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7.xml"/><Relationship Id="rId22" Type="http://schemas.openxmlformats.org/officeDocument/2006/relationships/font" Target="fonts/Lato-bold.fntdata"/><Relationship Id="rId10" Type="http://schemas.openxmlformats.org/officeDocument/2006/relationships/slide" Target="slides/slide6.xml"/><Relationship Id="rId21" Type="http://schemas.openxmlformats.org/officeDocument/2006/relationships/font" Target="fonts/Lato-regular.fntdata"/><Relationship Id="rId13" Type="http://schemas.openxmlformats.org/officeDocument/2006/relationships/slide" Target="slides/slide9.xml"/><Relationship Id="rId24" Type="http://schemas.openxmlformats.org/officeDocument/2006/relationships/font" Target="fonts/Lato-boldItalic.fntdata"/><Relationship Id="rId12" Type="http://schemas.openxmlformats.org/officeDocument/2006/relationships/slide" Target="slides/slide8.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ontserrat-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Montserrat-italic.fntdata"/><Relationship Id="rId6" Type="http://schemas.openxmlformats.org/officeDocument/2006/relationships/slide" Target="slides/slide2.xml"/><Relationship Id="rId18"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647731f0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647731f0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ab4efc8e6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ab4efc8e6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ab4efc8e6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ab4efc8e6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647731f0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647731f0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ab4efc8e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ab4efc8e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647731f0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647731f0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647731f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647731f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latin typeface="Lato"/>
                <a:ea typeface="Lato"/>
                <a:cs typeface="Lato"/>
                <a:sym typeface="Lato"/>
              </a:rPr>
              <a:t>The various data fields extracted from the API and the web application includes Channel Title, Region, Subscriber Count, Number of Views over the videos, Number of videos uploaded, Genre, Monthly and Yearly Channel Earnings, Rating, Number of likes, Number of dislikes, channel description, Channel ID and Number of Comments for each YouTube channel.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647731f0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647731f0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t>xtracted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647731f0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647731f0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Performed exploratory and inferential analysis to understand current trends in more depth</a:t>
            </a:r>
            <a:endParaRPr/>
          </a:p>
          <a:p>
            <a:pPr indent="0" lvl="0" marL="0" rtl="0" algn="l">
              <a:spcBef>
                <a:spcPts val="0"/>
              </a:spcBef>
              <a:spcAft>
                <a:spcPts val="0"/>
              </a:spcAft>
              <a:buNone/>
            </a:pPr>
            <a:r>
              <a:rPr lang="en"/>
              <a:t>Visually analyzed trending genres based upon views. Certain genres had higher views than other.</a:t>
            </a:r>
            <a:endParaRPr/>
          </a:p>
          <a:p>
            <a:pPr indent="0" lvl="0" marL="0" rtl="0" algn="l">
              <a:spcBef>
                <a:spcPts val="0"/>
              </a:spcBef>
              <a:spcAft>
                <a:spcPts val="0"/>
              </a:spcAft>
              <a:buNone/>
            </a:pPr>
            <a:r>
              <a:rPr lang="en"/>
              <a:t>Performed anova analysis to confirm the result that the findings are significant. W</a:t>
            </a:r>
            <a:r>
              <a:rPr lang="en"/>
              <a:t>ith views as dependent and genre as categorical variable</a:t>
            </a:r>
            <a:endParaRPr/>
          </a:p>
          <a:p>
            <a:pPr indent="0" lvl="0" marL="0" rtl="0" algn="l">
              <a:spcBef>
                <a:spcPts val="0"/>
              </a:spcBef>
              <a:spcAft>
                <a:spcPts val="0"/>
              </a:spcAft>
              <a:buNone/>
            </a:pPr>
            <a:r>
              <a:rPr lang="en"/>
              <a:t>4.7*10^-3</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647731f0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647731f0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ratio between views to subscribers to identify growing Youtubers. The idea is that , growing youtubers start getting lot of views overnight but as they were not very popular before certain videos there subscribers are relatively less. Performed z-test to identify any youtube channel having eccentric ratio, currently no channels out of top 1200 had such high ratio.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647731f0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647731f0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we analyzed how frequently top youtube channels upload so that we can get a slot on their videos to place ads. It was observed that some of the top youtube channels have very high number of uploads and thus we can place ads on these channels were the charge  is </a:t>
            </a:r>
            <a:r>
              <a:rPr lang="en"/>
              <a:t>comparatively</a:t>
            </a:r>
            <a:r>
              <a:rPr lang="en"/>
              <a:t> less as compared to other videos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evelopers.google.com/youtube/analytics" TargetMode="External"/><Relationship Id="rId4" Type="http://schemas.openxmlformats.org/officeDocument/2006/relationships/hyperlink" Target="https://influencermarketinghub.com/youtube-money-calculato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62300" y="961175"/>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YouTube advertisement insights for marketers</a:t>
            </a:r>
            <a:endParaRPr sz="34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311150" lvl="0" marL="457200" rtl="0" algn="r">
              <a:spcBef>
                <a:spcPts val="0"/>
              </a:spcBef>
              <a:spcAft>
                <a:spcPts val="0"/>
              </a:spcAft>
              <a:buSzPts val="1300"/>
              <a:buChar char="-"/>
            </a:pPr>
            <a:r>
              <a:rPr lang="en"/>
              <a:t>Raj Parikh, Krishna Nambi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6" name="Google Shape;196;p22"/>
          <p:cNvSpPr txBox="1"/>
          <p:nvPr>
            <p:ph idx="1" type="body"/>
          </p:nvPr>
        </p:nvSpPr>
        <p:spPr>
          <a:xfrm>
            <a:off x="1297500" y="1338950"/>
            <a:ext cx="38574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Viewer</a:t>
            </a:r>
            <a:r>
              <a:rPr lang="en"/>
              <a:t>s Accept Ads on YouTube More Readily Than on other social media platforms</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Large groups of Youtube content consumers in our dataset with no demographic information- Is it a positive si</a:t>
            </a:r>
            <a:r>
              <a:rPr lang="en"/>
              <a:t>de ?</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Y</a:t>
            </a:r>
            <a:r>
              <a:rPr lang="en"/>
              <a:t>outube channels with less subscribers but more views can be identified as growing youtube channels ?</a:t>
            </a:r>
            <a:endParaRPr/>
          </a:p>
          <a:p>
            <a:pPr indent="0" lvl="0" marL="0" rtl="0" algn="l">
              <a:spcBef>
                <a:spcPts val="1600"/>
              </a:spcBef>
              <a:spcAft>
                <a:spcPts val="1600"/>
              </a:spcAft>
              <a:buNone/>
            </a:pPr>
            <a:r>
              <a:t/>
            </a:r>
            <a:endParaRPr/>
          </a:p>
        </p:txBody>
      </p:sp>
      <p:pic>
        <p:nvPicPr>
          <p:cNvPr id="197" name="Google Shape;197;p22"/>
          <p:cNvPicPr preferRelativeResize="0"/>
          <p:nvPr/>
        </p:nvPicPr>
        <p:blipFill>
          <a:blip r:embed="rId3">
            <a:alphaModFix/>
          </a:blip>
          <a:stretch>
            <a:fillRect/>
          </a:stretch>
        </p:blipFill>
        <p:spPr>
          <a:xfrm>
            <a:off x="5338250" y="1356125"/>
            <a:ext cx="3669300" cy="3334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03" name="Google Shape;203;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How can the advertising and digital marketing agencies benefit from the analysis?</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Influential factors that make these youtube genres popular?</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Limitations if any?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4"/>
          <p:cNvSpPr txBox="1"/>
          <p:nvPr>
            <p:ph idx="1" type="body"/>
          </p:nvPr>
        </p:nvSpPr>
        <p:spPr>
          <a:xfrm>
            <a:off x="2569050" y="1670625"/>
            <a:ext cx="4166700" cy="20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t>THANK YOU!</a:t>
            </a:r>
            <a:endParaRPr b="1" sz="4800"/>
          </a:p>
          <a:p>
            <a:pPr indent="0" lvl="0" marL="0" rtl="0" algn="l">
              <a:spcBef>
                <a:spcPts val="1600"/>
              </a:spcBef>
              <a:spcAft>
                <a:spcPts val="0"/>
              </a:spcAft>
              <a:buNone/>
            </a:pPr>
            <a:r>
              <a:rPr b="1" lang="en" sz="2400"/>
              <a:t>Any questions?</a:t>
            </a:r>
            <a:endParaRPr b="1" sz="2400"/>
          </a:p>
          <a:p>
            <a:pPr indent="0" lvl="0" marL="0" rtl="0" algn="l">
              <a:spcBef>
                <a:spcPts val="1600"/>
              </a:spcBef>
              <a:spcAft>
                <a:spcPts val="1600"/>
              </a:spcAft>
              <a:buNone/>
            </a:pPr>
            <a:r>
              <a:t/>
            </a:r>
            <a:endParaRPr/>
          </a:p>
        </p:txBody>
      </p:sp>
      <p:sp>
        <p:nvSpPr>
          <p:cNvPr id="209" name="Google Shape;209;p24"/>
          <p:cNvSpPr txBox="1"/>
          <p:nvPr/>
        </p:nvSpPr>
        <p:spPr>
          <a:xfrm>
            <a:off x="7090925" y="4110225"/>
            <a:ext cx="2715000" cy="19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Krishna Nambi</a:t>
            </a:r>
            <a:endParaRPr sz="1800">
              <a:solidFill>
                <a:schemeClr val="lt1"/>
              </a:solidFill>
            </a:endParaRPr>
          </a:p>
          <a:p>
            <a:pPr indent="0" lvl="0" marL="0" rtl="0" algn="l">
              <a:spcBef>
                <a:spcPts val="0"/>
              </a:spcBef>
              <a:spcAft>
                <a:spcPts val="0"/>
              </a:spcAft>
              <a:buNone/>
            </a:pPr>
            <a:r>
              <a:rPr lang="en" sz="1800">
                <a:solidFill>
                  <a:schemeClr val="lt1"/>
                </a:solidFill>
              </a:rPr>
              <a:t>Raj Parikh</a:t>
            </a:r>
            <a:endParaRPr sz="18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41" name="Google Shape;141;p14"/>
          <p:cNvSpPr txBox="1"/>
          <p:nvPr>
            <p:ph idx="1" type="body"/>
          </p:nvPr>
        </p:nvSpPr>
        <p:spPr>
          <a:xfrm>
            <a:off x="1256350" y="1116150"/>
            <a:ext cx="7038900" cy="29112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sz="1200"/>
              <a:t>Youtube is a video sharing platform that allows users to create and upload video blogs(vlogs) with different types of video content.</a:t>
            </a:r>
            <a:endParaRPr sz="1200"/>
          </a:p>
          <a:p>
            <a:pPr indent="0" lvl="0" marL="457200" rtl="0" algn="l">
              <a:lnSpc>
                <a:spcPct val="100000"/>
              </a:lnSpc>
              <a:spcBef>
                <a:spcPts val="1600"/>
              </a:spcBef>
              <a:spcAft>
                <a:spcPts val="0"/>
              </a:spcAft>
              <a:buNone/>
            </a:pPr>
            <a:r>
              <a:t/>
            </a:r>
            <a:endParaRPr sz="1200"/>
          </a:p>
          <a:p>
            <a:pPr indent="-304800" lvl="0" marL="457200" rtl="0" algn="l">
              <a:lnSpc>
                <a:spcPct val="100000"/>
              </a:lnSpc>
              <a:spcBef>
                <a:spcPts val="1600"/>
              </a:spcBef>
              <a:spcAft>
                <a:spcPts val="0"/>
              </a:spcAft>
              <a:buSzPts val="1200"/>
              <a:buChar char="●"/>
            </a:pPr>
            <a:r>
              <a:rPr lang="en" sz="1200"/>
              <a:t>It is one of the dominant social media platforms that attracts billions of viewers per day all around the world</a:t>
            </a:r>
            <a:endParaRPr sz="1200"/>
          </a:p>
          <a:p>
            <a:pPr indent="0" lvl="0" marL="457200" rtl="0" algn="l">
              <a:lnSpc>
                <a:spcPct val="100000"/>
              </a:lnSpc>
              <a:spcBef>
                <a:spcPts val="1600"/>
              </a:spcBef>
              <a:spcAft>
                <a:spcPts val="0"/>
              </a:spcAft>
              <a:buNone/>
            </a:pPr>
            <a:r>
              <a:t/>
            </a:r>
            <a:endParaRPr sz="1200"/>
          </a:p>
          <a:p>
            <a:pPr indent="-304800" lvl="0" marL="457200" rtl="0" algn="l">
              <a:lnSpc>
                <a:spcPct val="100000"/>
              </a:lnSpc>
              <a:spcBef>
                <a:spcPts val="1600"/>
              </a:spcBef>
              <a:spcAft>
                <a:spcPts val="0"/>
              </a:spcAft>
              <a:buSzPts val="1200"/>
              <a:buChar char="●"/>
            </a:pPr>
            <a:r>
              <a:rPr lang="en" sz="1200"/>
              <a:t>Youtube artists or content creators have captured considerable share of the entertainment market and are considered as Influencers or Youtube Celebrities</a:t>
            </a:r>
            <a:endParaRPr sz="1200"/>
          </a:p>
          <a:p>
            <a:pPr indent="0" lvl="0" marL="457200" rtl="0" algn="l">
              <a:lnSpc>
                <a:spcPct val="100000"/>
              </a:lnSpc>
              <a:spcBef>
                <a:spcPts val="1600"/>
              </a:spcBef>
              <a:spcAft>
                <a:spcPts val="0"/>
              </a:spcAft>
              <a:buNone/>
            </a:pPr>
            <a:r>
              <a:t/>
            </a:r>
            <a:endParaRPr sz="1200"/>
          </a:p>
          <a:p>
            <a:pPr indent="-304800" lvl="0" marL="457200" rtl="0" algn="l">
              <a:lnSpc>
                <a:spcPct val="100000"/>
              </a:lnSpc>
              <a:spcBef>
                <a:spcPts val="1600"/>
              </a:spcBef>
              <a:spcAft>
                <a:spcPts val="0"/>
              </a:spcAft>
              <a:buSzPts val="1200"/>
              <a:buChar char="●"/>
            </a:pPr>
            <a:r>
              <a:rPr lang="en" sz="1200"/>
              <a:t>Providing a new medium for various companies to advertise their products and services and have better outreach</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4699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Scope</a:t>
            </a:r>
            <a:endParaRPr/>
          </a:p>
        </p:txBody>
      </p:sp>
      <p:sp>
        <p:nvSpPr>
          <p:cNvPr id="147" name="Google Shape;147;p15"/>
          <p:cNvSpPr txBox="1"/>
          <p:nvPr>
            <p:ph idx="1" type="body"/>
          </p:nvPr>
        </p:nvSpPr>
        <p:spPr>
          <a:xfrm>
            <a:off x="1297500" y="12627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Identifying appropriate YouTube channels for brand advertisements and better market reach</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Analyzing the youtube community and identifying the popular genres dominating the market</a:t>
            </a:r>
            <a:endParaRPr/>
          </a:p>
          <a:p>
            <a:pPr indent="0" lvl="0" marL="0" rtl="0" algn="l">
              <a:spcBef>
                <a:spcPts val="1600"/>
              </a:spcBef>
              <a:spcAft>
                <a:spcPts val="0"/>
              </a:spcAft>
              <a:buClr>
                <a:srgbClr val="000000"/>
              </a:buClr>
              <a:buSzPts val="1100"/>
              <a:buFont typeface="Arial"/>
              <a:buNone/>
            </a:pPr>
            <a:r>
              <a:t/>
            </a:r>
            <a:endParaRPr/>
          </a:p>
          <a:p>
            <a:pPr indent="-311150" lvl="0" marL="457200" rtl="0" algn="l">
              <a:spcBef>
                <a:spcPts val="1600"/>
              </a:spcBef>
              <a:spcAft>
                <a:spcPts val="0"/>
              </a:spcAft>
              <a:buSzPts val="1300"/>
              <a:buChar char="●"/>
            </a:pPr>
            <a:r>
              <a:rPr lang="en"/>
              <a:t>Analyzing the parameters to evaluate  youtube channels for collaboration</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Analysis of the budding YouTube channels for exploring new business partner relations</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Identifying the top youtube channels and analyzing the frequency of their video uploads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1651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Audience</a:t>
            </a:r>
            <a:endParaRPr/>
          </a:p>
        </p:txBody>
      </p:sp>
      <p:pic>
        <p:nvPicPr>
          <p:cNvPr id="153" name="Google Shape;153;p16"/>
          <p:cNvPicPr preferRelativeResize="0"/>
          <p:nvPr/>
        </p:nvPicPr>
        <p:blipFill>
          <a:blip r:embed="rId3">
            <a:alphaModFix/>
          </a:blip>
          <a:stretch>
            <a:fillRect/>
          </a:stretch>
        </p:blipFill>
        <p:spPr>
          <a:xfrm>
            <a:off x="1463125" y="1079250"/>
            <a:ext cx="6873276" cy="4003949"/>
          </a:xfrm>
          <a:prstGeom prst="rect">
            <a:avLst/>
          </a:prstGeom>
          <a:noFill/>
          <a:ln>
            <a:noFill/>
          </a:ln>
        </p:spPr>
      </p:pic>
      <p:pic>
        <p:nvPicPr>
          <p:cNvPr id="154" name="Google Shape;154;p16"/>
          <p:cNvPicPr preferRelativeResize="0"/>
          <p:nvPr/>
        </p:nvPicPr>
        <p:blipFill>
          <a:blip r:embed="rId4">
            <a:alphaModFix/>
          </a:blip>
          <a:stretch>
            <a:fillRect/>
          </a:stretch>
        </p:blipFill>
        <p:spPr>
          <a:xfrm>
            <a:off x="1463125" y="727314"/>
            <a:ext cx="6873276" cy="402619"/>
          </a:xfrm>
          <a:prstGeom prst="rect">
            <a:avLst/>
          </a:prstGeom>
          <a:noFill/>
          <a:ln>
            <a:noFill/>
          </a:ln>
        </p:spPr>
      </p:pic>
      <p:sp>
        <p:nvSpPr>
          <p:cNvPr id="155" name="Google Shape;155;p16"/>
          <p:cNvSpPr txBox="1"/>
          <p:nvPr/>
        </p:nvSpPr>
        <p:spPr>
          <a:xfrm>
            <a:off x="0" y="4490100"/>
            <a:ext cx="1312500" cy="3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Source :</a:t>
            </a:r>
            <a:r>
              <a:rPr lang="en">
                <a:solidFill>
                  <a:schemeClr val="lt1"/>
                </a:solidFill>
              </a:rPr>
              <a:t> </a:t>
            </a:r>
            <a:r>
              <a:rPr lang="en" sz="1100" u="sng">
                <a:solidFill>
                  <a:schemeClr val="hlink"/>
                </a:solidFill>
                <a:latin typeface="Times New Roman"/>
                <a:ea typeface="Times New Roman"/>
                <a:cs typeface="Times New Roman"/>
                <a:sym typeface="Times New Roman"/>
              </a:rPr>
              <a:t>Xtensio.com</a:t>
            </a:r>
            <a:endParaRPr sz="1100" u="sng">
              <a:solidFill>
                <a:schemeClr val="hlink"/>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161" name="Google Shape;161;p17"/>
          <p:cNvSpPr txBox="1"/>
          <p:nvPr>
            <p:ph idx="1" type="body"/>
          </p:nvPr>
        </p:nvSpPr>
        <p:spPr>
          <a:xfrm>
            <a:off x="1297500" y="1567550"/>
            <a:ext cx="7038900" cy="2216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Identified API’s for collecting data</a:t>
            </a:r>
            <a:endParaRPr/>
          </a:p>
          <a:p>
            <a:pPr indent="-311150" lvl="0" marL="457200" rtl="0" algn="l">
              <a:spcBef>
                <a:spcPts val="0"/>
              </a:spcBef>
              <a:spcAft>
                <a:spcPts val="0"/>
              </a:spcAft>
              <a:buSzPts val="1300"/>
              <a:buChar char="●"/>
            </a:pPr>
            <a:r>
              <a:rPr lang="en"/>
              <a:t>Registered for key and authenticated our application</a:t>
            </a:r>
            <a:endParaRPr/>
          </a:p>
          <a:p>
            <a:pPr indent="-311150" lvl="0" marL="457200" rtl="0" algn="l">
              <a:spcBef>
                <a:spcPts val="0"/>
              </a:spcBef>
              <a:spcAft>
                <a:spcPts val="0"/>
              </a:spcAft>
              <a:buSzPts val="1300"/>
              <a:buChar char="●"/>
            </a:pPr>
            <a:r>
              <a:rPr lang="en"/>
              <a:t>Collected list of top 1200 channels</a:t>
            </a:r>
            <a:endParaRPr/>
          </a:p>
          <a:p>
            <a:pPr indent="-311150" lvl="0" marL="457200" rtl="0" algn="l">
              <a:spcBef>
                <a:spcPts val="0"/>
              </a:spcBef>
              <a:spcAft>
                <a:spcPts val="0"/>
              </a:spcAft>
              <a:buSzPts val="1300"/>
              <a:buChar char="●"/>
            </a:pPr>
            <a:r>
              <a:rPr lang="en"/>
              <a:t>Collected data for channels using YouTube data API</a:t>
            </a:r>
            <a:endParaRPr/>
          </a:p>
          <a:p>
            <a:pPr indent="-311150" lvl="0" marL="457200" rtl="0" algn="l">
              <a:spcBef>
                <a:spcPts val="0"/>
              </a:spcBef>
              <a:spcAft>
                <a:spcPts val="0"/>
              </a:spcAft>
              <a:buSzPts val="1300"/>
              <a:buChar char="●"/>
            </a:pPr>
            <a:r>
              <a:rPr lang="en"/>
              <a:t>Collected revenue details for the channels </a:t>
            </a:r>
            <a:endParaRPr/>
          </a:p>
          <a:p>
            <a:pPr indent="0" lvl="0" marL="457200" rtl="0" algn="l">
              <a:spcBef>
                <a:spcPts val="1600"/>
              </a:spcBef>
              <a:spcAft>
                <a:spcPts val="1600"/>
              </a:spcAft>
              <a:buNone/>
            </a:pPr>
            <a:r>
              <a:t/>
            </a:r>
            <a:endParaRPr/>
          </a:p>
        </p:txBody>
      </p:sp>
      <p:sp>
        <p:nvSpPr>
          <p:cNvPr id="162" name="Google Shape;162;p17"/>
          <p:cNvSpPr txBox="1"/>
          <p:nvPr/>
        </p:nvSpPr>
        <p:spPr>
          <a:xfrm>
            <a:off x="99750" y="4152825"/>
            <a:ext cx="89445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Times New Roman"/>
                <a:ea typeface="Times New Roman"/>
                <a:cs typeface="Times New Roman"/>
                <a:sym typeface="Times New Roman"/>
                <a:hlinkClick r:id="rId3"/>
              </a:rPr>
              <a:t>https://developers.google.com/youtube/analytics</a:t>
            </a:r>
            <a:endParaRPr/>
          </a:p>
          <a:p>
            <a:pPr indent="0" lvl="0" marL="0" rtl="0" algn="l">
              <a:spcBef>
                <a:spcPts val="0"/>
              </a:spcBef>
              <a:spcAft>
                <a:spcPts val="0"/>
              </a:spcAft>
              <a:buNone/>
            </a:pPr>
            <a:r>
              <a:rPr lang="en" sz="1100" u="sng">
                <a:solidFill>
                  <a:schemeClr val="hlink"/>
                </a:solidFill>
                <a:latin typeface="Times New Roman"/>
                <a:ea typeface="Times New Roman"/>
                <a:cs typeface="Times New Roman"/>
                <a:sym typeface="Times New Roman"/>
                <a:hlinkClick r:id="rId4"/>
              </a:rPr>
              <a:t>https://influencermarketinghub.com/youtube-revenue generation/</a:t>
            </a:r>
            <a:endParaRPr/>
          </a:p>
        </p:txBody>
      </p:sp>
      <p:sp>
        <p:nvSpPr>
          <p:cNvPr id="163" name="Google Shape;163;p17"/>
          <p:cNvSpPr txBox="1"/>
          <p:nvPr/>
        </p:nvSpPr>
        <p:spPr>
          <a:xfrm>
            <a:off x="99750" y="3832850"/>
            <a:ext cx="6598200" cy="7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Sources</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a:t>
            </a:r>
            <a:endParaRPr/>
          </a:p>
        </p:txBody>
      </p:sp>
      <p:sp>
        <p:nvSpPr>
          <p:cNvPr id="169" name="Google Shape;169;p18"/>
          <p:cNvSpPr txBox="1"/>
          <p:nvPr>
            <p:ph idx="1" type="body"/>
          </p:nvPr>
        </p:nvSpPr>
        <p:spPr>
          <a:xfrm>
            <a:off x="1297500" y="1257800"/>
            <a:ext cx="7038900" cy="278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Converted records with missing values for likes, dislikes and comments section to zero value</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Converted salary data to standard-format</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Represented rank as ordinal values</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Identified possible outliers using z-test and replaced its salary value with predicted regression value</a:t>
            </a:r>
            <a:endParaRPr/>
          </a:p>
          <a:p>
            <a:pPr indent="0" lvl="0" marL="0" rtl="0" algn="l">
              <a:spcBef>
                <a:spcPts val="1600"/>
              </a:spcBef>
              <a:spcAft>
                <a:spcPts val="1600"/>
              </a:spcAf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Analyzing trends in Genres</a:t>
            </a:r>
            <a:endParaRPr/>
          </a:p>
        </p:txBody>
      </p:sp>
      <p:sp>
        <p:nvSpPr>
          <p:cNvPr id="175" name="Google Shape;175;p19"/>
          <p:cNvSpPr txBox="1"/>
          <p:nvPr>
            <p:ph idx="1" type="body"/>
          </p:nvPr>
        </p:nvSpPr>
        <p:spPr>
          <a:xfrm>
            <a:off x="1223875" y="118110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Analyzed trending genres based upon number of views</a:t>
            </a:r>
            <a:endParaRPr/>
          </a:p>
          <a:p>
            <a:pPr indent="-311150" lvl="0" marL="457200" rtl="0" algn="l">
              <a:spcBef>
                <a:spcPts val="0"/>
              </a:spcBef>
              <a:spcAft>
                <a:spcPts val="0"/>
              </a:spcAft>
              <a:buSzPts val="1300"/>
              <a:buChar char="●"/>
            </a:pPr>
            <a:r>
              <a:rPr lang="en"/>
              <a:t>Performed anova analysis to confirm observation</a:t>
            </a:r>
            <a:endParaRPr/>
          </a:p>
        </p:txBody>
      </p:sp>
      <p:pic>
        <p:nvPicPr>
          <p:cNvPr id="176" name="Google Shape;176;p19"/>
          <p:cNvPicPr preferRelativeResize="0"/>
          <p:nvPr/>
        </p:nvPicPr>
        <p:blipFill>
          <a:blip r:embed="rId3">
            <a:alphaModFix/>
          </a:blip>
          <a:stretch>
            <a:fillRect/>
          </a:stretch>
        </p:blipFill>
        <p:spPr>
          <a:xfrm>
            <a:off x="1907275" y="1738950"/>
            <a:ext cx="5472699" cy="3310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451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 between subscribers and views</a:t>
            </a:r>
            <a:endParaRPr/>
          </a:p>
        </p:txBody>
      </p:sp>
      <p:sp>
        <p:nvSpPr>
          <p:cNvPr id="182" name="Google Shape;182;p20"/>
          <p:cNvSpPr txBox="1"/>
          <p:nvPr>
            <p:ph idx="1" type="body"/>
          </p:nvPr>
        </p:nvSpPr>
        <p:spPr>
          <a:xfrm>
            <a:off x="1297500" y="12080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Analysis of the  relationship between subscribers and number of views</a:t>
            </a:r>
            <a:endParaRPr/>
          </a:p>
          <a:p>
            <a:pPr indent="-311150" lvl="0" marL="457200" rtl="0" algn="l">
              <a:spcBef>
                <a:spcPts val="0"/>
              </a:spcBef>
              <a:spcAft>
                <a:spcPts val="0"/>
              </a:spcAft>
              <a:buSzPts val="1300"/>
              <a:buChar char="●"/>
            </a:pPr>
            <a:r>
              <a:rPr lang="en"/>
              <a:t>Identified growing youtube channels using ratio of subscribers/views</a:t>
            </a:r>
            <a:endParaRPr/>
          </a:p>
          <a:p>
            <a:pPr indent="0" lvl="0" marL="457200" rtl="0" algn="l">
              <a:spcBef>
                <a:spcPts val="1600"/>
              </a:spcBef>
              <a:spcAft>
                <a:spcPts val="1600"/>
              </a:spcAft>
              <a:buNone/>
            </a:pPr>
            <a:r>
              <a:t/>
            </a:r>
            <a:endParaRPr/>
          </a:p>
        </p:txBody>
      </p:sp>
      <p:pic>
        <p:nvPicPr>
          <p:cNvPr id="183" name="Google Shape;183;p20"/>
          <p:cNvPicPr preferRelativeResize="0"/>
          <p:nvPr/>
        </p:nvPicPr>
        <p:blipFill>
          <a:blip r:embed="rId3">
            <a:alphaModFix/>
          </a:blip>
          <a:stretch>
            <a:fillRect/>
          </a:stretch>
        </p:blipFill>
        <p:spPr>
          <a:xfrm>
            <a:off x="2302350" y="1940625"/>
            <a:ext cx="5029200" cy="3124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586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Salary range of top YouTube Channels</a:t>
            </a:r>
            <a:endParaRPr/>
          </a:p>
        </p:txBody>
      </p:sp>
      <p:pic>
        <p:nvPicPr>
          <p:cNvPr id="189" name="Google Shape;189;p21"/>
          <p:cNvPicPr preferRelativeResize="0"/>
          <p:nvPr/>
        </p:nvPicPr>
        <p:blipFill>
          <a:blip r:embed="rId3">
            <a:alphaModFix/>
          </a:blip>
          <a:stretch>
            <a:fillRect/>
          </a:stretch>
        </p:blipFill>
        <p:spPr>
          <a:xfrm>
            <a:off x="1685850" y="1544200"/>
            <a:ext cx="5746376" cy="3379350"/>
          </a:xfrm>
          <a:prstGeom prst="rect">
            <a:avLst/>
          </a:prstGeom>
          <a:noFill/>
          <a:ln>
            <a:noFill/>
          </a:ln>
        </p:spPr>
      </p:pic>
      <p:sp>
        <p:nvSpPr>
          <p:cNvPr id="190" name="Google Shape;190;p21"/>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Analysis of upload </a:t>
            </a:r>
            <a:r>
              <a:rPr lang="en"/>
              <a:t>frequency</a:t>
            </a:r>
            <a:r>
              <a:rPr lang="en"/>
              <a:t> of top earning YouTube channels with the help of box-plots</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