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62" r:id="rId6"/>
    <p:sldId id="264" r:id="rId7"/>
    <p:sldId id="265" r:id="rId8"/>
    <p:sldId id="266" r:id="rId9"/>
    <p:sldId id="267" r:id="rId10"/>
    <p:sldId id="268" r:id="rId11"/>
    <p:sldId id="269"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B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499"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957D7-811C-42C1-892B-6B3B47320DC0}"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F4501-8C61-47AB-A52F-CE504122CCF9}" type="slidenum">
              <a:rPr lang="en-US" smtClean="0"/>
              <a:t>‹#›</a:t>
            </a:fld>
            <a:endParaRPr lang="en-US"/>
          </a:p>
        </p:txBody>
      </p:sp>
    </p:spTree>
    <p:extLst>
      <p:ext uri="{BB962C8B-B14F-4D97-AF65-F5344CB8AC3E}">
        <p14:creationId xmlns:p14="http://schemas.microsoft.com/office/powerpoint/2010/main" val="36707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E95C-CA07-8591-C73E-9F85ABE04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70C582-0510-EB20-7005-864201CE3E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D2F5C-50DC-5E99-08B0-95D29742EA0B}"/>
              </a:ext>
            </a:extLst>
          </p:cNvPr>
          <p:cNvSpPr>
            <a:spLocks noGrp="1"/>
          </p:cNvSpPr>
          <p:nvPr>
            <p:ph type="dt" sz="half" idx="10"/>
          </p:nvPr>
        </p:nvSpPr>
        <p:spPr/>
        <p:txBody>
          <a:bodyPr/>
          <a:lstStyle/>
          <a:p>
            <a:fld id="{5958DA4C-3C6E-491A-B112-30F66CBB8789}" type="datetime1">
              <a:rPr lang="en-US" smtClean="0"/>
              <a:t>10/4/2024</a:t>
            </a:fld>
            <a:endParaRPr lang="en-US"/>
          </a:p>
        </p:txBody>
      </p:sp>
      <p:sp>
        <p:nvSpPr>
          <p:cNvPr id="5" name="Footer Placeholder 4">
            <a:extLst>
              <a:ext uri="{FF2B5EF4-FFF2-40B4-BE49-F238E27FC236}">
                <a16:creationId xmlns:a16="http://schemas.microsoft.com/office/drawing/2014/main" id="{B54F1EBD-B829-68C3-C45C-1291215B6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10782-5D82-8384-D25E-E5EC76C1B5CF}"/>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193857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D376-D2D3-7AEE-4218-5E76C1EFD0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DD1A2-EC99-6771-8C1E-A588885328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67661-128D-652F-B4CD-BD262F1D71DF}"/>
              </a:ext>
            </a:extLst>
          </p:cNvPr>
          <p:cNvSpPr>
            <a:spLocks noGrp="1"/>
          </p:cNvSpPr>
          <p:nvPr>
            <p:ph type="dt" sz="half" idx="10"/>
          </p:nvPr>
        </p:nvSpPr>
        <p:spPr/>
        <p:txBody>
          <a:bodyPr/>
          <a:lstStyle/>
          <a:p>
            <a:fld id="{84B61BD2-C000-47A5-980A-E321469B476B}" type="datetime1">
              <a:rPr lang="en-US" smtClean="0"/>
              <a:t>10/4/2024</a:t>
            </a:fld>
            <a:endParaRPr lang="en-US"/>
          </a:p>
        </p:txBody>
      </p:sp>
      <p:sp>
        <p:nvSpPr>
          <p:cNvPr id="5" name="Footer Placeholder 4">
            <a:extLst>
              <a:ext uri="{FF2B5EF4-FFF2-40B4-BE49-F238E27FC236}">
                <a16:creationId xmlns:a16="http://schemas.microsoft.com/office/drawing/2014/main" id="{B60DE323-67BC-148F-E032-CAF1A71A8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17821-5631-52E7-1616-EE7039701F81}"/>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35862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7D56D-FFC3-6FF1-564B-3AC0E771E7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716C4-7E2F-89A9-4139-F222060FE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D6290-ACD9-6C53-8CEE-598725A006EA}"/>
              </a:ext>
            </a:extLst>
          </p:cNvPr>
          <p:cNvSpPr>
            <a:spLocks noGrp="1"/>
          </p:cNvSpPr>
          <p:nvPr>
            <p:ph type="dt" sz="half" idx="10"/>
          </p:nvPr>
        </p:nvSpPr>
        <p:spPr/>
        <p:txBody>
          <a:bodyPr/>
          <a:lstStyle/>
          <a:p>
            <a:fld id="{40D0DA13-8ABC-432E-ADB1-6CC1AD18CB5F}" type="datetime1">
              <a:rPr lang="en-US" smtClean="0"/>
              <a:t>10/4/2024</a:t>
            </a:fld>
            <a:endParaRPr lang="en-US"/>
          </a:p>
        </p:txBody>
      </p:sp>
      <p:sp>
        <p:nvSpPr>
          <p:cNvPr id="5" name="Footer Placeholder 4">
            <a:extLst>
              <a:ext uri="{FF2B5EF4-FFF2-40B4-BE49-F238E27FC236}">
                <a16:creationId xmlns:a16="http://schemas.microsoft.com/office/drawing/2014/main" id="{2B5C9670-FA5A-D5ED-9C99-6341B6132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0F23B-42F5-48F3-AF1E-905FDE9D271A}"/>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48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516D-C109-0D77-B6CC-CA94F8C1F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1D73B3-0827-3416-6956-1485349CF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CBC81-0CDD-2B20-3750-0799A664451E}"/>
              </a:ext>
            </a:extLst>
          </p:cNvPr>
          <p:cNvSpPr>
            <a:spLocks noGrp="1"/>
          </p:cNvSpPr>
          <p:nvPr>
            <p:ph type="dt" sz="half" idx="10"/>
          </p:nvPr>
        </p:nvSpPr>
        <p:spPr/>
        <p:txBody>
          <a:bodyPr/>
          <a:lstStyle/>
          <a:p>
            <a:fld id="{BA713ADE-F166-4506-806C-9266C23B9182}" type="datetime1">
              <a:rPr lang="en-US" smtClean="0"/>
              <a:t>10/4/2024</a:t>
            </a:fld>
            <a:endParaRPr lang="en-US"/>
          </a:p>
        </p:txBody>
      </p:sp>
      <p:sp>
        <p:nvSpPr>
          <p:cNvPr id="5" name="Footer Placeholder 4">
            <a:extLst>
              <a:ext uri="{FF2B5EF4-FFF2-40B4-BE49-F238E27FC236}">
                <a16:creationId xmlns:a16="http://schemas.microsoft.com/office/drawing/2014/main" id="{834FF6D7-8070-C902-1438-A112FDA35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72020-3BED-51AB-B667-EDF8B04DC8F5}"/>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406180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FEC0-8A1F-3A40-7FA8-F3DF15A28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F509DE-7824-332A-DCBD-C77A8F4BDB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F8BD32-A25C-5C14-743E-6C9A0B971182}"/>
              </a:ext>
            </a:extLst>
          </p:cNvPr>
          <p:cNvSpPr>
            <a:spLocks noGrp="1"/>
          </p:cNvSpPr>
          <p:nvPr>
            <p:ph type="dt" sz="half" idx="10"/>
          </p:nvPr>
        </p:nvSpPr>
        <p:spPr/>
        <p:txBody>
          <a:bodyPr/>
          <a:lstStyle/>
          <a:p>
            <a:fld id="{394EADCB-0C7E-4B91-965A-42097B9128E7}" type="datetime1">
              <a:rPr lang="en-US" smtClean="0"/>
              <a:t>10/4/2024</a:t>
            </a:fld>
            <a:endParaRPr lang="en-US"/>
          </a:p>
        </p:txBody>
      </p:sp>
      <p:sp>
        <p:nvSpPr>
          <p:cNvPr id="5" name="Footer Placeholder 4">
            <a:extLst>
              <a:ext uri="{FF2B5EF4-FFF2-40B4-BE49-F238E27FC236}">
                <a16:creationId xmlns:a16="http://schemas.microsoft.com/office/drawing/2014/main" id="{D1963EBD-5512-41DF-28E2-0261ADC74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9C70E-62FB-0520-C670-8F5EF0A8FFA7}"/>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140345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3ED3-5107-BE21-156C-1073491A9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08328-802A-AE2E-B67F-DF96AFC9C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C4B10C-CAD3-B2BB-2E1D-9A5A3C28DE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A0F596-C83C-284D-5032-DAB8D2E3C48F}"/>
              </a:ext>
            </a:extLst>
          </p:cNvPr>
          <p:cNvSpPr>
            <a:spLocks noGrp="1"/>
          </p:cNvSpPr>
          <p:nvPr>
            <p:ph type="dt" sz="half" idx="10"/>
          </p:nvPr>
        </p:nvSpPr>
        <p:spPr/>
        <p:txBody>
          <a:bodyPr/>
          <a:lstStyle/>
          <a:p>
            <a:fld id="{B2E9C3F3-9F80-4E3A-AEDB-BE6703F406DA}" type="datetime1">
              <a:rPr lang="en-US" smtClean="0"/>
              <a:t>10/4/2024</a:t>
            </a:fld>
            <a:endParaRPr lang="en-US"/>
          </a:p>
        </p:txBody>
      </p:sp>
      <p:sp>
        <p:nvSpPr>
          <p:cNvPr id="6" name="Footer Placeholder 5">
            <a:extLst>
              <a:ext uri="{FF2B5EF4-FFF2-40B4-BE49-F238E27FC236}">
                <a16:creationId xmlns:a16="http://schemas.microsoft.com/office/drawing/2014/main" id="{C46A9859-C4BB-6C4D-182C-1763D8E28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40E79-CE9C-A8D8-3983-290F82D5D78A}"/>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250265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2B54-D2C5-8BBC-D140-38040BE10D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30103F-B8BE-986D-61BB-74E88BAC5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5C5E5E-C75D-7A58-0982-35AE096837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91F215-6C28-5B88-D6D2-67E0F841B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F67D9-86D5-4FE3-D15E-B80E865C6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4A6FBB-DA5C-AB82-ECA0-C286BBD29A7C}"/>
              </a:ext>
            </a:extLst>
          </p:cNvPr>
          <p:cNvSpPr>
            <a:spLocks noGrp="1"/>
          </p:cNvSpPr>
          <p:nvPr>
            <p:ph type="dt" sz="half" idx="10"/>
          </p:nvPr>
        </p:nvSpPr>
        <p:spPr/>
        <p:txBody>
          <a:bodyPr/>
          <a:lstStyle/>
          <a:p>
            <a:fld id="{F35BCD3D-4761-48D9-9FAD-E07870C9077A}" type="datetime1">
              <a:rPr lang="en-US" smtClean="0"/>
              <a:t>10/4/2024</a:t>
            </a:fld>
            <a:endParaRPr lang="en-US"/>
          </a:p>
        </p:txBody>
      </p:sp>
      <p:sp>
        <p:nvSpPr>
          <p:cNvPr id="8" name="Footer Placeholder 7">
            <a:extLst>
              <a:ext uri="{FF2B5EF4-FFF2-40B4-BE49-F238E27FC236}">
                <a16:creationId xmlns:a16="http://schemas.microsoft.com/office/drawing/2014/main" id="{3A2633A7-C7BC-9B9D-0F5A-BB96A217E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5B4AB-3A60-C6F0-6F62-09FE213ED691}"/>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185084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A57A-5326-93E2-C140-9779D73103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93DC77-4845-FE98-E249-9542054A7149}"/>
              </a:ext>
            </a:extLst>
          </p:cNvPr>
          <p:cNvSpPr>
            <a:spLocks noGrp="1"/>
          </p:cNvSpPr>
          <p:nvPr>
            <p:ph type="dt" sz="half" idx="10"/>
          </p:nvPr>
        </p:nvSpPr>
        <p:spPr/>
        <p:txBody>
          <a:bodyPr/>
          <a:lstStyle/>
          <a:p>
            <a:fld id="{15D3DE45-FE24-44BE-8845-06E111F199B4}" type="datetime1">
              <a:rPr lang="en-US" smtClean="0"/>
              <a:t>10/4/2024</a:t>
            </a:fld>
            <a:endParaRPr lang="en-US"/>
          </a:p>
        </p:txBody>
      </p:sp>
      <p:sp>
        <p:nvSpPr>
          <p:cNvPr id="4" name="Footer Placeholder 3">
            <a:extLst>
              <a:ext uri="{FF2B5EF4-FFF2-40B4-BE49-F238E27FC236}">
                <a16:creationId xmlns:a16="http://schemas.microsoft.com/office/drawing/2014/main" id="{E642274C-AD1A-A209-4902-3CEF97CAAD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F9A46C-E58C-0377-F1C1-846114ED56CD}"/>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176420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2B8E9-F4A2-3BAB-C0F2-D37202410DAE}"/>
              </a:ext>
            </a:extLst>
          </p:cNvPr>
          <p:cNvSpPr>
            <a:spLocks noGrp="1"/>
          </p:cNvSpPr>
          <p:nvPr>
            <p:ph type="dt" sz="half" idx="10"/>
          </p:nvPr>
        </p:nvSpPr>
        <p:spPr/>
        <p:txBody>
          <a:bodyPr/>
          <a:lstStyle/>
          <a:p>
            <a:fld id="{15FC8640-2AC5-480D-84A7-0A103F32211D}" type="datetime1">
              <a:rPr lang="en-US" smtClean="0"/>
              <a:t>10/4/2024</a:t>
            </a:fld>
            <a:endParaRPr lang="en-US"/>
          </a:p>
        </p:txBody>
      </p:sp>
      <p:sp>
        <p:nvSpPr>
          <p:cNvPr id="3" name="Footer Placeholder 2">
            <a:extLst>
              <a:ext uri="{FF2B5EF4-FFF2-40B4-BE49-F238E27FC236}">
                <a16:creationId xmlns:a16="http://schemas.microsoft.com/office/drawing/2014/main" id="{FF0735F3-7F46-C67B-E4EE-C649DB62DB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6558B-5CA4-383E-5EF8-D0A2B0BD5B43}"/>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364337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56A7-8208-B1B4-1664-6E074C6B2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C0C2FD-54F4-07EF-BB5F-7E1828B45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580762-7085-1FEB-3DE4-6FE4113B8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863F2-F9BE-6C62-B208-D09616B16CA3}"/>
              </a:ext>
            </a:extLst>
          </p:cNvPr>
          <p:cNvSpPr>
            <a:spLocks noGrp="1"/>
          </p:cNvSpPr>
          <p:nvPr>
            <p:ph type="dt" sz="half" idx="10"/>
          </p:nvPr>
        </p:nvSpPr>
        <p:spPr/>
        <p:txBody>
          <a:bodyPr/>
          <a:lstStyle/>
          <a:p>
            <a:fld id="{9F47C834-F85F-407B-A413-50236F5D06EE}" type="datetime1">
              <a:rPr lang="en-US" smtClean="0"/>
              <a:t>10/4/2024</a:t>
            </a:fld>
            <a:endParaRPr lang="en-US"/>
          </a:p>
        </p:txBody>
      </p:sp>
      <p:sp>
        <p:nvSpPr>
          <p:cNvPr id="6" name="Footer Placeholder 5">
            <a:extLst>
              <a:ext uri="{FF2B5EF4-FFF2-40B4-BE49-F238E27FC236}">
                <a16:creationId xmlns:a16="http://schemas.microsoft.com/office/drawing/2014/main" id="{628415F1-1C3F-2763-91F7-5E81E2A2A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E8074-2710-F6EA-0EE6-EE95339A320E}"/>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359357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BC8B-AAD3-B948-02B0-54273FBEE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B76A59-1F51-C7AB-D3D9-6C8E7C981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AAC5C4-B925-CB1E-5AA6-7002E1F9C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383FD-ECD1-2CF4-3AAA-A6748B321ACD}"/>
              </a:ext>
            </a:extLst>
          </p:cNvPr>
          <p:cNvSpPr>
            <a:spLocks noGrp="1"/>
          </p:cNvSpPr>
          <p:nvPr>
            <p:ph type="dt" sz="half" idx="10"/>
          </p:nvPr>
        </p:nvSpPr>
        <p:spPr/>
        <p:txBody>
          <a:bodyPr/>
          <a:lstStyle/>
          <a:p>
            <a:fld id="{65D4FBC0-C7C4-4872-9210-1E0D5C4E51CC}" type="datetime1">
              <a:rPr lang="en-US" smtClean="0"/>
              <a:t>10/4/2024</a:t>
            </a:fld>
            <a:endParaRPr lang="en-US"/>
          </a:p>
        </p:txBody>
      </p:sp>
      <p:sp>
        <p:nvSpPr>
          <p:cNvPr id="6" name="Footer Placeholder 5">
            <a:extLst>
              <a:ext uri="{FF2B5EF4-FFF2-40B4-BE49-F238E27FC236}">
                <a16:creationId xmlns:a16="http://schemas.microsoft.com/office/drawing/2014/main" id="{C9A6B97C-A08F-0E97-2D75-9BC4F2E1F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24FB6-11DF-52ED-D2AB-41079D5D377F}"/>
              </a:ext>
            </a:extLst>
          </p:cNvPr>
          <p:cNvSpPr>
            <a:spLocks noGrp="1"/>
          </p:cNvSpPr>
          <p:nvPr>
            <p:ph type="sldNum" sz="quarter" idx="12"/>
          </p:nvPr>
        </p:nvSpPr>
        <p:spPr/>
        <p:txBody>
          <a:bodyPr/>
          <a:lstStyle/>
          <a:p>
            <a:fld id="{A1171403-F242-4205-A668-C43CDB6795FF}" type="slidenum">
              <a:rPr lang="en-US" smtClean="0"/>
              <a:t>‹#›</a:t>
            </a:fld>
            <a:endParaRPr lang="en-US"/>
          </a:p>
        </p:txBody>
      </p:sp>
    </p:spTree>
    <p:extLst>
      <p:ext uri="{BB962C8B-B14F-4D97-AF65-F5344CB8AC3E}">
        <p14:creationId xmlns:p14="http://schemas.microsoft.com/office/powerpoint/2010/main" val="130971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AC992C-4543-D8FB-DB48-96371DEB3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FCD822-53C3-3A17-60B4-B9CA4E62A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3B37C-C415-8D6B-9B6B-442A0A008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55C4D-483E-4419-AF86-0F3C65545D7E}" type="datetime1">
              <a:rPr lang="en-US" smtClean="0"/>
              <a:t>10/4/2024</a:t>
            </a:fld>
            <a:endParaRPr lang="en-US"/>
          </a:p>
        </p:txBody>
      </p:sp>
      <p:sp>
        <p:nvSpPr>
          <p:cNvPr id="5" name="Footer Placeholder 4">
            <a:extLst>
              <a:ext uri="{FF2B5EF4-FFF2-40B4-BE49-F238E27FC236}">
                <a16:creationId xmlns:a16="http://schemas.microsoft.com/office/drawing/2014/main" id="{D8DB7B42-E7D8-24C4-06A6-A0800F1C9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838758-3F6F-1915-E0DC-CBEF6CD6E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71403-F242-4205-A668-C43CDB6795FF}" type="slidenum">
              <a:rPr lang="en-US" smtClean="0"/>
              <a:t>‹#›</a:t>
            </a:fld>
            <a:endParaRPr lang="en-US"/>
          </a:p>
        </p:txBody>
      </p:sp>
    </p:spTree>
    <p:extLst>
      <p:ext uri="{BB962C8B-B14F-4D97-AF65-F5344CB8AC3E}">
        <p14:creationId xmlns:p14="http://schemas.microsoft.com/office/powerpoint/2010/main" val="3794687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1026" name="Picture 2" descr="Android Apps by Uber Technologies, Inc. on Google Play">
            <a:extLst>
              <a:ext uri="{FF2B5EF4-FFF2-40B4-BE49-F238E27FC236}">
                <a16:creationId xmlns:a16="http://schemas.microsoft.com/office/drawing/2014/main" id="{914CAE10-EBF4-3067-8B74-A1640B8A1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941" y="1251668"/>
            <a:ext cx="3819939" cy="38199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oid Apps by Lyft, Inc. on Google Play">
            <a:extLst>
              <a:ext uri="{FF2B5EF4-FFF2-40B4-BE49-F238E27FC236}">
                <a16:creationId xmlns:a16="http://schemas.microsoft.com/office/drawing/2014/main" id="{4B5B932C-4D17-66B0-4AD2-350C07DCB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6868602" cy="686860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DF3007C-2FBE-1C3A-0316-CEFEC0E60F1E}"/>
              </a:ext>
            </a:extLst>
          </p:cNvPr>
          <p:cNvSpPr>
            <a:spLocks noGrp="1"/>
          </p:cNvSpPr>
          <p:nvPr>
            <p:ph type="sldNum" sz="quarter" idx="12"/>
          </p:nvPr>
        </p:nvSpPr>
        <p:spPr/>
        <p:txBody>
          <a:bodyPr/>
          <a:lstStyle/>
          <a:p>
            <a:fld id="{A1171403-F242-4205-A668-C43CDB6795FF}" type="slidenum">
              <a:rPr lang="en-US" smtClean="0"/>
              <a:t>1</a:t>
            </a:fld>
            <a:endParaRPr lang="en-US"/>
          </a:p>
        </p:txBody>
      </p:sp>
      <p:sp>
        <p:nvSpPr>
          <p:cNvPr id="6" name="TextBox 5">
            <a:extLst>
              <a:ext uri="{FF2B5EF4-FFF2-40B4-BE49-F238E27FC236}">
                <a16:creationId xmlns:a16="http://schemas.microsoft.com/office/drawing/2014/main" id="{27638216-EB06-8A34-063B-6CDF5003AB50}"/>
              </a:ext>
            </a:extLst>
          </p:cNvPr>
          <p:cNvSpPr txBox="1"/>
          <p:nvPr/>
        </p:nvSpPr>
        <p:spPr>
          <a:xfrm>
            <a:off x="9715018" y="5564607"/>
            <a:ext cx="2480841" cy="369332"/>
          </a:xfrm>
          <a:prstGeom prst="rect">
            <a:avLst/>
          </a:prstGeom>
          <a:no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Krishnanand A</a:t>
            </a:r>
          </a:p>
        </p:txBody>
      </p:sp>
      <p:sp>
        <p:nvSpPr>
          <p:cNvPr id="8" name="TextBox 7">
            <a:extLst>
              <a:ext uri="{FF2B5EF4-FFF2-40B4-BE49-F238E27FC236}">
                <a16:creationId xmlns:a16="http://schemas.microsoft.com/office/drawing/2014/main" id="{472DBA8B-E3CC-C699-C0CB-CE016CB90683}"/>
              </a:ext>
            </a:extLst>
          </p:cNvPr>
          <p:cNvSpPr txBox="1"/>
          <p:nvPr/>
        </p:nvSpPr>
        <p:spPr>
          <a:xfrm>
            <a:off x="9715017" y="5872166"/>
            <a:ext cx="2480841"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UST</a:t>
            </a:r>
          </a:p>
        </p:txBody>
      </p:sp>
    </p:spTree>
    <p:extLst>
      <p:ext uri="{BB962C8B-B14F-4D97-AF65-F5344CB8AC3E}">
        <p14:creationId xmlns:p14="http://schemas.microsoft.com/office/powerpoint/2010/main" val="2174083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4F4CEE2-8202-1959-B8FE-28EA35B1EC57}"/>
              </a:ext>
            </a:extLst>
          </p:cNvPr>
          <p:cNvPicPr>
            <a:picLocks noChangeAspect="1"/>
          </p:cNvPicPr>
          <p:nvPr/>
        </p:nvPicPr>
        <p:blipFill>
          <a:blip r:embed="rId2"/>
          <a:stretch>
            <a:fillRect/>
          </a:stretch>
        </p:blipFill>
        <p:spPr>
          <a:xfrm>
            <a:off x="499640" y="155710"/>
            <a:ext cx="11192719" cy="6546580"/>
          </a:xfrm>
          <a:prstGeom prst="rect">
            <a:avLst/>
          </a:prstGeom>
        </p:spPr>
      </p:pic>
      <p:sp>
        <p:nvSpPr>
          <p:cNvPr id="14" name="Slide Number Placeholder 13">
            <a:extLst>
              <a:ext uri="{FF2B5EF4-FFF2-40B4-BE49-F238E27FC236}">
                <a16:creationId xmlns:a16="http://schemas.microsoft.com/office/drawing/2014/main" id="{BC64810B-85FD-FB96-B16C-E3890A0CBCF2}"/>
              </a:ext>
            </a:extLst>
          </p:cNvPr>
          <p:cNvSpPr>
            <a:spLocks noGrp="1"/>
          </p:cNvSpPr>
          <p:nvPr>
            <p:ph type="sldNum" sz="quarter" idx="12"/>
          </p:nvPr>
        </p:nvSpPr>
        <p:spPr/>
        <p:txBody>
          <a:bodyPr/>
          <a:lstStyle/>
          <a:p>
            <a:fld id="{A1171403-F242-4205-A668-C43CDB6795FF}" type="slidenum">
              <a:rPr lang="en-US" smtClean="0"/>
              <a:t>10</a:t>
            </a:fld>
            <a:endParaRPr lang="en-US"/>
          </a:p>
        </p:txBody>
      </p:sp>
    </p:spTree>
    <p:extLst>
      <p:ext uri="{BB962C8B-B14F-4D97-AF65-F5344CB8AC3E}">
        <p14:creationId xmlns:p14="http://schemas.microsoft.com/office/powerpoint/2010/main" val="3342650586"/>
      </p:ext>
    </p:extLst>
  </p:cSld>
  <p:clrMapOvr>
    <a:masterClrMapping/>
  </p:clrMapOvr>
  <p:transition spd="slow">
    <p:cover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D168816-ADE0-DE22-489B-E28992DF9B6E}"/>
              </a:ext>
            </a:extLst>
          </p:cNvPr>
          <p:cNvPicPr>
            <a:picLocks noChangeAspect="1"/>
          </p:cNvPicPr>
          <p:nvPr/>
        </p:nvPicPr>
        <p:blipFill>
          <a:blip r:embed="rId2"/>
          <a:stretch>
            <a:fillRect/>
          </a:stretch>
        </p:blipFill>
        <p:spPr>
          <a:xfrm>
            <a:off x="1513885" y="0"/>
            <a:ext cx="9164230" cy="6858000"/>
          </a:xfrm>
          <a:prstGeom prst="rect">
            <a:avLst/>
          </a:prstGeom>
        </p:spPr>
      </p:pic>
      <p:sp>
        <p:nvSpPr>
          <p:cNvPr id="17" name="Slide Number Placeholder 16">
            <a:extLst>
              <a:ext uri="{FF2B5EF4-FFF2-40B4-BE49-F238E27FC236}">
                <a16:creationId xmlns:a16="http://schemas.microsoft.com/office/drawing/2014/main" id="{3C36DBCC-8482-D223-4630-F06D7CA0F2FF}"/>
              </a:ext>
            </a:extLst>
          </p:cNvPr>
          <p:cNvSpPr>
            <a:spLocks noGrp="1"/>
          </p:cNvSpPr>
          <p:nvPr>
            <p:ph type="sldNum" sz="quarter" idx="12"/>
          </p:nvPr>
        </p:nvSpPr>
        <p:spPr/>
        <p:txBody>
          <a:bodyPr/>
          <a:lstStyle/>
          <a:p>
            <a:fld id="{A1171403-F242-4205-A668-C43CDB6795FF}" type="slidenum">
              <a:rPr lang="en-US" smtClean="0"/>
              <a:t>11</a:t>
            </a:fld>
            <a:endParaRPr lang="en-US"/>
          </a:p>
        </p:txBody>
      </p:sp>
    </p:spTree>
    <p:extLst>
      <p:ext uri="{BB962C8B-B14F-4D97-AF65-F5344CB8AC3E}">
        <p14:creationId xmlns:p14="http://schemas.microsoft.com/office/powerpoint/2010/main" val="184550840"/>
      </p:ext>
    </p:extLst>
  </p:cSld>
  <p:clrMapOvr>
    <a:masterClrMapping/>
  </p:clrMapOvr>
  <p:transition spd="slow">
    <p:cover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39" y="419242"/>
            <a:ext cx="7072003" cy="769441"/>
          </a:xfrm>
          <a:prstGeom prst="rect">
            <a:avLst/>
          </a:prstGeom>
          <a:noFill/>
        </p:spPr>
        <p:txBody>
          <a:bodyPr wrap="square">
            <a:spAutoFit/>
          </a:bodyPr>
          <a:lstStyle/>
          <a:p>
            <a:r>
              <a:rPr lang="en-US" sz="4400" b="1" dirty="0">
                <a:solidFill>
                  <a:schemeClr val="bg1"/>
                </a:solidFill>
              </a:rPr>
              <a:t>Solution Benefits</a:t>
            </a:r>
            <a:endParaRPr lang="en-US" sz="4400" b="1" dirty="0">
              <a:solidFill>
                <a:schemeClr val="bg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90"/>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4C41B4-F89D-B6D5-39AC-B4B9DCB3BB38}"/>
              </a:ext>
            </a:extLst>
          </p:cNvPr>
          <p:cNvCxnSpPr/>
          <p:nvPr/>
        </p:nvCxnSpPr>
        <p:spPr>
          <a:xfrm>
            <a:off x="4694691" y="851699"/>
            <a:ext cx="489204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E1E2214F-27B4-C972-523D-BD44A503ADA8}"/>
              </a:ext>
            </a:extLst>
          </p:cNvPr>
          <p:cNvSpPr txBox="1"/>
          <p:nvPr/>
        </p:nvSpPr>
        <p:spPr>
          <a:xfrm>
            <a:off x="497839" y="1152836"/>
            <a:ext cx="7072003" cy="400110"/>
          </a:xfrm>
          <a:prstGeom prst="rect">
            <a:avLst/>
          </a:prstGeom>
          <a:noFill/>
        </p:spPr>
        <p:txBody>
          <a:bodyPr wrap="square">
            <a:spAutoFit/>
          </a:bodyPr>
          <a:lstStyle/>
          <a:p>
            <a:r>
              <a:rPr lang="en-US" sz="2000" dirty="0">
                <a:solidFill>
                  <a:schemeClr val="bg2">
                    <a:lumMod val="90000"/>
                  </a:schemeClr>
                </a:solidFill>
              </a:rPr>
              <a:t>Insights</a:t>
            </a:r>
            <a:endParaRPr lang="en-US" sz="2000" dirty="0">
              <a:solidFill>
                <a:schemeClr val="bg2">
                  <a:lumMod val="9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A33FDC0-349E-E4E6-078A-FCEA44531817}"/>
              </a:ext>
            </a:extLst>
          </p:cNvPr>
          <p:cNvSpPr txBox="1"/>
          <p:nvPr/>
        </p:nvSpPr>
        <p:spPr>
          <a:xfrm>
            <a:off x="650240" y="1832401"/>
            <a:ext cx="936752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From the analysis It has came to understand that Uber is having more rides on Nov-Oct 2018</a:t>
            </a:r>
          </a:p>
        </p:txBody>
      </p:sp>
      <p:sp>
        <p:nvSpPr>
          <p:cNvPr id="5" name="TextBox 4">
            <a:extLst>
              <a:ext uri="{FF2B5EF4-FFF2-40B4-BE49-F238E27FC236}">
                <a16:creationId xmlns:a16="http://schemas.microsoft.com/office/drawing/2014/main" id="{764B832C-D1EC-ABFC-16B2-5BAFF1659DF7}"/>
              </a:ext>
            </a:extLst>
          </p:cNvPr>
          <p:cNvSpPr txBox="1"/>
          <p:nvPr/>
        </p:nvSpPr>
        <p:spPr>
          <a:xfrm>
            <a:off x="650240" y="2227144"/>
            <a:ext cx="936752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But Lyft has produced more revenue on  Nov - Oct 2018</a:t>
            </a:r>
          </a:p>
        </p:txBody>
      </p:sp>
      <p:sp>
        <p:nvSpPr>
          <p:cNvPr id="9" name="TextBox 8">
            <a:extLst>
              <a:ext uri="{FF2B5EF4-FFF2-40B4-BE49-F238E27FC236}">
                <a16:creationId xmlns:a16="http://schemas.microsoft.com/office/drawing/2014/main" id="{23F263FA-FE87-2E33-8131-70800045CCFA}"/>
              </a:ext>
            </a:extLst>
          </p:cNvPr>
          <p:cNvSpPr txBox="1"/>
          <p:nvPr/>
        </p:nvSpPr>
        <p:spPr>
          <a:xfrm>
            <a:off x="650240" y="2606636"/>
            <a:ext cx="936752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This can be because of the variations in the prices of cab services, Lyft charges more than Uber and Lyft charges less for their shared services.</a:t>
            </a:r>
          </a:p>
        </p:txBody>
      </p:sp>
      <p:sp>
        <p:nvSpPr>
          <p:cNvPr id="10" name="TextBox 9">
            <a:extLst>
              <a:ext uri="{FF2B5EF4-FFF2-40B4-BE49-F238E27FC236}">
                <a16:creationId xmlns:a16="http://schemas.microsoft.com/office/drawing/2014/main" id="{EE986316-FBDA-33EC-C93C-03911E0127A6}"/>
              </a:ext>
            </a:extLst>
          </p:cNvPr>
          <p:cNvSpPr txBox="1"/>
          <p:nvPr/>
        </p:nvSpPr>
        <p:spPr>
          <a:xfrm>
            <a:off x="650240" y="4113321"/>
            <a:ext cx="936752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surge multiplier is also impacting the high revenue of Lyft, since the Uber has a constant surge multiplier of 1</a:t>
            </a:r>
          </a:p>
        </p:txBody>
      </p:sp>
      <p:sp>
        <p:nvSpPr>
          <p:cNvPr id="11" name="TextBox 10">
            <a:extLst>
              <a:ext uri="{FF2B5EF4-FFF2-40B4-BE49-F238E27FC236}">
                <a16:creationId xmlns:a16="http://schemas.microsoft.com/office/drawing/2014/main" id="{A28B1E65-D8E0-5120-30FA-C77B2F5CDC49}"/>
              </a:ext>
            </a:extLst>
          </p:cNvPr>
          <p:cNvSpPr txBox="1"/>
          <p:nvPr/>
        </p:nvSpPr>
        <p:spPr>
          <a:xfrm>
            <a:off x="650240" y="4779972"/>
            <a:ext cx="936752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While finding the relation between surge multiplier and different weather types the data has shown no relation between them</a:t>
            </a:r>
          </a:p>
        </p:txBody>
      </p:sp>
      <p:sp>
        <p:nvSpPr>
          <p:cNvPr id="13" name="TextBox 12">
            <a:extLst>
              <a:ext uri="{FF2B5EF4-FFF2-40B4-BE49-F238E27FC236}">
                <a16:creationId xmlns:a16="http://schemas.microsoft.com/office/drawing/2014/main" id="{6504D73B-3FE8-E991-94F0-1D56B12C1F33}"/>
              </a:ext>
            </a:extLst>
          </p:cNvPr>
          <p:cNvSpPr txBox="1"/>
          <p:nvPr/>
        </p:nvSpPr>
        <p:spPr>
          <a:xfrm>
            <a:off x="650240" y="3270041"/>
            <a:ext cx="936752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Lyft has made a growth of .25%     from Nov – Oct, Same time Uber has a loss of - 0.13 %</a:t>
            </a:r>
          </a:p>
        </p:txBody>
      </p:sp>
      <p:sp>
        <p:nvSpPr>
          <p:cNvPr id="14" name="TextBox 13">
            <a:extLst>
              <a:ext uri="{FF2B5EF4-FFF2-40B4-BE49-F238E27FC236}">
                <a16:creationId xmlns:a16="http://schemas.microsoft.com/office/drawing/2014/main" id="{A201DEC0-CF74-2899-B037-7B9AB8CAB3E2}"/>
              </a:ext>
            </a:extLst>
          </p:cNvPr>
          <p:cNvSpPr txBox="1"/>
          <p:nvPr/>
        </p:nvSpPr>
        <p:spPr>
          <a:xfrm>
            <a:off x="650240" y="3668030"/>
            <a:ext cx="936752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Most common route is Financial District to South Station</a:t>
            </a:r>
          </a:p>
        </p:txBody>
      </p:sp>
      <p:sp>
        <p:nvSpPr>
          <p:cNvPr id="15" name="Isosceles Triangle 14">
            <a:extLst>
              <a:ext uri="{FF2B5EF4-FFF2-40B4-BE49-F238E27FC236}">
                <a16:creationId xmlns:a16="http://schemas.microsoft.com/office/drawing/2014/main" id="{CF78BF50-E90E-D1AC-CF5E-A444E8705722}"/>
              </a:ext>
            </a:extLst>
          </p:cNvPr>
          <p:cNvSpPr/>
          <p:nvPr/>
        </p:nvSpPr>
        <p:spPr>
          <a:xfrm>
            <a:off x="3997010" y="3377402"/>
            <a:ext cx="154620" cy="133293"/>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FB8A6D39-CE3B-754A-7F85-98A05D9B9ABB}"/>
              </a:ext>
            </a:extLst>
          </p:cNvPr>
          <p:cNvSpPr/>
          <p:nvPr/>
        </p:nvSpPr>
        <p:spPr>
          <a:xfrm rot="10800000">
            <a:off x="9253043" y="3384586"/>
            <a:ext cx="154621" cy="133294"/>
          </a:xfrm>
          <a:prstGeom prst="triangle">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Slide Number Placeholder 17">
            <a:extLst>
              <a:ext uri="{FF2B5EF4-FFF2-40B4-BE49-F238E27FC236}">
                <a16:creationId xmlns:a16="http://schemas.microsoft.com/office/drawing/2014/main" id="{850190C1-14C8-54FD-61E5-F59254A7BAB1}"/>
              </a:ext>
            </a:extLst>
          </p:cNvPr>
          <p:cNvSpPr>
            <a:spLocks noGrp="1"/>
          </p:cNvSpPr>
          <p:nvPr>
            <p:ph type="sldNum" sz="quarter" idx="12"/>
          </p:nvPr>
        </p:nvSpPr>
        <p:spPr/>
        <p:txBody>
          <a:bodyPr/>
          <a:lstStyle/>
          <a:p>
            <a:fld id="{A1171403-F242-4205-A668-C43CDB6795FF}" type="slidenum">
              <a:rPr lang="en-US" smtClean="0"/>
              <a:t>12</a:t>
            </a:fld>
            <a:endParaRPr lang="en-US"/>
          </a:p>
        </p:txBody>
      </p:sp>
    </p:spTree>
    <p:extLst>
      <p:ext uri="{BB962C8B-B14F-4D97-AF65-F5344CB8AC3E}">
        <p14:creationId xmlns:p14="http://schemas.microsoft.com/office/powerpoint/2010/main" val="62337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39" y="419242"/>
            <a:ext cx="7072003" cy="769441"/>
          </a:xfrm>
          <a:prstGeom prst="rect">
            <a:avLst/>
          </a:prstGeom>
          <a:noFill/>
        </p:spPr>
        <p:txBody>
          <a:bodyPr wrap="square">
            <a:spAutoFit/>
          </a:bodyPr>
          <a:lstStyle/>
          <a:p>
            <a:r>
              <a:rPr lang="en-US" sz="4400" b="1" dirty="0">
                <a:solidFill>
                  <a:schemeClr val="bg1"/>
                </a:solidFill>
              </a:rPr>
              <a:t>Challenges faced</a:t>
            </a:r>
            <a:endParaRPr lang="en-US" sz="4400" b="1" dirty="0">
              <a:solidFill>
                <a:schemeClr val="bg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90"/>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4C41B4-F89D-B6D5-39AC-B4B9DCB3BB38}"/>
              </a:ext>
            </a:extLst>
          </p:cNvPr>
          <p:cNvCxnSpPr/>
          <p:nvPr/>
        </p:nvCxnSpPr>
        <p:spPr>
          <a:xfrm>
            <a:off x="4694691" y="851699"/>
            <a:ext cx="489204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4" name="TextBox 3">
            <a:extLst>
              <a:ext uri="{FF2B5EF4-FFF2-40B4-BE49-F238E27FC236}">
                <a16:creationId xmlns:a16="http://schemas.microsoft.com/office/drawing/2014/main" id="{2475CEC7-A2DA-3847-04CC-3950DCD05CEE}"/>
              </a:ext>
            </a:extLst>
          </p:cNvPr>
          <p:cNvSpPr txBox="1"/>
          <p:nvPr/>
        </p:nvSpPr>
        <p:spPr>
          <a:xfrm>
            <a:off x="497839" y="1621140"/>
            <a:ext cx="8545009"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cs typeface="Arial" panose="020B0604020202020204" pitchFamily="34" charset="0"/>
              </a:rPr>
              <a:t>Data flow task has inserted some data fields as integer to the cosmos DB even though the data is specified to be decimal, which enforced to re ingest the data which took lot of time </a:t>
            </a:r>
          </a:p>
        </p:txBody>
      </p:sp>
      <p:sp>
        <p:nvSpPr>
          <p:cNvPr id="17" name="Slide Number Placeholder 16">
            <a:extLst>
              <a:ext uri="{FF2B5EF4-FFF2-40B4-BE49-F238E27FC236}">
                <a16:creationId xmlns:a16="http://schemas.microsoft.com/office/drawing/2014/main" id="{48BCAF1E-786B-47FA-63AA-AA502F955B76}"/>
              </a:ext>
            </a:extLst>
          </p:cNvPr>
          <p:cNvSpPr>
            <a:spLocks noGrp="1"/>
          </p:cNvSpPr>
          <p:nvPr>
            <p:ph type="sldNum" sz="quarter" idx="12"/>
          </p:nvPr>
        </p:nvSpPr>
        <p:spPr/>
        <p:txBody>
          <a:bodyPr/>
          <a:lstStyle/>
          <a:p>
            <a:fld id="{A1171403-F242-4205-A668-C43CDB6795FF}" type="slidenum">
              <a:rPr lang="en-US" smtClean="0"/>
              <a:t>13</a:t>
            </a:fld>
            <a:endParaRPr lang="en-US"/>
          </a:p>
        </p:txBody>
      </p:sp>
    </p:spTree>
    <p:extLst>
      <p:ext uri="{BB962C8B-B14F-4D97-AF65-F5344CB8AC3E}">
        <p14:creationId xmlns:p14="http://schemas.microsoft.com/office/powerpoint/2010/main" val="187732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39" y="419242"/>
            <a:ext cx="7072003" cy="769441"/>
          </a:xfrm>
          <a:prstGeom prst="rect">
            <a:avLst/>
          </a:prstGeom>
          <a:noFill/>
        </p:spPr>
        <p:txBody>
          <a:bodyPr wrap="square">
            <a:spAutoFit/>
          </a:bodyPr>
          <a:lstStyle/>
          <a:p>
            <a:r>
              <a:rPr lang="en-US" sz="4400" b="1" dirty="0">
                <a:solidFill>
                  <a:schemeClr val="bg1"/>
                </a:solidFill>
              </a:rPr>
              <a:t>Conclusion</a:t>
            </a:r>
            <a:endParaRPr lang="en-US" sz="4400" b="1" dirty="0">
              <a:solidFill>
                <a:schemeClr val="bg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90"/>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4C41B4-F89D-B6D5-39AC-B4B9DCB3BB38}"/>
              </a:ext>
            </a:extLst>
          </p:cNvPr>
          <p:cNvCxnSpPr/>
          <p:nvPr/>
        </p:nvCxnSpPr>
        <p:spPr>
          <a:xfrm>
            <a:off x="3352027" y="828550"/>
            <a:ext cx="489204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4" name="TextBox 3">
            <a:extLst>
              <a:ext uri="{FF2B5EF4-FFF2-40B4-BE49-F238E27FC236}">
                <a16:creationId xmlns:a16="http://schemas.microsoft.com/office/drawing/2014/main" id="{2475CEC7-A2DA-3847-04CC-3950DCD05CEE}"/>
              </a:ext>
            </a:extLst>
          </p:cNvPr>
          <p:cNvSpPr txBox="1"/>
          <p:nvPr/>
        </p:nvSpPr>
        <p:spPr>
          <a:xfrm>
            <a:off x="497839" y="1621140"/>
            <a:ext cx="10081422" cy="2957861"/>
          </a:xfrm>
          <a:prstGeom prst="rect">
            <a:avLst/>
          </a:prstGeom>
          <a:noFill/>
        </p:spPr>
        <p:txBody>
          <a:bodyPr wrap="square" rtlCol="0">
            <a:spAutoFit/>
          </a:bodyPr>
          <a:lstStyle/>
          <a:p>
            <a:pPr algn="just">
              <a:lnSpc>
                <a:spcPct val="150000"/>
              </a:lnSpc>
            </a:pPr>
            <a:r>
              <a:rPr lang="en-US" dirty="0">
                <a:solidFill>
                  <a:schemeClr val="bg1"/>
                </a:solidFill>
                <a:cs typeface="Arial" panose="020B0604020202020204" pitchFamily="34" charset="0"/>
              </a:rPr>
              <a:t>In conclusion, this capstone project successfully demonstrates the creation of a comprehensive data pipeline for Data Engineering and Analytics using Azure Data Factory and Databricks. We utilized Azure Data Factory for efficient data ingestion, followed by data transformation and analytics with PySpark and Spark SQL in Databricks. The architecture incorporated multiple data sources, a NoSQL landing zone, and SQL-based materialized views, culminating in a robust visualization layer within Databricks. By the end of the project, we established a functional pipeline that delivers valuable insights, showcasing the effectiveness of modern data engineering practices</a:t>
            </a:r>
          </a:p>
        </p:txBody>
      </p:sp>
      <p:sp>
        <p:nvSpPr>
          <p:cNvPr id="2" name="Slide Number Placeholder 1">
            <a:extLst>
              <a:ext uri="{FF2B5EF4-FFF2-40B4-BE49-F238E27FC236}">
                <a16:creationId xmlns:a16="http://schemas.microsoft.com/office/drawing/2014/main" id="{AEE8CB2E-24ED-CF1E-6674-D446D4255A80}"/>
              </a:ext>
            </a:extLst>
          </p:cNvPr>
          <p:cNvSpPr>
            <a:spLocks noGrp="1"/>
          </p:cNvSpPr>
          <p:nvPr>
            <p:ph type="sldNum" sz="quarter" idx="12"/>
          </p:nvPr>
        </p:nvSpPr>
        <p:spPr/>
        <p:txBody>
          <a:bodyPr/>
          <a:lstStyle/>
          <a:p>
            <a:fld id="{A1171403-F242-4205-A668-C43CDB6795FF}" type="slidenum">
              <a:rPr lang="en-US" smtClean="0"/>
              <a:t>14</a:t>
            </a:fld>
            <a:endParaRPr lang="en-US"/>
          </a:p>
        </p:txBody>
      </p:sp>
    </p:spTree>
    <p:extLst>
      <p:ext uri="{BB962C8B-B14F-4D97-AF65-F5344CB8AC3E}">
        <p14:creationId xmlns:p14="http://schemas.microsoft.com/office/powerpoint/2010/main" val="338579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C1828-3CA1-7D49-CD6F-F942EBBE755B}"/>
              </a:ext>
            </a:extLst>
          </p:cNvPr>
          <p:cNvSpPr txBox="1"/>
          <p:nvPr/>
        </p:nvSpPr>
        <p:spPr>
          <a:xfrm>
            <a:off x="532113" y="2426262"/>
            <a:ext cx="10560934" cy="2251065"/>
          </a:xfrm>
          <a:prstGeom prst="rect">
            <a:avLst/>
          </a:prstGeom>
          <a:noFill/>
        </p:spPr>
        <p:txBody>
          <a:bodyPr wrap="square" rtlCol="0">
            <a:spAutoFit/>
          </a:bodyPr>
          <a:lstStyle/>
          <a:p>
            <a:pPr algn="just">
              <a:lnSpc>
                <a:spcPct val="150000"/>
              </a:lnSpc>
            </a:pPr>
            <a:r>
              <a:rPr lang="en-US" sz="2400" dirty="0">
                <a:solidFill>
                  <a:schemeClr val="bg1"/>
                </a:solidFill>
              </a:rPr>
              <a:t>Design and implement a comprehensive data pipeline that efficiently ingests data from multiple heterogeneous sources, transforms and analyzes it using PySpark and Spark SQL in Databricks, and visualizes the resulting insights within Databricks and </a:t>
            </a:r>
          </a:p>
          <a:p>
            <a:pPr algn="just">
              <a:lnSpc>
                <a:spcPct val="150000"/>
              </a:lnSpc>
            </a:pPr>
            <a:r>
              <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Insightful analysis on Uber / </a:t>
            </a:r>
            <a:r>
              <a:rPr lang="en-IN" sz="2400" kern="100" dirty="0">
                <a:solidFill>
                  <a:srgbClr val="FF00BF"/>
                </a:solidFill>
                <a:effectLst/>
                <a:latin typeface="Calibri" panose="020F0502020204030204" pitchFamily="34" charset="0"/>
                <a:ea typeface="Calibri" panose="020F0502020204030204" pitchFamily="34" charset="0"/>
                <a:cs typeface="Times New Roman" panose="02020603050405020304" pitchFamily="18" charset="0"/>
              </a:rPr>
              <a:t>Lyft</a:t>
            </a:r>
            <a:r>
              <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Cab Prices and Weather Impact on Surcharge</a:t>
            </a:r>
            <a:r>
              <a:rPr lang="en-US"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cxnSp>
        <p:nvCxnSpPr>
          <p:cNvPr id="5" name="Straight Connector 4">
            <a:extLst>
              <a:ext uri="{FF2B5EF4-FFF2-40B4-BE49-F238E27FC236}">
                <a16:creationId xmlns:a16="http://schemas.microsoft.com/office/drawing/2014/main" id="{8D849E05-AFB4-4FD7-31A7-4C3B6370F652}"/>
              </a:ext>
            </a:extLst>
          </p:cNvPr>
          <p:cNvCxnSpPr/>
          <p:nvPr/>
        </p:nvCxnSpPr>
        <p:spPr>
          <a:xfrm>
            <a:off x="5903827" y="866060"/>
            <a:ext cx="489204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CDFA7DE8-1B3E-C2B5-26CC-2780BF4D8AD1}"/>
              </a:ext>
            </a:extLst>
          </p:cNvPr>
          <p:cNvSpPr txBox="1"/>
          <p:nvPr/>
        </p:nvSpPr>
        <p:spPr>
          <a:xfrm>
            <a:off x="532113" y="444706"/>
            <a:ext cx="8222848" cy="830997"/>
          </a:xfrm>
          <a:prstGeom prst="rect">
            <a:avLst/>
          </a:prstGeom>
          <a:noFill/>
        </p:spPr>
        <p:txBody>
          <a:bodyPr wrap="square" rtlCol="0">
            <a:spAutoFit/>
          </a:bodyPr>
          <a:lstStyle/>
          <a:p>
            <a:r>
              <a:rPr lang="en-US" sz="4800" b="1" dirty="0">
                <a:solidFill>
                  <a:schemeClr val="bg1"/>
                </a:solidFill>
              </a:rPr>
              <a:t>Problem Statement</a:t>
            </a:r>
          </a:p>
        </p:txBody>
      </p:sp>
      <p:sp>
        <p:nvSpPr>
          <p:cNvPr id="15" name="Rectangle 14">
            <a:extLst>
              <a:ext uri="{FF2B5EF4-FFF2-40B4-BE49-F238E27FC236}">
                <a16:creationId xmlns:a16="http://schemas.microsoft.com/office/drawing/2014/main" id="{45D88C27-5612-1DDB-9401-82A83372495B}"/>
              </a:ext>
            </a:extLst>
          </p:cNvPr>
          <p:cNvSpPr/>
          <p:nvPr/>
        </p:nvSpPr>
        <p:spPr>
          <a:xfrm>
            <a:off x="418938" y="499623"/>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FFA25EEB-3684-691F-0D50-EA9F4851756A}"/>
              </a:ext>
            </a:extLst>
          </p:cNvPr>
          <p:cNvSpPr>
            <a:spLocks noGrp="1"/>
          </p:cNvSpPr>
          <p:nvPr>
            <p:ph type="sldNum" sz="quarter" idx="12"/>
          </p:nvPr>
        </p:nvSpPr>
        <p:spPr/>
        <p:txBody>
          <a:bodyPr/>
          <a:lstStyle/>
          <a:p>
            <a:fld id="{A1171403-F242-4205-A668-C43CDB6795FF}" type="slidenum">
              <a:rPr lang="en-US" smtClean="0"/>
              <a:t>2</a:t>
            </a:fld>
            <a:endParaRPr lang="en-US"/>
          </a:p>
        </p:txBody>
      </p:sp>
    </p:spTree>
    <p:extLst>
      <p:ext uri="{BB962C8B-B14F-4D97-AF65-F5344CB8AC3E}">
        <p14:creationId xmlns:p14="http://schemas.microsoft.com/office/powerpoint/2010/main" val="306996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40" y="419241"/>
            <a:ext cx="6096000" cy="769441"/>
          </a:xfrm>
          <a:prstGeom prst="rect">
            <a:avLst/>
          </a:prstGeom>
          <a:noFill/>
        </p:spPr>
        <p:txBody>
          <a:bodyPr wrap="square">
            <a:spAutoFit/>
          </a:bodyPr>
          <a:lstStyle/>
          <a:p>
            <a:r>
              <a:rPr lang="en-US" sz="4400" b="1" dirty="0">
                <a:solidFill>
                  <a:schemeClr val="bg1"/>
                </a:solidFill>
              </a:rPr>
              <a:t>Details of Input Data</a:t>
            </a: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89"/>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F312AEDE-20BD-FFE6-E4A5-8DFAFB0E1345}"/>
              </a:ext>
            </a:extLst>
          </p:cNvPr>
          <p:cNvGraphicFramePr>
            <a:graphicFrameLocks noGrp="1"/>
          </p:cNvGraphicFramePr>
          <p:nvPr>
            <p:extLst>
              <p:ext uri="{D42A27DB-BD31-4B8C-83A1-F6EECF244321}">
                <p14:modId xmlns:p14="http://schemas.microsoft.com/office/powerpoint/2010/main" val="1798654927"/>
              </p:ext>
            </p:extLst>
          </p:nvPr>
        </p:nvGraphicFramePr>
        <p:xfrm>
          <a:off x="497840" y="2276607"/>
          <a:ext cx="11227314" cy="3840485"/>
        </p:xfrm>
        <a:graphic>
          <a:graphicData uri="http://schemas.openxmlformats.org/drawingml/2006/table">
            <a:tbl>
              <a:tblPr>
                <a:tableStyleId>{2D5ABB26-0587-4C30-8999-92F81FD0307C}</a:tableStyleId>
              </a:tblPr>
              <a:tblGrid>
                <a:gridCol w="5613657">
                  <a:extLst>
                    <a:ext uri="{9D8B030D-6E8A-4147-A177-3AD203B41FA5}">
                      <a16:colId xmlns:a16="http://schemas.microsoft.com/office/drawing/2014/main" val="1118259071"/>
                    </a:ext>
                  </a:extLst>
                </a:gridCol>
                <a:gridCol w="5613657">
                  <a:extLst>
                    <a:ext uri="{9D8B030D-6E8A-4147-A177-3AD203B41FA5}">
                      <a16:colId xmlns:a16="http://schemas.microsoft.com/office/drawing/2014/main" val="1663195561"/>
                    </a:ext>
                  </a:extLst>
                </a:gridCol>
              </a:tblGrid>
              <a:tr h="349135">
                <a:tc>
                  <a:txBody>
                    <a:bodyPr/>
                    <a:lstStyle/>
                    <a:p>
                      <a:pPr algn="l" fontAlgn="ctr"/>
                      <a:r>
                        <a:rPr lang="en-US" sz="1600" b="0" dirty="0">
                          <a:solidFill>
                            <a:schemeClr val="bg1"/>
                          </a:solidFill>
                          <a:effectLst/>
                          <a:latin typeface="Arial" panose="020B0604020202020204" pitchFamily="34" charset="0"/>
                          <a:cs typeface="Arial" panose="020B0604020202020204" pitchFamily="34" charset="0"/>
                        </a:rPr>
                        <a:t>Column title</a:t>
                      </a:r>
                    </a:p>
                  </a:txBody>
                  <a:tcPr marL="60960" marR="60960" marT="30480" marB="30480" anchor="ctr">
                    <a:solidFill>
                      <a:schemeClr val="tx1">
                        <a:lumMod val="85000"/>
                        <a:lumOff val="15000"/>
                      </a:schemeClr>
                    </a:solidFill>
                  </a:tcPr>
                </a:tc>
                <a:tc>
                  <a:txBody>
                    <a:bodyPr/>
                    <a:lstStyle/>
                    <a:p>
                      <a:pPr algn="l" fontAlgn="ctr"/>
                      <a:r>
                        <a:rPr lang="en-US" sz="1600" b="0" dirty="0">
                          <a:solidFill>
                            <a:schemeClr val="bg1"/>
                          </a:solidFill>
                          <a:effectLst/>
                          <a:latin typeface="Arial" panose="020B0604020202020204" pitchFamily="34" charset="0"/>
                          <a:cs typeface="Arial" panose="020B0604020202020204" pitchFamily="34" charset="0"/>
                        </a:rPr>
                        <a:t>Description</a:t>
                      </a:r>
                    </a:p>
                  </a:txBody>
                  <a:tcPr marL="60960" marR="60960" marT="30480" marB="30480" anchor="ctr">
                    <a:solidFill>
                      <a:schemeClr val="tx1">
                        <a:lumMod val="85000"/>
                        <a:lumOff val="15000"/>
                      </a:schemeClr>
                    </a:solidFill>
                  </a:tcPr>
                </a:tc>
                <a:extLst>
                  <a:ext uri="{0D108BD9-81ED-4DB2-BD59-A6C34878D82A}">
                    <a16:rowId xmlns:a16="http://schemas.microsoft.com/office/drawing/2014/main" val="974168818"/>
                  </a:ext>
                </a:extLst>
              </a:tr>
              <a:tr h="349135">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distance</a:t>
                      </a:r>
                    </a:p>
                  </a:txBody>
                  <a:tcPr marL="60960" marR="60960" marT="30480" marB="30480" anchor="ctr"/>
                </a:tc>
                <a:tc>
                  <a:txBody>
                    <a:bodyPr/>
                    <a:lstStyle/>
                    <a:p>
                      <a:pPr algn="l" fontAlgn="ctr"/>
                      <a:r>
                        <a:rPr lang="en-US" sz="1600">
                          <a:solidFill>
                            <a:schemeClr val="bg1"/>
                          </a:solidFill>
                          <a:effectLst/>
                          <a:latin typeface="Arial" panose="020B0604020202020204" pitchFamily="34" charset="0"/>
                          <a:cs typeface="Arial" panose="020B0604020202020204" pitchFamily="34" charset="0"/>
                        </a:rPr>
                        <a:t>distance between source and destination</a:t>
                      </a:r>
                    </a:p>
                  </a:txBody>
                  <a:tcPr marL="60960" marR="60960" marT="30480" marB="30480" anchor="ctr"/>
                </a:tc>
                <a:extLst>
                  <a:ext uri="{0D108BD9-81ED-4DB2-BD59-A6C34878D82A}">
                    <a16:rowId xmlns:a16="http://schemas.microsoft.com/office/drawing/2014/main" val="1663648923"/>
                  </a:ext>
                </a:extLst>
              </a:tr>
              <a:tr h="349135">
                <a:tc>
                  <a:txBody>
                    <a:bodyPr/>
                    <a:lstStyle/>
                    <a:p>
                      <a:pPr algn="l" fontAlgn="ctr"/>
                      <a:r>
                        <a:rPr lang="en-US" sz="1600" dirty="0" err="1">
                          <a:solidFill>
                            <a:schemeClr val="bg1"/>
                          </a:solidFill>
                          <a:effectLst/>
                          <a:latin typeface="Arial" panose="020B0604020202020204" pitchFamily="34" charset="0"/>
                          <a:cs typeface="Arial" panose="020B0604020202020204" pitchFamily="34" charset="0"/>
                        </a:rPr>
                        <a:t>cab_type</a:t>
                      </a:r>
                      <a:endParaRPr lang="en-US" sz="1600" dirty="0">
                        <a:solidFill>
                          <a:schemeClr val="bg1"/>
                        </a:solidFill>
                        <a:effectLst/>
                        <a:latin typeface="Arial" panose="020B0604020202020204" pitchFamily="34" charset="0"/>
                        <a:cs typeface="Arial" panose="020B0604020202020204" pitchFamily="34" charset="0"/>
                      </a:endParaRPr>
                    </a:p>
                  </a:txBody>
                  <a:tcPr marL="60960" marR="60960" marT="30480" marB="30480" anchor="ctr"/>
                </a:tc>
                <a:tc>
                  <a:txBody>
                    <a:bodyPr/>
                    <a:lstStyle/>
                    <a:p>
                      <a:pPr algn="l" fontAlgn="ctr"/>
                      <a:r>
                        <a:rPr lang="en-US" sz="1600">
                          <a:solidFill>
                            <a:schemeClr val="bg1"/>
                          </a:solidFill>
                          <a:effectLst/>
                          <a:latin typeface="Arial" panose="020B0604020202020204" pitchFamily="34" charset="0"/>
                          <a:cs typeface="Arial" panose="020B0604020202020204" pitchFamily="34" charset="0"/>
                        </a:rPr>
                        <a:t>Uber or Lyft</a:t>
                      </a:r>
                    </a:p>
                  </a:txBody>
                  <a:tcPr marL="60960" marR="60960" marT="30480" marB="30480" anchor="ctr"/>
                </a:tc>
                <a:extLst>
                  <a:ext uri="{0D108BD9-81ED-4DB2-BD59-A6C34878D82A}">
                    <a16:rowId xmlns:a16="http://schemas.microsoft.com/office/drawing/2014/main" val="1351460018"/>
                  </a:ext>
                </a:extLst>
              </a:tr>
              <a:tr h="349135">
                <a:tc>
                  <a:txBody>
                    <a:bodyPr/>
                    <a:lstStyle/>
                    <a:p>
                      <a:pPr algn="l" fontAlgn="ctr"/>
                      <a:r>
                        <a:rPr lang="en-US" sz="1600" dirty="0" err="1">
                          <a:solidFill>
                            <a:schemeClr val="bg1"/>
                          </a:solidFill>
                          <a:effectLst/>
                          <a:latin typeface="Arial" panose="020B0604020202020204" pitchFamily="34" charset="0"/>
                          <a:cs typeface="Arial" panose="020B0604020202020204" pitchFamily="34" charset="0"/>
                        </a:rPr>
                        <a:t>time_stamp</a:t>
                      </a:r>
                      <a:endParaRPr lang="en-US" sz="1600" dirty="0">
                        <a:solidFill>
                          <a:schemeClr val="bg1"/>
                        </a:solidFill>
                        <a:effectLst/>
                        <a:latin typeface="Arial" panose="020B0604020202020204" pitchFamily="34" charset="0"/>
                        <a:cs typeface="Arial" panose="020B0604020202020204" pitchFamily="34" charset="0"/>
                      </a:endParaRP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epoch time when data was queried</a:t>
                      </a:r>
                    </a:p>
                  </a:txBody>
                  <a:tcPr marL="60960" marR="60960" marT="30480" marB="30480" anchor="ctr"/>
                </a:tc>
                <a:extLst>
                  <a:ext uri="{0D108BD9-81ED-4DB2-BD59-A6C34878D82A}">
                    <a16:rowId xmlns:a16="http://schemas.microsoft.com/office/drawing/2014/main" val="4021718304"/>
                  </a:ext>
                </a:extLst>
              </a:tr>
              <a:tr h="349135">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destination</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destination of the ride</a:t>
                      </a:r>
                    </a:p>
                  </a:txBody>
                  <a:tcPr marL="60960" marR="60960" marT="30480" marB="30480" anchor="ctr"/>
                </a:tc>
                <a:extLst>
                  <a:ext uri="{0D108BD9-81ED-4DB2-BD59-A6C34878D82A}">
                    <a16:rowId xmlns:a16="http://schemas.microsoft.com/office/drawing/2014/main" val="3294824343"/>
                  </a:ext>
                </a:extLst>
              </a:tr>
              <a:tr h="349135">
                <a:tc>
                  <a:txBody>
                    <a:bodyPr/>
                    <a:lstStyle/>
                    <a:p>
                      <a:pPr algn="l" fontAlgn="ctr"/>
                      <a:r>
                        <a:rPr lang="en-US" sz="1600">
                          <a:solidFill>
                            <a:schemeClr val="bg1"/>
                          </a:solidFill>
                          <a:effectLst/>
                          <a:latin typeface="Arial" panose="020B0604020202020204" pitchFamily="34" charset="0"/>
                          <a:cs typeface="Arial" panose="020B0604020202020204" pitchFamily="34" charset="0"/>
                        </a:rPr>
                        <a:t>source</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the starting point of the ride</a:t>
                      </a:r>
                    </a:p>
                  </a:txBody>
                  <a:tcPr marL="60960" marR="60960" marT="30480" marB="30480" anchor="ctr"/>
                </a:tc>
                <a:extLst>
                  <a:ext uri="{0D108BD9-81ED-4DB2-BD59-A6C34878D82A}">
                    <a16:rowId xmlns:a16="http://schemas.microsoft.com/office/drawing/2014/main" val="125585014"/>
                  </a:ext>
                </a:extLst>
              </a:tr>
              <a:tr h="349135">
                <a:tc>
                  <a:txBody>
                    <a:bodyPr/>
                    <a:lstStyle/>
                    <a:p>
                      <a:pPr algn="l" fontAlgn="ctr"/>
                      <a:r>
                        <a:rPr lang="en-US" sz="1600">
                          <a:solidFill>
                            <a:schemeClr val="bg1"/>
                          </a:solidFill>
                          <a:effectLst/>
                          <a:latin typeface="Arial" panose="020B0604020202020204" pitchFamily="34" charset="0"/>
                          <a:cs typeface="Arial" panose="020B0604020202020204" pitchFamily="34" charset="0"/>
                        </a:rPr>
                        <a:t>price</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price estimate for the ride in USD</a:t>
                      </a:r>
                    </a:p>
                  </a:txBody>
                  <a:tcPr marL="60960" marR="60960" marT="30480" marB="30480" anchor="ctr"/>
                </a:tc>
                <a:extLst>
                  <a:ext uri="{0D108BD9-81ED-4DB2-BD59-A6C34878D82A}">
                    <a16:rowId xmlns:a16="http://schemas.microsoft.com/office/drawing/2014/main" val="904054643"/>
                  </a:ext>
                </a:extLst>
              </a:tr>
              <a:tr h="349135">
                <a:tc>
                  <a:txBody>
                    <a:bodyPr/>
                    <a:lstStyle/>
                    <a:p>
                      <a:pPr algn="l" fontAlgn="ctr"/>
                      <a:r>
                        <a:rPr lang="en-US" sz="1600">
                          <a:solidFill>
                            <a:schemeClr val="bg1"/>
                          </a:solidFill>
                          <a:effectLst/>
                          <a:latin typeface="Arial" panose="020B0604020202020204" pitchFamily="34" charset="0"/>
                          <a:cs typeface="Arial" panose="020B0604020202020204" pitchFamily="34" charset="0"/>
                        </a:rPr>
                        <a:t>surge_multiplier</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the multiplier by which price was increased, default 1</a:t>
                      </a:r>
                    </a:p>
                  </a:txBody>
                  <a:tcPr marL="60960" marR="60960" marT="30480" marB="30480" anchor="ctr"/>
                </a:tc>
                <a:extLst>
                  <a:ext uri="{0D108BD9-81ED-4DB2-BD59-A6C34878D82A}">
                    <a16:rowId xmlns:a16="http://schemas.microsoft.com/office/drawing/2014/main" val="3509322867"/>
                  </a:ext>
                </a:extLst>
              </a:tr>
              <a:tr h="349135">
                <a:tc>
                  <a:txBody>
                    <a:bodyPr/>
                    <a:lstStyle/>
                    <a:p>
                      <a:pPr algn="l" fontAlgn="ctr"/>
                      <a:r>
                        <a:rPr lang="en-US" sz="1600">
                          <a:solidFill>
                            <a:schemeClr val="bg1"/>
                          </a:solidFill>
                          <a:effectLst/>
                          <a:latin typeface="Arial" panose="020B0604020202020204" pitchFamily="34" charset="0"/>
                          <a:cs typeface="Arial" panose="020B0604020202020204" pitchFamily="34" charset="0"/>
                        </a:rPr>
                        <a:t>id</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unique identifier</a:t>
                      </a:r>
                    </a:p>
                  </a:txBody>
                  <a:tcPr marL="60960" marR="60960" marT="30480" marB="30480" anchor="ctr"/>
                </a:tc>
                <a:extLst>
                  <a:ext uri="{0D108BD9-81ED-4DB2-BD59-A6C34878D82A}">
                    <a16:rowId xmlns:a16="http://schemas.microsoft.com/office/drawing/2014/main" val="3882036397"/>
                  </a:ext>
                </a:extLst>
              </a:tr>
              <a:tr h="349135">
                <a:tc>
                  <a:txBody>
                    <a:bodyPr/>
                    <a:lstStyle/>
                    <a:p>
                      <a:pPr algn="l" fontAlgn="ctr"/>
                      <a:r>
                        <a:rPr lang="en-US" sz="1600">
                          <a:solidFill>
                            <a:schemeClr val="bg1"/>
                          </a:solidFill>
                          <a:effectLst/>
                          <a:latin typeface="Arial" panose="020B0604020202020204" pitchFamily="34" charset="0"/>
                          <a:cs typeface="Arial" panose="020B0604020202020204" pitchFamily="34" charset="0"/>
                        </a:rPr>
                        <a:t>product_id</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uber/</a:t>
                      </a:r>
                      <a:r>
                        <a:rPr lang="en-US" sz="1600" dirty="0" err="1">
                          <a:solidFill>
                            <a:schemeClr val="bg1"/>
                          </a:solidFill>
                          <a:effectLst/>
                          <a:latin typeface="Arial" panose="020B0604020202020204" pitchFamily="34" charset="0"/>
                          <a:cs typeface="Arial" panose="020B0604020202020204" pitchFamily="34" charset="0"/>
                        </a:rPr>
                        <a:t>lyft</a:t>
                      </a:r>
                      <a:r>
                        <a:rPr lang="en-US" sz="1600" dirty="0">
                          <a:solidFill>
                            <a:schemeClr val="bg1"/>
                          </a:solidFill>
                          <a:effectLst/>
                          <a:latin typeface="Arial" panose="020B0604020202020204" pitchFamily="34" charset="0"/>
                          <a:cs typeface="Arial" panose="020B0604020202020204" pitchFamily="34" charset="0"/>
                        </a:rPr>
                        <a:t> identifier for cab-type</a:t>
                      </a:r>
                    </a:p>
                  </a:txBody>
                  <a:tcPr marL="60960" marR="60960" marT="30480" marB="30480" anchor="ctr"/>
                </a:tc>
                <a:extLst>
                  <a:ext uri="{0D108BD9-81ED-4DB2-BD59-A6C34878D82A}">
                    <a16:rowId xmlns:a16="http://schemas.microsoft.com/office/drawing/2014/main" val="3825612449"/>
                  </a:ext>
                </a:extLst>
              </a:tr>
              <a:tr h="349135">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name</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Visible type of the cab </a:t>
                      </a:r>
                      <a:r>
                        <a:rPr lang="en-US" sz="1600" dirty="0" err="1">
                          <a:solidFill>
                            <a:schemeClr val="bg1"/>
                          </a:solidFill>
                          <a:effectLst/>
                          <a:latin typeface="Arial" panose="020B0604020202020204" pitchFamily="34" charset="0"/>
                          <a:cs typeface="Arial" panose="020B0604020202020204" pitchFamily="34" charset="0"/>
                        </a:rPr>
                        <a:t>eg</a:t>
                      </a:r>
                      <a:r>
                        <a:rPr lang="en-US" sz="1600" dirty="0">
                          <a:solidFill>
                            <a:schemeClr val="bg1"/>
                          </a:solidFill>
                          <a:effectLst/>
                          <a:latin typeface="Arial" panose="020B0604020202020204" pitchFamily="34" charset="0"/>
                          <a:cs typeface="Arial" panose="020B0604020202020204" pitchFamily="34" charset="0"/>
                        </a:rPr>
                        <a:t>: Uber Pool, </a:t>
                      </a:r>
                      <a:r>
                        <a:rPr lang="en-US" sz="1600" dirty="0" err="1">
                          <a:solidFill>
                            <a:schemeClr val="bg1"/>
                          </a:solidFill>
                          <a:effectLst/>
                          <a:latin typeface="Arial" panose="020B0604020202020204" pitchFamily="34" charset="0"/>
                          <a:cs typeface="Arial" panose="020B0604020202020204" pitchFamily="34" charset="0"/>
                        </a:rPr>
                        <a:t>UberXL</a:t>
                      </a:r>
                      <a:endParaRPr lang="en-US" sz="1600" dirty="0">
                        <a:solidFill>
                          <a:schemeClr val="bg1"/>
                        </a:solidFill>
                        <a:effectLst/>
                        <a:latin typeface="Arial" panose="020B0604020202020204" pitchFamily="34" charset="0"/>
                        <a:cs typeface="Arial" panose="020B0604020202020204" pitchFamily="34" charset="0"/>
                      </a:endParaRPr>
                    </a:p>
                  </a:txBody>
                  <a:tcPr marL="60960" marR="60960" marT="30480" marB="30480" anchor="ctr"/>
                </a:tc>
                <a:extLst>
                  <a:ext uri="{0D108BD9-81ED-4DB2-BD59-A6C34878D82A}">
                    <a16:rowId xmlns:a16="http://schemas.microsoft.com/office/drawing/2014/main" val="2643841541"/>
                  </a:ext>
                </a:extLst>
              </a:tr>
            </a:tbl>
          </a:graphicData>
        </a:graphic>
      </p:graphicFrame>
      <p:sp>
        <p:nvSpPr>
          <p:cNvPr id="11" name="TextBox 10">
            <a:extLst>
              <a:ext uri="{FF2B5EF4-FFF2-40B4-BE49-F238E27FC236}">
                <a16:creationId xmlns:a16="http://schemas.microsoft.com/office/drawing/2014/main" id="{ABE8E86B-9BDA-4EC1-49F8-D5151C19CBCC}"/>
              </a:ext>
            </a:extLst>
          </p:cNvPr>
          <p:cNvSpPr txBox="1"/>
          <p:nvPr/>
        </p:nvSpPr>
        <p:spPr>
          <a:xfrm>
            <a:off x="497840" y="1299296"/>
            <a:ext cx="11196320" cy="707886"/>
          </a:xfrm>
          <a:prstGeom prst="rect">
            <a:avLst/>
          </a:prstGeom>
          <a:noFill/>
        </p:spPr>
        <p:txBody>
          <a:bodyPr wrap="square">
            <a:spAutoFit/>
          </a:bodyPr>
          <a:lstStyle/>
          <a:p>
            <a:r>
              <a:rPr lang="en-US" sz="2400" b="1" dirty="0">
                <a:solidFill>
                  <a:schemeClr val="bg1"/>
                </a:solidFill>
              </a:rPr>
              <a:t>Cabs Data ( </a:t>
            </a:r>
            <a:r>
              <a:rPr lang="en-US" sz="2000" b="0" i="0" dirty="0">
                <a:solidFill>
                  <a:schemeClr val="bg1">
                    <a:lumMod val="75000"/>
                  </a:schemeClr>
                </a:solidFill>
                <a:effectLst/>
                <a:latin typeface="Inter"/>
              </a:rPr>
              <a:t>Uber and Lyft taxi prices during the week of November-December 2018</a:t>
            </a:r>
            <a:r>
              <a:rPr lang="en-US" sz="2000" b="0" i="0" dirty="0">
                <a:solidFill>
                  <a:schemeClr val="bg1"/>
                </a:solidFill>
                <a:effectLst/>
                <a:latin typeface="Inter"/>
              </a:rPr>
              <a:t> </a:t>
            </a:r>
            <a:r>
              <a:rPr lang="en-US" sz="2400" b="1" dirty="0">
                <a:solidFill>
                  <a:schemeClr val="bg1"/>
                </a:solidFill>
              </a:rPr>
              <a:t>) </a:t>
            </a:r>
          </a:p>
          <a:p>
            <a:r>
              <a:rPr lang="en-US" sz="1600" b="0" i="0" dirty="0">
                <a:solidFill>
                  <a:schemeClr val="bg1">
                    <a:lumMod val="75000"/>
                  </a:schemeClr>
                </a:solidFill>
                <a:effectLst/>
                <a:latin typeface="Inter"/>
              </a:rPr>
              <a:t>10 columns and 693,070 rows</a:t>
            </a:r>
            <a:endParaRPr lang="en-US" sz="1600" b="1" dirty="0">
              <a:solidFill>
                <a:schemeClr val="bg1">
                  <a:lumMod val="75000"/>
                </a:schemeClr>
              </a:solidFill>
            </a:endParaRPr>
          </a:p>
        </p:txBody>
      </p:sp>
      <p:cxnSp>
        <p:nvCxnSpPr>
          <p:cNvPr id="12" name="Straight Connector 11">
            <a:extLst>
              <a:ext uri="{FF2B5EF4-FFF2-40B4-BE49-F238E27FC236}">
                <a16:creationId xmlns:a16="http://schemas.microsoft.com/office/drawing/2014/main" id="{D74C41B4-F89D-B6D5-39AC-B4B9DCB3BB38}"/>
              </a:ext>
            </a:extLst>
          </p:cNvPr>
          <p:cNvCxnSpPr/>
          <p:nvPr/>
        </p:nvCxnSpPr>
        <p:spPr>
          <a:xfrm>
            <a:off x="5471160" y="853115"/>
            <a:ext cx="489204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13" name="Slide Number Placeholder 12">
            <a:extLst>
              <a:ext uri="{FF2B5EF4-FFF2-40B4-BE49-F238E27FC236}">
                <a16:creationId xmlns:a16="http://schemas.microsoft.com/office/drawing/2014/main" id="{A149D7EE-E8D8-453D-96FD-C051AD849652}"/>
              </a:ext>
            </a:extLst>
          </p:cNvPr>
          <p:cNvSpPr>
            <a:spLocks noGrp="1"/>
          </p:cNvSpPr>
          <p:nvPr>
            <p:ph type="sldNum" sz="quarter" idx="12"/>
          </p:nvPr>
        </p:nvSpPr>
        <p:spPr/>
        <p:txBody>
          <a:bodyPr/>
          <a:lstStyle/>
          <a:p>
            <a:fld id="{A1171403-F242-4205-A668-C43CDB6795FF}" type="slidenum">
              <a:rPr lang="en-US" smtClean="0"/>
              <a:t>3</a:t>
            </a:fld>
            <a:endParaRPr lang="en-US"/>
          </a:p>
        </p:txBody>
      </p:sp>
    </p:spTree>
    <p:extLst>
      <p:ext uri="{BB962C8B-B14F-4D97-AF65-F5344CB8AC3E}">
        <p14:creationId xmlns:p14="http://schemas.microsoft.com/office/powerpoint/2010/main" val="133500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40" y="419242"/>
            <a:ext cx="6096000" cy="769441"/>
          </a:xfrm>
          <a:prstGeom prst="rect">
            <a:avLst/>
          </a:prstGeom>
          <a:noFill/>
        </p:spPr>
        <p:txBody>
          <a:bodyPr wrap="square">
            <a:spAutoFit/>
          </a:bodyPr>
          <a:lstStyle/>
          <a:p>
            <a:r>
              <a:rPr lang="en-US" sz="4400" b="1" dirty="0">
                <a:solidFill>
                  <a:schemeClr val="bg1"/>
                </a:solidFill>
              </a:rPr>
              <a:t>Details of Input Data</a:t>
            </a: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90"/>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BE8E86B-9BDA-4EC1-49F8-D5151C19CBCC}"/>
              </a:ext>
            </a:extLst>
          </p:cNvPr>
          <p:cNvSpPr txBox="1"/>
          <p:nvPr/>
        </p:nvSpPr>
        <p:spPr>
          <a:xfrm>
            <a:off x="497840" y="1354603"/>
            <a:ext cx="6096000" cy="707886"/>
          </a:xfrm>
          <a:prstGeom prst="rect">
            <a:avLst/>
          </a:prstGeom>
          <a:noFill/>
        </p:spPr>
        <p:txBody>
          <a:bodyPr wrap="square">
            <a:spAutoFit/>
          </a:bodyPr>
          <a:lstStyle/>
          <a:p>
            <a:r>
              <a:rPr lang="en-US" sz="2400" b="1" dirty="0">
                <a:solidFill>
                  <a:schemeClr val="bg1"/>
                </a:solidFill>
              </a:rPr>
              <a:t>Weather Data</a:t>
            </a:r>
          </a:p>
          <a:p>
            <a:r>
              <a:rPr lang="en-US" sz="1600" b="0" i="0" dirty="0">
                <a:solidFill>
                  <a:schemeClr val="bg1">
                    <a:lumMod val="75000"/>
                  </a:schemeClr>
                </a:solidFill>
                <a:effectLst/>
                <a:latin typeface="Inter"/>
              </a:rPr>
              <a:t>8 columns and 6,275 rows</a:t>
            </a:r>
            <a:endParaRPr lang="en-US" sz="1600" b="1" dirty="0">
              <a:solidFill>
                <a:schemeClr val="bg1">
                  <a:lumMod val="75000"/>
                </a:schemeClr>
              </a:solidFill>
            </a:endParaRPr>
          </a:p>
        </p:txBody>
      </p:sp>
      <p:cxnSp>
        <p:nvCxnSpPr>
          <p:cNvPr id="12" name="Straight Connector 11">
            <a:extLst>
              <a:ext uri="{FF2B5EF4-FFF2-40B4-BE49-F238E27FC236}">
                <a16:creationId xmlns:a16="http://schemas.microsoft.com/office/drawing/2014/main" id="{D74C41B4-F89D-B6D5-39AC-B4B9DCB3BB38}"/>
              </a:ext>
            </a:extLst>
          </p:cNvPr>
          <p:cNvCxnSpPr/>
          <p:nvPr/>
        </p:nvCxnSpPr>
        <p:spPr>
          <a:xfrm>
            <a:off x="5471160" y="853116"/>
            <a:ext cx="489204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graphicFrame>
        <p:nvGraphicFramePr>
          <p:cNvPr id="5" name="Table 4">
            <a:extLst>
              <a:ext uri="{FF2B5EF4-FFF2-40B4-BE49-F238E27FC236}">
                <a16:creationId xmlns:a16="http://schemas.microsoft.com/office/drawing/2014/main" id="{457E0968-0E1E-75C7-5B17-44E7CD327E8F}"/>
              </a:ext>
            </a:extLst>
          </p:cNvPr>
          <p:cNvGraphicFramePr>
            <a:graphicFrameLocks noGrp="1"/>
          </p:cNvGraphicFramePr>
          <p:nvPr>
            <p:extLst>
              <p:ext uri="{D42A27DB-BD31-4B8C-83A1-F6EECF244321}">
                <p14:modId xmlns:p14="http://schemas.microsoft.com/office/powerpoint/2010/main" val="2399433846"/>
              </p:ext>
            </p:extLst>
          </p:nvPr>
        </p:nvGraphicFramePr>
        <p:xfrm>
          <a:off x="497840" y="2367309"/>
          <a:ext cx="10515600" cy="3566160"/>
        </p:xfrm>
        <a:graphic>
          <a:graphicData uri="http://schemas.openxmlformats.org/drawingml/2006/table">
            <a:tbl>
              <a:tblPr>
                <a:tableStyleId>{2D5ABB26-0587-4C30-8999-92F81FD0307C}</a:tableStyleId>
              </a:tblPr>
              <a:tblGrid>
                <a:gridCol w="5257800">
                  <a:extLst>
                    <a:ext uri="{9D8B030D-6E8A-4147-A177-3AD203B41FA5}">
                      <a16:colId xmlns:a16="http://schemas.microsoft.com/office/drawing/2014/main" val="3418010271"/>
                    </a:ext>
                  </a:extLst>
                </a:gridCol>
                <a:gridCol w="5257800">
                  <a:extLst>
                    <a:ext uri="{9D8B030D-6E8A-4147-A177-3AD203B41FA5}">
                      <a16:colId xmlns:a16="http://schemas.microsoft.com/office/drawing/2014/main" val="1022903863"/>
                    </a:ext>
                  </a:extLst>
                </a:gridCol>
              </a:tblGrid>
              <a:tr h="396240">
                <a:tc>
                  <a:txBody>
                    <a:bodyPr/>
                    <a:lstStyle/>
                    <a:p>
                      <a:pPr algn="l" fontAlgn="ctr"/>
                      <a:r>
                        <a:rPr lang="en-US" sz="1600" b="0" dirty="0">
                          <a:solidFill>
                            <a:schemeClr val="bg1"/>
                          </a:solidFill>
                          <a:effectLst/>
                          <a:latin typeface="Arial" panose="020B0604020202020204" pitchFamily="34" charset="0"/>
                          <a:cs typeface="Arial" panose="020B0604020202020204" pitchFamily="34" charset="0"/>
                        </a:rPr>
                        <a:t>Column title</a:t>
                      </a:r>
                    </a:p>
                  </a:txBody>
                  <a:tcPr marL="60960" marR="60960" marT="30480" marB="30480" anchor="ctr">
                    <a:solidFill>
                      <a:schemeClr val="tx1">
                        <a:lumMod val="85000"/>
                        <a:lumOff val="15000"/>
                      </a:schemeClr>
                    </a:solidFill>
                  </a:tcPr>
                </a:tc>
                <a:tc>
                  <a:txBody>
                    <a:bodyPr/>
                    <a:lstStyle/>
                    <a:p>
                      <a:pPr algn="l" fontAlgn="ctr"/>
                      <a:r>
                        <a:rPr lang="en-US" sz="1600" b="0" dirty="0">
                          <a:solidFill>
                            <a:schemeClr val="bg1"/>
                          </a:solidFill>
                          <a:effectLst/>
                          <a:latin typeface="Arial" panose="020B0604020202020204" pitchFamily="34" charset="0"/>
                          <a:cs typeface="Arial" panose="020B0604020202020204" pitchFamily="34" charset="0"/>
                        </a:rPr>
                        <a:t>Description</a:t>
                      </a:r>
                    </a:p>
                  </a:txBody>
                  <a:tcPr marL="60960" marR="60960" marT="30480" marB="30480" anchor="ctr">
                    <a:solidFill>
                      <a:schemeClr val="tx1">
                        <a:lumMod val="85000"/>
                        <a:lumOff val="15000"/>
                      </a:schemeClr>
                    </a:solidFill>
                  </a:tcPr>
                </a:tc>
                <a:extLst>
                  <a:ext uri="{0D108BD9-81ED-4DB2-BD59-A6C34878D82A}">
                    <a16:rowId xmlns:a16="http://schemas.microsoft.com/office/drawing/2014/main" val="3115586934"/>
                  </a:ext>
                </a:extLst>
              </a:tr>
              <a:tr h="396240">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temp</a:t>
                      </a:r>
                    </a:p>
                  </a:txBody>
                  <a:tcPr marL="60960" marR="60960" marT="30480" marB="30480" anchor="ctr"/>
                </a:tc>
                <a:tc>
                  <a:txBody>
                    <a:bodyPr/>
                    <a:lstStyle/>
                    <a:p>
                      <a:pPr algn="l" fontAlgn="ctr"/>
                      <a:r>
                        <a:rPr lang="en-US" sz="1600">
                          <a:solidFill>
                            <a:schemeClr val="bg1"/>
                          </a:solidFill>
                          <a:effectLst/>
                          <a:latin typeface="Arial" panose="020B0604020202020204" pitchFamily="34" charset="0"/>
                          <a:cs typeface="Arial" panose="020B0604020202020204" pitchFamily="34" charset="0"/>
                        </a:rPr>
                        <a:t>Temperature in F</a:t>
                      </a:r>
                    </a:p>
                  </a:txBody>
                  <a:tcPr marL="60960" marR="60960" marT="30480" marB="30480" anchor="ctr"/>
                </a:tc>
                <a:extLst>
                  <a:ext uri="{0D108BD9-81ED-4DB2-BD59-A6C34878D82A}">
                    <a16:rowId xmlns:a16="http://schemas.microsoft.com/office/drawing/2014/main" val="2965635775"/>
                  </a:ext>
                </a:extLst>
              </a:tr>
              <a:tr h="396240">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location</a:t>
                      </a:r>
                    </a:p>
                  </a:txBody>
                  <a:tcPr marL="60960" marR="60960" marT="30480" marB="30480" anchor="ctr"/>
                </a:tc>
                <a:tc>
                  <a:txBody>
                    <a:bodyPr/>
                    <a:lstStyle/>
                    <a:p>
                      <a:pPr algn="l" fontAlgn="ctr"/>
                      <a:r>
                        <a:rPr lang="en-US" sz="1600">
                          <a:solidFill>
                            <a:schemeClr val="bg1"/>
                          </a:solidFill>
                          <a:effectLst/>
                          <a:latin typeface="Arial" panose="020B0604020202020204" pitchFamily="34" charset="0"/>
                          <a:cs typeface="Arial" panose="020B0604020202020204" pitchFamily="34" charset="0"/>
                        </a:rPr>
                        <a:t>Location name</a:t>
                      </a:r>
                    </a:p>
                  </a:txBody>
                  <a:tcPr marL="60960" marR="60960" marT="30480" marB="30480" anchor="ctr"/>
                </a:tc>
                <a:extLst>
                  <a:ext uri="{0D108BD9-81ED-4DB2-BD59-A6C34878D82A}">
                    <a16:rowId xmlns:a16="http://schemas.microsoft.com/office/drawing/2014/main" val="2093134878"/>
                  </a:ext>
                </a:extLst>
              </a:tr>
              <a:tr h="396240">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clouds</a:t>
                      </a:r>
                    </a:p>
                  </a:txBody>
                  <a:tcPr marL="60960" marR="60960" marT="30480" marB="30480" anchor="ctr"/>
                </a:tc>
                <a:tc>
                  <a:txBody>
                    <a:bodyPr/>
                    <a:lstStyle/>
                    <a:p>
                      <a:pPr algn="l" fontAlgn="ctr"/>
                      <a:r>
                        <a:rPr lang="en-US" sz="1600">
                          <a:solidFill>
                            <a:schemeClr val="bg1"/>
                          </a:solidFill>
                          <a:effectLst/>
                          <a:latin typeface="Arial" panose="020B0604020202020204" pitchFamily="34" charset="0"/>
                          <a:cs typeface="Arial" panose="020B0604020202020204" pitchFamily="34" charset="0"/>
                        </a:rPr>
                        <a:t>Clouds</a:t>
                      </a:r>
                    </a:p>
                  </a:txBody>
                  <a:tcPr marL="60960" marR="60960" marT="30480" marB="30480" anchor="ctr"/>
                </a:tc>
                <a:extLst>
                  <a:ext uri="{0D108BD9-81ED-4DB2-BD59-A6C34878D82A}">
                    <a16:rowId xmlns:a16="http://schemas.microsoft.com/office/drawing/2014/main" val="3833509531"/>
                  </a:ext>
                </a:extLst>
              </a:tr>
              <a:tr h="396240">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pressure</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pressure in mb</a:t>
                      </a:r>
                    </a:p>
                  </a:txBody>
                  <a:tcPr marL="60960" marR="60960" marT="30480" marB="30480" anchor="ctr"/>
                </a:tc>
                <a:extLst>
                  <a:ext uri="{0D108BD9-81ED-4DB2-BD59-A6C34878D82A}">
                    <a16:rowId xmlns:a16="http://schemas.microsoft.com/office/drawing/2014/main" val="2528899103"/>
                  </a:ext>
                </a:extLst>
              </a:tr>
              <a:tr h="396240">
                <a:tc>
                  <a:txBody>
                    <a:bodyPr/>
                    <a:lstStyle/>
                    <a:p>
                      <a:pPr algn="l" fontAlgn="ctr"/>
                      <a:r>
                        <a:rPr lang="en-US" sz="1600">
                          <a:solidFill>
                            <a:schemeClr val="bg1"/>
                          </a:solidFill>
                          <a:effectLst/>
                          <a:latin typeface="Arial" panose="020B0604020202020204" pitchFamily="34" charset="0"/>
                          <a:cs typeface="Arial" panose="020B0604020202020204" pitchFamily="34" charset="0"/>
                        </a:rPr>
                        <a:t>rain</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rain in inches for the last </a:t>
                      </a:r>
                      <a:r>
                        <a:rPr lang="en-US" sz="1600" dirty="0" err="1">
                          <a:solidFill>
                            <a:schemeClr val="bg1"/>
                          </a:solidFill>
                          <a:effectLst/>
                          <a:latin typeface="Arial" panose="020B0604020202020204" pitchFamily="34" charset="0"/>
                          <a:cs typeface="Arial" panose="020B0604020202020204" pitchFamily="34" charset="0"/>
                        </a:rPr>
                        <a:t>hr</a:t>
                      </a:r>
                      <a:endParaRPr lang="en-US" sz="1600" dirty="0">
                        <a:solidFill>
                          <a:schemeClr val="bg1"/>
                        </a:solidFill>
                        <a:effectLst/>
                        <a:latin typeface="Arial" panose="020B0604020202020204" pitchFamily="34" charset="0"/>
                        <a:cs typeface="Arial" panose="020B0604020202020204" pitchFamily="34" charset="0"/>
                      </a:endParaRPr>
                    </a:p>
                  </a:txBody>
                  <a:tcPr marL="60960" marR="60960" marT="30480" marB="30480" anchor="ctr"/>
                </a:tc>
                <a:extLst>
                  <a:ext uri="{0D108BD9-81ED-4DB2-BD59-A6C34878D82A}">
                    <a16:rowId xmlns:a16="http://schemas.microsoft.com/office/drawing/2014/main" val="3272430217"/>
                  </a:ext>
                </a:extLst>
              </a:tr>
              <a:tr h="396240">
                <a:tc>
                  <a:txBody>
                    <a:bodyPr/>
                    <a:lstStyle/>
                    <a:p>
                      <a:pPr algn="l" fontAlgn="ctr"/>
                      <a:r>
                        <a:rPr lang="en-US" sz="1600">
                          <a:solidFill>
                            <a:schemeClr val="bg1"/>
                          </a:solidFill>
                          <a:effectLst/>
                          <a:latin typeface="Arial" panose="020B0604020202020204" pitchFamily="34" charset="0"/>
                          <a:cs typeface="Arial" panose="020B0604020202020204" pitchFamily="34" charset="0"/>
                        </a:rPr>
                        <a:t>time_stamp</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epoch time when row data was collected</a:t>
                      </a:r>
                    </a:p>
                  </a:txBody>
                  <a:tcPr marL="60960" marR="60960" marT="30480" marB="30480" anchor="ctr"/>
                </a:tc>
                <a:extLst>
                  <a:ext uri="{0D108BD9-81ED-4DB2-BD59-A6C34878D82A}">
                    <a16:rowId xmlns:a16="http://schemas.microsoft.com/office/drawing/2014/main" val="3639536720"/>
                  </a:ext>
                </a:extLst>
              </a:tr>
              <a:tr h="396240">
                <a:tc>
                  <a:txBody>
                    <a:bodyPr/>
                    <a:lstStyle/>
                    <a:p>
                      <a:pPr algn="l" fontAlgn="ctr"/>
                      <a:r>
                        <a:rPr lang="en-US" sz="1600">
                          <a:solidFill>
                            <a:schemeClr val="bg1"/>
                          </a:solidFill>
                          <a:effectLst/>
                          <a:latin typeface="Arial" panose="020B0604020202020204" pitchFamily="34" charset="0"/>
                          <a:cs typeface="Arial" panose="020B0604020202020204" pitchFamily="34" charset="0"/>
                        </a:rPr>
                        <a:t>humidity</a:t>
                      </a:r>
                    </a:p>
                  </a:txBody>
                  <a:tcPr marL="60960" marR="60960" marT="30480" marB="30480" anchor="ctr"/>
                </a:tc>
                <a:tc>
                  <a:txBody>
                    <a:bodyPr/>
                    <a:lstStyle/>
                    <a:p>
                      <a:pPr algn="l" fontAlgn="ctr"/>
                      <a:r>
                        <a:rPr lang="en-US" sz="1600" dirty="0" err="1">
                          <a:solidFill>
                            <a:schemeClr val="bg1"/>
                          </a:solidFill>
                          <a:effectLst/>
                          <a:latin typeface="Arial" panose="020B0604020202020204" pitchFamily="34" charset="0"/>
                          <a:cs typeface="Arial" panose="020B0604020202020204" pitchFamily="34" charset="0"/>
                        </a:rPr>
                        <a:t>thumidity</a:t>
                      </a:r>
                      <a:r>
                        <a:rPr lang="en-US" sz="1600" dirty="0">
                          <a:solidFill>
                            <a:schemeClr val="bg1"/>
                          </a:solidFill>
                          <a:effectLst/>
                          <a:latin typeface="Arial" panose="020B0604020202020204" pitchFamily="34" charset="0"/>
                          <a:cs typeface="Arial" panose="020B0604020202020204" pitchFamily="34" charset="0"/>
                        </a:rPr>
                        <a:t> in %</a:t>
                      </a:r>
                    </a:p>
                  </a:txBody>
                  <a:tcPr marL="60960" marR="60960" marT="30480" marB="30480" anchor="ctr"/>
                </a:tc>
                <a:extLst>
                  <a:ext uri="{0D108BD9-81ED-4DB2-BD59-A6C34878D82A}">
                    <a16:rowId xmlns:a16="http://schemas.microsoft.com/office/drawing/2014/main" val="4278076964"/>
                  </a:ext>
                </a:extLst>
              </a:tr>
              <a:tr h="396240">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wind</a:t>
                      </a:r>
                    </a:p>
                  </a:txBody>
                  <a:tcPr marL="60960" marR="60960" marT="30480" marB="30480" anchor="ctr"/>
                </a:tc>
                <a:tc>
                  <a:txBody>
                    <a:bodyPr/>
                    <a:lstStyle/>
                    <a:p>
                      <a:pPr algn="l" fontAlgn="ctr"/>
                      <a:r>
                        <a:rPr lang="en-US" sz="1600" dirty="0">
                          <a:solidFill>
                            <a:schemeClr val="bg1"/>
                          </a:solidFill>
                          <a:effectLst/>
                          <a:latin typeface="Arial" panose="020B0604020202020204" pitchFamily="34" charset="0"/>
                          <a:cs typeface="Arial" panose="020B0604020202020204" pitchFamily="34" charset="0"/>
                        </a:rPr>
                        <a:t>wind speed in mph</a:t>
                      </a:r>
                    </a:p>
                  </a:txBody>
                  <a:tcPr marL="60960" marR="60960" marT="30480" marB="30480" anchor="ctr"/>
                </a:tc>
                <a:extLst>
                  <a:ext uri="{0D108BD9-81ED-4DB2-BD59-A6C34878D82A}">
                    <a16:rowId xmlns:a16="http://schemas.microsoft.com/office/drawing/2014/main" val="1469183036"/>
                  </a:ext>
                </a:extLst>
              </a:tr>
            </a:tbl>
          </a:graphicData>
        </a:graphic>
      </p:graphicFrame>
      <p:sp>
        <p:nvSpPr>
          <p:cNvPr id="2" name="Slide Number Placeholder 1">
            <a:extLst>
              <a:ext uri="{FF2B5EF4-FFF2-40B4-BE49-F238E27FC236}">
                <a16:creationId xmlns:a16="http://schemas.microsoft.com/office/drawing/2014/main" id="{3E6C640E-9F90-C63E-29E4-99AB28213965}"/>
              </a:ext>
            </a:extLst>
          </p:cNvPr>
          <p:cNvSpPr>
            <a:spLocks noGrp="1"/>
          </p:cNvSpPr>
          <p:nvPr>
            <p:ph type="sldNum" sz="quarter" idx="12"/>
          </p:nvPr>
        </p:nvSpPr>
        <p:spPr/>
        <p:txBody>
          <a:bodyPr/>
          <a:lstStyle/>
          <a:p>
            <a:fld id="{A1171403-F242-4205-A668-C43CDB6795FF}" type="slidenum">
              <a:rPr lang="en-US" smtClean="0"/>
              <a:t>4</a:t>
            </a:fld>
            <a:endParaRPr lang="en-US"/>
          </a:p>
        </p:txBody>
      </p:sp>
    </p:spTree>
    <p:extLst>
      <p:ext uri="{BB962C8B-B14F-4D97-AF65-F5344CB8AC3E}">
        <p14:creationId xmlns:p14="http://schemas.microsoft.com/office/powerpoint/2010/main" val="123087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40" y="419242"/>
            <a:ext cx="6096000" cy="769441"/>
          </a:xfrm>
          <a:prstGeom prst="rect">
            <a:avLst/>
          </a:prstGeom>
          <a:noFill/>
        </p:spPr>
        <p:txBody>
          <a:bodyPr wrap="square">
            <a:spAutoFit/>
          </a:bodyPr>
          <a:lstStyle/>
          <a:p>
            <a:r>
              <a:rPr lang="en-US" sz="4400" b="1" dirty="0">
                <a:solidFill>
                  <a:schemeClr val="bg1"/>
                </a:solidFill>
              </a:rPr>
              <a:t>Tech Stack Used</a:t>
            </a: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90"/>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4C41B4-F89D-B6D5-39AC-B4B9DCB3BB38}"/>
              </a:ext>
            </a:extLst>
          </p:cNvPr>
          <p:cNvCxnSpPr/>
          <p:nvPr/>
        </p:nvCxnSpPr>
        <p:spPr>
          <a:xfrm>
            <a:off x="4487314" y="818391"/>
            <a:ext cx="489204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87DAAF37-284F-0F11-DA5B-2DB067FB9373}"/>
              </a:ext>
            </a:extLst>
          </p:cNvPr>
          <p:cNvSpPr txBox="1"/>
          <p:nvPr/>
        </p:nvSpPr>
        <p:spPr>
          <a:xfrm>
            <a:off x="1400247" y="3240912"/>
            <a:ext cx="2662178"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Azure Data Factory</a:t>
            </a:r>
          </a:p>
        </p:txBody>
      </p:sp>
      <p:sp>
        <p:nvSpPr>
          <p:cNvPr id="3" name="TextBox 2">
            <a:extLst>
              <a:ext uri="{FF2B5EF4-FFF2-40B4-BE49-F238E27FC236}">
                <a16:creationId xmlns:a16="http://schemas.microsoft.com/office/drawing/2014/main" id="{B998F63F-ED81-3266-24FB-FB7738A69F99}"/>
              </a:ext>
            </a:extLst>
          </p:cNvPr>
          <p:cNvSpPr txBox="1"/>
          <p:nvPr/>
        </p:nvSpPr>
        <p:spPr>
          <a:xfrm>
            <a:off x="4764911" y="3239855"/>
            <a:ext cx="2662178"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Azure </a:t>
            </a:r>
            <a:r>
              <a:rPr lang="en-US" dirty="0" err="1">
                <a:solidFill>
                  <a:schemeClr val="bg1"/>
                </a:solidFill>
                <a:latin typeface="Arial" panose="020B0604020202020204" pitchFamily="34" charset="0"/>
                <a:cs typeface="Arial" panose="020B0604020202020204" pitchFamily="34" charset="0"/>
              </a:rPr>
              <a:t>DataBricks</a:t>
            </a:r>
            <a:endParaRPr lang="en-US"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26385E5-F878-03BF-F527-3A3A5B91A9A3}"/>
              </a:ext>
            </a:extLst>
          </p:cNvPr>
          <p:cNvSpPr txBox="1"/>
          <p:nvPr/>
        </p:nvSpPr>
        <p:spPr>
          <a:xfrm>
            <a:off x="8129575" y="3240912"/>
            <a:ext cx="2662178"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Azure </a:t>
            </a:r>
            <a:r>
              <a:rPr lang="en-US" dirty="0" err="1">
                <a:solidFill>
                  <a:schemeClr val="bg1"/>
                </a:solidFill>
                <a:latin typeface="Arial" panose="020B0604020202020204" pitchFamily="34" charset="0"/>
                <a:cs typeface="Arial" panose="020B0604020202020204" pitchFamily="34" charset="0"/>
              </a:rPr>
              <a:t>CosmosDb</a:t>
            </a:r>
            <a:endParaRPr lang="en-US"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641A785-3A6E-BC11-2162-CF3192A5D1BD}"/>
              </a:ext>
            </a:extLst>
          </p:cNvPr>
          <p:cNvSpPr txBox="1"/>
          <p:nvPr/>
        </p:nvSpPr>
        <p:spPr>
          <a:xfrm>
            <a:off x="5248565" y="4962874"/>
            <a:ext cx="1115305"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PySpark</a:t>
            </a:r>
          </a:p>
        </p:txBody>
      </p:sp>
      <p:sp>
        <p:nvSpPr>
          <p:cNvPr id="9" name="TextBox 8">
            <a:extLst>
              <a:ext uri="{FF2B5EF4-FFF2-40B4-BE49-F238E27FC236}">
                <a16:creationId xmlns:a16="http://schemas.microsoft.com/office/drawing/2014/main" id="{5D2B62D1-AA8A-A5B4-34DC-EBB8538D095B}"/>
              </a:ext>
            </a:extLst>
          </p:cNvPr>
          <p:cNvSpPr txBox="1"/>
          <p:nvPr/>
        </p:nvSpPr>
        <p:spPr>
          <a:xfrm>
            <a:off x="8531666" y="4981683"/>
            <a:ext cx="1249779" cy="369332"/>
          </a:xfrm>
          <a:prstGeom prst="rect">
            <a:avLst/>
          </a:prstGeom>
          <a:noFill/>
        </p:spPr>
        <p:txBody>
          <a:bodyPr wrap="square" rtlCol="0">
            <a:spAutoFit/>
          </a:bodyPr>
          <a:lstStyle/>
          <a:p>
            <a:r>
              <a:rPr lang="en-US" dirty="0" err="1">
                <a:solidFill>
                  <a:schemeClr val="bg1"/>
                </a:solidFill>
                <a:latin typeface="Arial" panose="020B0604020202020204" pitchFamily="34" charset="0"/>
                <a:cs typeface="Arial" panose="020B0604020202020204" pitchFamily="34" charset="0"/>
              </a:rPr>
              <a:t>SparkSQL</a:t>
            </a:r>
            <a:endParaRPr lang="en-US"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4EB2D92-7AF3-4FEB-78AF-686AC3758D87}"/>
              </a:ext>
            </a:extLst>
          </p:cNvPr>
          <p:cNvSpPr txBox="1"/>
          <p:nvPr/>
        </p:nvSpPr>
        <p:spPr>
          <a:xfrm>
            <a:off x="1583788" y="4923808"/>
            <a:ext cx="2662178"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Azure Storage</a:t>
            </a:r>
          </a:p>
        </p:txBody>
      </p:sp>
      <p:pic>
        <p:nvPicPr>
          <p:cNvPr id="6146" name="Picture 2" descr="Data Factory | Microsoft Azure Color">
            <a:extLst>
              <a:ext uri="{FF2B5EF4-FFF2-40B4-BE49-F238E27FC236}">
                <a16:creationId xmlns:a16="http://schemas.microsoft.com/office/drawing/2014/main" id="{69705520-47C7-EF9E-DC2A-CD9FBB2DC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895" y="2193324"/>
            <a:ext cx="769441" cy="76944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Databricks Logo [02] - PNG Logo Vector Brand Downloads (SVG, EPS)">
            <a:extLst>
              <a:ext uri="{FF2B5EF4-FFF2-40B4-BE49-F238E27FC236}">
                <a16:creationId xmlns:a16="http://schemas.microsoft.com/office/drawing/2014/main" id="{C7E111DB-28FE-6C37-D487-892A27C51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871" y="2072478"/>
            <a:ext cx="1348174" cy="101113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E6F1BCE-0CAB-399F-F25E-CFCFC2819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7646" y="2047678"/>
            <a:ext cx="1637817" cy="114442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Azure Storage Blob color icon in PNG, SVG">
            <a:extLst>
              <a:ext uri="{FF2B5EF4-FFF2-40B4-BE49-F238E27FC236}">
                <a16:creationId xmlns:a16="http://schemas.microsoft.com/office/drawing/2014/main" id="{B47B72B8-FAAC-E06E-5073-FBC28DB9F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454" y="3834905"/>
            <a:ext cx="995423" cy="995423"/>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Apache spark logo - Social media &amp; Logos Icons">
            <a:extLst>
              <a:ext uri="{FF2B5EF4-FFF2-40B4-BE49-F238E27FC236}">
                <a16:creationId xmlns:a16="http://schemas.microsoft.com/office/drawing/2014/main" id="{89A6CB0F-42E8-0923-9A16-D75AD903C4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565" y="3926399"/>
            <a:ext cx="903929" cy="903929"/>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Database Icon Transparent #408826 - Free Icons Library">
            <a:extLst>
              <a:ext uri="{FF2B5EF4-FFF2-40B4-BE49-F238E27FC236}">
                <a16:creationId xmlns:a16="http://schemas.microsoft.com/office/drawing/2014/main" id="{F10A75B2-8CE3-63A0-0B59-5DD7C0BE8B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4592" y="3961124"/>
            <a:ext cx="903929" cy="903929"/>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12">
            <a:extLst>
              <a:ext uri="{FF2B5EF4-FFF2-40B4-BE49-F238E27FC236}">
                <a16:creationId xmlns:a16="http://schemas.microsoft.com/office/drawing/2014/main" id="{26B66D89-9AC3-9AEA-6E50-77AF0B354AF8}"/>
              </a:ext>
            </a:extLst>
          </p:cNvPr>
          <p:cNvSpPr>
            <a:spLocks noGrp="1"/>
          </p:cNvSpPr>
          <p:nvPr>
            <p:ph type="sldNum" sz="quarter" idx="12"/>
          </p:nvPr>
        </p:nvSpPr>
        <p:spPr/>
        <p:txBody>
          <a:bodyPr/>
          <a:lstStyle/>
          <a:p>
            <a:fld id="{A1171403-F242-4205-A668-C43CDB6795FF}" type="slidenum">
              <a:rPr lang="en-US" smtClean="0"/>
              <a:t>5</a:t>
            </a:fld>
            <a:endParaRPr lang="en-US"/>
          </a:p>
        </p:txBody>
      </p:sp>
    </p:spTree>
    <p:extLst>
      <p:ext uri="{BB962C8B-B14F-4D97-AF65-F5344CB8AC3E}">
        <p14:creationId xmlns:p14="http://schemas.microsoft.com/office/powerpoint/2010/main" val="12842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40" y="419242"/>
            <a:ext cx="6096000" cy="769441"/>
          </a:xfrm>
          <a:prstGeom prst="rect">
            <a:avLst/>
          </a:prstGeom>
          <a:noFill/>
        </p:spPr>
        <p:txBody>
          <a:bodyPr wrap="square">
            <a:spAutoFit/>
          </a:bodyPr>
          <a:lstStyle/>
          <a:p>
            <a:r>
              <a:rPr lang="en-US" sz="4400" b="1" dirty="0">
                <a:solidFill>
                  <a:schemeClr val="bg1"/>
                </a:solidFill>
              </a:rPr>
              <a:t>Objectives</a:t>
            </a: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90"/>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4C41B4-F89D-B6D5-39AC-B4B9DCB3BB38}"/>
              </a:ext>
            </a:extLst>
          </p:cNvPr>
          <p:cNvCxnSpPr/>
          <p:nvPr/>
        </p:nvCxnSpPr>
        <p:spPr>
          <a:xfrm>
            <a:off x="3306690" y="818391"/>
            <a:ext cx="489204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pic>
        <p:nvPicPr>
          <p:cNvPr id="14" name="Picture 13" descr="A green circle with a white check mark in it&#10;&#10;Description automatically generated">
            <a:extLst>
              <a:ext uri="{FF2B5EF4-FFF2-40B4-BE49-F238E27FC236}">
                <a16:creationId xmlns:a16="http://schemas.microsoft.com/office/drawing/2014/main" id="{F643F636-801A-54BC-C7CD-6C1244264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809" y="2073973"/>
            <a:ext cx="456484" cy="456484"/>
          </a:xfrm>
          <a:prstGeom prst="rect">
            <a:avLst/>
          </a:prstGeom>
        </p:spPr>
      </p:pic>
      <p:pic>
        <p:nvPicPr>
          <p:cNvPr id="15" name="Picture 14" descr="A green circle with a white check mark in it&#10;&#10;Description automatically generated">
            <a:extLst>
              <a:ext uri="{FF2B5EF4-FFF2-40B4-BE49-F238E27FC236}">
                <a16:creationId xmlns:a16="http://schemas.microsoft.com/office/drawing/2014/main" id="{853DC91E-FE61-001A-0CB0-8752A0B15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0452" y="2858242"/>
            <a:ext cx="456484" cy="456484"/>
          </a:xfrm>
          <a:prstGeom prst="rect">
            <a:avLst/>
          </a:prstGeom>
        </p:spPr>
      </p:pic>
      <p:pic>
        <p:nvPicPr>
          <p:cNvPr id="16" name="Picture 15" descr="A green circle with a white check mark in it&#10;&#10;Description automatically generated">
            <a:extLst>
              <a:ext uri="{FF2B5EF4-FFF2-40B4-BE49-F238E27FC236}">
                <a16:creationId xmlns:a16="http://schemas.microsoft.com/office/drawing/2014/main" id="{D0D5EF58-7257-CF60-ACD7-1AAE80A35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809" y="3630337"/>
            <a:ext cx="456484" cy="456484"/>
          </a:xfrm>
          <a:prstGeom prst="rect">
            <a:avLst/>
          </a:prstGeom>
        </p:spPr>
      </p:pic>
      <p:pic>
        <p:nvPicPr>
          <p:cNvPr id="17" name="Picture 16" descr="A green circle with a white check mark in it&#10;&#10;Description automatically generated">
            <a:extLst>
              <a:ext uri="{FF2B5EF4-FFF2-40B4-BE49-F238E27FC236}">
                <a16:creationId xmlns:a16="http://schemas.microsoft.com/office/drawing/2014/main" id="{68CF9597-E07C-C7F4-6EFF-89192BF81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809" y="4476060"/>
            <a:ext cx="456484" cy="456484"/>
          </a:xfrm>
          <a:prstGeom prst="rect">
            <a:avLst/>
          </a:prstGeom>
        </p:spPr>
      </p:pic>
      <p:pic>
        <p:nvPicPr>
          <p:cNvPr id="18" name="Picture 17" descr="A green circle with a white check mark in it&#10;&#10;Description automatically generated">
            <a:extLst>
              <a:ext uri="{FF2B5EF4-FFF2-40B4-BE49-F238E27FC236}">
                <a16:creationId xmlns:a16="http://schemas.microsoft.com/office/drawing/2014/main" id="{9AF9541F-D29C-F673-F0F9-0D0238EFD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0452" y="5358704"/>
            <a:ext cx="456484" cy="456484"/>
          </a:xfrm>
          <a:prstGeom prst="rect">
            <a:avLst/>
          </a:prstGeom>
        </p:spPr>
      </p:pic>
      <p:graphicFrame>
        <p:nvGraphicFramePr>
          <p:cNvPr id="2" name="Table 1">
            <a:extLst>
              <a:ext uri="{FF2B5EF4-FFF2-40B4-BE49-F238E27FC236}">
                <a16:creationId xmlns:a16="http://schemas.microsoft.com/office/drawing/2014/main" id="{E98372AC-1381-D753-7F77-07892F8798B8}"/>
              </a:ext>
            </a:extLst>
          </p:cNvPr>
          <p:cNvGraphicFramePr>
            <a:graphicFrameLocks noGrp="1"/>
          </p:cNvGraphicFramePr>
          <p:nvPr>
            <p:extLst>
              <p:ext uri="{D42A27DB-BD31-4B8C-83A1-F6EECF244321}">
                <p14:modId xmlns:p14="http://schemas.microsoft.com/office/powerpoint/2010/main" val="1591292692"/>
              </p:ext>
            </p:extLst>
          </p:nvPr>
        </p:nvGraphicFramePr>
        <p:xfrm>
          <a:off x="666187" y="1577782"/>
          <a:ext cx="9415362" cy="4663439"/>
        </p:xfrm>
        <a:graphic>
          <a:graphicData uri="http://schemas.openxmlformats.org/drawingml/2006/table">
            <a:tbl>
              <a:tblPr firstRow="1" bandRow="1">
                <a:solidFill>
                  <a:schemeClr val="tx1"/>
                </a:solidFill>
                <a:tableStyleId>{2D5ABB26-0587-4C30-8999-92F81FD0307C}</a:tableStyleId>
              </a:tblPr>
              <a:tblGrid>
                <a:gridCol w="5792486">
                  <a:extLst>
                    <a:ext uri="{9D8B030D-6E8A-4147-A177-3AD203B41FA5}">
                      <a16:colId xmlns:a16="http://schemas.microsoft.com/office/drawing/2014/main" val="659082631"/>
                    </a:ext>
                  </a:extLst>
                </a:gridCol>
                <a:gridCol w="3622876">
                  <a:extLst>
                    <a:ext uri="{9D8B030D-6E8A-4147-A177-3AD203B41FA5}">
                      <a16:colId xmlns:a16="http://schemas.microsoft.com/office/drawing/2014/main" val="4271925369"/>
                    </a:ext>
                  </a:extLst>
                </a:gridCol>
              </a:tblGrid>
              <a:tr h="432570">
                <a:tc>
                  <a:txBody>
                    <a:bodyPr/>
                    <a:lstStyle/>
                    <a:p>
                      <a:pPr rtl="0" eaLnBrk="1" latinLnBrk="0" hangingPunct="1"/>
                      <a:endParaRPr lang="en-US" sz="1600" dirty="0">
                        <a:solidFill>
                          <a:schemeClr val="bg1"/>
                        </a:solidFill>
                        <a:effectLst/>
                      </a:endParaRPr>
                    </a:p>
                  </a:txBody>
                  <a:tcPr/>
                </a:tc>
                <a:tc>
                  <a:txBody>
                    <a:bodyPr/>
                    <a:lstStyle/>
                    <a:p>
                      <a:endParaRPr lang="en-US" dirty="0">
                        <a:solidFill>
                          <a:schemeClr val="bg1"/>
                        </a:solidFill>
                      </a:endParaRPr>
                    </a:p>
                  </a:txBody>
                  <a:tcPr>
                    <a:lnB>
                      <a:noFill/>
                    </a:lnB>
                  </a:tcPr>
                </a:tc>
                <a:extLst>
                  <a:ext uri="{0D108BD9-81ED-4DB2-BD59-A6C34878D82A}">
                    <a16:rowId xmlns:a16="http://schemas.microsoft.com/office/drawing/2014/main" val="1866895419"/>
                  </a:ext>
                </a:extLst>
              </a:tr>
              <a:tr h="675517">
                <a:tc>
                  <a:txBody>
                    <a:bodyPr/>
                    <a:lstStyle/>
                    <a:p>
                      <a:pPr rtl="0" eaLnBrk="1" latinLnBrk="0" hangingPunct="1"/>
                      <a:r>
                        <a:rPr lang="en-IN" sz="1600" b="1" kern="1200" dirty="0">
                          <a:solidFill>
                            <a:schemeClr val="bg1"/>
                          </a:solidFill>
                          <a:effectLst/>
                        </a:rPr>
                        <a:t>Data Extraction</a:t>
                      </a:r>
                      <a:r>
                        <a:rPr lang="en-IN" sz="1600" kern="1200" dirty="0">
                          <a:solidFill>
                            <a:schemeClr val="bg1"/>
                          </a:solidFill>
                          <a:effectLst/>
                        </a:rPr>
                        <a:t>: </a:t>
                      </a:r>
                      <a:endParaRPr lang="en-US" sz="1600" dirty="0">
                        <a:solidFill>
                          <a:schemeClr val="bg1"/>
                        </a:solidFill>
                        <a:effectLst/>
                      </a:endParaRPr>
                    </a:p>
                    <a:p>
                      <a:pPr rtl="0" eaLnBrk="1" latinLnBrk="0" hangingPunct="1"/>
                      <a:r>
                        <a:rPr lang="en-IN" sz="1600" kern="1200" dirty="0">
                          <a:solidFill>
                            <a:schemeClr val="tx1">
                              <a:lumMod val="50000"/>
                              <a:lumOff val="50000"/>
                            </a:schemeClr>
                          </a:solidFill>
                          <a:effectLst/>
                        </a:rPr>
                        <a:t>Ingest data from multiple sources using Azure Data Factory.</a:t>
                      </a:r>
                      <a:endParaRPr lang="en-US" sz="1600" dirty="0">
                        <a:solidFill>
                          <a:schemeClr val="tx1">
                            <a:lumMod val="50000"/>
                            <a:lumOff val="50000"/>
                          </a:schemeClr>
                        </a:solidFill>
                        <a:effectLst/>
                      </a:endParaRPr>
                    </a:p>
                  </a:txBody>
                  <a:tcPr>
                    <a:lnB w="12700" cap="flat" cmpd="sng" algn="ctr">
                      <a:noFill/>
                      <a:prstDash val="solid"/>
                      <a:round/>
                      <a:headEnd type="none" w="med" len="med"/>
                      <a:tailEnd type="none" w="med" len="med"/>
                    </a:lnB>
                  </a:tcPr>
                </a:tc>
                <a:tc>
                  <a:txBody>
                    <a:bodyPr/>
                    <a:lstStyle/>
                    <a:p>
                      <a:endParaRPr lang="en-US" sz="1600" dirty="0">
                        <a:solidFill>
                          <a:schemeClr val="bg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279625767"/>
                  </a:ext>
                </a:extLst>
              </a:tr>
              <a:tr h="675517">
                <a:tc>
                  <a:txBody>
                    <a:bodyPr/>
                    <a:lstStyle/>
                    <a:p>
                      <a:pPr rtl="0" eaLnBrk="1" latinLnBrk="0" hangingPunct="1"/>
                      <a:r>
                        <a:rPr lang="en-IN" sz="1600" b="1" kern="1200" dirty="0">
                          <a:solidFill>
                            <a:schemeClr val="bg1"/>
                          </a:solidFill>
                          <a:effectLst/>
                        </a:rPr>
                        <a:t>Landing Zone</a:t>
                      </a:r>
                      <a:r>
                        <a:rPr lang="en-IN" sz="1600" kern="1200" dirty="0">
                          <a:solidFill>
                            <a:schemeClr val="bg1"/>
                          </a:solidFill>
                          <a:effectLst/>
                        </a:rPr>
                        <a:t>: </a:t>
                      </a:r>
                      <a:endParaRPr lang="en-US" sz="1600" dirty="0">
                        <a:solidFill>
                          <a:schemeClr val="bg1"/>
                        </a:solidFill>
                        <a:effectLst/>
                      </a:endParaRPr>
                    </a:p>
                    <a:p>
                      <a:pPr rtl="0" eaLnBrk="1" latinLnBrk="0" hangingPunct="1"/>
                      <a:r>
                        <a:rPr lang="en-IN" sz="1600" kern="1200" dirty="0">
                          <a:solidFill>
                            <a:schemeClr val="tx1">
                              <a:lumMod val="50000"/>
                              <a:lumOff val="50000"/>
                            </a:schemeClr>
                          </a:solidFill>
                          <a:effectLst/>
                        </a:rPr>
                        <a:t>Store raw data in a NoSQL database (e.g., Azure Cosmos DB).</a:t>
                      </a:r>
                      <a:endParaRPr lang="en-US" sz="1600" dirty="0">
                        <a:solidFill>
                          <a:schemeClr val="tx1">
                            <a:lumMod val="50000"/>
                            <a:lumOff val="50000"/>
                          </a:schemeClr>
                        </a:solidFill>
                        <a:effectLst/>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600" dirty="0">
                        <a:solidFill>
                          <a:schemeClr val="bg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1607741"/>
                  </a:ext>
                </a:extLst>
              </a:tr>
              <a:tr h="959945">
                <a:tc>
                  <a:txBody>
                    <a:bodyPr/>
                    <a:lstStyle/>
                    <a:p>
                      <a:pPr rtl="0" eaLnBrk="1" latinLnBrk="0" hangingPunct="1"/>
                      <a:r>
                        <a:rPr lang="en-IN" sz="1600" b="1" kern="1200" dirty="0">
                          <a:solidFill>
                            <a:schemeClr val="bg1"/>
                          </a:solidFill>
                          <a:effectLst/>
                        </a:rPr>
                        <a:t>Data Transformation</a:t>
                      </a:r>
                      <a:r>
                        <a:rPr lang="en-IN" sz="1600" kern="1200" dirty="0">
                          <a:solidFill>
                            <a:schemeClr val="bg1"/>
                          </a:solidFill>
                          <a:effectLst/>
                        </a:rPr>
                        <a:t>: </a:t>
                      </a:r>
                      <a:endParaRPr lang="en-US" sz="1600" dirty="0">
                        <a:solidFill>
                          <a:schemeClr val="bg1"/>
                        </a:solidFill>
                        <a:effectLst/>
                      </a:endParaRPr>
                    </a:p>
                    <a:p>
                      <a:pPr rtl="0" eaLnBrk="1" latinLnBrk="0" hangingPunct="1"/>
                      <a:r>
                        <a:rPr lang="en-IN" sz="1600" kern="1200" dirty="0">
                          <a:solidFill>
                            <a:schemeClr val="tx1">
                              <a:lumMod val="50000"/>
                              <a:lumOff val="50000"/>
                            </a:schemeClr>
                          </a:solidFill>
                          <a:effectLst/>
                        </a:rPr>
                        <a:t>Use PySpark in Databricks for data cleaning, transformation, and enrichment.</a:t>
                      </a:r>
                      <a:endParaRPr lang="en-US" sz="1600" dirty="0">
                        <a:solidFill>
                          <a:schemeClr val="tx1">
                            <a:lumMod val="50000"/>
                            <a:lumOff val="50000"/>
                          </a:schemeClr>
                        </a:solidFill>
                        <a:effectLst/>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600">
                        <a:solidFill>
                          <a:schemeClr val="bg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95925837"/>
                  </a:ext>
                </a:extLst>
              </a:tr>
              <a:tr h="959945">
                <a:tc>
                  <a:txBody>
                    <a:bodyPr/>
                    <a:lstStyle/>
                    <a:p>
                      <a:pPr rtl="0" eaLnBrk="1" latinLnBrk="0" hangingPunct="1"/>
                      <a:r>
                        <a:rPr lang="en-IN" sz="1600" b="1" kern="1200" dirty="0">
                          <a:solidFill>
                            <a:schemeClr val="bg1"/>
                          </a:solidFill>
                          <a:effectLst/>
                        </a:rPr>
                        <a:t>Materialized Views</a:t>
                      </a:r>
                      <a:r>
                        <a:rPr lang="en-IN" sz="1600" kern="1200" dirty="0">
                          <a:solidFill>
                            <a:schemeClr val="bg1"/>
                          </a:solidFill>
                          <a:effectLst/>
                        </a:rPr>
                        <a:t>: </a:t>
                      </a:r>
                      <a:endParaRPr lang="en-US" sz="1600" dirty="0">
                        <a:solidFill>
                          <a:schemeClr val="bg1"/>
                        </a:solidFill>
                        <a:effectLst/>
                      </a:endParaRPr>
                    </a:p>
                    <a:p>
                      <a:pPr rtl="0" eaLnBrk="1" latinLnBrk="0" hangingPunct="1"/>
                      <a:r>
                        <a:rPr lang="en-IN" sz="1600" kern="1200" dirty="0">
                          <a:solidFill>
                            <a:schemeClr val="tx1">
                              <a:lumMod val="50000"/>
                              <a:lumOff val="50000"/>
                            </a:schemeClr>
                          </a:solidFill>
                          <a:effectLst/>
                        </a:rPr>
                        <a:t>Create SQL-based materialized views for efficient querying and analysis.</a:t>
                      </a:r>
                      <a:endParaRPr lang="en-US" sz="1600" dirty="0">
                        <a:solidFill>
                          <a:schemeClr val="tx1">
                            <a:lumMod val="50000"/>
                            <a:lumOff val="50000"/>
                          </a:schemeClr>
                        </a:solidFill>
                        <a:effectLst/>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600" dirty="0">
                        <a:solidFill>
                          <a:schemeClr val="bg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905104787"/>
                  </a:ext>
                </a:extLst>
              </a:tr>
              <a:tr h="959945">
                <a:tc>
                  <a:txBody>
                    <a:bodyPr/>
                    <a:lstStyle/>
                    <a:p>
                      <a:pPr rtl="0" eaLnBrk="1" latinLnBrk="0" hangingPunct="1"/>
                      <a:r>
                        <a:rPr lang="en-IN" sz="1600" b="1" kern="1200" dirty="0">
                          <a:solidFill>
                            <a:schemeClr val="bg1"/>
                          </a:solidFill>
                          <a:effectLst/>
                        </a:rPr>
                        <a:t>Visualization</a:t>
                      </a:r>
                      <a:r>
                        <a:rPr lang="en-IN" sz="1600" kern="1200" dirty="0">
                          <a:solidFill>
                            <a:schemeClr val="bg1"/>
                          </a:solidFill>
                          <a:effectLst/>
                        </a:rPr>
                        <a:t>:</a:t>
                      </a:r>
                      <a:endParaRPr lang="en-US" sz="1600" dirty="0">
                        <a:solidFill>
                          <a:schemeClr val="bg1"/>
                        </a:solidFill>
                        <a:effectLst/>
                      </a:endParaRPr>
                    </a:p>
                    <a:p>
                      <a:pPr rtl="0" eaLnBrk="1" latinLnBrk="0" hangingPunct="1"/>
                      <a:r>
                        <a:rPr lang="en-IN" sz="1600" kern="1200" dirty="0">
                          <a:solidFill>
                            <a:schemeClr val="tx1">
                              <a:lumMod val="50000"/>
                              <a:lumOff val="50000"/>
                            </a:schemeClr>
                          </a:solidFill>
                          <a:effectLst/>
                        </a:rPr>
                        <a:t>Develop a thin visualization layer using Power BI to present the materialized views.</a:t>
                      </a:r>
                      <a:endParaRPr lang="en-US" sz="1600" dirty="0">
                        <a:solidFill>
                          <a:schemeClr val="tx1">
                            <a:lumMod val="50000"/>
                            <a:lumOff val="50000"/>
                          </a:schemeClr>
                        </a:solidFill>
                        <a:effectLst/>
                      </a:endParaRPr>
                    </a:p>
                  </a:txBody>
                  <a:tcPr>
                    <a:lnT w="12700" cap="flat" cmpd="sng" algn="ctr">
                      <a:noFill/>
                      <a:prstDash val="solid"/>
                      <a:round/>
                      <a:headEnd type="none" w="med" len="med"/>
                      <a:tailEnd type="none" w="med" len="med"/>
                    </a:lnT>
                  </a:tcPr>
                </a:tc>
                <a:tc>
                  <a:txBody>
                    <a:bodyPr/>
                    <a:lstStyle/>
                    <a:p>
                      <a:endParaRPr lang="en-US" sz="1600" dirty="0">
                        <a:solidFill>
                          <a:schemeClr val="bg1"/>
                        </a:solidFill>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892182856"/>
                  </a:ext>
                </a:extLst>
              </a:tr>
            </a:tbl>
          </a:graphicData>
        </a:graphic>
      </p:graphicFrame>
      <p:sp>
        <p:nvSpPr>
          <p:cNvPr id="20" name="TextBox 19">
            <a:extLst>
              <a:ext uri="{FF2B5EF4-FFF2-40B4-BE49-F238E27FC236}">
                <a16:creationId xmlns:a16="http://schemas.microsoft.com/office/drawing/2014/main" id="{DDE4C641-06A1-2CEE-DD1E-615E706E3BD8}"/>
              </a:ext>
            </a:extLst>
          </p:cNvPr>
          <p:cNvSpPr txBox="1"/>
          <p:nvPr/>
        </p:nvSpPr>
        <p:spPr>
          <a:xfrm>
            <a:off x="9435170" y="1540749"/>
            <a:ext cx="1963322" cy="369332"/>
          </a:xfrm>
          <a:prstGeom prst="rect">
            <a:avLst/>
          </a:prstGeom>
          <a:noFill/>
        </p:spPr>
        <p:txBody>
          <a:bodyPr wrap="square">
            <a:spAutoFit/>
          </a:bodyPr>
          <a:lstStyle/>
          <a:p>
            <a:pPr marR="0" lvl="0">
              <a:spcBef>
                <a:spcPts val="0"/>
              </a:spcBef>
              <a:spcAft>
                <a:spcPts val="800"/>
              </a:spcAft>
              <a:tabLst>
                <a:tab pos="457200" algn="l"/>
              </a:tabLst>
            </a:pPr>
            <a:r>
              <a:rPr lang="en-IN" sz="1800" kern="1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Completion status</a:t>
            </a:r>
            <a:endParaRPr lang="en-US" kern="100"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7048D08-31D7-8A29-8B71-6C103F87F75F}"/>
              </a:ext>
            </a:extLst>
          </p:cNvPr>
          <p:cNvSpPr>
            <a:spLocks noGrp="1"/>
          </p:cNvSpPr>
          <p:nvPr>
            <p:ph type="sldNum" sz="quarter" idx="12"/>
          </p:nvPr>
        </p:nvSpPr>
        <p:spPr/>
        <p:txBody>
          <a:bodyPr/>
          <a:lstStyle/>
          <a:p>
            <a:fld id="{A1171403-F242-4205-A668-C43CDB6795FF}" type="slidenum">
              <a:rPr lang="en-US" smtClean="0"/>
              <a:t>6</a:t>
            </a:fld>
            <a:endParaRPr lang="en-US"/>
          </a:p>
        </p:txBody>
      </p:sp>
    </p:spTree>
    <p:extLst>
      <p:ext uri="{BB962C8B-B14F-4D97-AF65-F5344CB8AC3E}">
        <p14:creationId xmlns:p14="http://schemas.microsoft.com/office/powerpoint/2010/main" val="107229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40" y="419242"/>
            <a:ext cx="7361370" cy="769441"/>
          </a:xfrm>
          <a:prstGeom prst="rect">
            <a:avLst/>
          </a:prstGeom>
          <a:noFill/>
        </p:spPr>
        <p:txBody>
          <a:bodyPr wrap="square">
            <a:spAutoFit/>
          </a:bodyPr>
          <a:lstStyle/>
          <a:p>
            <a:r>
              <a:rPr lang="en-US" sz="4400" b="1" dirty="0">
                <a:solidFill>
                  <a:schemeClr val="tx1">
                    <a:lumMod val="95000"/>
                    <a:lumOff val="5000"/>
                  </a:schemeClr>
                </a:solidFill>
                <a:latin typeface="Arial" panose="020B0604020202020204" pitchFamily="34" charset="0"/>
                <a:cs typeface="Arial" panose="020B0604020202020204" pitchFamily="34" charset="0"/>
              </a:rPr>
              <a:t>Solution Flow diagram</a:t>
            </a: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90"/>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4C41B4-F89D-B6D5-39AC-B4B9DCB3BB38}"/>
              </a:ext>
            </a:extLst>
          </p:cNvPr>
          <p:cNvCxnSpPr/>
          <p:nvPr/>
        </p:nvCxnSpPr>
        <p:spPr>
          <a:xfrm>
            <a:off x="6694216" y="876263"/>
            <a:ext cx="4892040"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pic>
        <p:nvPicPr>
          <p:cNvPr id="10" name="Picture 9">
            <a:extLst>
              <a:ext uri="{FF2B5EF4-FFF2-40B4-BE49-F238E27FC236}">
                <a16:creationId xmlns:a16="http://schemas.microsoft.com/office/drawing/2014/main" id="{94E53B99-EA74-AE6C-94D3-58F258548407}"/>
              </a:ext>
            </a:extLst>
          </p:cNvPr>
          <p:cNvPicPr>
            <a:picLocks noChangeAspect="1"/>
          </p:cNvPicPr>
          <p:nvPr/>
        </p:nvPicPr>
        <p:blipFill>
          <a:blip r:embed="rId2"/>
          <a:stretch>
            <a:fillRect/>
          </a:stretch>
        </p:blipFill>
        <p:spPr>
          <a:xfrm>
            <a:off x="447040" y="2624350"/>
            <a:ext cx="11139216" cy="2337504"/>
          </a:xfrm>
          <a:prstGeom prst="rect">
            <a:avLst/>
          </a:prstGeom>
        </p:spPr>
      </p:pic>
      <p:sp>
        <p:nvSpPr>
          <p:cNvPr id="11" name="TextBox 10">
            <a:extLst>
              <a:ext uri="{FF2B5EF4-FFF2-40B4-BE49-F238E27FC236}">
                <a16:creationId xmlns:a16="http://schemas.microsoft.com/office/drawing/2014/main" id="{4C783F7F-70EB-1755-FAEE-77BE9589D234}"/>
              </a:ext>
            </a:extLst>
          </p:cNvPr>
          <p:cNvSpPr txBox="1"/>
          <p:nvPr/>
        </p:nvSpPr>
        <p:spPr>
          <a:xfrm>
            <a:off x="603940" y="1247900"/>
            <a:ext cx="6096000" cy="369332"/>
          </a:xfrm>
          <a:prstGeom prst="rect">
            <a:avLst/>
          </a:prstGeom>
          <a:noFill/>
        </p:spPr>
        <p:txBody>
          <a:bodyPr wrap="square">
            <a:spAutoFit/>
          </a:bodyPr>
          <a:lstStyle/>
          <a:p>
            <a:r>
              <a:rPr lang="en-US" dirty="0">
                <a:solidFill>
                  <a:schemeClr val="bg2">
                    <a:lumMod val="50000"/>
                  </a:schemeClr>
                </a:solidFill>
                <a:latin typeface="Arial" panose="020B0604020202020204" pitchFamily="34" charset="0"/>
                <a:cs typeface="Arial" panose="020B0604020202020204" pitchFamily="34" charset="0"/>
              </a:rPr>
              <a:t>Data Flow</a:t>
            </a:r>
          </a:p>
        </p:txBody>
      </p:sp>
      <p:sp>
        <p:nvSpPr>
          <p:cNvPr id="13" name="Slide Number Placeholder 12">
            <a:extLst>
              <a:ext uri="{FF2B5EF4-FFF2-40B4-BE49-F238E27FC236}">
                <a16:creationId xmlns:a16="http://schemas.microsoft.com/office/drawing/2014/main" id="{CE522686-180E-851F-BCB7-074469129020}"/>
              </a:ext>
            </a:extLst>
          </p:cNvPr>
          <p:cNvSpPr>
            <a:spLocks noGrp="1"/>
          </p:cNvSpPr>
          <p:nvPr>
            <p:ph type="sldNum" sz="quarter" idx="12"/>
          </p:nvPr>
        </p:nvSpPr>
        <p:spPr/>
        <p:txBody>
          <a:bodyPr/>
          <a:lstStyle/>
          <a:p>
            <a:fld id="{A1171403-F242-4205-A668-C43CDB6795FF}" type="slidenum">
              <a:rPr lang="en-US" smtClean="0"/>
              <a:t>7</a:t>
            </a:fld>
            <a:endParaRPr lang="en-US"/>
          </a:p>
        </p:txBody>
      </p:sp>
    </p:spTree>
    <p:extLst>
      <p:ext uri="{BB962C8B-B14F-4D97-AF65-F5344CB8AC3E}">
        <p14:creationId xmlns:p14="http://schemas.microsoft.com/office/powerpoint/2010/main" val="40657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39" y="419242"/>
            <a:ext cx="7072003" cy="769441"/>
          </a:xfrm>
          <a:prstGeom prst="rect">
            <a:avLst/>
          </a:prstGeom>
          <a:noFill/>
        </p:spPr>
        <p:txBody>
          <a:bodyPr wrap="square">
            <a:spAutoFit/>
          </a:bodyPr>
          <a:lstStyle/>
          <a:p>
            <a:r>
              <a:rPr lang="en-US" sz="4400" b="1" dirty="0">
                <a:solidFill>
                  <a:schemeClr val="tx1">
                    <a:lumMod val="95000"/>
                    <a:lumOff val="5000"/>
                  </a:schemeClr>
                </a:solidFill>
                <a:latin typeface="Arial" panose="020B0604020202020204" pitchFamily="34" charset="0"/>
                <a:cs typeface="Arial" panose="020B0604020202020204" pitchFamily="34" charset="0"/>
              </a:rPr>
              <a:t>Solution Flow diagram</a:t>
            </a: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90"/>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4C41B4-F89D-B6D5-39AC-B4B9DCB3BB38}"/>
              </a:ext>
            </a:extLst>
          </p:cNvPr>
          <p:cNvCxnSpPr/>
          <p:nvPr/>
        </p:nvCxnSpPr>
        <p:spPr>
          <a:xfrm>
            <a:off x="6767331" y="841539"/>
            <a:ext cx="4892040"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pic>
        <p:nvPicPr>
          <p:cNvPr id="4" name="Picture 3">
            <a:extLst>
              <a:ext uri="{FF2B5EF4-FFF2-40B4-BE49-F238E27FC236}">
                <a16:creationId xmlns:a16="http://schemas.microsoft.com/office/drawing/2014/main" id="{241BA7A2-116C-23D4-3D15-FE422D133C06}"/>
              </a:ext>
            </a:extLst>
          </p:cNvPr>
          <p:cNvPicPr>
            <a:picLocks noChangeAspect="1"/>
          </p:cNvPicPr>
          <p:nvPr/>
        </p:nvPicPr>
        <p:blipFill>
          <a:blip r:embed="rId2"/>
          <a:stretch>
            <a:fillRect/>
          </a:stretch>
        </p:blipFill>
        <p:spPr>
          <a:xfrm>
            <a:off x="334780" y="1834541"/>
            <a:ext cx="11522439" cy="4084674"/>
          </a:xfrm>
          <a:prstGeom prst="rect">
            <a:avLst/>
          </a:prstGeom>
        </p:spPr>
      </p:pic>
      <p:sp>
        <p:nvSpPr>
          <p:cNvPr id="8" name="TextBox 7">
            <a:extLst>
              <a:ext uri="{FF2B5EF4-FFF2-40B4-BE49-F238E27FC236}">
                <a16:creationId xmlns:a16="http://schemas.microsoft.com/office/drawing/2014/main" id="{4C783F7F-70EB-1755-FAEE-77BE9589D234}"/>
              </a:ext>
            </a:extLst>
          </p:cNvPr>
          <p:cNvSpPr txBox="1"/>
          <p:nvPr/>
        </p:nvSpPr>
        <p:spPr>
          <a:xfrm>
            <a:off x="509415" y="1141800"/>
            <a:ext cx="6096000" cy="369332"/>
          </a:xfrm>
          <a:prstGeom prst="rect">
            <a:avLst/>
          </a:prstGeom>
          <a:noFill/>
        </p:spPr>
        <p:txBody>
          <a:bodyPr wrap="square">
            <a:spAutoFit/>
          </a:bodyPr>
          <a:lstStyle/>
          <a:p>
            <a:r>
              <a:rPr lang="en-US" dirty="0">
                <a:solidFill>
                  <a:schemeClr val="bg2">
                    <a:lumMod val="50000"/>
                  </a:schemeClr>
                </a:solidFill>
                <a:latin typeface="Arial" panose="020B0604020202020204" pitchFamily="34" charset="0"/>
                <a:cs typeface="Arial" panose="020B0604020202020204" pitchFamily="34" charset="0"/>
              </a:rPr>
              <a:t>Azure Data Factory Pipeline</a:t>
            </a:r>
          </a:p>
        </p:txBody>
      </p:sp>
      <p:sp>
        <p:nvSpPr>
          <p:cNvPr id="10" name="Slide Number Placeholder 9">
            <a:extLst>
              <a:ext uri="{FF2B5EF4-FFF2-40B4-BE49-F238E27FC236}">
                <a16:creationId xmlns:a16="http://schemas.microsoft.com/office/drawing/2014/main" id="{146672B3-D009-FC4D-DD4A-4008665D6A5B}"/>
              </a:ext>
            </a:extLst>
          </p:cNvPr>
          <p:cNvSpPr>
            <a:spLocks noGrp="1"/>
          </p:cNvSpPr>
          <p:nvPr>
            <p:ph type="sldNum" sz="quarter" idx="12"/>
          </p:nvPr>
        </p:nvSpPr>
        <p:spPr/>
        <p:txBody>
          <a:bodyPr/>
          <a:lstStyle/>
          <a:p>
            <a:fld id="{A1171403-F242-4205-A668-C43CDB6795FF}" type="slidenum">
              <a:rPr lang="en-US" smtClean="0"/>
              <a:t>8</a:t>
            </a:fld>
            <a:endParaRPr lang="en-US"/>
          </a:p>
        </p:txBody>
      </p:sp>
    </p:spTree>
    <p:extLst>
      <p:ext uri="{BB962C8B-B14F-4D97-AF65-F5344CB8AC3E}">
        <p14:creationId xmlns:p14="http://schemas.microsoft.com/office/powerpoint/2010/main" val="187476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3D3CF-2DEC-5592-2964-DE3BE2054A7A}"/>
              </a:ext>
            </a:extLst>
          </p:cNvPr>
          <p:cNvSpPr txBox="1"/>
          <p:nvPr/>
        </p:nvSpPr>
        <p:spPr>
          <a:xfrm>
            <a:off x="497839" y="419242"/>
            <a:ext cx="7662313" cy="769441"/>
          </a:xfrm>
          <a:prstGeom prst="rect">
            <a:avLst/>
          </a:prstGeom>
          <a:noFill/>
        </p:spPr>
        <p:txBody>
          <a:bodyPr wrap="square">
            <a:spAutoFit/>
          </a:bodyPr>
          <a:lstStyle/>
          <a:p>
            <a:r>
              <a:rPr lang="en-US" sz="4400" b="1" dirty="0">
                <a:solidFill>
                  <a:schemeClr val="bg1"/>
                </a:solidFill>
              </a:rPr>
              <a:t>Reports/ Details of the output</a:t>
            </a:r>
            <a:endParaRPr lang="en-US" sz="4400" b="1" dirty="0">
              <a:solidFill>
                <a:schemeClr val="bg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52F6137-13AD-079B-EF71-97ED7865EFC6}"/>
              </a:ext>
            </a:extLst>
          </p:cNvPr>
          <p:cNvSpPr/>
          <p:nvPr/>
        </p:nvSpPr>
        <p:spPr>
          <a:xfrm>
            <a:off x="396240" y="455090"/>
            <a:ext cx="101600" cy="697746"/>
          </a:xfrm>
          <a:prstGeom prst="rect">
            <a:avLst/>
          </a:prstGeom>
          <a:solidFill>
            <a:srgbClr val="FF0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4C41B4-F89D-B6D5-39AC-B4B9DCB3BB38}"/>
              </a:ext>
            </a:extLst>
          </p:cNvPr>
          <p:cNvCxnSpPr>
            <a:cxnSpLocks/>
          </p:cNvCxnSpPr>
          <p:nvPr/>
        </p:nvCxnSpPr>
        <p:spPr>
          <a:xfrm>
            <a:off x="7797478" y="818390"/>
            <a:ext cx="380035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4C783F7F-70EB-1755-FAEE-77BE9589D234}"/>
              </a:ext>
            </a:extLst>
          </p:cNvPr>
          <p:cNvSpPr txBox="1"/>
          <p:nvPr/>
        </p:nvSpPr>
        <p:spPr>
          <a:xfrm>
            <a:off x="509415" y="1141800"/>
            <a:ext cx="6096000" cy="369332"/>
          </a:xfrm>
          <a:prstGeom prst="rect">
            <a:avLst/>
          </a:prstGeom>
          <a:noFill/>
        </p:spPr>
        <p:txBody>
          <a:bodyPr wrap="square">
            <a:spAutoFit/>
          </a:bodyPr>
          <a:lstStyle/>
          <a:p>
            <a:r>
              <a:rPr lang="en-US" dirty="0">
                <a:solidFill>
                  <a:schemeClr val="bg2">
                    <a:lumMod val="75000"/>
                  </a:schemeClr>
                </a:solidFill>
                <a:latin typeface="Arial" panose="020B0604020202020204" pitchFamily="34" charset="0"/>
                <a:cs typeface="Arial" panose="020B0604020202020204" pitchFamily="34" charset="0"/>
              </a:rPr>
              <a:t>Databricks Dashboard</a:t>
            </a:r>
          </a:p>
        </p:txBody>
      </p:sp>
      <p:pic>
        <p:nvPicPr>
          <p:cNvPr id="5" name="Picture 4">
            <a:extLst>
              <a:ext uri="{FF2B5EF4-FFF2-40B4-BE49-F238E27FC236}">
                <a16:creationId xmlns:a16="http://schemas.microsoft.com/office/drawing/2014/main" id="{4DCD9897-1004-B8F8-FE8D-2C58D7840297}"/>
              </a:ext>
            </a:extLst>
          </p:cNvPr>
          <p:cNvPicPr>
            <a:picLocks noChangeAspect="1"/>
          </p:cNvPicPr>
          <p:nvPr/>
        </p:nvPicPr>
        <p:blipFill>
          <a:blip r:embed="rId2"/>
          <a:stretch>
            <a:fillRect/>
          </a:stretch>
        </p:blipFill>
        <p:spPr>
          <a:xfrm>
            <a:off x="-1" y="1587832"/>
            <a:ext cx="12191999" cy="5270168"/>
          </a:xfrm>
          <a:prstGeom prst="rect">
            <a:avLst/>
          </a:prstGeom>
          <a:effectLst>
            <a:softEdge rad="0"/>
          </a:effectLst>
        </p:spPr>
      </p:pic>
      <p:sp>
        <p:nvSpPr>
          <p:cNvPr id="9" name="Slide Number Placeholder 8">
            <a:extLst>
              <a:ext uri="{FF2B5EF4-FFF2-40B4-BE49-F238E27FC236}">
                <a16:creationId xmlns:a16="http://schemas.microsoft.com/office/drawing/2014/main" id="{212B1CAA-70F4-221C-E879-6E4677C378D2}"/>
              </a:ext>
            </a:extLst>
          </p:cNvPr>
          <p:cNvSpPr>
            <a:spLocks noGrp="1"/>
          </p:cNvSpPr>
          <p:nvPr>
            <p:ph type="sldNum" sz="quarter" idx="12"/>
          </p:nvPr>
        </p:nvSpPr>
        <p:spPr/>
        <p:txBody>
          <a:bodyPr/>
          <a:lstStyle/>
          <a:p>
            <a:fld id="{A1171403-F242-4205-A668-C43CDB6795FF}" type="slidenum">
              <a:rPr lang="en-US" smtClean="0"/>
              <a:t>9</a:t>
            </a:fld>
            <a:endParaRPr lang="en-US"/>
          </a:p>
        </p:txBody>
      </p:sp>
    </p:spTree>
    <p:extLst>
      <p:ext uri="{BB962C8B-B14F-4D97-AF65-F5344CB8AC3E}">
        <p14:creationId xmlns:p14="http://schemas.microsoft.com/office/powerpoint/2010/main" val="3100436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617</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Krishnanand Anil Kumar(UST,IN)</dc:creator>
  <cp:lastModifiedBy>Krishnanand Anil Kumar(UST,IN)</cp:lastModifiedBy>
  <cp:revision>7</cp:revision>
  <dcterms:created xsi:type="dcterms:W3CDTF">2024-10-04T08:41:10Z</dcterms:created>
  <dcterms:modified xsi:type="dcterms:W3CDTF">2024-10-04T16:57:21Z</dcterms:modified>
</cp:coreProperties>
</file>