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98BF0-C928-47B7-8911-7D8A6D1CB1D4}" v="12" dt="2024-04-17T06:47:11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02F8-E13D-C8DB-AC6A-2CDF94B7F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BF1A1-1E46-361D-F576-950D25982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9ED6-6CF3-3A3C-0022-9821E23D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CD-052D-4E40-8ED9-7E5D6CA7725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EAC42-8CA3-25D0-4AEC-A2DA0107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C6EBA-F7E5-256B-94B3-962D171D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588-D365-4248-A36E-0AA40D9C8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15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4420-6057-4DE9-402D-5E87A2E4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51FC8-3838-00B5-AAB4-9D0523B38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8792D-9574-F76A-AF24-F2503711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CD-052D-4E40-8ED9-7E5D6CA7725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5CC16-A6BF-D194-5232-8D3BF03B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26F72-199E-FAAE-75A3-2E26F2CA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588-D365-4248-A36E-0AA40D9C8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86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71E5C-FDFF-764D-A3C4-1D8454D36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EE988-1A66-969D-AC1B-9DA4B6748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5FF8D-446B-9F15-DC95-F8D86213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CD-052D-4E40-8ED9-7E5D6CA7725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7350B-57E3-DC8D-9EA8-243E6530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DB656-B3D3-C840-4AC9-564D1C1B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588-D365-4248-A36E-0AA40D9C8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98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FDAE-63C3-E482-4990-470B293A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1EE1-295B-F6BC-3EB7-877C571C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11910-A7BC-53C9-64C7-F897541B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CD-052D-4E40-8ED9-7E5D6CA7725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73507-E454-72B6-6D23-38B76C0B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6E6F-9658-F230-CD9E-22DADCAE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588-D365-4248-A36E-0AA40D9C8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44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CD5B-39F1-74F2-E78D-45AF8187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BF64D-283B-A942-83ED-BE24F8C1F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6B72F-5537-1EEB-60CA-71E826E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CD-052D-4E40-8ED9-7E5D6CA7725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73317-557F-9EFC-2DFD-9F3A1B99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7CD9B-78D6-74E3-2696-629F4E6F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588-D365-4248-A36E-0AA40D9C8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0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10F1-FF4C-795F-E768-013C70D0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27D7-BA9E-CEE2-A5B2-3E5C11E76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74748-262E-3583-2603-C3E0B545E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7DDDD-DFAA-93BE-5886-F54AB2E2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CD-052D-4E40-8ED9-7E5D6CA7725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F6455-0A0D-6E8B-7663-628C8677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5998C-9788-80EE-95C3-ED20FA9F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588-D365-4248-A36E-0AA40D9C8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30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7679-43C1-47F5-0E7B-A72D8986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2BE0A-9C20-9181-9022-959F0EED0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187D2-A5A8-C743-507E-885C12876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453D3-CED1-0C0F-4B8C-A84EA4DB0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0260B-F92F-5838-9C5E-0A4339A3B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68358-9DD0-BE8F-F494-494B76F6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CD-052D-4E40-8ED9-7E5D6CA7725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D1C2E-05D3-D64D-6647-03BDC11E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C5C3A-7060-9F01-4836-F50104D3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588-D365-4248-A36E-0AA40D9C8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24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A751-CAD4-2721-97F0-140D2D5C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CE063-1B49-184F-C13F-239F0A15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CD-052D-4E40-8ED9-7E5D6CA7725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7FE7E-1961-8B64-03B8-9C706E20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F494E-9E3D-5601-18FA-E5C9B514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588-D365-4248-A36E-0AA40D9C8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93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4BF72-0DAA-2EAD-B75B-403907FF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CD-052D-4E40-8ED9-7E5D6CA7725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5BCAC-AE03-E4C9-0C27-8BE1D16B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190F8-EB68-F7B2-87A3-A50FC5B4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588-D365-4248-A36E-0AA40D9C8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15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67FF-25DB-0178-E418-E6B16F09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C8DF-2911-8C35-3B75-9928BB87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25728-54B7-29F4-C44B-54BCE619E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954A4-139D-5BA3-AF58-EC975079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CD-052D-4E40-8ED9-7E5D6CA7725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37710-62B6-D20A-F18D-672CE516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07D10-4C0E-5D90-534C-23310D41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588-D365-4248-A36E-0AA40D9C8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BFBE-263E-36BC-ECD3-D0413652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3BE8B-A505-0E14-E8AC-0B0904051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9A142-BB25-AAA3-4999-8A84C7074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B3AF2-10CB-C1DE-8DB9-BA0E7E31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E7CD-052D-4E40-8ED9-7E5D6CA7725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ECAFC-606E-7684-3C8F-E1248091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91436-056F-E64D-BFA0-169E0A2F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588-D365-4248-A36E-0AA40D9C8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9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37253-67D0-445F-DFAE-B74D00DA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FBF8C-8FC2-3F0D-BE3E-AB8C76578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604AF-0EC7-AB55-9C38-34E69C181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4E7CD-052D-4E40-8ED9-7E5D6CA77256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FB3D2-5231-AA95-22CC-71B13FE05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09C5F-D611-C5C8-6E7F-4889B622B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588-D365-4248-A36E-0AA40D9C8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08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elvinkelue/credit-card-fraud-prediction/data" TargetMode="Externa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elvinkelue/credit-card-fraud-prediction/data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F220-A2A3-6A0A-CCC9-6085CD75E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rgbClr val="FFFFFF"/>
                </a:solidFill>
              </a:rPr>
              <a:t>AI training -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A9C02-BFA6-81A4-6B28-9DB27D381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IN"/>
              <a:t>Use case: Credit Card Fraud Detection</a:t>
            </a:r>
          </a:p>
          <a:p>
            <a:pPr algn="l"/>
            <a:r>
              <a:rPr lang="en-IN"/>
              <a:t>Team: Samjog, Vadi, Krishna, Vamsee, Srinivasan</a:t>
            </a:r>
          </a:p>
        </p:txBody>
      </p:sp>
    </p:spTree>
    <p:extLst>
      <p:ext uri="{BB962C8B-B14F-4D97-AF65-F5344CB8AC3E}">
        <p14:creationId xmlns:p14="http://schemas.microsoft.com/office/powerpoint/2010/main" val="365711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9835-9836-0AFC-5403-3401FD55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Dataset: </a:t>
            </a:r>
            <a:r>
              <a:rPr lang="en-IN" sz="3600" dirty="0">
                <a:hlinkClick r:id="rId3"/>
              </a:rPr>
              <a:t>Credit Card Fraud Prediction (kaggle.com)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B1B95-83A9-2821-7900-72A5032B1904}"/>
              </a:ext>
            </a:extLst>
          </p:cNvPr>
          <p:cNvSpPr txBox="1"/>
          <p:nvPr/>
        </p:nvSpPr>
        <p:spPr>
          <a:xfrm>
            <a:off x="838200" y="1818650"/>
            <a:ext cx="11249025" cy="48506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lnSpc>
                <a:spcPct val="150000"/>
              </a:lnSpc>
              <a:buFont typeface="Arial" panose="020B0604020202020204" pitchFamily="34" charset="0"/>
              <a:buNone/>
              <a:defRPr sz="1600" b="0" i="0">
                <a:solidFill>
                  <a:srgbClr val="3C4043"/>
                </a:solidFill>
                <a:effectLst/>
                <a:latin typeface="EYInterstate Light" panose="02000506000000020004" pitchFamily="2" charset="0"/>
              </a:defRPr>
            </a:lvl1pPr>
          </a:lstStyle>
          <a:p>
            <a:r>
              <a:rPr lang="en-IN" dirty="0"/>
              <a:t>This dataset offers a variety of attributes valuable for comprehensive analysis. It contains 555,719 instances and 22 attributes, a mix of categorical and numerical data types. Importantly, the dataset is complete with no null values. Here's a breakdown of the attributes: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>
                <a:latin typeface="EYInterstate Light" panose="02000506000000020004" pitchFamily="2" charset="0"/>
              </a:rPr>
              <a:t>Trans_date_trans_time: Timestamp of the transaction (date and time).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 err="1">
                <a:latin typeface="EYInterstate Light" panose="02000506000000020004" pitchFamily="2" charset="0"/>
              </a:rPr>
              <a:t>Cc_num:Unique</a:t>
            </a:r>
            <a:r>
              <a:rPr lang="en-IN" sz="1600" dirty="0">
                <a:latin typeface="EYInterstate Light" panose="02000506000000020004" pitchFamily="2" charset="0"/>
              </a:rPr>
              <a:t> customer identification number.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 err="1">
                <a:latin typeface="EYInterstate Light" panose="02000506000000020004" pitchFamily="2" charset="0"/>
              </a:rPr>
              <a:t>MerchantThe</a:t>
            </a:r>
            <a:r>
              <a:rPr lang="en-IN" sz="1600" dirty="0">
                <a:latin typeface="EYInterstate Light" panose="02000506000000020004" pitchFamily="2" charset="0"/>
              </a:rPr>
              <a:t> merchant involved in the transaction.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>
                <a:latin typeface="EYInterstate Light" panose="02000506000000020004" pitchFamily="2" charset="0"/>
              </a:rPr>
              <a:t>Category Transaction type (e.g., personal, childcare).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 err="1">
                <a:latin typeface="EYInterstate Light" panose="02000506000000020004" pitchFamily="2" charset="0"/>
              </a:rPr>
              <a:t>Amt:Transaction</a:t>
            </a:r>
            <a:r>
              <a:rPr lang="en-IN" sz="1600" dirty="0">
                <a:latin typeface="EYInterstate Light" panose="02000506000000020004" pitchFamily="2" charset="0"/>
              </a:rPr>
              <a:t> amount.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>
                <a:latin typeface="EYInterstate Light" panose="02000506000000020004" pitchFamily="2" charset="0"/>
              </a:rPr>
              <a:t>First: Cardholder's first name.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>
                <a:latin typeface="EYInterstate Light" panose="02000506000000020004" pitchFamily="2" charset="0"/>
              </a:rPr>
              <a:t>Last: Cardholder's last name.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>
                <a:latin typeface="EYInterstate Light" panose="02000506000000020004" pitchFamily="2" charset="0"/>
              </a:rPr>
              <a:t>Gender: Cardholder's gender.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>
                <a:latin typeface="EYInterstate Light" panose="02000506000000020004" pitchFamily="2" charset="0"/>
              </a:rPr>
              <a:t>Street: Cardholder's street address.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>
                <a:latin typeface="EYInterstate Light" panose="02000506000000020004" pitchFamily="2" charset="0"/>
              </a:rPr>
              <a:t>City: Cardholder's city of residence.</a:t>
            </a:r>
          </a:p>
        </p:txBody>
      </p:sp>
    </p:spTree>
    <p:extLst>
      <p:ext uri="{BB962C8B-B14F-4D97-AF65-F5344CB8AC3E}">
        <p14:creationId xmlns:p14="http://schemas.microsoft.com/office/powerpoint/2010/main" val="3035930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9835-9836-0AFC-5403-3401FD55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Dataset: </a:t>
            </a:r>
            <a:r>
              <a:rPr lang="en-IN" sz="3600" dirty="0">
                <a:hlinkClick r:id="rId2"/>
              </a:rPr>
              <a:t>Credit Card Fraud Prediction (kaggle.com)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B1B95-83A9-2821-7900-72A5032B1904}"/>
              </a:ext>
            </a:extLst>
          </p:cNvPr>
          <p:cNvSpPr txBox="1"/>
          <p:nvPr/>
        </p:nvSpPr>
        <p:spPr>
          <a:xfrm>
            <a:off x="838200" y="1690688"/>
            <a:ext cx="11249025" cy="48544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  <a:defRPr sz="1600" b="0" i="0">
                <a:solidFill>
                  <a:srgbClr val="3C4043"/>
                </a:solidFill>
                <a:effectLst/>
                <a:latin typeface="EYInterstate Light" panose="02000506000000020004" pitchFamily="2" charset="0"/>
              </a:defRPr>
            </a:lvl1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>
                <a:latin typeface="EYInterstate Light" panose="02000506000000020004" pitchFamily="2" charset="0"/>
              </a:rPr>
              <a:t>State: Cardholder's state of residence.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>
                <a:latin typeface="EYInterstate Light" panose="02000506000000020004" pitchFamily="2" charset="0"/>
              </a:rPr>
              <a:t>Zip: Cardholder's zip code.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 err="1">
                <a:latin typeface="EYInterstate Light" panose="02000506000000020004" pitchFamily="2" charset="0"/>
              </a:rPr>
              <a:t>Lat:Latitude</a:t>
            </a:r>
            <a:r>
              <a:rPr lang="en-IN" sz="1600" dirty="0">
                <a:latin typeface="EYInterstate Light" panose="02000506000000020004" pitchFamily="2" charset="0"/>
              </a:rPr>
              <a:t> of cardholder's location.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>
                <a:latin typeface="EYInterstate Light" panose="02000506000000020004" pitchFamily="2" charset="0"/>
              </a:rPr>
              <a:t>Long: Longitude of cardholder's location.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 err="1">
                <a:latin typeface="EYInterstate Light" panose="02000506000000020004" pitchFamily="2" charset="0"/>
              </a:rPr>
              <a:t>City_pop:Population</a:t>
            </a:r>
            <a:r>
              <a:rPr lang="en-IN" sz="1600" dirty="0">
                <a:latin typeface="EYInterstate Light" panose="02000506000000020004" pitchFamily="2" charset="0"/>
              </a:rPr>
              <a:t> of the cardholder's city.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 err="1">
                <a:latin typeface="EYInterstate Light" panose="02000506000000020004" pitchFamily="2" charset="0"/>
              </a:rPr>
              <a:t>Job:Cardholder's</a:t>
            </a:r>
            <a:r>
              <a:rPr lang="en-IN" sz="1600" dirty="0">
                <a:latin typeface="EYInterstate Light" panose="02000506000000020004" pitchFamily="2" charset="0"/>
              </a:rPr>
              <a:t> job title.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>
                <a:latin typeface="EYInterstate Light" panose="02000506000000020004" pitchFamily="2" charset="0"/>
              </a:rPr>
              <a:t>Dob: Cardholder's date of birth.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 err="1">
                <a:latin typeface="EYInterstate Light" panose="02000506000000020004" pitchFamily="2" charset="0"/>
              </a:rPr>
              <a:t>Trans_num</a:t>
            </a:r>
            <a:r>
              <a:rPr lang="en-IN" sz="1600" dirty="0">
                <a:latin typeface="EYInterstate Light" panose="02000506000000020004" pitchFamily="2" charset="0"/>
              </a:rPr>
              <a:t>: Unique transaction identifier.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 err="1">
                <a:latin typeface="EYInterstate Light" panose="02000506000000020004" pitchFamily="2" charset="0"/>
              </a:rPr>
              <a:t>Unix_time</a:t>
            </a:r>
            <a:r>
              <a:rPr lang="en-IN" sz="1600" dirty="0">
                <a:latin typeface="EYInterstate Light" panose="02000506000000020004" pitchFamily="2" charset="0"/>
              </a:rPr>
              <a:t>: Transaction timestamp (Unix format).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 err="1">
                <a:latin typeface="EYInterstate Light" panose="02000506000000020004" pitchFamily="2" charset="0"/>
              </a:rPr>
              <a:t>Merch_lat:Merchant's</a:t>
            </a:r>
            <a:r>
              <a:rPr lang="en-IN" sz="1600" dirty="0">
                <a:latin typeface="EYInterstate Light" panose="02000506000000020004" pitchFamily="2" charset="0"/>
              </a:rPr>
              <a:t> location (latitude).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 err="1">
                <a:latin typeface="EYInterstate Light" panose="02000506000000020004" pitchFamily="2" charset="0"/>
              </a:rPr>
              <a:t>Merch_long</a:t>
            </a:r>
            <a:r>
              <a:rPr lang="en-IN" sz="1600" dirty="0">
                <a:latin typeface="EYInterstate Light" panose="02000506000000020004" pitchFamily="2" charset="0"/>
              </a:rPr>
              <a:t>: Merchant's location (longitude).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 err="1">
                <a:latin typeface="EYInterstate Light" panose="02000506000000020004" pitchFamily="2" charset="0"/>
              </a:rPr>
              <a:t>Is_fraud:Fraudulent</a:t>
            </a:r>
            <a:r>
              <a:rPr lang="en-IN" sz="1600" dirty="0">
                <a:latin typeface="EYInterstate Light" panose="02000506000000020004" pitchFamily="2" charset="0"/>
              </a:rPr>
              <a:t> transaction indicator (1 = fraud, 0 = legitimate). This is the target variable for classification purposes.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08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9835-9836-0AFC-5403-3401FD55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Classification using Auto 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05A7F-F8A0-C8EF-CC02-668FCBA5A1DC}"/>
              </a:ext>
            </a:extLst>
          </p:cNvPr>
          <p:cNvSpPr txBox="1"/>
          <p:nvPr/>
        </p:nvSpPr>
        <p:spPr>
          <a:xfrm>
            <a:off x="838200" y="1971050"/>
            <a:ext cx="11249025" cy="300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b="0" i="0" dirty="0">
                <a:solidFill>
                  <a:srgbClr val="3C4043"/>
                </a:solidFill>
                <a:effectLst/>
                <a:latin typeface="EYInterstate Light" panose="02000506000000020004" pitchFamily="2" charset="0"/>
              </a:rPr>
              <a:t>Create Data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3C4043"/>
                </a:solidFill>
                <a:latin typeface="EYInterstate Light" panose="02000506000000020004" pitchFamily="2" charset="0"/>
              </a:rPr>
              <a:t>Create a compute cluster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3C4043"/>
                </a:solidFill>
                <a:latin typeface="EYInterstate Light" panose="02000506000000020004" pitchFamily="2" charset="0"/>
              </a:rPr>
              <a:t>Create a job – automated ML job and submit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3C4043"/>
                </a:solidFill>
                <a:latin typeface="EYInterstate Light" panose="02000506000000020004" pitchFamily="2" charset="0"/>
              </a:rPr>
              <a:t>It takes approximately 15 minutes to complete the job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3C4043"/>
                </a:solidFill>
                <a:latin typeface="EYInterstate Light" panose="02000506000000020004" pitchFamily="2" charset="0"/>
              </a:rPr>
              <a:t>Once the job is completed, you can view the child jobs, metrics, algorithm chosen etc.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3C4043"/>
                </a:solidFill>
                <a:latin typeface="EYInterstate Light" panose="02000506000000020004" pitchFamily="2" charset="0"/>
              </a:rPr>
              <a:t>Deploy the model for consumption</a:t>
            </a: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3C4043"/>
              </a:solidFill>
              <a:latin typeface="EYInterstate Light" panose="02000506000000020004" pitchFamily="2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IN" sz="1600" b="1" dirty="0">
                <a:solidFill>
                  <a:srgbClr val="3C4043"/>
                </a:solidFill>
                <a:latin typeface="EYInterstate Light" panose="02000506000000020004" pitchFamily="2" charset="0"/>
              </a:rPr>
              <a:t>Question: How do we select the algorithm that we prefer in Auto ML?</a:t>
            </a:r>
            <a:endParaRPr lang="en-IN" sz="1600" b="0" i="0" dirty="0">
              <a:solidFill>
                <a:srgbClr val="3C4043"/>
              </a:solidFill>
              <a:effectLst/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7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9835-9836-0AFC-5403-3401FD55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Classification using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05A7F-F8A0-C8EF-CC02-668FCBA5A1DC}"/>
              </a:ext>
            </a:extLst>
          </p:cNvPr>
          <p:cNvSpPr txBox="1"/>
          <p:nvPr/>
        </p:nvSpPr>
        <p:spPr>
          <a:xfrm>
            <a:off x="838200" y="1847225"/>
            <a:ext cx="11249025" cy="2265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b="0" i="0" dirty="0">
                <a:solidFill>
                  <a:srgbClr val="3C4043"/>
                </a:solidFill>
                <a:effectLst/>
                <a:latin typeface="EYInterstate Light" panose="02000506000000020004" pitchFamily="2" charset="0"/>
              </a:rPr>
              <a:t>Import libraries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3C4043"/>
                </a:solidFill>
                <a:latin typeface="EYInterstate Light" panose="02000506000000020004" pitchFamily="2" charset="0"/>
              </a:rPr>
              <a:t>Read data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3C4043"/>
                </a:solidFill>
                <a:latin typeface="EYInterstate Light" panose="02000506000000020004" pitchFamily="2" charset="0"/>
              </a:rPr>
              <a:t>Perform EDA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3C4043"/>
                </a:solidFill>
                <a:latin typeface="EYInterstate Light" panose="02000506000000020004" pitchFamily="2" charset="0"/>
              </a:rPr>
              <a:t>Train the model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3C4043"/>
                </a:solidFill>
                <a:latin typeface="EYInterstate Light" panose="02000506000000020004" pitchFamily="2" charset="0"/>
              </a:rPr>
              <a:t>Predict the results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3C4043"/>
                </a:solidFill>
                <a:latin typeface="EYInterstate Light" panose="02000506000000020004" pitchFamily="2" charset="0"/>
              </a:rPr>
              <a:t>Print the accuracy </a:t>
            </a:r>
            <a:endParaRPr lang="en-IN" sz="1600" b="0" i="0" dirty="0">
              <a:solidFill>
                <a:srgbClr val="3C4043"/>
              </a:solidFill>
              <a:effectLst/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4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367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AI training - hackathon</vt:lpstr>
      <vt:lpstr>Dataset: Credit Card Fraud Prediction (kaggle.com)</vt:lpstr>
      <vt:lpstr>Dataset: Credit Card Fraud Prediction (kaggle.com)</vt:lpstr>
      <vt:lpstr>Classification using Auto ML</vt:lpstr>
      <vt:lpstr>Classification using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training - hackathon</dc:title>
  <dc:creator>Vadiraja Alevoor Bhat</dc:creator>
  <cp:lastModifiedBy>Vadiraja Alevoor Bhat</cp:lastModifiedBy>
  <cp:revision>2</cp:revision>
  <dcterms:created xsi:type="dcterms:W3CDTF">2024-04-17T04:56:04Z</dcterms:created>
  <dcterms:modified xsi:type="dcterms:W3CDTF">2024-04-17T08:14:36Z</dcterms:modified>
</cp:coreProperties>
</file>