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4"/>
  </p:sldMasterIdLst>
  <p:notesMasterIdLst>
    <p:notesMasterId r:id="rId9"/>
  </p:notesMasterIdLst>
  <p:handoutMasterIdLst>
    <p:handoutMasterId r:id="rId10"/>
  </p:handoutMasterIdLst>
  <p:sldIdLst>
    <p:sldId id="760" r:id="rId5"/>
    <p:sldId id="828" r:id="rId6"/>
    <p:sldId id="829" r:id="rId7"/>
    <p:sldId id="824" r:id="rId8"/>
  </p:sldIdLst>
  <p:sldSz cx="128016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7389" userDrawn="1">
          <p15:clr>
            <a:srgbClr val="A4A3A4"/>
          </p15:clr>
        </p15:guide>
        <p15:guide id="3" pos="244" userDrawn="1">
          <p15:clr>
            <a:srgbClr val="A4A3A4"/>
          </p15:clr>
        </p15:guide>
        <p15:guide id="4" pos="675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spirisys" initials="I" lastIdx="1" clrIdx="0">
    <p:extLst>
      <p:ext uri="{19B8F6BF-5375-455C-9EA6-DF929625EA0E}">
        <p15:presenceInfo xmlns:p15="http://schemas.microsoft.com/office/powerpoint/2012/main" userId="Inspirisy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5CF"/>
    <a:srgbClr val="E890A3"/>
    <a:srgbClr val="FAE7EB"/>
    <a:srgbClr val="FF5353"/>
    <a:srgbClr val="FF553A"/>
    <a:srgbClr val="FF9D00"/>
    <a:srgbClr val="16CABD"/>
    <a:srgbClr val="0A1721"/>
    <a:srgbClr val="C32015"/>
    <a:srgbClr val="C83A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29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948" y="44"/>
      </p:cViewPr>
      <p:guideLst>
        <p:guide orient="horz" pos="816"/>
        <p:guide pos="7389"/>
        <p:guide pos="244"/>
        <p:guide pos="675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058"/>
    </p:cViewPr>
  </p:sorter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7E9BB-E40F-404B-B8D5-D946CBA5F94A}" type="datetimeFigureOut">
              <a:rPr lang="en-IN" smtClean="0"/>
              <a:t>24-05-2022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A44D2-390F-4C1F-892D-6E09DDD527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545587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FAFBE-29F3-4EA8-B03E-DA157F013E77}" type="datetimeFigureOut">
              <a:rPr lang="en-IN" smtClean="0"/>
              <a:t>24-05-2022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68413" y="1143000"/>
            <a:ext cx="4321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7A95E-9F8F-4A84-8304-E4707218A9B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43427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801601" cy="9144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935" y="150043"/>
            <a:ext cx="3366083" cy="104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6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16569"/>
            <a:ext cx="648081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3048-2136-40BE-9765-264D92031B82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711E-0465-482E-9569-F7CA9EFA0A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9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AD75-F0BC-4080-9C24-491D3C43004E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711E-0465-482E-9569-F7CA9EFA0A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88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486834"/>
            <a:ext cx="276034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486834"/>
            <a:ext cx="812101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5F88-C84A-4AFD-9F1B-182783C24B1A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711E-0465-482E-9569-F7CA9EFA0A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89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4A1A-3438-4100-819B-6E7E18D433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78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0" b="-2"/>
          <a:stretch/>
        </p:blipFill>
        <p:spPr>
          <a:xfrm>
            <a:off x="1879046" y="8293768"/>
            <a:ext cx="10922554" cy="850232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092418" y="8781291"/>
            <a:ext cx="3151825" cy="26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3" dirty="0">
                <a:solidFill>
                  <a:schemeClr val="bg1"/>
                </a:solidFill>
                <a:latin typeface="NexaRegular" panose="02000500000000000000" pitchFamily="50" charset="0"/>
              </a:rPr>
              <a:t>Company Confidential  |  All rights reserved</a:t>
            </a:r>
            <a:endParaRPr lang="en-IN" sz="1103" dirty="0">
              <a:solidFill>
                <a:schemeClr val="bg1"/>
              </a:solidFill>
              <a:latin typeface="NexaRegular" panose="02000500000000000000" pitchFamily="50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0068164" y="8789313"/>
            <a:ext cx="1519968" cy="26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3" dirty="0">
                <a:solidFill>
                  <a:schemeClr val="bg1"/>
                </a:solidFill>
                <a:latin typeface="NexaRegular" panose="02000500000000000000" pitchFamily="50" charset="0"/>
              </a:rPr>
              <a:t>www.inspirisys.com</a:t>
            </a:r>
            <a:endParaRPr lang="en-IN" sz="1103" dirty="0">
              <a:solidFill>
                <a:schemeClr val="bg1"/>
              </a:solidFill>
              <a:latin typeface="NexaRegular" panose="02000500000000000000" pitchFamily="50" charset="0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97629" y="8767010"/>
            <a:ext cx="461088" cy="322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>
                <a:solidFill>
                  <a:schemeClr val="bg1"/>
                </a:solidFill>
                <a:latin typeface="NexaRegular" panose="02000500000000000000" pitchFamily="50" charset="0"/>
              </a:defRPr>
            </a:lvl1pPr>
          </a:lstStyle>
          <a:p>
            <a:fld id="{9624711E-0465-482E-9569-F7CA9EFA0A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2047620" y="8718884"/>
            <a:ext cx="0" cy="4251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5542" y="205487"/>
            <a:ext cx="4401180" cy="779255"/>
          </a:xfrm>
        </p:spPr>
        <p:txBody>
          <a:bodyPr>
            <a:noAutofit/>
          </a:bodyPr>
          <a:lstStyle>
            <a:lvl1pPr>
              <a:defRPr sz="3150" b="1" baseline="0">
                <a:latin typeface="Abril Fatface" panose="02000503000000020003" pitchFamily="2" charset="0"/>
              </a:defRPr>
            </a:lvl1pPr>
          </a:lstStyle>
          <a:p>
            <a:r>
              <a:rPr lang="en-US" dirty="0"/>
              <a:t>&lt;&lt; Slide Title Here &gt;&gt;</a:t>
            </a:r>
            <a:endParaRPr lang="en-IN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886263"/>
            <a:ext cx="10447622" cy="0"/>
          </a:xfrm>
          <a:prstGeom prst="line">
            <a:avLst/>
          </a:prstGeom>
          <a:ln w="76200">
            <a:solidFill>
              <a:srgbClr val="FFF0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164" y="0"/>
            <a:ext cx="2474562" cy="299987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8" y="8613079"/>
            <a:ext cx="1462299" cy="59838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694" y="8078017"/>
            <a:ext cx="1711678" cy="3142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8" y="7917874"/>
            <a:ext cx="1283070" cy="50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54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4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128373" y="8510453"/>
            <a:ext cx="485394" cy="486833"/>
          </a:xfrm>
          <a:prstGeom prst="rect">
            <a:avLst/>
          </a:prstGeom>
        </p:spPr>
        <p:txBody>
          <a:bodyPr/>
          <a:lstStyle/>
          <a:p>
            <a:fld id="{99AD4A1A-3438-4100-819B-6E7E18D433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376BDDF7-7F00-44E7-B530-5C3FFDE9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6" y="242529"/>
            <a:ext cx="5580374" cy="49949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>
              <a:defRPr lang="en-US" sz="2940" b="1" kern="0" dirty="0">
                <a:latin typeface="Abril Fatface" panose="02000503000000020003"/>
                <a:ea typeface="+mn-ea"/>
                <a:cs typeface="Arial" panose="020B0604020202020204" pitchFamily="34" charset="0"/>
              </a:defRPr>
            </a:lvl1pPr>
          </a:lstStyle>
          <a:p>
            <a:pPr marL="0" lvl="0" defTabSz="960096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360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42" y="-46494"/>
            <a:ext cx="12865769" cy="9161584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-16041" y="8018600"/>
            <a:ext cx="12865768" cy="1125399"/>
            <a:chOff x="1620257" y="8175711"/>
            <a:chExt cx="9143990" cy="799846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257" y="8517172"/>
              <a:ext cx="9143990" cy="45838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80570" y="8175711"/>
              <a:ext cx="1437219" cy="44646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1652" y="8280710"/>
              <a:ext cx="1635642" cy="236462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 userDrawn="1"/>
        </p:nvSpPr>
        <p:spPr>
          <a:xfrm>
            <a:off x="1594036" y="8864958"/>
            <a:ext cx="29979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NexaRegular" panose="02000500000000000000" pitchFamily="50" charset="0"/>
              </a:rPr>
              <a:t>Company Confidential  |  All rights reserved</a:t>
            </a:r>
            <a:endParaRPr lang="en-IN" sz="1050" dirty="0">
              <a:solidFill>
                <a:schemeClr val="bg1"/>
              </a:solidFill>
              <a:latin typeface="NexaRegular" panose="02000500000000000000" pitchFamily="50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0069766" y="8853480"/>
            <a:ext cx="15167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NexaRegular" panose="02000500000000000000" pitchFamily="50" charset="0"/>
              </a:rPr>
              <a:t>www.inspirisys.com</a:t>
            </a:r>
            <a:endParaRPr lang="en-IN" sz="1100" dirty="0">
              <a:solidFill>
                <a:schemeClr val="bg1"/>
              </a:solidFill>
              <a:latin typeface="NexaRegular" panose="02000500000000000000" pitchFamily="50" charset="0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75957" y="8821396"/>
            <a:ext cx="461088" cy="322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NexaRegular" panose="02000500000000000000" pitchFamily="50" charset="0"/>
              </a:defRPr>
            </a:lvl1pPr>
          </a:lstStyle>
          <a:p>
            <a:fld id="{9624711E-0465-482E-9569-F7CA9EFA0A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2047620" y="8821396"/>
            <a:ext cx="0" cy="3226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19708" y="90601"/>
            <a:ext cx="10164084" cy="838920"/>
          </a:xfrm>
        </p:spPr>
        <p:txBody>
          <a:bodyPr>
            <a:normAutofit/>
          </a:bodyPr>
          <a:lstStyle>
            <a:lvl1pPr>
              <a:defRPr sz="3200" b="1" i="0">
                <a:latin typeface="+mn-lt"/>
              </a:defRPr>
            </a:lvl1pPr>
          </a:lstStyle>
          <a:p>
            <a:r>
              <a:rPr lang="en-US" dirty="0"/>
              <a:t>&lt;&lt; Slide Title Here &gt;&gt;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36538" y="1357671"/>
            <a:ext cx="12449175" cy="648299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-1975" y="989693"/>
            <a:ext cx="10385767" cy="0"/>
          </a:xfrm>
          <a:prstGeom prst="line">
            <a:avLst/>
          </a:prstGeom>
          <a:ln w="28575">
            <a:solidFill>
              <a:srgbClr val="FDE8E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73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42" y="-17584"/>
            <a:ext cx="12865769" cy="916158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80110" y="2620435"/>
            <a:ext cx="11041380" cy="1767417"/>
          </a:xfrm>
        </p:spPr>
        <p:txBody>
          <a:bodyPr/>
          <a:lstStyle>
            <a:lvl1pPr algn="ctr">
              <a:defRPr baseline="0">
                <a:solidFill>
                  <a:srgbClr val="CD171F"/>
                </a:solidFill>
                <a:latin typeface="Abril Fatface" panose="02000503000000020003" pitchFamily="50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16041" y="8018600"/>
            <a:ext cx="12865768" cy="1125399"/>
            <a:chOff x="1620257" y="8175711"/>
            <a:chExt cx="9143990" cy="799846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257" y="8517172"/>
              <a:ext cx="9143990" cy="45838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6452" y="8175711"/>
              <a:ext cx="1605455" cy="44646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1652" y="8280710"/>
              <a:ext cx="1635642" cy="236462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 userDrawn="1"/>
        </p:nvSpPr>
        <p:spPr>
          <a:xfrm>
            <a:off x="1594036" y="8864958"/>
            <a:ext cx="29979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Abril Fatface" panose="02000503000000020003" pitchFamily="2" charset="0"/>
              </a:rPr>
              <a:t>Company Confidential  |  All rights reserved</a:t>
            </a:r>
            <a:endParaRPr lang="en-IN" sz="1050" dirty="0">
              <a:solidFill>
                <a:schemeClr val="bg1"/>
              </a:solidFill>
              <a:latin typeface="Abril Fatface" panose="02000503000000020003" pitchFamily="2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0069766" y="8853480"/>
            <a:ext cx="15167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bril Fatface" panose="02000503000000020003" pitchFamily="2" charset="0"/>
              </a:rPr>
              <a:t>www.inspirisys.com</a:t>
            </a:r>
            <a:endParaRPr lang="en-IN" sz="1100" dirty="0">
              <a:solidFill>
                <a:schemeClr val="bg1"/>
              </a:solidFill>
              <a:latin typeface="Abril Fatface" panose="02000503000000020003" pitchFamily="2" charset="0"/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2047620" y="8821396"/>
            <a:ext cx="0" cy="3226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/>
          <p:cNvSpPr>
            <a:spLocks noGrp="1"/>
          </p:cNvSpPr>
          <p:nvPr>
            <p:ph sz="quarter" idx="10" hasCustomPrompt="1"/>
          </p:nvPr>
        </p:nvSpPr>
        <p:spPr>
          <a:xfrm>
            <a:off x="2638234" y="4868294"/>
            <a:ext cx="8189913" cy="1304925"/>
          </a:xfrm>
        </p:spPr>
        <p:txBody>
          <a:bodyPr>
            <a:normAutofit/>
          </a:bodyPr>
          <a:lstStyle>
            <a:lvl1pPr marL="0" indent="0" algn="ctr">
              <a:buNone/>
              <a:defRPr sz="4800">
                <a:latin typeface="NexaRegular" panose="02000500000000000000" pitchFamily="50" charset="0"/>
              </a:defRPr>
            </a:lvl1pPr>
          </a:lstStyle>
          <a:p>
            <a:pPr lvl="0"/>
            <a:r>
              <a:rPr lang="en-US" dirty="0"/>
              <a:t>Click to add Subtitle</a:t>
            </a:r>
            <a:endParaRPr lang="en-IN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933" y="5454167"/>
            <a:ext cx="12866660" cy="372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0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75" y="5437234"/>
            <a:ext cx="12839700" cy="372280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19050" y="3706766"/>
            <a:ext cx="12820650" cy="173046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bril Fatface" panose="02000503000000020003" pitchFamily="2" charset="0"/>
              </a:rPr>
              <a:t>THANK YOU</a:t>
            </a:r>
            <a:endParaRPr lang="en-IN" sz="4000" dirty="0">
              <a:latin typeface="Abril Fatface" panose="02000503000000020003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525D796-FB15-4328-BF04-CC5BDD6AFE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84189" y="614056"/>
            <a:ext cx="7814172" cy="252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4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434167"/>
            <a:ext cx="544068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434167"/>
            <a:ext cx="544068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128BE-1E42-4837-AA41-F3323856F004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711E-0465-482E-9569-F7CA9EFA0A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0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86836"/>
            <a:ext cx="1104138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241551"/>
            <a:ext cx="541567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340100"/>
            <a:ext cx="541567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241551"/>
            <a:ext cx="544234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340100"/>
            <a:ext cx="544234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8D73-66B4-485E-AB10-0FC419D6861C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711E-0465-482E-9569-F7CA9EFA0A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2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115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6B77-C976-47F4-B6F8-3E630D8452C3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711E-0465-482E-9569-F7CA9EFA0A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94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16569"/>
            <a:ext cx="648081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E1F8-65D9-4DAD-B71A-63B8DF4F45D3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711E-0465-482E-9569-F7CA9EFA0A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0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86836"/>
            <a:ext cx="1104138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434167"/>
            <a:ext cx="1104138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53676-5402-458E-945C-95E06BADA8FE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475136"/>
            <a:ext cx="43205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4711E-0465-482E-9569-F7CA9EFA0A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6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3" r:id="rId13"/>
    <p:sldLayoutId id="2147483785" r:id="rId14"/>
    <p:sldLayoutId id="2147483799" r:id="rId15"/>
  </p:sldLayoutIdLst>
  <p:hf hd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30791" y="3896751"/>
            <a:ext cx="61836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3200" b="1" dirty="0" smtClean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AJM - Deliverables </a:t>
            </a:r>
            <a:endParaRPr lang="en-IN" sz="3200" b="1" dirty="0">
              <a:solidFill>
                <a:srgbClr val="C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9859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8BA7CB7-00E3-9767-A792-9F908FC82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24711E-0465-482E-9569-F7CA9EFA0AD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4B0D663-234D-D3E8-38A4-80F054637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panose="02020404030301010803" pitchFamily="18" charset="0"/>
              </a:rPr>
              <a:t>Dashboard – Real time monitoring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223F18AF-875A-B678-0987-1EE5327CAE48}"/>
              </a:ext>
            </a:extLst>
          </p:cNvPr>
          <p:cNvSpPr/>
          <p:nvPr/>
        </p:nvSpPr>
        <p:spPr>
          <a:xfrm>
            <a:off x="548640" y="1294228"/>
            <a:ext cx="5331655" cy="59647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9CA85D7E-D848-100D-502B-56429243EB84}"/>
              </a:ext>
            </a:extLst>
          </p:cNvPr>
          <p:cNvSpPr/>
          <p:nvPr/>
        </p:nvSpPr>
        <p:spPr>
          <a:xfrm>
            <a:off x="6400800" y="1294227"/>
            <a:ext cx="5331655" cy="59647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CBF8E288-7A14-901A-7AE9-77A023A58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178901"/>
              </p:ext>
            </p:extLst>
          </p:nvPr>
        </p:nvGraphicFramePr>
        <p:xfrm>
          <a:off x="548640" y="1997611"/>
          <a:ext cx="5331655" cy="4360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1655">
                  <a:extLst>
                    <a:ext uri="{9D8B030D-6E8A-4147-A177-3AD203B41FA5}">
                      <a16:colId xmlns="" xmlns:a16="http://schemas.microsoft.com/office/drawing/2014/main" val="2248314207"/>
                    </a:ext>
                  </a:extLst>
                </a:gridCol>
              </a:tblGrid>
              <a:tr h="4745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Mixer 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322818004"/>
                  </a:ext>
                </a:extLst>
              </a:tr>
              <a:tr h="49258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Mixer On / Off Status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89153633"/>
                  </a:ext>
                </a:extLst>
              </a:tr>
              <a:tr h="49258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Mixer Loading Hatch Open / Close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221206166"/>
                  </a:ext>
                </a:extLst>
              </a:tr>
              <a:tr h="49258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Mixer Unloading Hatch Open / Close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474697439"/>
                  </a:ext>
                </a:extLst>
              </a:tr>
              <a:tr h="49258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Mixer In Operation / Idle Status (if On)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878241431"/>
                  </a:ext>
                </a:extLst>
              </a:tr>
              <a:tr h="4745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Mixer Cycle Time (if In Operation)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852605007"/>
                  </a:ext>
                </a:extLst>
              </a:tr>
              <a:tr h="4745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RPM of Sigma Blades (if In Operation)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81722299"/>
                  </a:ext>
                </a:extLst>
              </a:tr>
              <a:tr h="4745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Number of Mixes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888088999"/>
                  </a:ext>
                </a:extLst>
              </a:tr>
              <a:tr h="49258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Energy Consumed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915624013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1EAAB512-52E3-E0FB-2667-9D56FEF1E452}"/>
              </a:ext>
            </a:extLst>
          </p:cNvPr>
          <p:cNvSpPr/>
          <p:nvPr/>
        </p:nvSpPr>
        <p:spPr>
          <a:xfrm>
            <a:off x="1364566" y="1294227"/>
            <a:ext cx="3756074" cy="703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 Points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04FB145D-C0CF-0E97-F01A-392E4F4D3932}"/>
              </a:ext>
            </a:extLst>
          </p:cNvPr>
          <p:cNvSpPr/>
          <p:nvPr/>
        </p:nvSpPr>
        <p:spPr>
          <a:xfrm>
            <a:off x="7188590" y="1294227"/>
            <a:ext cx="3756074" cy="703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 fields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74C9FE6E-9FF2-669B-31B5-9C0323EB4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875858"/>
              </p:ext>
            </p:extLst>
          </p:nvPr>
        </p:nvGraphicFramePr>
        <p:xfrm>
          <a:off x="6414867" y="2011679"/>
          <a:ext cx="5317588" cy="46180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17588">
                  <a:extLst>
                    <a:ext uri="{9D8B030D-6E8A-4147-A177-3AD203B41FA5}">
                      <a16:colId xmlns="" xmlns:a16="http://schemas.microsoft.com/office/drawing/2014/main" val="2785694944"/>
                    </a:ext>
                  </a:extLst>
                </a:gridCol>
              </a:tblGrid>
              <a:tr h="25859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Time (in HH:MM:SS) / Date (in DD-MMM-YYYY)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862097321"/>
                  </a:ext>
                </a:extLst>
              </a:tr>
              <a:tr h="5171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Total Time On / Off (in HH:MM) (across a time / date range)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095003670"/>
                  </a:ext>
                </a:extLst>
              </a:tr>
              <a:tr h="5171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Total Time Mixer Loading Hatch Open / Close (across time / date range)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907468628"/>
                  </a:ext>
                </a:extLst>
              </a:tr>
              <a:tr h="5171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Total Time Mixer Unloading Hatch Open / Close (across time / date range)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4255904134"/>
                  </a:ext>
                </a:extLst>
              </a:tr>
              <a:tr h="5171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Total Time In Operation / Idle Status (in HH:MM) (across a time / date range)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224500533"/>
                  </a:ext>
                </a:extLst>
              </a:tr>
              <a:tr h="5171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Total Cycle Time (in HH:MM) (across a time / date range)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4158382044"/>
                  </a:ext>
                </a:extLst>
              </a:tr>
              <a:tr h="5171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Minimum / Maximum / Average RPM (across a time / date range)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301278149"/>
                  </a:ext>
                </a:extLst>
              </a:tr>
              <a:tr h="5171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Total Number of Mixes (Count) (across a time / date range)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747214540"/>
                  </a:ext>
                </a:extLst>
              </a:tr>
              <a:tr h="468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Total Energy Consumed (across a time / date range)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545152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54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24711E-0465-482E-9569-F7CA9EFA0AD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Reports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sz="4000" dirty="0" smtClean="0"/>
              <a:t>We will provide 3 types of reports and its downloaded by Excel format based on Machine ID, Time.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4000" dirty="0"/>
              <a:t> </a:t>
            </a:r>
            <a:r>
              <a:rPr lang="en-IN" sz="4000" dirty="0" smtClean="0"/>
              <a:t> Mixer machine status report     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4000" dirty="0" smtClean="0"/>
              <a:t>  Mixer machine process report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4000" dirty="0" smtClean="0"/>
              <a:t>  Energy consumption report by machine</a:t>
            </a:r>
          </a:p>
          <a:p>
            <a:pPr marL="1219170" lvl="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634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0296580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B21C62BFF0914CBFA656F006973BEA" ma:contentTypeVersion="9" ma:contentTypeDescription="Create a new document." ma:contentTypeScope="" ma:versionID="e96e627424390d93d8b1be206e0b9b60">
  <xsd:schema xmlns:xsd="http://www.w3.org/2001/XMLSchema" xmlns:xs="http://www.w3.org/2001/XMLSchema" xmlns:p="http://schemas.microsoft.com/office/2006/metadata/properties" xmlns:ns2="f6ebb146-fd04-4e0d-b7b3-ddc1586fb62d" xmlns:ns3="2805be1e-0076-4136-a01e-25975c4bb800" targetNamespace="http://schemas.microsoft.com/office/2006/metadata/properties" ma:root="true" ma:fieldsID="7664c0fe30ef4d1aa301bd7bcbfd8ccf" ns2:_="" ns3:_="">
    <xsd:import namespace="f6ebb146-fd04-4e0d-b7b3-ddc1586fb62d"/>
    <xsd:import namespace="2805be1e-0076-4136-a01e-25975c4bb80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ebb146-fd04-4e0d-b7b3-ddc1586fb62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5be1e-0076-4136-a01e-25975c4bb8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64204A-592A-40DD-9302-C4A229BC0483}">
  <ds:schemaRefs>
    <ds:schemaRef ds:uri="f6ebb146-fd04-4e0d-b7b3-ddc1586fb62d"/>
    <ds:schemaRef ds:uri="2805be1e-0076-4136-a01e-25975c4bb800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AA2385A-9F78-4CE0-A927-E073F5D7BF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0E66AA-849F-44F9-A185-285F828795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ebb146-fd04-4e0d-b7b3-ddc1586fb62d"/>
    <ds:schemaRef ds:uri="2805be1e-0076-4136-a01e-25975c4bb8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10788</TotalTime>
  <Words>235</Words>
  <Application>Microsoft Office PowerPoint</Application>
  <PresentationFormat>Custom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Abril Fatface</vt:lpstr>
      <vt:lpstr>Aharoni</vt:lpstr>
      <vt:lpstr>Arial</vt:lpstr>
      <vt:lpstr>Calibri</vt:lpstr>
      <vt:lpstr>Calibri Light</vt:lpstr>
      <vt:lpstr>Garamond</vt:lpstr>
      <vt:lpstr>NexaRegular</vt:lpstr>
      <vt:lpstr>Wingdings</vt:lpstr>
      <vt:lpstr>3_Office Theme</vt:lpstr>
      <vt:lpstr>PowerPoint Presentation</vt:lpstr>
      <vt:lpstr>Dashboard – Real time monitoring</vt:lpstr>
      <vt:lpstr>Reports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Anita Nanavati</dc:creator>
  <cp:lastModifiedBy>Ramachandran</cp:lastModifiedBy>
  <cp:revision>538</cp:revision>
  <dcterms:created xsi:type="dcterms:W3CDTF">2019-05-07T07:41:09Z</dcterms:created>
  <dcterms:modified xsi:type="dcterms:W3CDTF">2022-05-24T09:34:38Z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0x0101001FB21C62BFF0914CBFA656F006973BEA</vt:lpwstr>
  </property>
</Properties>
</file>