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4"/>
  </p:sldMasterIdLst>
  <p:notesMasterIdLst>
    <p:notesMasterId r:id="rId17"/>
  </p:notesMasterIdLst>
  <p:handoutMasterIdLst>
    <p:handoutMasterId r:id="rId18"/>
  </p:handoutMasterIdLst>
  <p:sldIdLst>
    <p:sldId id="760" r:id="rId5"/>
    <p:sldId id="823" r:id="rId6"/>
    <p:sldId id="827" r:id="rId7"/>
    <p:sldId id="828" r:id="rId8"/>
    <p:sldId id="829" r:id="rId9"/>
    <p:sldId id="832" r:id="rId10"/>
    <p:sldId id="834" r:id="rId11"/>
    <p:sldId id="835" r:id="rId12"/>
    <p:sldId id="831" r:id="rId13"/>
    <p:sldId id="836" r:id="rId14"/>
    <p:sldId id="837" r:id="rId15"/>
    <p:sldId id="824" r:id="rId16"/>
  </p:sldIdLst>
  <p:sldSz cx="128016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7389" userDrawn="1">
          <p15:clr>
            <a:srgbClr val="A4A3A4"/>
          </p15:clr>
        </p15:guide>
        <p15:guide id="3" pos="244" userDrawn="1">
          <p15:clr>
            <a:srgbClr val="A4A3A4"/>
          </p15:clr>
        </p15:guide>
        <p15:guide id="4" pos="675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spirisys" initials="I" lastIdx="1" clrIdx="0">
    <p:extLst>
      <p:ext uri="{19B8F6BF-5375-455C-9EA6-DF929625EA0E}">
        <p15:presenceInfo xmlns:p15="http://schemas.microsoft.com/office/powerpoint/2012/main" userId="Inspirisy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5CF"/>
    <a:srgbClr val="E890A3"/>
    <a:srgbClr val="FAE7EB"/>
    <a:srgbClr val="FF5353"/>
    <a:srgbClr val="FF553A"/>
    <a:srgbClr val="FF9D00"/>
    <a:srgbClr val="16CABD"/>
    <a:srgbClr val="0A1721"/>
    <a:srgbClr val="C32015"/>
    <a:srgbClr val="C83A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29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948" y="44"/>
      </p:cViewPr>
      <p:guideLst>
        <p:guide orient="horz" pos="816"/>
        <p:guide pos="7389"/>
        <p:guide pos="244"/>
        <p:guide pos="675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058"/>
    </p:cViewPr>
  </p:sorter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7E9BB-E40F-404B-B8D5-D946CBA5F94A}" type="datetimeFigureOut">
              <a:rPr lang="en-IN" smtClean="0"/>
              <a:t>19-05-2022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A44D2-390F-4C1F-892D-6E09DDD527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545587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FAFBE-29F3-4EA8-B03E-DA157F013E77}" type="datetimeFigureOut">
              <a:rPr lang="en-IN" smtClean="0"/>
              <a:t>19-05-2022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68413" y="1143000"/>
            <a:ext cx="4321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7A95E-9F8F-4A84-8304-E4707218A9B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43427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801601" cy="9144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935" y="150043"/>
            <a:ext cx="3366083" cy="104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6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16569"/>
            <a:ext cx="648081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3048-2136-40BE-9765-264D92031B82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711E-0465-482E-9569-F7CA9EFA0A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9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AD75-F0BC-4080-9C24-491D3C43004E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711E-0465-482E-9569-F7CA9EFA0A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88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486834"/>
            <a:ext cx="276034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486834"/>
            <a:ext cx="812101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5F88-C84A-4AFD-9F1B-182783C24B1A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711E-0465-482E-9569-F7CA9EFA0A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89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4A1A-3438-4100-819B-6E7E18D433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78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0" b="-2"/>
          <a:stretch/>
        </p:blipFill>
        <p:spPr>
          <a:xfrm>
            <a:off x="1879046" y="8293768"/>
            <a:ext cx="10922554" cy="850232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092418" y="8781291"/>
            <a:ext cx="3151825" cy="26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3" dirty="0">
                <a:solidFill>
                  <a:schemeClr val="bg1"/>
                </a:solidFill>
                <a:latin typeface="NexaRegular" panose="02000500000000000000" pitchFamily="50" charset="0"/>
              </a:rPr>
              <a:t>Company Confidential  |  All rights reserved</a:t>
            </a:r>
            <a:endParaRPr lang="en-IN" sz="1103" dirty="0">
              <a:solidFill>
                <a:schemeClr val="bg1"/>
              </a:solidFill>
              <a:latin typeface="NexaRegular" panose="02000500000000000000" pitchFamily="50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0068164" y="8789313"/>
            <a:ext cx="1519968" cy="26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3" dirty="0">
                <a:solidFill>
                  <a:schemeClr val="bg1"/>
                </a:solidFill>
                <a:latin typeface="NexaRegular" panose="02000500000000000000" pitchFamily="50" charset="0"/>
              </a:rPr>
              <a:t>www.inspirisys.com</a:t>
            </a:r>
            <a:endParaRPr lang="en-IN" sz="1103" dirty="0">
              <a:solidFill>
                <a:schemeClr val="bg1"/>
              </a:solidFill>
              <a:latin typeface="NexaRegular" panose="02000500000000000000" pitchFamily="50" charset="0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97629" y="8767010"/>
            <a:ext cx="461088" cy="322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>
                <a:solidFill>
                  <a:schemeClr val="bg1"/>
                </a:solidFill>
                <a:latin typeface="NexaRegular" panose="02000500000000000000" pitchFamily="50" charset="0"/>
              </a:defRPr>
            </a:lvl1pPr>
          </a:lstStyle>
          <a:p>
            <a:fld id="{9624711E-0465-482E-9569-F7CA9EFA0A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2047620" y="8718884"/>
            <a:ext cx="0" cy="4251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5542" y="205487"/>
            <a:ext cx="4401180" cy="779255"/>
          </a:xfrm>
        </p:spPr>
        <p:txBody>
          <a:bodyPr>
            <a:noAutofit/>
          </a:bodyPr>
          <a:lstStyle>
            <a:lvl1pPr>
              <a:defRPr sz="3150" b="1" baseline="0">
                <a:latin typeface="Abril Fatface" panose="02000503000000020003" pitchFamily="2" charset="0"/>
              </a:defRPr>
            </a:lvl1pPr>
          </a:lstStyle>
          <a:p>
            <a:r>
              <a:rPr lang="en-US" dirty="0"/>
              <a:t>&lt;&lt; Slide Title Here &gt;&gt;</a:t>
            </a:r>
            <a:endParaRPr lang="en-IN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886263"/>
            <a:ext cx="10447622" cy="0"/>
          </a:xfrm>
          <a:prstGeom prst="line">
            <a:avLst/>
          </a:prstGeom>
          <a:ln w="76200">
            <a:solidFill>
              <a:srgbClr val="FFF0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164" y="0"/>
            <a:ext cx="2474562" cy="299987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8" y="8613079"/>
            <a:ext cx="1462299" cy="59838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694" y="8078017"/>
            <a:ext cx="1711678" cy="3142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8" y="7917874"/>
            <a:ext cx="1283070" cy="50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54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4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128373" y="8510453"/>
            <a:ext cx="485394" cy="486833"/>
          </a:xfrm>
          <a:prstGeom prst="rect">
            <a:avLst/>
          </a:prstGeom>
        </p:spPr>
        <p:txBody>
          <a:bodyPr/>
          <a:lstStyle/>
          <a:p>
            <a:fld id="{99AD4A1A-3438-4100-819B-6E7E18D433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376BDDF7-7F00-44E7-B530-5C3FFDE9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6" y="242529"/>
            <a:ext cx="5580374" cy="49949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>
              <a:defRPr lang="en-US" sz="2940" b="1" kern="0" dirty="0">
                <a:latin typeface="Abril Fatface" panose="02000503000000020003"/>
                <a:ea typeface="+mn-ea"/>
                <a:cs typeface="Arial" panose="020B0604020202020204" pitchFamily="34" charset="0"/>
              </a:defRPr>
            </a:lvl1pPr>
          </a:lstStyle>
          <a:p>
            <a:pPr marL="0" lvl="0" defTabSz="960096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360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42" y="-46494"/>
            <a:ext cx="12865769" cy="9161584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-16041" y="8018600"/>
            <a:ext cx="12865768" cy="1125399"/>
            <a:chOff x="1620257" y="8175711"/>
            <a:chExt cx="9143990" cy="799846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257" y="8517172"/>
              <a:ext cx="9143990" cy="45838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80570" y="8175711"/>
              <a:ext cx="1437219" cy="44646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1652" y="8280710"/>
              <a:ext cx="1635642" cy="236462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 userDrawn="1"/>
        </p:nvSpPr>
        <p:spPr>
          <a:xfrm>
            <a:off x="1594036" y="8864958"/>
            <a:ext cx="29979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NexaRegular" panose="02000500000000000000" pitchFamily="50" charset="0"/>
              </a:rPr>
              <a:t>Company Confidential  |  All rights reserved</a:t>
            </a:r>
            <a:endParaRPr lang="en-IN" sz="1050" dirty="0">
              <a:solidFill>
                <a:schemeClr val="bg1"/>
              </a:solidFill>
              <a:latin typeface="NexaRegular" panose="02000500000000000000" pitchFamily="50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0069766" y="8853480"/>
            <a:ext cx="15167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NexaRegular" panose="02000500000000000000" pitchFamily="50" charset="0"/>
              </a:rPr>
              <a:t>www.inspirisys.com</a:t>
            </a:r>
            <a:endParaRPr lang="en-IN" sz="1100" dirty="0">
              <a:solidFill>
                <a:schemeClr val="bg1"/>
              </a:solidFill>
              <a:latin typeface="NexaRegular" panose="02000500000000000000" pitchFamily="50" charset="0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75957" y="8821396"/>
            <a:ext cx="461088" cy="322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NexaRegular" panose="02000500000000000000" pitchFamily="50" charset="0"/>
              </a:defRPr>
            </a:lvl1pPr>
          </a:lstStyle>
          <a:p>
            <a:fld id="{9624711E-0465-482E-9569-F7CA9EFA0A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2047620" y="8821396"/>
            <a:ext cx="0" cy="3226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19708" y="90601"/>
            <a:ext cx="10164084" cy="838920"/>
          </a:xfrm>
        </p:spPr>
        <p:txBody>
          <a:bodyPr>
            <a:normAutofit/>
          </a:bodyPr>
          <a:lstStyle>
            <a:lvl1pPr>
              <a:defRPr sz="3200" b="1" i="0">
                <a:latin typeface="+mn-lt"/>
              </a:defRPr>
            </a:lvl1pPr>
          </a:lstStyle>
          <a:p>
            <a:r>
              <a:rPr lang="en-US" dirty="0"/>
              <a:t>&lt;&lt; Slide Title Here &gt;&gt;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36538" y="1357671"/>
            <a:ext cx="12449175" cy="648299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-1975" y="989693"/>
            <a:ext cx="10385767" cy="0"/>
          </a:xfrm>
          <a:prstGeom prst="line">
            <a:avLst/>
          </a:prstGeom>
          <a:ln w="28575">
            <a:solidFill>
              <a:srgbClr val="FDE8E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73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42" y="-17584"/>
            <a:ext cx="12865769" cy="916158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80110" y="2620435"/>
            <a:ext cx="11041380" cy="1767417"/>
          </a:xfrm>
        </p:spPr>
        <p:txBody>
          <a:bodyPr/>
          <a:lstStyle>
            <a:lvl1pPr algn="ctr">
              <a:defRPr baseline="0">
                <a:solidFill>
                  <a:srgbClr val="CD171F"/>
                </a:solidFill>
                <a:latin typeface="Abril Fatface" panose="02000503000000020003" pitchFamily="50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16041" y="8018600"/>
            <a:ext cx="12865768" cy="1125399"/>
            <a:chOff x="1620257" y="8175711"/>
            <a:chExt cx="9143990" cy="799846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257" y="8517172"/>
              <a:ext cx="9143990" cy="45838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6452" y="8175711"/>
              <a:ext cx="1605455" cy="44646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1652" y="8280710"/>
              <a:ext cx="1635642" cy="236462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 userDrawn="1"/>
        </p:nvSpPr>
        <p:spPr>
          <a:xfrm>
            <a:off x="1594036" y="8864958"/>
            <a:ext cx="29979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Abril Fatface" panose="02000503000000020003" pitchFamily="2" charset="0"/>
              </a:rPr>
              <a:t>Company Confidential  |  All rights reserved</a:t>
            </a:r>
            <a:endParaRPr lang="en-IN" sz="1050" dirty="0">
              <a:solidFill>
                <a:schemeClr val="bg1"/>
              </a:solidFill>
              <a:latin typeface="Abril Fatface" panose="02000503000000020003" pitchFamily="2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0069766" y="8853480"/>
            <a:ext cx="15167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bril Fatface" panose="02000503000000020003" pitchFamily="2" charset="0"/>
              </a:rPr>
              <a:t>www.inspirisys.com</a:t>
            </a:r>
            <a:endParaRPr lang="en-IN" sz="1100" dirty="0">
              <a:solidFill>
                <a:schemeClr val="bg1"/>
              </a:solidFill>
              <a:latin typeface="Abril Fatface" panose="02000503000000020003" pitchFamily="2" charset="0"/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2047620" y="8821396"/>
            <a:ext cx="0" cy="3226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/>
          <p:cNvSpPr>
            <a:spLocks noGrp="1"/>
          </p:cNvSpPr>
          <p:nvPr>
            <p:ph sz="quarter" idx="10" hasCustomPrompt="1"/>
          </p:nvPr>
        </p:nvSpPr>
        <p:spPr>
          <a:xfrm>
            <a:off x="2638234" y="4868294"/>
            <a:ext cx="8189913" cy="1304925"/>
          </a:xfrm>
        </p:spPr>
        <p:txBody>
          <a:bodyPr>
            <a:normAutofit/>
          </a:bodyPr>
          <a:lstStyle>
            <a:lvl1pPr marL="0" indent="0" algn="ctr">
              <a:buNone/>
              <a:defRPr sz="4800">
                <a:latin typeface="NexaRegular" panose="02000500000000000000" pitchFamily="50" charset="0"/>
              </a:defRPr>
            </a:lvl1pPr>
          </a:lstStyle>
          <a:p>
            <a:pPr lvl="0"/>
            <a:r>
              <a:rPr lang="en-US" dirty="0"/>
              <a:t>Click to add Subtitle</a:t>
            </a:r>
            <a:endParaRPr lang="en-IN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933" y="5454167"/>
            <a:ext cx="12866660" cy="372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0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75" y="5437234"/>
            <a:ext cx="12839700" cy="372280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19050" y="3706766"/>
            <a:ext cx="12820650" cy="173046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bril Fatface" panose="02000503000000020003" pitchFamily="2" charset="0"/>
              </a:rPr>
              <a:t>THANK YOU</a:t>
            </a:r>
            <a:endParaRPr lang="en-IN" sz="4000" dirty="0">
              <a:latin typeface="Abril Fatface" panose="02000503000000020003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525D796-FB15-4328-BF04-CC5BDD6AFE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84189" y="614056"/>
            <a:ext cx="7814172" cy="252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4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434167"/>
            <a:ext cx="544068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434167"/>
            <a:ext cx="544068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128BE-1E42-4837-AA41-F3323856F004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711E-0465-482E-9569-F7CA9EFA0A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0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86836"/>
            <a:ext cx="1104138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241551"/>
            <a:ext cx="541567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340100"/>
            <a:ext cx="541567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241551"/>
            <a:ext cx="544234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340100"/>
            <a:ext cx="544234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8D73-66B4-485E-AB10-0FC419D6861C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711E-0465-482E-9569-F7CA9EFA0A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2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115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6B77-C976-47F4-B6F8-3E630D8452C3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711E-0465-482E-9569-F7CA9EFA0A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94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16569"/>
            <a:ext cx="648081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E1F8-65D9-4DAD-B71A-63B8DF4F45D3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711E-0465-482E-9569-F7CA9EFA0A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0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86836"/>
            <a:ext cx="1104138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434167"/>
            <a:ext cx="1104138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53676-5402-458E-945C-95E06BADA8FE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475136"/>
            <a:ext cx="43205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4711E-0465-482E-9569-F7CA9EFA0A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6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3" r:id="rId13"/>
    <p:sldLayoutId id="2147483785" r:id="rId14"/>
    <p:sldLayoutId id="2147483799" r:id="rId15"/>
  </p:sldLayoutIdLst>
  <p:hf hd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30791" y="3896751"/>
            <a:ext cx="618363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32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Sigma Mixer – Asset Monitoring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1F2DF05-9475-67B0-3112-8B3ACB9476C4}"/>
              </a:ext>
            </a:extLst>
          </p:cNvPr>
          <p:cNvSpPr txBox="1"/>
          <p:nvPr/>
        </p:nvSpPr>
        <p:spPr>
          <a:xfrm>
            <a:off x="8623495" y="6819969"/>
            <a:ext cx="3319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Kamivisa</a:t>
            </a:r>
            <a:r>
              <a:rPr lang="en-US" dirty="0"/>
              <a:t> Products  -AJM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EA84547A-6C5D-46F0-7150-3F37807C0988}"/>
              </a:ext>
            </a:extLst>
          </p:cNvPr>
          <p:cNvSpPr/>
          <p:nvPr/>
        </p:nvSpPr>
        <p:spPr>
          <a:xfrm>
            <a:off x="7427742" y="5655212"/>
            <a:ext cx="5373858" cy="3693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Technical – Solution Approach</a:t>
            </a:r>
          </a:p>
        </p:txBody>
      </p:sp>
    </p:spTree>
    <p:extLst>
      <p:ext uri="{BB962C8B-B14F-4D97-AF65-F5344CB8AC3E}">
        <p14:creationId xmlns:p14="http://schemas.microsoft.com/office/powerpoint/2010/main" val="1498594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24711E-0465-482E-9569-F7CA9EFA0AD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Activities &amp; Timeline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56" y="1339515"/>
            <a:ext cx="10271829" cy="5930484"/>
          </a:xfrm>
        </p:spPr>
      </p:pic>
      <p:sp>
        <p:nvSpPr>
          <p:cNvPr id="10" name="TextBox 9"/>
          <p:cNvSpPr txBox="1"/>
          <p:nvPr/>
        </p:nvSpPr>
        <p:spPr>
          <a:xfrm>
            <a:off x="809256" y="7356827"/>
            <a:ext cx="1092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*Note :  </a:t>
            </a:r>
            <a:r>
              <a:rPr lang="en-US" dirty="0" smtClean="0"/>
              <a:t>1. Actual quantity of hardware, spec and price will vary depends on site DD and field availability.</a:t>
            </a:r>
          </a:p>
          <a:p>
            <a:r>
              <a:rPr lang="en-US" dirty="0"/>
              <a:t> </a:t>
            </a:r>
            <a:r>
              <a:rPr lang="en-US" dirty="0" smtClean="0"/>
              <a:t>              2. Assuming that AJM will provide required network connectivity and server.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4898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24711E-0465-482E-9569-F7CA9EFA0AD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components - Commercial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45168" y="6196263"/>
            <a:ext cx="1161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*Note </a:t>
            </a:r>
            <a:r>
              <a:rPr lang="en-US" dirty="0" smtClean="0"/>
              <a:t>: Hardware price is not included, it will be same as actual.</a:t>
            </a:r>
            <a:endParaRPr lang="en-IN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08" y="2253281"/>
            <a:ext cx="12369031" cy="3642193"/>
          </a:xfrm>
        </p:spPr>
      </p:pic>
    </p:spTree>
    <p:extLst>
      <p:ext uri="{BB962C8B-B14F-4D97-AF65-F5344CB8AC3E}">
        <p14:creationId xmlns:p14="http://schemas.microsoft.com/office/powerpoint/2010/main" val="43479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029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24711E-0465-482E-9569-F7CA9EFA0AD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Background &amp; Scope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3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A.J.M. India Private Limited was established in 1964 in Pondicherry, India. The primary manufacturing in the field of technical ceramics, plastic molded parts, metal components, and absorbent wicks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300" dirty="0" err="1">
                <a:solidFill>
                  <a:srgbClr val="000000"/>
                </a:solidFill>
                <a:latin typeface="Garamond" panose="02020404030301010803" pitchFamily="18" charset="0"/>
              </a:rPr>
              <a:t>Kamivisa</a:t>
            </a:r>
            <a:r>
              <a:rPr lang="en-US" sz="3300" dirty="0">
                <a:solidFill>
                  <a:srgbClr val="000000"/>
                </a:solidFill>
                <a:latin typeface="Garamond" panose="02020404030301010803" pitchFamily="18" charset="0"/>
              </a:rPr>
              <a:t> products is one of the wing from AJM group and producing absorbent wicks.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300" dirty="0" err="1">
                <a:solidFill>
                  <a:srgbClr val="000000"/>
                </a:solidFill>
                <a:latin typeface="Garamond" panose="02020404030301010803" pitchFamily="18" charset="0"/>
              </a:rPr>
              <a:t>Kamivisa</a:t>
            </a:r>
            <a:r>
              <a:rPr lang="en-US" sz="3300" dirty="0">
                <a:solidFill>
                  <a:srgbClr val="000000"/>
                </a:solidFill>
                <a:latin typeface="Garamond" panose="02020404030301010803" pitchFamily="18" charset="0"/>
              </a:rPr>
              <a:t> is wish to strengthen the technical stuff on the emerging technologies and enable IoT analysis on one of the key asset- sigma mixer by enabling IoT Dashboard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300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Inspirisys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is one the pioneer in the IoT Stream and would like join the hand with AJM group of industries to enable the IoT Industry4.0 and strong the Digital transformation journey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3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Starting with one sigma mixer machine –IoT analysis dashboard to improve productivity and quality insights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300" dirty="0">
                <a:solidFill>
                  <a:srgbClr val="000000"/>
                </a:solidFill>
                <a:latin typeface="Garamond" panose="02020404030301010803" pitchFamily="18" charset="0"/>
              </a:rPr>
              <a:t>Later extend </a:t>
            </a:r>
            <a:r>
              <a:rPr lang="en-US" sz="3300" dirty="0" err="1">
                <a:solidFill>
                  <a:srgbClr val="000000"/>
                </a:solidFill>
                <a:latin typeface="Garamond" panose="02020404030301010803" pitchFamily="18" charset="0"/>
              </a:rPr>
              <a:t>Inspirisys</a:t>
            </a:r>
            <a:r>
              <a:rPr lang="en-US" sz="3300" dirty="0">
                <a:solidFill>
                  <a:srgbClr val="000000"/>
                </a:solidFill>
                <a:latin typeface="Garamond" panose="02020404030301010803" pitchFamily="18" charset="0"/>
              </a:rPr>
              <a:t> IoT platform &amp; Solutions for the enterprise level implementation </a:t>
            </a:r>
            <a:endParaRPr lang="en-US" sz="3300" b="0" i="0" dirty="0">
              <a:solidFill>
                <a:srgbClr val="000000"/>
              </a:solidFill>
              <a:effectLst/>
              <a:latin typeface="Garamond" panose="02020404030301010803" pitchFamily="18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Regular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Regula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43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Free Database Server Icon Png - Free Transparent PNG Download - PNGkey">
            <a:extLst>
              <a:ext uri="{FF2B5EF4-FFF2-40B4-BE49-F238E27FC236}">
                <a16:creationId xmlns:a16="http://schemas.microsoft.com/office/drawing/2014/main" xmlns="" id="{806507F5-2CAD-292E-3EAB-F6F008EF7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241" y="2538067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46E51A1-577A-7B7C-11E4-6077EF2C6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24711E-0465-482E-9569-F7CA9EFA0AD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CC5DB255-9DF2-29DB-1F61-CC89A1D17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Data flow Architecture</a:t>
            </a:r>
          </a:p>
        </p:txBody>
      </p:sp>
      <p:pic>
        <p:nvPicPr>
          <p:cNvPr id="1026" name="Picture 2" descr="PerMix Sigma Mixers - Industrial Mixers For All Applications">
            <a:extLst>
              <a:ext uri="{FF2B5EF4-FFF2-40B4-BE49-F238E27FC236}">
                <a16:creationId xmlns:a16="http://schemas.microsoft.com/office/drawing/2014/main" xmlns="" id="{B95BD4FA-6C91-6F88-7D50-2127B09D39A6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4" y="217811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931F57D-6978-5030-D927-20CBBD15313F}"/>
              </a:ext>
            </a:extLst>
          </p:cNvPr>
          <p:cNvSpPr/>
          <p:nvPr/>
        </p:nvSpPr>
        <p:spPr>
          <a:xfrm>
            <a:off x="717452" y="4417255"/>
            <a:ext cx="2771336" cy="436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Sigma Mixer</a:t>
            </a:r>
          </a:p>
        </p:txBody>
      </p:sp>
      <p:pic>
        <p:nvPicPr>
          <p:cNvPr id="1030" name="Picture 6" descr="Dashboard icon Images, Stock Photos &amp; Vectors | Shutterstock">
            <a:extLst>
              <a:ext uri="{FF2B5EF4-FFF2-40B4-BE49-F238E27FC236}">
                <a16:creationId xmlns:a16="http://schemas.microsoft.com/office/drawing/2014/main" xmlns="" id="{786A5E06-8CA4-8798-0274-D138357B3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1" b="9560"/>
          <a:stretch/>
        </p:blipFill>
        <p:spPr bwMode="auto">
          <a:xfrm>
            <a:off x="4948266" y="5346243"/>
            <a:ext cx="3182860" cy="267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ateways - M2M / IoT Integration Platform">
            <a:extLst>
              <a:ext uri="{FF2B5EF4-FFF2-40B4-BE49-F238E27FC236}">
                <a16:creationId xmlns:a16="http://schemas.microsoft.com/office/drawing/2014/main" xmlns="" id="{24A484F8-58CF-F3B8-348F-AE5ADBF7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871" y="197997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rver PNG images, Server icon Free Download - Free Transparent PNG Logos">
            <a:extLst>
              <a:ext uri="{FF2B5EF4-FFF2-40B4-BE49-F238E27FC236}">
                <a16:creationId xmlns:a16="http://schemas.microsoft.com/office/drawing/2014/main" xmlns="" id="{A3A2BE3E-AF4F-6780-DD3C-8D28ED5F3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889" b="89778" l="1333" r="89778">
                        <a14:foregroundMark x1="10222" y1="34222" x2="10667" y2="69333"/>
                        <a14:foregroundMark x1="10667" y1="69333" x2="40889" y2="89778"/>
                        <a14:foregroundMark x1="40889" y1="89778" x2="96889" y2="93778"/>
                        <a14:foregroundMark x1="96889" y1="93778" x2="88000" y2="28889"/>
                        <a14:foregroundMark x1="88000" y1="28889" x2="74222" y2="11111"/>
                        <a14:foregroundMark x1="74222" y1="11111" x2="39556" y2="9333"/>
                        <a14:foregroundMark x1="39556" y1="9333" x2="15111" y2="18667"/>
                        <a14:foregroundMark x1="15111" y1="18667" x2="9778" y2="34667"/>
                        <a14:foregroundMark x1="85778" y1="28000" x2="85778" y2="28000"/>
                        <a14:foregroundMark x1="64000" y1="50667" x2="64000" y2="50667"/>
                        <a14:foregroundMark x1="64000" y1="50667" x2="64000" y2="50667"/>
                        <a14:foregroundMark x1="65333" y1="27556" x2="65333" y2="27556"/>
                        <a14:foregroundMark x1="65333" y1="27556" x2="65333" y2="27556"/>
                        <a14:foregroundMark x1="66222" y1="27556" x2="72889" y2="88444"/>
                        <a14:foregroundMark x1="72889" y1="88444" x2="51556" y2="75556"/>
                        <a14:foregroundMark x1="47111" y1="62222" x2="49333" y2="32000"/>
                        <a14:foregroundMark x1="49333" y1="32000" x2="56444" y2="30222"/>
                        <a14:foregroundMark x1="71556" y1="30667" x2="76889" y2="53333"/>
                        <a14:foregroundMark x1="76889" y1="53333" x2="34667" y2="78222"/>
                        <a14:foregroundMark x1="34667" y1="78222" x2="1333" y2="72000"/>
                        <a14:foregroundMark x1="1333" y1="72000" x2="77333" y2="52000"/>
                        <a14:foregroundMark x1="77333" y1="52000" x2="88444" y2="77778"/>
                        <a14:foregroundMark x1="88444" y1="77778" x2="31556" y2="59556"/>
                        <a14:foregroundMark x1="31556" y1="59556" x2="21333" y2="45778"/>
                        <a14:foregroundMark x1="8889" y1="46667" x2="12889" y2="8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679" y="211057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B038DE0F-A96F-21EB-D2C3-F296A4E49098}"/>
              </a:ext>
            </a:extLst>
          </p:cNvPr>
          <p:cNvSpPr/>
          <p:nvPr/>
        </p:nvSpPr>
        <p:spPr>
          <a:xfrm>
            <a:off x="4806317" y="2953891"/>
            <a:ext cx="936793" cy="309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40F921A5-8728-C53B-0DD4-01204177F910}"/>
              </a:ext>
            </a:extLst>
          </p:cNvPr>
          <p:cNvSpPr/>
          <p:nvPr/>
        </p:nvSpPr>
        <p:spPr>
          <a:xfrm>
            <a:off x="7882671" y="2982975"/>
            <a:ext cx="936793" cy="309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2CBDFF6-79FA-8097-55C3-870248962EE1}"/>
              </a:ext>
            </a:extLst>
          </p:cNvPr>
          <p:cNvSpPr/>
          <p:nvPr/>
        </p:nvSpPr>
        <p:spPr>
          <a:xfrm>
            <a:off x="9040495" y="4414492"/>
            <a:ext cx="2771336" cy="436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Server/PC &amp; App DB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D545848-CFD6-C1EC-1997-43F83BC658B3}"/>
              </a:ext>
            </a:extLst>
          </p:cNvPr>
          <p:cNvSpPr txBox="1"/>
          <p:nvPr/>
        </p:nvSpPr>
        <p:spPr>
          <a:xfrm>
            <a:off x="5972716" y="4447875"/>
            <a:ext cx="1345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IoT Gateway</a:t>
            </a: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xmlns="" id="{C6F255AC-82C3-5CEA-FA5A-156B4883FA57}"/>
              </a:ext>
            </a:extLst>
          </p:cNvPr>
          <p:cNvSpPr/>
          <p:nvPr/>
        </p:nvSpPr>
        <p:spPr>
          <a:xfrm flipH="1" flipV="1">
            <a:off x="7882668" y="5963177"/>
            <a:ext cx="2771335" cy="65547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xmlns="" id="{3D627C45-AC66-2FD7-E986-1AF9BF00F6AD}"/>
              </a:ext>
            </a:extLst>
          </p:cNvPr>
          <p:cNvSpPr/>
          <p:nvPr/>
        </p:nvSpPr>
        <p:spPr>
          <a:xfrm rot="5400000">
            <a:off x="10039235" y="5348413"/>
            <a:ext cx="1014655" cy="2148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E3C6117-FA21-E555-B207-F69CD36374CD}"/>
              </a:ext>
            </a:extLst>
          </p:cNvPr>
          <p:cNvSpPr/>
          <p:nvPr/>
        </p:nvSpPr>
        <p:spPr>
          <a:xfrm>
            <a:off x="5154028" y="7585368"/>
            <a:ext cx="2771336" cy="436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Dashboard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D3DD549D-18B4-A19A-F1D5-E3AA14B77754}"/>
              </a:ext>
            </a:extLst>
          </p:cNvPr>
          <p:cNvSpPr/>
          <p:nvPr/>
        </p:nvSpPr>
        <p:spPr>
          <a:xfrm>
            <a:off x="112542" y="5064563"/>
            <a:ext cx="4693775" cy="2956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/>
              <a:t>Sigma mixer data acquisition via </a:t>
            </a:r>
            <a:r>
              <a:rPr lang="en-US" dirty="0" smtClean="0"/>
              <a:t>Wired /wireless </a:t>
            </a:r>
            <a:r>
              <a:rPr lang="en-US" dirty="0" smtClean="0"/>
              <a:t>communication </a:t>
            </a:r>
            <a:r>
              <a:rPr lang="en-US" dirty="0"/>
              <a:t>peripheral(Vendor/OEM need to support on the data type and register values)</a:t>
            </a:r>
          </a:p>
          <a:p>
            <a:pPr marL="342900" indent="-342900" algn="ctr">
              <a:buAutoNum type="arabicPeriod"/>
            </a:pPr>
            <a:r>
              <a:rPr lang="en-US" dirty="0"/>
              <a:t>IoT Gateway will consolidate the data collection and post the data to application server </a:t>
            </a:r>
          </a:p>
          <a:p>
            <a:pPr marL="342900" indent="-342900" algn="ctr">
              <a:buAutoNum type="arabicPeriod"/>
            </a:pPr>
            <a:r>
              <a:rPr lang="en-US" dirty="0"/>
              <a:t>Deploy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smtClean="0"/>
              <a:t>server</a:t>
            </a:r>
            <a:r>
              <a:rPr lang="en-US" dirty="0" smtClean="0"/>
              <a:t> </a:t>
            </a:r>
            <a:r>
              <a:rPr lang="en-US" dirty="0"/>
              <a:t>and application DB on the Server/high end PC</a:t>
            </a:r>
          </a:p>
          <a:p>
            <a:pPr marL="342900" indent="-342900" algn="ctr">
              <a:buAutoNum type="arabicPeriod"/>
            </a:pPr>
            <a:r>
              <a:rPr lang="en-US" dirty="0"/>
              <a:t>End user can login and see the dashboard</a:t>
            </a:r>
          </a:p>
        </p:txBody>
      </p:sp>
      <p:sp>
        <p:nvSpPr>
          <p:cNvPr id="4" name="Rectangle 3"/>
          <p:cNvSpPr/>
          <p:nvPr/>
        </p:nvSpPr>
        <p:spPr>
          <a:xfrm>
            <a:off x="2984885" y="2074400"/>
            <a:ext cx="1778239" cy="1846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and Microcontroller with Wired/Wireless communication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479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8BA7CB7-00E3-9767-A792-9F908FC82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24711E-0465-482E-9569-F7CA9EFA0AD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4B0D663-234D-D3E8-38A4-80F054637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Data points &amp; Dashboard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223F18AF-875A-B678-0987-1EE5327CAE48}"/>
              </a:ext>
            </a:extLst>
          </p:cNvPr>
          <p:cNvSpPr/>
          <p:nvPr/>
        </p:nvSpPr>
        <p:spPr>
          <a:xfrm>
            <a:off x="548640" y="1294228"/>
            <a:ext cx="5331655" cy="59647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9CA85D7E-D848-100D-502B-56429243EB84}"/>
              </a:ext>
            </a:extLst>
          </p:cNvPr>
          <p:cNvSpPr/>
          <p:nvPr/>
        </p:nvSpPr>
        <p:spPr>
          <a:xfrm>
            <a:off x="6400800" y="1294227"/>
            <a:ext cx="5331655" cy="59647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CBF8E288-7A14-901A-7AE9-77A023A58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178901"/>
              </p:ext>
            </p:extLst>
          </p:nvPr>
        </p:nvGraphicFramePr>
        <p:xfrm>
          <a:off x="548640" y="1997611"/>
          <a:ext cx="5331655" cy="4360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1655">
                  <a:extLst>
                    <a:ext uri="{9D8B030D-6E8A-4147-A177-3AD203B41FA5}">
                      <a16:colId xmlns:a16="http://schemas.microsoft.com/office/drawing/2014/main" xmlns="" val="2248314207"/>
                    </a:ext>
                  </a:extLst>
                </a:gridCol>
              </a:tblGrid>
              <a:tr h="4745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Mixer ID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22818004"/>
                  </a:ext>
                </a:extLst>
              </a:tr>
              <a:tr h="49258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Mixer On / Off Status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9153633"/>
                  </a:ext>
                </a:extLst>
              </a:tr>
              <a:tr h="49258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Mixer Loading Hatch Open / Close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221206166"/>
                  </a:ext>
                </a:extLst>
              </a:tr>
              <a:tr h="49258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Mixer Unloading Hatch Open / Close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474697439"/>
                  </a:ext>
                </a:extLst>
              </a:tr>
              <a:tr h="49258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Mixer In Operation / Idle Status (if On)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78241431"/>
                  </a:ext>
                </a:extLst>
              </a:tr>
              <a:tr h="4745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Mixer Cycle Time (if In Operation)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52605007"/>
                  </a:ext>
                </a:extLst>
              </a:tr>
              <a:tr h="4745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RPM of Sigma Blades (if In Operation)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81722299"/>
                  </a:ext>
                </a:extLst>
              </a:tr>
              <a:tr h="4745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Number of Mixes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888088999"/>
                  </a:ext>
                </a:extLst>
              </a:tr>
              <a:tr h="49258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Energy Consumed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915624013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1EAAB512-52E3-E0FB-2667-9D56FEF1E452}"/>
              </a:ext>
            </a:extLst>
          </p:cNvPr>
          <p:cNvSpPr/>
          <p:nvPr/>
        </p:nvSpPr>
        <p:spPr>
          <a:xfrm>
            <a:off x="1364566" y="1294227"/>
            <a:ext cx="3756074" cy="703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 Points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04FB145D-C0CF-0E97-F01A-392E4F4D3932}"/>
              </a:ext>
            </a:extLst>
          </p:cNvPr>
          <p:cNvSpPr/>
          <p:nvPr/>
        </p:nvSpPr>
        <p:spPr>
          <a:xfrm>
            <a:off x="7188590" y="1294227"/>
            <a:ext cx="3756074" cy="703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 fields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74C9FE6E-9FF2-669B-31B5-9C0323EB4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875858"/>
              </p:ext>
            </p:extLst>
          </p:nvPr>
        </p:nvGraphicFramePr>
        <p:xfrm>
          <a:off x="6414867" y="2011679"/>
          <a:ext cx="5317588" cy="46180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17588">
                  <a:extLst>
                    <a:ext uri="{9D8B030D-6E8A-4147-A177-3AD203B41FA5}">
                      <a16:colId xmlns:a16="http://schemas.microsoft.com/office/drawing/2014/main" xmlns="" val="2785694944"/>
                    </a:ext>
                  </a:extLst>
                </a:gridCol>
              </a:tblGrid>
              <a:tr h="25859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Time (in HH:MM:SS) / Date (in DD-MMM-YYYY)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862097321"/>
                  </a:ext>
                </a:extLst>
              </a:tr>
              <a:tr h="5171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Total Time On / Off (in HH:MM) (across a time / date range)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095003670"/>
                  </a:ext>
                </a:extLst>
              </a:tr>
              <a:tr h="5171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Total Time Mixer Loading Hatch Open / Close (across time / date range)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07468628"/>
                  </a:ext>
                </a:extLst>
              </a:tr>
              <a:tr h="5171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Total Time Mixer Unloading Hatch Open / Close (across time / date range)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255904134"/>
                  </a:ext>
                </a:extLst>
              </a:tr>
              <a:tr h="5171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Total Time In Operation / Idle Status (in HH:MM) (across a time / date range)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224500533"/>
                  </a:ext>
                </a:extLst>
              </a:tr>
              <a:tr h="5171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Total Cycle Time (in HH:MM) (across a time / date range)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8382044"/>
                  </a:ext>
                </a:extLst>
              </a:tr>
              <a:tr h="5171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Minimum / Maximum / Average RPM (across a time / date range)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01278149"/>
                  </a:ext>
                </a:extLst>
              </a:tr>
              <a:tr h="5171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Total Number of Mixes (Count) (across a time / date range)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47214540"/>
                  </a:ext>
                </a:extLst>
              </a:tr>
              <a:tr h="468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Total Energy Consumed (across a time / date range)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545152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54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320527E-4259-4A82-2FD6-5CD1E1151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24711E-0465-482E-9569-F7CA9EFA0AD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0DA1458-19D8-8122-16E5-38BA52F7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Sample Dashboard – Screen(1)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790BDE5D-1D06-6402-ED69-5004C48E8C4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85825" y="1421891"/>
            <a:ext cx="11029950" cy="427672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D159C46-97A4-8C0A-A54E-C8123A2E1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5698616"/>
            <a:ext cx="110490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1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4CCFC1D-EF66-B2EC-A8C8-ADB4F0DB9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24711E-0465-482E-9569-F7CA9EFA0AD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44D69FC-4891-A912-70FD-465EF5C3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Sample Dashboard – Screen(2)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0803B3BA-4425-9B8D-C989-F0E1466EA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2566987"/>
            <a:ext cx="111918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2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710E744-8557-6CF0-900C-8E36D3631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24711E-0465-482E-9569-F7CA9EFA0AD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F0B31A0-9607-94B3-8143-84FC1A6D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Sample Dashboard – Screen(3)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6C5CD419-6C1B-1ABD-AEB7-72BCEC8292F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51815" y="1523658"/>
            <a:ext cx="11087100" cy="294322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D940B4B-EEFC-5F7F-AD74-4F23A216C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15" y="4466883"/>
            <a:ext cx="110585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7CDC6D5-2B84-FAE7-4E2E-9E6BAB9CB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24711E-0465-482E-9569-F7CA9EFA0AD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1C9BE3D-8222-01B0-05B5-44131267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Sample Dashboard – Screen(4) – Trend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xmlns="" id="{9C1E4062-C051-3DE7-2F7A-2DE133D0258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42930" y="2724028"/>
            <a:ext cx="12194115" cy="3788361"/>
          </a:xfrm>
        </p:spPr>
      </p:pic>
    </p:spTree>
    <p:extLst>
      <p:ext uri="{BB962C8B-B14F-4D97-AF65-F5344CB8AC3E}">
        <p14:creationId xmlns:p14="http://schemas.microsoft.com/office/powerpoint/2010/main" val="2586910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BD81EA2-007A-CDC1-3DB0-2EA970BFF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24711E-0465-482E-9569-F7CA9EFA0AD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59884966-26DA-28B7-873B-280AD5EB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Deliverables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B927260-4C1A-B484-9A12-D4447A4902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latin typeface="Garamond" panose="02020404030301010803" pitchFamily="18" charset="0"/>
              </a:rPr>
              <a:t>Edge Firmware deployment for the data acquisition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 Formation of data exchange JSON via </a:t>
            </a:r>
            <a:r>
              <a:rPr lang="en-US" dirty="0" smtClean="0">
                <a:latin typeface="Garamond" panose="02020404030301010803" pitchFamily="18" charset="0"/>
              </a:rPr>
              <a:t>communication protocols like RS485/MQTT/Ethernet</a:t>
            </a:r>
            <a:endParaRPr lang="en-US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Garamond" panose="02020404030301010803" pitchFamily="18" charset="0"/>
              </a:rPr>
              <a:t>Inspirisys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en-US" dirty="0" err="1">
                <a:latin typeface="Garamond" panose="02020404030301010803" pitchFamily="18" charset="0"/>
              </a:rPr>
              <a:t>IoT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en-US" dirty="0" smtClean="0">
                <a:latin typeface="Garamond" panose="02020404030301010803" pitchFamily="18" charset="0"/>
              </a:rPr>
              <a:t>server</a:t>
            </a:r>
            <a:r>
              <a:rPr lang="en-US" dirty="0" smtClean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and application DB deployment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Enable Dashboard access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Web Application Screens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Login Page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Consolidated Dashboard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Historical Data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Trend graph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Reports Download option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39458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B21C62BFF0914CBFA656F006973BEA" ma:contentTypeVersion="9" ma:contentTypeDescription="Create a new document." ma:contentTypeScope="" ma:versionID="e96e627424390d93d8b1be206e0b9b60">
  <xsd:schema xmlns:xsd="http://www.w3.org/2001/XMLSchema" xmlns:xs="http://www.w3.org/2001/XMLSchema" xmlns:p="http://schemas.microsoft.com/office/2006/metadata/properties" xmlns:ns2="f6ebb146-fd04-4e0d-b7b3-ddc1586fb62d" xmlns:ns3="2805be1e-0076-4136-a01e-25975c4bb800" targetNamespace="http://schemas.microsoft.com/office/2006/metadata/properties" ma:root="true" ma:fieldsID="7664c0fe30ef4d1aa301bd7bcbfd8ccf" ns2:_="" ns3:_="">
    <xsd:import namespace="f6ebb146-fd04-4e0d-b7b3-ddc1586fb62d"/>
    <xsd:import namespace="2805be1e-0076-4136-a01e-25975c4bb80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ebb146-fd04-4e0d-b7b3-ddc1586fb62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5be1e-0076-4136-a01e-25975c4bb8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A2385A-9F78-4CE0-A927-E073F5D7BF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64204A-592A-40DD-9302-C4A229BC0483}">
  <ds:schemaRefs>
    <ds:schemaRef ds:uri="f6ebb146-fd04-4e0d-b7b3-ddc1586fb62d"/>
    <ds:schemaRef ds:uri="2805be1e-0076-4136-a01e-25975c4bb800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80E66AA-849F-44F9-A185-285F828795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ebb146-fd04-4e0d-b7b3-ddc1586fb62d"/>
    <ds:schemaRef ds:uri="2805be1e-0076-4136-a01e-25975c4bb8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10771</TotalTime>
  <Words>555</Words>
  <Application>Microsoft Office PowerPoint</Application>
  <PresentationFormat>Custom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Abril Fatface</vt:lpstr>
      <vt:lpstr>Aharoni</vt:lpstr>
      <vt:lpstr>Arial</vt:lpstr>
      <vt:lpstr>Calibri</vt:lpstr>
      <vt:lpstr>Calibri Light</vt:lpstr>
      <vt:lpstr>Garamond</vt:lpstr>
      <vt:lpstr>NexaRegular</vt:lpstr>
      <vt:lpstr>Regular</vt:lpstr>
      <vt:lpstr>Wingdings</vt:lpstr>
      <vt:lpstr>3_Office Theme</vt:lpstr>
      <vt:lpstr>PowerPoint Presentation</vt:lpstr>
      <vt:lpstr>Background &amp; Scope</vt:lpstr>
      <vt:lpstr>Data flow Architecture</vt:lpstr>
      <vt:lpstr>Data points &amp; Dashboard</vt:lpstr>
      <vt:lpstr>Sample Dashboard – Screen(1)</vt:lpstr>
      <vt:lpstr>Sample Dashboard – Screen(2)</vt:lpstr>
      <vt:lpstr>Sample Dashboard – Screen(3)</vt:lpstr>
      <vt:lpstr>Sample Dashboard – Screen(4) – Trend</vt:lpstr>
      <vt:lpstr>Deliverables</vt:lpstr>
      <vt:lpstr>Project Activities &amp; Timeline</vt:lpstr>
      <vt:lpstr>Software components - Commercial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Anita Nanavati</dc:creator>
  <cp:lastModifiedBy>Ramachandran</cp:lastModifiedBy>
  <cp:revision>530</cp:revision>
  <dcterms:created xsi:type="dcterms:W3CDTF">2019-05-07T07:41:09Z</dcterms:created>
  <dcterms:modified xsi:type="dcterms:W3CDTF">2022-05-19T09:58:04Z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0x0101001FB21C62BFF0914CBFA656F006973BEA</vt:lpwstr>
  </property>
</Properties>
</file>