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F869-2637-41B4-B589-2834A542622B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695D-476B-4C9D-8E2A-6C9F9B5EF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A695D-476B-4C9D-8E2A-6C9F9B5EF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A66-E24B-47A9-9F2F-344993F89BE9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282A-DD89-431F-8657-FC8980A48178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BD18-DB78-48EA-BEAF-CD095DDE229B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CDB-AD1B-45CE-8DD4-50A5F62FFA9C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1D69-D90D-4615-B7BF-AFB3FD8BFE80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9AB8-6FE9-46C2-9740-12E40670E27A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CC5E-74C9-426E-A36B-DFAEF7561B43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E72C-7831-4827-9B07-3FA21AB4AA58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96B-ABBF-4655-AC28-081056DC5B53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4209-4859-478B-80C0-4ABA82E54077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5E29-541A-424F-A799-24E18CC60A0A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761C-E24F-4EF4-B55D-2A8091FCF84D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ADA-FD30-4990-B3F5-1794EBA0EF16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6692-DF5D-42BF-9B30-2513E4E1173D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BAA-F508-4B02-8859-15CE0C2F5A1B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E29-0391-49C2-9F79-220BFEF29F1F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7376-C3FB-4D95-A326-3DCF67FF6E4B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63FF3F-20D9-4AFF-9CEE-54FFF78528E1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Architecture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Saleh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976" y="1063416"/>
            <a:ext cx="8946541" cy="4195481"/>
          </a:xfrm>
        </p:spPr>
        <p:txBody>
          <a:bodyPr/>
          <a:lstStyle/>
          <a:p>
            <a:r>
              <a:rPr lang="en-US" dirty="0" smtClean="0"/>
              <a:t>The same Steps as ATAM</a:t>
            </a:r>
          </a:p>
          <a:p>
            <a:r>
              <a:rPr lang="en-US" dirty="0" smtClean="0"/>
              <a:t>Suite small-medium projects</a:t>
            </a:r>
          </a:p>
          <a:p>
            <a:r>
              <a:rPr lang="en-US" dirty="0" smtClean="0"/>
              <a:t>Doesn’t need review team</a:t>
            </a:r>
          </a:p>
          <a:p>
            <a:r>
              <a:rPr lang="en-US" dirty="0" smtClean="0"/>
              <a:t>Can be done in half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5216" y="478641"/>
            <a:ext cx="896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Lightweight Architecture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52946" y="2070756"/>
            <a:ext cx="9699594" cy="1867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Suppose you’ve been asked to evaluate the architecture for a system in confidence. The architect isn’t available. You aren’t allowed to discuss the evaluation with any of the system’s stakeholders. How would you proceed?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5216" y="478641"/>
            <a:ext cx="896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27317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52946" y="2070756"/>
            <a:ext cx="9699594" cy="1867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Under what circumstances would you want to employ a full-strength ATAM and under what circumstances would you want to employ a Lightweight Architecture Evaluation?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5216" y="478641"/>
            <a:ext cx="896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29065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6883" y="3001264"/>
            <a:ext cx="8150517" cy="595524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52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7968"/>
            <a:ext cx="8946541" cy="4195481"/>
          </a:xfrm>
        </p:spPr>
        <p:txBody>
          <a:bodyPr/>
          <a:lstStyle/>
          <a:p>
            <a:r>
              <a:rPr lang="en-US" dirty="0" smtClean="0"/>
              <a:t>What is Architecture Evaluation</a:t>
            </a:r>
          </a:p>
          <a:p>
            <a:pPr lvl="1"/>
            <a:r>
              <a:rPr lang="en-US" dirty="0"/>
              <a:t>The process of determining if an architecture is fit for the purpose for which it is </a:t>
            </a:r>
            <a:r>
              <a:rPr lang="en-US" dirty="0" smtClean="0"/>
              <a:t>intended</a:t>
            </a:r>
          </a:p>
          <a:p>
            <a:r>
              <a:rPr lang="en-US" dirty="0" smtClean="0"/>
              <a:t>Evaluation Factors</a:t>
            </a:r>
          </a:p>
          <a:p>
            <a:r>
              <a:rPr lang="en-US" dirty="0" smtClean="0"/>
              <a:t>The Architecture Tradeoff Analysis Method (ATAM)</a:t>
            </a:r>
          </a:p>
          <a:p>
            <a:r>
              <a:rPr lang="en-US" dirty="0"/>
              <a:t>Lightweight Architecture </a:t>
            </a:r>
            <a:r>
              <a:rPr lang="en-US" dirty="0" smtClean="0"/>
              <a:t>Evaluation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3200" dirty="0"/>
              <a:t>Evaluation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8946541" cy="4195481"/>
          </a:xfrm>
        </p:spPr>
        <p:txBody>
          <a:bodyPr/>
          <a:lstStyle/>
          <a:p>
            <a:r>
              <a:rPr lang="en-US" dirty="0"/>
              <a:t>Evaluation by the designer within the design </a:t>
            </a:r>
            <a:r>
              <a:rPr lang="en-US" dirty="0" smtClean="0"/>
              <a:t>process</a:t>
            </a:r>
          </a:p>
          <a:p>
            <a:pPr lvl="1"/>
            <a:r>
              <a:rPr lang="en-US" i="1" dirty="0"/>
              <a:t>The importance of the </a:t>
            </a:r>
            <a:r>
              <a:rPr lang="en-US" i="1" dirty="0" smtClean="0"/>
              <a:t>decision</a:t>
            </a:r>
          </a:p>
          <a:p>
            <a:pPr lvl="1"/>
            <a:r>
              <a:rPr lang="en-US" i="1" dirty="0"/>
              <a:t>The number of potential </a:t>
            </a:r>
            <a:r>
              <a:rPr lang="en-US" i="1" dirty="0" smtClean="0"/>
              <a:t>alternatives</a:t>
            </a:r>
          </a:p>
          <a:p>
            <a:pPr lvl="1"/>
            <a:r>
              <a:rPr lang="en-US" i="1" dirty="0"/>
              <a:t>Good enough as opposed to perfect</a:t>
            </a:r>
            <a:endParaRPr lang="en-US" dirty="0"/>
          </a:p>
          <a:p>
            <a:r>
              <a:rPr lang="en-US" dirty="0" smtClean="0"/>
              <a:t>Evaluation </a:t>
            </a:r>
            <a:r>
              <a:rPr lang="en-US" dirty="0"/>
              <a:t>by peers within the design </a:t>
            </a:r>
            <a:r>
              <a:rPr lang="en-US" dirty="0" smtClean="0"/>
              <a:t>process</a:t>
            </a:r>
          </a:p>
          <a:p>
            <a:pPr lvl="1"/>
            <a:r>
              <a:rPr lang="en-US" i="1" dirty="0"/>
              <a:t>The reviewers determine a number of quality attribute </a:t>
            </a:r>
            <a:r>
              <a:rPr lang="en-US" i="1" dirty="0" smtClean="0"/>
              <a:t>scenarios</a:t>
            </a:r>
          </a:p>
          <a:p>
            <a:pPr lvl="1"/>
            <a:r>
              <a:rPr lang="en-US" i="1" dirty="0"/>
              <a:t>The architect presents the portion of the architecture to be </a:t>
            </a:r>
            <a:r>
              <a:rPr lang="en-US" i="1" dirty="0" smtClean="0"/>
              <a:t>evaluated</a:t>
            </a:r>
          </a:p>
          <a:p>
            <a:pPr lvl="1"/>
            <a:r>
              <a:rPr lang="en-US" i="1" dirty="0"/>
              <a:t>For each scenario, the designer walks through the architecture and explains how the scenario is </a:t>
            </a:r>
            <a:r>
              <a:rPr lang="en-US" i="1" dirty="0" smtClean="0"/>
              <a:t>satisfied</a:t>
            </a:r>
          </a:p>
          <a:p>
            <a:pPr lvl="1"/>
            <a:r>
              <a:rPr lang="en-US" i="1" dirty="0"/>
              <a:t>Potential problems are captured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8946541" cy="4195481"/>
          </a:xfrm>
        </p:spPr>
        <p:txBody>
          <a:bodyPr/>
          <a:lstStyle/>
          <a:p>
            <a:r>
              <a:rPr lang="en-US" dirty="0"/>
              <a:t>Analysis by outsiders once the architecture has been </a:t>
            </a:r>
            <a:r>
              <a:rPr lang="en-US" dirty="0" smtClean="0"/>
              <a:t>designed</a:t>
            </a:r>
          </a:p>
          <a:p>
            <a:r>
              <a:rPr lang="en-US" dirty="0" smtClean="0"/>
              <a:t>Other Factors (Contextual) </a:t>
            </a:r>
          </a:p>
          <a:p>
            <a:pPr lvl="1"/>
            <a:r>
              <a:rPr lang="en-US" i="1" dirty="0"/>
              <a:t>What artifacts are </a:t>
            </a:r>
            <a:r>
              <a:rPr lang="en-US" i="1" dirty="0" smtClean="0"/>
              <a:t>available</a:t>
            </a:r>
          </a:p>
          <a:p>
            <a:pPr lvl="1"/>
            <a:r>
              <a:rPr lang="en-US" i="1" dirty="0"/>
              <a:t>Who sees the </a:t>
            </a:r>
            <a:r>
              <a:rPr lang="en-US" i="1" dirty="0" smtClean="0"/>
              <a:t>results</a:t>
            </a:r>
          </a:p>
          <a:p>
            <a:pPr lvl="1"/>
            <a:r>
              <a:rPr lang="en-US" i="1" dirty="0"/>
              <a:t>Who performs the </a:t>
            </a:r>
            <a:r>
              <a:rPr lang="en-US" i="1" dirty="0" smtClean="0"/>
              <a:t>evaluation</a:t>
            </a:r>
          </a:p>
          <a:p>
            <a:pPr lvl="1"/>
            <a:r>
              <a:rPr lang="en-US" i="1" dirty="0"/>
              <a:t>Which stakeholders will </a:t>
            </a:r>
            <a:r>
              <a:rPr lang="en-US" i="1" dirty="0" smtClean="0"/>
              <a:t>participate</a:t>
            </a:r>
          </a:p>
          <a:p>
            <a:pPr lvl="1"/>
            <a:r>
              <a:rPr lang="en-US" i="1" dirty="0"/>
              <a:t>What are the business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3200" dirty="0"/>
              <a:t>Evaluation Factors</a:t>
            </a:r>
          </a:p>
        </p:txBody>
      </p:sp>
    </p:spTree>
    <p:extLst>
      <p:ext uri="{BB962C8B-B14F-4D97-AF65-F5344CB8AC3E}">
        <p14:creationId xmlns:p14="http://schemas.microsoft.com/office/powerpoint/2010/main" val="23531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8946541" cy="5056968"/>
          </a:xfrm>
        </p:spPr>
        <p:txBody>
          <a:bodyPr/>
          <a:lstStyle/>
          <a:p>
            <a:r>
              <a:rPr lang="en-US" dirty="0" smtClean="0"/>
              <a:t>Different Participants at different phases:</a:t>
            </a:r>
          </a:p>
          <a:p>
            <a:pPr lvl="1"/>
            <a:r>
              <a:rPr lang="en-US" dirty="0" smtClean="0"/>
              <a:t>Evaluation Team (3-5 Persons)</a:t>
            </a:r>
          </a:p>
          <a:p>
            <a:pPr lvl="1"/>
            <a:r>
              <a:rPr lang="en-US" dirty="0" smtClean="0"/>
              <a:t>Project decision makers</a:t>
            </a:r>
          </a:p>
          <a:p>
            <a:pPr lvl="1"/>
            <a:r>
              <a:rPr lang="en-US" dirty="0"/>
              <a:t>Architecture 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3200" dirty="0"/>
              <a:t>The Architecture Tradeoff Analysis Method</a:t>
            </a:r>
          </a:p>
        </p:txBody>
      </p:sp>
    </p:spTree>
    <p:extLst>
      <p:ext uri="{BB962C8B-B14F-4D97-AF65-F5344CB8AC3E}">
        <p14:creationId xmlns:p14="http://schemas.microsoft.com/office/powerpoint/2010/main" val="1785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8946541" cy="5056968"/>
          </a:xfrm>
        </p:spPr>
        <p:txBody>
          <a:bodyPr/>
          <a:lstStyle/>
          <a:p>
            <a:r>
              <a:rPr lang="en-US" dirty="0" smtClean="0"/>
              <a:t>Output of ATAM Process</a:t>
            </a:r>
          </a:p>
          <a:p>
            <a:pPr lvl="1"/>
            <a:r>
              <a:rPr lang="en-US" i="1" dirty="0" smtClean="0"/>
              <a:t>Accurate presentation </a:t>
            </a:r>
            <a:r>
              <a:rPr lang="en-US" i="1" dirty="0"/>
              <a:t>of the </a:t>
            </a:r>
            <a:r>
              <a:rPr lang="en-US" i="1" dirty="0" smtClean="0"/>
              <a:t>architecture</a:t>
            </a:r>
          </a:p>
          <a:p>
            <a:pPr lvl="1"/>
            <a:r>
              <a:rPr lang="en-US" i="1" dirty="0"/>
              <a:t>Articulation of the business </a:t>
            </a:r>
            <a:r>
              <a:rPr lang="en-US" i="1" dirty="0" smtClean="0"/>
              <a:t>goals</a:t>
            </a:r>
          </a:p>
          <a:p>
            <a:pPr lvl="1"/>
            <a:r>
              <a:rPr lang="en-US" dirty="0"/>
              <a:t>Prioritized quality attribute requirements expressed as quality attribute </a:t>
            </a:r>
            <a:r>
              <a:rPr lang="en-US" dirty="0" smtClean="0"/>
              <a:t>scenarios</a:t>
            </a:r>
          </a:p>
          <a:p>
            <a:pPr lvl="1"/>
            <a:r>
              <a:rPr lang="en-US" i="1" dirty="0"/>
              <a:t>A set of risks and </a:t>
            </a:r>
            <a:r>
              <a:rPr lang="en-US" i="1" dirty="0" smtClean="0"/>
              <a:t>non-risks.</a:t>
            </a:r>
          </a:p>
          <a:p>
            <a:pPr lvl="1"/>
            <a:r>
              <a:rPr lang="en-US" i="1" dirty="0"/>
              <a:t>A set of risk </a:t>
            </a:r>
            <a:r>
              <a:rPr lang="en-US" i="1" dirty="0" smtClean="0"/>
              <a:t>themes (Patterns)</a:t>
            </a:r>
          </a:p>
          <a:p>
            <a:pPr lvl="1"/>
            <a:r>
              <a:rPr lang="en-US" i="1" dirty="0"/>
              <a:t>Mapping of architectural decisions to quality </a:t>
            </a:r>
            <a:r>
              <a:rPr lang="en-US" i="1" dirty="0" smtClean="0"/>
              <a:t>requirements</a:t>
            </a:r>
          </a:p>
          <a:p>
            <a:pPr lvl="1"/>
            <a:r>
              <a:rPr lang="en-US" i="1" dirty="0"/>
              <a:t>A set of identified sensitivity and tradeoff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3200" dirty="0"/>
              <a:t>The Architecture Tradeoff Analysis Method</a:t>
            </a:r>
          </a:p>
        </p:txBody>
      </p:sp>
    </p:spTree>
    <p:extLst>
      <p:ext uri="{BB962C8B-B14F-4D97-AF65-F5344CB8AC3E}">
        <p14:creationId xmlns:p14="http://schemas.microsoft.com/office/powerpoint/2010/main" val="9686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8946541" cy="5056968"/>
          </a:xfrm>
        </p:spPr>
        <p:txBody>
          <a:bodyPr/>
          <a:lstStyle/>
          <a:p>
            <a:r>
              <a:rPr lang="en-US" dirty="0"/>
              <a:t>Phases of the ATAM</a:t>
            </a:r>
          </a:p>
          <a:p>
            <a:pPr lvl="1"/>
            <a:r>
              <a:rPr lang="en-US" dirty="0"/>
              <a:t>Partnership and </a:t>
            </a:r>
            <a:r>
              <a:rPr lang="en-US" dirty="0" smtClean="0"/>
              <a:t>Preparation (Phase0)</a:t>
            </a:r>
          </a:p>
          <a:p>
            <a:pPr lvl="1"/>
            <a:r>
              <a:rPr lang="en-US" dirty="0" smtClean="0"/>
              <a:t>Evaluation with Decision Makers (Phase 1)</a:t>
            </a:r>
          </a:p>
          <a:p>
            <a:pPr lvl="1"/>
            <a:r>
              <a:rPr lang="en-US" dirty="0" smtClean="0"/>
              <a:t>Evaluation with Stakeholders (Phase2)</a:t>
            </a:r>
          </a:p>
          <a:p>
            <a:pPr lvl="1"/>
            <a:r>
              <a:rPr lang="en-US" dirty="0" smtClean="0"/>
              <a:t>Follow up (Phase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3200" dirty="0"/>
              <a:t>The Architecture Tradeoff Analysis Method</a:t>
            </a:r>
          </a:p>
        </p:txBody>
      </p:sp>
    </p:spTree>
    <p:extLst>
      <p:ext uri="{BB962C8B-B14F-4D97-AF65-F5344CB8AC3E}">
        <p14:creationId xmlns:p14="http://schemas.microsoft.com/office/powerpoint/2010/main" val="15045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8946541" cy="5056968"/>
          </a:xfrm>
        </p:spPr>
        <p:txBody>
          <a:bodyPr/>
          <a:lstStyle/>
          <a:p>
            <a:r>
              <a:rPr lang="en-US" dirty="0" smtClean="0"/>
              <a:t>Phase 1 : With decision makers presence</a:t>
            </a:r>
          </a:p>
          <a:p>
            <a:pPr lvl="1"/>
            <a:r>
              <a:rPr lang="en-US" dirty="0" smtClean="0"/>
              <a:t>Present </a:t>
            </a:r>
            <a:r>
              <a:rPr lang="en-US" dirty="0"/>
              <a:t>the </a:t>
            </a:r>
            <a:r>
              <a:rPr lang="en-US" dirty="0" smtClean="0"/>
              <a:t>ATAM</a:t>
            </a:r>
          </a:p>
          <a:p>
            <a:pPr lvl="1"/>
            <a:r>
              <a:rPr lang="en-US" dirty="0" smtClean="0"/>
              <a:t>Present </a:t>
            </a:r>
            <a:r>
              <a:rPr lang="en-US" dirty="0"/>
              <a:t>the Business Drivers</a:t>
            </a:r>
          </a:p>
          <a:p>
            <a:pPr lvl="1"/>
            <a:r>
              <a:rPr lang="en-US" dirty="0" smtClean="0"/>
              <a:t>Present </a:t>
            </a:r>
            <a:r>
              <a:rPr lang="en-US" dirty="0"/>
              <a:t>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Architectural Approaches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Quality Attribute Utility Tree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Architectural </a:t>
            </a:r>
            <a:r>
              <a:rPr lang="en-US" dirty="0" smtClean="0"/>
              <a:t>Approaches</a:t>
            </a:r>
          </a:p>
          <a:p>
            <a:pPr marL="51435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3200" dirty="0" smtClean="0"/>
              <a:t>Steps </a:t>
            </a:r>
            <a:r>
              <a:rPr lang="en-US" sz="3200" dirty="0"/>
              <a:t>of a typical ATAM evaluation</a:t>
            </a:r>
          </a:p>
        </p:txBody>
      </p:sp>
    </p:spTree>
    <p:extLst>
      <p:ext uri="{BB962C8B-B14F-4D97-AF65-F5344CB8AC3E}">
        <p14:creationId xmlns:p14="http://schemas.microsoft.com/office/powerpoint/2010/main" val="549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8946541" cy="5056968"/>
          </a:xfrm>
        </p:spPr>
        <p:txBody>
          <a:bodyPr/>
          <a:lstStyle/>
          <a:p>
            <a:r>
              <a:rPr lang="en-US" dirty="0" smtClean="0"/>
              <a:t>Phase 2 : with the presence of the stakeholders</a:t>
            </a:r>
          </a:p>
          <a:p>
            <a:pPr lvl="1"/>
            <a:r>
              <a:rPr lang="en-US" dirty="0" smtClean="0"/>
              <a:t>Summarize phase 1 results</a:t>
            </a:r>
          </a:p>
          <a:p>
            <a:pPr lvl="1"/>
            <a:r>
              <a:rPr lang="en-US" dirty="0" smtClean="0"/>
              <a:t>Brainstorm </a:t>
            </a:r>
            <a:r>
              <a:rPr lang="en-US" dirty="0"/>
              <a:t>and Prioritize </a:t>
            </a:r>
            <a:r>
              <a:rPr lang="en-US" dirty="0" smtClean="0"/>
              <a:t>Scenarios</a:t>
            </a:r>
          </a:p>
          <a:p>
            <a:pPr lvl="1"/>
            <a:r>
              <a:rPr lang="en-US" dirty="0"/>
              <a:t>Analyze Architectural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Present </a:t>
            </a:r>
            <a:r>
              <a:rPr lang="en-US" dirty="0" smtClean="0"/>
              <a:t>Results</a:t>
            </a:r>
          </a:p>
          <a:p>
            <a:pPr marL="914400" lvl="2" indent="0">
              <a:buNone/>
            </a:pPr>
            <a:r>
              <a:rPr lang="en-US" dirty="0"/>
              <a:t>• The architectural approaches documented</a:t>
            </a:r>
          </a:p>
          <a:p>
            <a:pPr marL="914400" lvl="2" indent="0">
              <a:buNone/>
            </a:pPr>
            <a:r>
              <a:rPr lang="en-US" dirty="0"/>
              <a:t>• The set of scenarios and their prioritization from the brainstorming</a:t>
            </a:r>
          </a:p>
          <a:p>
            <a:pPr marL="914400" lvl="2" indent="0">
              <a:buNone/>
            </a:pPr>
            <a:r>
              <a:rPr lang="en-US" dirty="0"/>
              <a:t>• The utility tree</a:t>
            </a:r>
          </a:p>
          <a:p>
            <a:pPr marL="914400" lvl="2" indent="0">
              <a:buNone/>
            </a:pPr>
            <a:r>
              <a:rPr lang="en-US" dirty="0"/>
              <a:t>• The risks discovered</a:t>
            </a:r>
          </a:p>
          <a:p>
            <a:pPr marL="914400" lvl="2" indent="0">
              <a:buNone/>
            </a:pPr>
            <a:r>
              <a:rPr lang="en-US" dirty="0"/>
              <a:t>• The </a:t>
            </a:r>
            <a:r>
              <a:rPr lang="en-US" dirty="0" err="1"/>
              <a:t>nonrisks</a:t>
            </a:r>
            <a:r>
              <a:rPr lang="en-US" dirty="0"/>
              <a:t> documented</a:t>
            </a:r>
          </a:p>
          <a:p>
            <a:pPr marL="914400" lvl="2" indent="0">
              <a:buNone/>
            </a:pPr>
            <a:r>
              <a:rPr lang="en-US" dirty="0"/>
              <a:t>• The sensitivity points and tradeoff points found</a:t>
            </a:r>
          </a:p>
          <a:p>
            <a:pPr marL="914400" lvl="2" indent="0">
              <a:buNone/>
            </a:pPr>
            <a:r>
              <a:rPr lang="en-US" dirty="0"/>
              <a:t>• Risk themes and the business drivers threatened by each one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3200" dirty="0"/>
              <a:t>Steps of a typical ATAM evaluation</a:t>
            </a:r>
          </a:p>
        </p:txBody>
      </p:sp>
    </p:spTree>
    <p:extLst>
      <p:ext uri="{BB962C8B-B14F-4D97-AF65-F5344CB8AC3E}">
        <p14:creationId xmlns:p14="http://schemas.microsoft.com/office/powerpoint/2010/main" val="10528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527</TotalTime>
  <Words>476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</vt:lpstr>
      <vt:lpstr> Architecture Evaluation Ali Saleh</vt:lpstr>
      <vt:lpstr>Agenda</vt:lpstr>
      <vt:lpstr>Evaluation Factors</vt:lpstr>
      <vt:lpstr>Evaluation Factors</vt:lpstr>
      <vt:lpstr>The Architecture Tradeoff Analysis Method</vt:lpstr>
      <vt:lpstr>The Architecture Tradeoff Analysis Method</vt:lpstr>
      <vt:lpstr>The Architecture Tradeoff Analysis Method</vt:lpstr>
      <vt:lpstr>Steps of a typical ATAM evaluation</vt:lpstr>
      <vt:lpstr>Steps of a typical ATAM evaluation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Evaluation Ali Saleh</dc:title>
  <dc:creator>ali</dc:creator>
  <cp:lastModifiedBy>ali</cp:lastModifiedBy>
  <cp:revision>36</cp:revision>
  <dcterms:created xsi:type="dcterms:W3CDTF">2014-01-27T00:01:11Z</dcterms:created>
  <dcterms:modified xsi:type="dcterms:W3CDTF">2014-01-28T10:48:52Z</dcterms:modified>
</cp:coreProperties>
</file>