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5999738" cy="3599973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8">
          <p15:clr>
            <a:srgbClr val="A4A3A4"/>
          </p15:clr>
        </p15:guide>
        <p15:guide id="2" pos="113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47" autoAdjust="0"/>
    <p:restoredTop sz="94660"/>
  </p:normalViewPr>
  <p:slideViewPr>
    <p:cSldViewPr snapToGrid="0">
      <p:cViewPr>
        <p:scale>
          <a:sx n="33" d="100"/>
          <a:sy n="33" d="100"/>
        </p:scale>
        <p:origin x="1574" y="-2640"/>
      </p:cViewPr>
      <p:guideLst>
        <p:guide orient="horz" pos="11338"/>
        <p:guide pos="113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1799640" y="8423640"/>
            <a:ext cx="3239928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32" name="PlaceHolder 3"/>
          <p:cNvSpPr>
            <a:spLocks noGrp="1"/>
          </p:cNvSpPr>
          <p:nvPr>
            <p:ph type="body"/>
          </p:nvPr>
        </p:nvSpPr>
        <p:spPr>
          <a:xfrm>
            <a:off x="1799640" y="19329480"/>
            <a:ext cx="3239928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179964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35" name="PlaceHolder 3"/>
          <p:cNvSpPr>
            <a:spLocks noGrp="1"/>
          </p:cNvSpPr>
          <p:nvPr>
            <p:ph type="body"/>
          </p:nvPr>
        </p:nvSpPr>
        <p:spPr>
          <a:xfrm>
            <a:off x="1840140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36" name="PlaceHolder 4"/>
          <p:cNvSpPr>
            <a:spLocks noGrp="1"/>
          </p:cNvSpPr>
          <p:nvPr>
            <p:ph type="body"/>
          </p:nvPr>
        </p:nvSpPr>
        <p:spPr>
          <a:xfrm>
            <a:off x="18401400" y="1932948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37" name="PlaceHolder 5"/>
          <p:cNvSpPr>
            <a:spLocks noGrp="1"/>
          </p:cNvSpPr>
          <p:nvPr>
            <p:ph type="body"/>
          </p:nvPr>
        </p:nvSpPr>
        <p:spPr>
          <a:xfrm>
            <a:off x="1799640" y="1932948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39" name="PlaceHolder 2"/>
          <p:cNvSpPr>
            <a:spLocks noGrp="1"/>
          </p:cNvSpPr>
          <p:nvPr>
            <p:ph type="body"/>
          </p:nvPr>
        </p:nvSpPr>
        <p:spPr>
          <a:xfrm>
            <a:off x="1799640" y="8423640"/>
            <a:ext cx="3239928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40" name="PlaceHolder 3"/>
          <p:cNvSpPr>
            <a:spLocks noGrp="1"/>
          </p:cNvSpPr>
          <p:nvPr>
            <p:ph type="body"/>
          </p:nvPr>
        </p:nvSpPr>
        <p:spPr>
          <a:xfrm>
            <a:off x="1799640" y="8423640"/>
            <a:ext cx="3239928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pic>
        <p:nvPicPr>
          <p:cNvPr id="41" name="Picture 40"/>
          <p:cNvPicPr/>
          <p:nvPr/>
        </p:nvPicPr>
        <p:blipFill>
          <a:blip r:embed="rId2"/>
          <a:stretch/>
        </p:blipFill>
        <p:spPr>
          <a:xfrm>
            <a:off x="4915080" y="8423640"/>
            <a:ext cx="26168400" cy="20879280"/>
          </a:xfrm>
          <a:prstGeom prst="rect">
            <a:avLst/>
          </a:prstGeom>
          <a:ln>
            <a:noFill/>
          </a:ln>
        </p:spPr>
      </p:pic>
      <p:pic>
        <p:nvPicPr>
          <p:cNvPr id="42" name="Picture 41"/>
          <p:cNvPicPr/>
          <p:nvPr/>
        </p:nvPicPr>
        <p:blipFill>
          <a:blip r:embed="rId2"/>
          <a:stretch/>
        </p:blipFill>
        <p:spPr>
          <a:xfrm>
            <a:off x="4915080" y="8423640"/>
            <a:ext cx="26168400" cy="20879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10" name="PlaceHolder 2"/>
          <p:cNvSpPr>
            <a:spLocks noGrp="1"/>
          </p:cNvSpPr>
          <p:nvPr>
            <p:ph type="subTitle"/>
          </p:nvPr>
        </p:nvSpPr>
        <p:spPr>
          <a:xfrm>
            <a:off x="1799640" y="8423640"/>
            <a:ext cx="32399280" cy="20879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1799640" y="8423640"/>
            <a:ext cx="3239928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1799640" y="8423640"/>
            <a:ext cx="1581084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15" name="PlaceHolder 3"/>
          <p:cNvSpPr>
            <a:spLocks noGrp="1"/>
          </p:cNvSpPr>
          <p:nvPr>
            <p:ph type="body"/>
          </p:nvPr>
        </p:nvSpPr>
        <p:spPr>
          <a:xfrm>
            <a:off x="18401400" y="8423640"/>
            <a:ext cx="1581084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799640" y="1436040"/>
            <a:ext cx="32399280" cy="27866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179964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1799640" y="1932948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18401400" y="8423640"/>
            <a:ext cx="1581084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1799640" y="8423640"/>
            <a:ext cx="1581084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1840140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18401400" y="1932948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179964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1840140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9" name="PlaceHolder 4"/>
          <p:cNvSpPr>
            <a:spLocks noGrp="1"/>
          </p:cNvSpPr>
          <p:nvPr>
            <p:ph type="body"/>
          </p:nvPr>
        </p:nvSpPr>
        <p:spPr>
          <a:xfrm>
            <a:off x="1799640" y="19329480"/>
            <a:ext cx="3239928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4906080"/>
            <a:ext cx="7525080" cy="31090320"/>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0" name="CustomShape 2"/>
          <p:cNvSpPr/>
          <p:nvPr/>
        </p:nvSpPr>
        <p:spPr>
          <a:xfrm>
            <a:off x="7524000" y="0"/>
            <a:ext cx="28472040" cy="4907160"/>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7524000" y="4906080"/>
            <a:ext cx="28472040" cy="31090320"/>
          </a:xfrm>
          <a:prstGeom prst="rect">
            <a:avLst/>
          </a:prstGeom>
          <a:solidFill>
            <a:schemeClr val="bg2"/>
          </a:solidFill>
          <a:ln>
            <a:noFill/>
          </a:ln>
        </p:spPr>
        <p:style>
          <a:lnRef idx="0">
            <a:scrgbClr r="0" g="0" b="0"/>
          </a:lnRef>
          <a:fillRef idx="0">
            <a:scrgbClr r="0" g="0" b="0"/>
          </a:fillRef>
          <a:effectRef idx="0">
            <a:scrgbClr r="0" g="0" b="0"/>
          </a:effectRef>
          <a:fontRef idx="minor"/>
        </p:style>
      </p:sp>
      <p:sp>
        <p:nvSpPr>
          <p:cNvPr id="3" name="Line 4"/>
          <p:cNvSpPr/>
          <p:nvPr/>
        </p:nvSpPr>
        <p:spPr>
          <a:xfrm>
            <a:off x="7524000" y="0"/>
            <a:ext cx="360" cy="3598812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4" name="Line 5"/>
          <p:cNvSpPr/>
          <p:nvPr/>
        </p:nvSpPr>
        <p:spPr>
          <a:xfrm>
            <a:off x="0" y="4906080"/>
            <a:ext cx="35988120" cy="360"/>
          </a:xfrm>
          <a:prstGeom prst="line">
            <a:avLst/>
          </a:prstGeom>
          <a:ln w="76320">
            <a:solidFill>
              <a:schemeClr val="tx1"/>
            </a:solidFill>
            <a:round/>
          </a:ln>
        </p:spPr>
        <p:style>
          <a:lnRef idx="0">
            <a:scrgbClr r="0" g="0" b="0"/>
          </a:lnRef>
          <a:fillRef idx="0">
            <a:scrgbClr r="0" g="0" b="0"/>
          </a:fillRef>
          <a:effectRef idx="0">
            <a:scrgbClr r="0" g="0" b="0"/>
          </a:effectRef>
          <a:fontRef idx="minor"/>
        </p:style>
      </p:sp>
      <p:pic>
        <p:nvPicPr>
          <p:cNvPr id="5" name="Picture 1"/>
          <p:cNvPicPr/>
          <p:nvPr/>
        </p:nvPicPr>
        <p:blipFill>
          <a:blip r:embed="rId14"/>
          <a:stretch/>
        </p:blipFill>
        <p:spPr>
          <a:xfrm>
            <a:off x="30573000" y="35754480"/>
            <a:ext cx="5297040" cy="185400"/>
          </a:xfrm>
          <a:prstGeom prst="rect">
            <a:avLst/>
          </a:prstGeom>
          <a:ln>
            <a:noFill/>
          </a:ln>
        </p:spPr>
      </p:pic>
      <p:sp>
        <p:nvSpPr>
          <p:cNvPr id="6" name="CustomShape 6"/>
          <p:cNvSpPr/>
          <p:nvPr/>
        </p:nvSpPr>
        <p:spPr>
          <a:xfrm>
            <a:off x="-11250000" y="0"/>
            <a:ext cx="10499400" cy="35999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187560" tIns="187560" rIns="187560" bIns="187560"/>
          <a:lstStyle/>
          <a:p>
            <a:pPr>
              <a:lnSpc>
                <a:spcPct val="100000"/>
              </a:lnSpc>
            </a:pPr>
            <a:r>
              <a:rPr lang="en-US" sz="7900" b="0" strike="noStrike" spc="-1">
                <a:solidFill>
                  <a:srgbClr val="7F7F7F"/>
                </a:solidFill>
                <a:uFill>
                  <a:solidFill>
                    <a:srgbClr val="FFFFFF"/>
                  </a:solidFill>
                </a:uFill>
                <a:latin typeface="Calibri"/>
              </a:rPr>
              <a:t>Poster Print Size:</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This poster template is 1m (39.37”) high by 1m (39.37”) wide. It can be used to print any poster with a 1:1 aspect ratio.</a:t>
            </a:r>
            <a:endParaRPr lang="en-US" sz="1800" b="0" strike="noStrike" spc="-1">
              <a:solidFill>
                <a:srgbClr val="000000"/>
              </a:solidFill>
              <a:uFill>
                <a:solidFill>
                  <a:srgbClr val="FFFFFF"/>
                </a:solidFill>
              </a:uFill>
              <a:latin typeface="Arial"/>
            </a:endParaRPr>
          </a:p>
          <a:p>
            <a:pPr>
              <a:lnSpc>
                <a:spcPct val="100000"/>
              </a:lnSpc>
            </a:pPr>
            <a:r>
              <a:rPr lang="en-US" sz="7900" b="0" strike="noStrike" spc="-1">
                <a:solidFill>
                  <a:srgbClr val="7F7F7F"/>
                </a:solidFill>
                <a:uFill>
                  <a:solidFill>
                    <a:srgbClr val="FFFFFF"/>
                  </a:solidFill>
                </a:uFill>
                <a:latin typeface="Calibri"/>
              </a:rPr>
              <a:t>Placeholders:</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lang="en-US" sz="1800" b="0" strike="noStrike" spc="-1">
              <a:solidFill>
                <a:srgbClr val="000000"/>
              </a:solidFill>
              <a:uFill>
                <a:solidFill>
                  <a:srgbClr val="FFFFFF"/>
                </a:solidFill>
              </a:uFill>
              <a:latin typeface="Arial"/>
            </a:endParaRPr>
          </a:p>
          <a:p>
            <a:pPr>
              <a:lnSpc>
                <a:spcPct val="100000"/>
              </a:lnSpc>
            </a:pPr>
            <a:r>
              <a:rPr lang="en-US" sz="7900" b="0" strike="noStrike" spc="-1">
                <a:solidFill>
                  <a:srgbClr val="7F7F7F"/>
                </a:solidFill>
                <a:uFill>
                  <a:solidFill>
                    <a:srgbClr val="FFFFFF"/>
                  </a:solidFill>
                </a:uFill>
                <a:latin typeface="Calibri"/>
              </a:rPr>
              <a:t>Image Quality:</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You can place digital photos or logo art in your poster file by selecting the </a:t>
            </a:r>
            <a:r>
              <a:rPr lang="en-US" sz="5200" b="1" strike="noStrike" spc="-1">
                <a:solidFill>
                  <a:srgbClr val="7F7F7F"/>
                </a:solidFill>
                <a:uFill>
                  <a:solidFill>
                    <a:srgbClr val="FFFFFF"/>
                  </a:solidFill>
                </a:uFill>
                <a:latin typeface="Calibri"/>
              </a:rPr>
              <a:t>Insert, Picture</a:t>
            </a:r>
            <a:r>
              <a:rPr lang="en-US" sz="5200" b="0" strike="noStrike" spc="-1">
                <a:solidFill>
                  <a:srgbClr val="7F7F7F"/>
                </a:solidFill>
                <a:uFill>
                  <a:solidFill>
                    <a:srgbClr val="FFFFFF"/>
                  </a:solidFill>
                </a:uFill>
                <a:latin typeface="Calibri"/>
              </a:rPr>
              <a:t> command, or by using standard copy &amp; paste. For best results, all graphic elements should be at least </a:t>
            </a:r>
            <a:r>
              <a:rPr lang="en-US" sz="5200" b="1" strike="noStrike" spc="-1">
                <a:solidFill>
                  <a:srgbClr val="7F7F7F"/>
                </a:solidFill>
                <a:uFill>
                  <a:solidFill>
                    <a:srgbClr val="FFFFFF"/>
                  </a:solidFill>
                </a:uFill>
                <a:latin typeface="Calibri"/>
              </a:rPr>
              <a:t>150-200 pixels per inch in their final printed size</a:t>
            </a:r>
            <a:r>
              <a:rPr lang="en-US" sz="5200" b="0" strike="noStrike" spc="-1">
                <a:solidFill>
                  <a:srgbClr val="7F7F7F"/>
                </a:solidFill>
                <a:uFill>
                  <a:solidFill>
                    <a:srgbClr val="FFFFFF"/>
                  </a:solidFill>
                </a:uFill>
                <a:latin typeface="Calibri"/>
              </a:rPr>
              <a:t>. For instance, a 1600 x 1200 pixel photo will usually look fine up to 8“-10” wide on your printed poster.</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Please note that graphics from websites (such as the logo on your hospital's or university's home page) will only be 72dpi and not suitable for printing.</a:t>
            </a:r>
            <a:endParaRPr lang="en-US" sz="1800" b="0" strike="noStrike" spc="-1">
              <a:solidFill>
                <a:srgbClr val="000000"/>
              </a:solidFill>
              <a:uFill>
                <a:solidFill>
                  <a:srgbClr val="FFFFFF"/>
                </a:solidFill>
              </a:uFill>
              <a:latin typeface="Arial"/>
            </a:endParaRPr>
          </a:p>
          <a:p>
            <a:pPr algn="ctr">
              <a:lnSpc>
                <a:spcPct val="100000"/>
              </a:lnSpc>
            </a:pPr>
            <a:r>
              <a:rPr lang="en-US" sz="3900" b="0" strike="noStrike" spc="-1">
                <a:solidFill>
                  <a:srgbClr val="7F7F7F"/>
                </a:solidFill>
                <a:uFill>
                  <a:solidFill>
                    <a:srgbClr val="FFFFFF"/>
                  </a:solidFill>
                </a:uFill>
                <a:latin typeface="Calibri"/>
              </a:rPr>
              <a:t>
[This sidebar area does not print.]</a:t>
            </a:r>
            <a:endParaRPr lang="en-US" sz="1800" b="0" strike="noStrike" spc="-1">
              <a:solidFill>
                <a:srgbClr val="000000"/>
              </a:solidFill>
              <a:uFill>
                <a:solidFill>
                  <a:srgbClr val="FFFFFF"/>
                </a:solidFill>
              </a:uFill>
              <a:latin typeface="Arial"/>
            </a:endParaRPr>
          </a:p>
        </p:txBody>
      </p:sp>
      <p:sp>
        <p:nvSpPr>
          <p:cNvPr id="7" name="CustomShape 7"/>
          <p:cNvSpPr/>
          <p:nvPr/>
        </p:nvSpPr>
        <p:spPr>
          <a:xfrm>
            <a:off x="36749880" y="0"/>
            <a:ext cx="10499400" cy="35999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28600" tIns="228600" rIns="228600" bIns="228600"/>
          <a:lstStyle/>
          <a:p>
            <a:pPr>
              <a:lnSpc>
                <a:spcPct val="100000"/>
              </a:lnSpc>
            </a:pPr>
            <a:r>
              <a:rPr lang="en-US" sz="7900" b="0" strike="noStrike" spc="-1">
                <a:solidFill>
                  <a:srgbClr val="808080"/>
                </a:solidFill>
                <a:uFill>
                  <a:solidFill>
                    <a:srgbClr val="FFFFFF"/>
                  </a:solidFill>
                </a:uFill>
                <a:latin typeface="Calibri"/>
              </a:rPr>
              <a:t>Change Color Theme:</a:t>
            </a: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This template is designed to use the built-in color themes in the newer versions of PowerPoint.</a:t>
            </a: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To change the color theme, select the </a:t>
            </a:r>
            <a:r>
              <a:rPr lang="en-US" sz="5400" b="1" strike="noStrike" spc="-1">
                <a:solidFill>
                  <a:srgbClr val="808080"/>
                </a:solidFill>
                <a:uFill>
                  <a:solidFill>
                    <a:srgbClr val="FFFFFF"/>
                  </a:solidFill>
                </a:uFill>
                <a:latin typeface="Calibri"/>
              </a:rPr>
              <a:t>Design</a:t>
            </a:r>
            <a:r>
              <a:rPr lang="en-US" sz="5400" b="0" strike="noStrike" spc="-1">
                <a:solidFill>
                  <a:srgbClr val="808080"/>
                </a:solidFill>
                <a:uFill>
                  <a:solidFill>
                    <a:srgbClr val="FFFFFF"/>
                  </a:solidFill>
                </a:uFill>
                <a:latin typeface="Calibri"/>
              </a:rPr>
              <a:t> tab, then select the </a:t>
            </a:r>
            <a:r>
              <a:rPr lang="en-US" sz="5400" b="1" strike="noStrike" spc="-1">
                <a:solidFill>
                  <a:srgbClr val="808080"/>
                </a:solidFill>
                <a:uFill>
                  <a:solidFill>
                    <a:srgbClr val="FFFFFF"/>
                  </a:solidFill>
                </a:uFill>
                <a:latin typeface="Calibri"/>
              </a:rPr>
              <a:t>Colors</a:t>
            </a:r>
            <a:r>
              <a:rPr lang="en-US" sz="5400" b="0" strike="noStrike" spc="-1">
                <a:solidFill>
                  <a:srgbClr val="808080"/>
                </a:solidFill>
                <a:uFill>
                  <a:solidFill>
                    <a:srgbClr val="FFFFFF"/>
                  </a:solidFill>
                </a:uFill>
                <a:latin typeface="Calibri"/>
              </a:rPr>
              <a:t> drop-down list.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The default color theme for this template is “Office”, so you can always return to that after trying some of the alternatives.</a:t>
            </a:r>
            <a:endParaRPr lang="en-US" sz="1800" b="0" strike="noStrike" spc="-1">
              <a:solidFill>
                <a:srgbClr val="000000"/>
              </a:solidFill>
              <a:uFill>
                <a:solidFill>
                  <a:srgbClr val="FFFFFF"/>
                </a:solidFill>
              </a:uFill>
              <a:latin typeface="Arial"/>
            </a:endParaRPr>
          </a:p>
          <a:p>
            <a:pPr>
              <a:lnSpc>
                <a:spcPct val="100000"/>
              </a:lnSpc>
            </a:pPr>
            <a:r>
              <a:rPr lang="en-US" sz="7900" b="0" strike="noStrike" spc="-1">
                <a:solidFill>
                  <a:srgbClr val="808080"/>
                </a:solidFill>
                <a:uFill>
                  <a:solidFill>
                    <a:srgbClr val="FFFFFF"/>
                  </a:solidFill>
                </a:uFill>
                <a:latin typeface="Calibri"/>
              </a:rPr>
              <a:t>Printing Your Poster:</a:t>
            </a: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Once your poster file is ready, visit </a:t>
            </a:r>
            <a:r>
              <a:rPr lang="en-US" sz="5400" b="1" strike="noStrike" spc="-1">
                <a:solidFill>
                  <a:srgbClr val="808080"/>
                </a:solidFill>
                <a:uFill>
                  <a:solidFill>
                    <a:srgbClr val="FFFFFF"/>
                  </a:solidFill>
                </a:uFill>
                <a:latin typeface="Calibri"/>
              </a:rPr>
              <a:t>www.genigraphics.com</a:t>
            </a:r>
            <a:r>
              <a:rPr lang="en-US" sz="5400" b="0" strike="noStrike" spc="-1">
                <a:solidFill>
                  <a:srgbClr val="808080"/>
                </a:solidFill>
                <a:uFill>
                  <a:solidFill>
                    <a:srgbClr val="FFFFFF"/>
                  </a:solidFill>
                </a:uFill>
                <a:latin typeface="Calibri"/>
              </a:rPr>
              <a:t> to order a high-quality, affordable poster print. Every order receives a free design review and we can delivery as fast as next business day within the US and Canada. </a:t>
            </a: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Genigraphics® has been producing output from PowerPoint® longer than anyone in the industry; dating back to when we helped Microsoft® design the PowerPoint® software.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5400" b="0" strike="noStrike" spc="-1">
                <a:solidFill>
                  <a:srgbClr val="808080"/>
                </a:solidFill>
                <a:uFill>
                  <a:solidFill>
                    <a:srgbClr val="FFFFFF"/>
                  </a:solidFill>
                </a:uFill>
                <a:latin typeface="Calibri"/>
              </a:rPr>
              <a:t>US and Canada:  1-800-790-4001
Email: info@genigraphics.com</a:t>
            </a:r>
            <a:endParaRPr lang="en-US" sz="1800" b="0" strike="noStrike" spc="-1">
              <a:solidFill>
                <a:srgbClr val="000000"/>
              </a:solidFill>
              <a:uFill>
                <a:solidFill>
                  <a:srgbClr val="FFFFFF"/>
                </a:solidFill>
              </a:uFill>
              <a:latin typeface="Arial"/>
            </a:endParaRPr>
          </a:p>
          <a:p>
            <a:pPr algn="ctr">
              <a:lnSpc>
                <a:spcPct val="100000"/>
              </a:lnSpc>
            </a:pPr>
            <a:r>
              <a:rPr lang="en-US" sz="3900" b="0" strike="noStrike" spc="-1">
                <a:solidFill>
                  <a:srgbClr val="808080"/>
                </a:solidFill>
                <a:uFill>
                  <a:solidFill>
                    <a:srgbClr val="FFFFFF"/>
                  </a:solidFill>
                </a:uFill>
                <a:latin typeface="Calibri"/>
              </a:rPr>
              <a:t>
[This sidebar area does not print.]</a:t>
            </a:r>
            <a:endParaRPr lang="en-US" sz="1800" b="0" strike="noStrike" spc="-1">
              <a:solidFill>
                <a:srgbClr val="000000"/>
              </a:solidFill>
              <a:uFill>
                <a:solidFill>
                  <a:srgbClr val="FFFFFF"/>
                </a:solidFill>
              </a:uFill>
              <a:latin typeface="Arial"/>
            </a:endParaRPr>
          </a:p>
        </p:txBody>
      </p:sp>
      <p:pic>
        <p:nvPicPr>
          <p:cNvPr id="8" name="Picture 4"/>
          <p:cNvPicPr/>
          <p:nvPr/>
        </p:nvPicPr>
        <p:blipFill>
          <a:blip r:embed="rId15"/>
          <a:stretch/>
        </p:blipFill>
        <p:spPr>
          <a:xfrm>
            <a:off x="37117800" y="7595280"/>
            <a:ext cx="9763920" cy="840420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7497000" y="0"/>
            <a:ext cx="28490760" cy="2499480"/>
          </a:xfrm>
          <a:prstGeom prst="rect">
            <a:avLst/>
          </a:prstGeom>
          <a:noFill/>
          <a:ln>
            <a:noFill/>
          </a:ln>
        </p:spPr>
        <p:style>
          <a:lnRef idx="0">
            <a:scrgbClr r="0" g="0" b="0"/>
          </a:lnRef>
          <a:fillRef idx="0">
            <a:scrgbClr r="0" g="0" b="0"/>
          </a:fillRef>
          <a:effectRef idx="0">
            <a:scrgbClr r="0" g="0" b="0"/>
          </a:effectRef>
          <a:fontRef idx="minor"/>
        </p:style>
        <p:txBody>
          <a:bodyPr lIns="375120" tIns="749880" rIns="375120" bIns="375120" anchor="ctr" anchorCtr="1"/>
          <a:lstStyle/>
          <a:p>
            <a:pPr algn="ctr">
              <a:lnSpc>
                <a:spcPct val="100000"/>
              </a:lnSpc>
            </a:pPr>
            <a:r>
              <a:rPr lang="en-IN" sz="7200" b="1" strike="noStrike" spc="-1" dirty="0">
                <a:solidFill>
                  <a:srgbClr val="FFFFFF"/>
                </a:solidFill>
                <a:uFill>
                  <a:solidFill>
                    <a:srgbClr val="FFFFFF"/>
                  </a:solidFill>
                </a:uFill>
                <a:latin typeface="Calibri"/>
              </a:rPr>
              <a:t>Approach to ICIAR 2018 Grand Challenge on </a:t>
            </a:r>
            <a:r>
              <a:rPr lang="en-IN" sz="7200" b="1" strike="noStrike" spc="-1" dirty="0">
                <a:solidFill>
                  <a:schemeClr val="bg1"/>
                </a:solidFill>
                <a:uFill>
                  <a:solidFill>
                    <a:srgbClr val="FFFFFF"/>
                  </a:solidFill>
                </a:uFill>
                <a:latin typeface="Calibri"/>
              </a:rPr>
              <a:t>Breast Cancer Histology </a:t>
            </a:r>
            <a:r>
              <a:rPr lang="en-IN" sz="7200" b="1" strike="noStrike" spc="-1" dirty="0">
                <a:solidFill>
                  <a:srgbClr val="FFFFFF"/>
                </a:solidFill>
                <a:uFill>
                  <a:solidFill>
                    <a:srgbClr val="FFFFFF"/>
                  </a:solidFill>
                </a:uFill>
                <a:latin typeface="Calibri"/>
              </a:rPr>
              <a:t>images.</a:t>
            </a:r>
            <a:endParaRPr lang="en-US" sz="1800" b="0" strike="noStrike" spc="-1" dirty="0">
              <a:solidFill>
                <a:srgbClr val="000000"/>
              </a:solidFill>
              <a:uFill>
                <a:solidFill>
                  <a:srgbClr val="FFFFFF"/>
                </a:solidFill>
              </a:uFill>
              <a:latin typeface="Arial"/>
            </a:endParaRPr>
          </a:p>
        </p:txBody>
      </p:sp>
      <p:sp>
        <p:nvSpPr>
          <p:cNvPr id="44" name="CustomShape 2"/>
          <p:cNvSpPr/>
          <p:nvPr/>
        </p:nvSpPr>
        <p:spPr>
          <a:xfrm>
            <a:off x="7508520" y="2590920"/>
            <a:ext cx="28490760" cy="1934280"/>
          </a:xfrm>
          <a:prstGeom prst="rect">
            <a:avLst/>
          </a:prstGeom>
          <a:noFill/>
          <a:ln>
            <a:noFill/>
          </a:ln>
        </p:spPr>
        <p:style>
          <a:lnRef idx="0">
            <a:scrgbClr r="0" g="0" b="0"/>
          </a:lnRef>
          <a:fillRef idx="0">
            <a:scrgbClr r="0" g="0" b="0"/>
          </a:fillRef>
          <a:effectRef idx="0">
            <a:scrgbClr r="0" g="0" b="0"/>
          </a:effectRef>
          <a:fontRef idx="minor"/>
        </p:style>
        <p:txBody>
          <a:bodyPr lIns="375120" tIns="375120" rIns="375120" bIns="375120" anchor="ctr" anchorCtr="1"/>
          <a:lstStyle/>
          <a:p>
            <a:pPr algn="ctr">
              <a:lnSpc>
                <a:spcPct val="100000"/>
              </a:lnSpc>
            </a:pPr>
            <a:r>
              <a:rPr lang="en-US" sz="4300" b="0" strike="noStrike" spc="-1" dirty="0">
                <a:solidFill>
                  <a:srgbClr val="FFFFFF"/>
                </a:solidFill>
                <a:uFill>
                  <a:solidFill>
                    <a:srgbClr val="FFFFFF"/>
                  </a:solidFill>
                </a:uFill>
                <a:latin typeface="Calibri"/>
              </a:rPr>
              <a:t>Gupta, Sangram MSc.</a:t>
            </a:r>
            <a:r>
              <a:rPr lang="en-US" sz="4300" b="0" strike="noStrike" spc="-1" baseline="30000" dirty="0">
                <a:solidFill>
                  <a:srgbClr val="FFFFFF"/>
                </a:solidFill>
                <a:uFill>
                  <a:solidFill>
                    <a:srgbClr val="FFFFFF"/>
                  </a:solidFill>
                </a:uFill>
                <a:latin typeface="Calibri"/>
              </a:rPr>
              <a:t>1</a:t>
            </a:r>
            <a:r>
              <a:rPr lang="en-US" sz="4300" b="0" strike="noStrike" spc="-1" dirty="0">
                <a:solidFill>
                  <a:srgbClr val="FFFFFF"/>
                </a:solidFill>
                <a:uFill>
                  <a:solidFill>
                    <a:srgbClr val="FFFFFF"/>
                  </a:solidFill>
                </a:uFill>
                <a:latin typeface="Calibri"/>
              </a:rPr>
              <a:t> Dhingra, </a:t>
            </a:r>
            <a:r>
              <a:rPr lang="en-US" sz="4300" b="0" strike="noStrike" spc="-1" dirty="0" err="1">
                <a:solidFill>
                  <a:srgbClr val="FFFFFF"/>
                </a:solidFill>
                <a:uFill>
                  <a:solidFill>
                    <a:srgbClr val="FFFFFF"/>
                  </a:solidFill>
                </a:uFill>
                <a:latin typeface="Calibri"/>
              </a:rPr>
              <a:t>Naina</a:t>
            </a:r>
            <a:r>
              <a:rPr lang="en-US" sz="4300" b="0" strike="noStrike" spc="-1" dirty="0">
                <a:solidFill>
                  <a:srgbClr val="FFFFFF"/>
                </a:solidFill>
                <a:uFill>
                  <a:solidFill>
                    <a:srgbClr val="FFFFFF"/>
                  </a:solidFill>
                </a:uFill>
                <a:latin typeface="Calibri"/>
              </a:rPr>
              <a:t> MSc. </a:t>
            </a:r>
            <a:r>
              <a:rPr lang="en-US" sz="4300" spc="-1" dirty="0" err="1">
                <a:solidFill>
                  <a:srgbClr val="FFFFFF"/>
                </a:solidFill>
                <a:uFill>
                  <a:solidFill>
                    <a:srgbClr val="FFFFFF"/>
                  </a:solidFill>
                </a:uFill>
                <a:latin typeface="Calibri"/>
              </a:rPr>
              <a:t>Pai,Deepita</a:t>
            </a:r>
            <a:r>
              <a:rPr lang="en-US" sz="4300" spc="-1" dirty="0">
                <a:solidFill>
                  <a:srgbClr val="FFFFFF"/>
                </a:solidFill>
                <a:uFill>
                  <a:solidFill>
                    <a:srgbClr val="FFFFFF"/>
                  </a:solidFill>
                </a:uFill>
                <a:latin typeface="Calibri"/>
              </a:rPr>
              <a:t> MSc.</a:t>
            </a:r>
            <a:r>
              <a:rPr lang="en-US" sz="4300" spc="-1" baseline="30000" dirty="0">
                <a:solidFill>
                  <a:srgbClr val="FFFFFF"/>
                </a:solidFill>
                <a:uFill>
                  <a:solidFill>
                    <a:srgbClr val="FFFFFF"/>
                  </a:solidFill>
                </a:uFill>
                <a:latin typeface="Calibri"/>
              </a:rPr>
              <a:t>3</a:t>
            </a:r>
            <a:r>
              <a:rPr lang="en-US" sz="4300" spc="-1" dirty="0">
                <a:solidFill>
                  <a:srgbClr val="FFFFFF"/>
                </a:solidFill>
                <a:uFill>
                  <a:solidFill>
                    <a:srgbClr val="FFFFFF"/>
                  </a:solidFill>
                </a:uFill>
                <a:latin typeface="Calibri"/>
              </a:rPr>
              <a:t> </a:t>
            </a:r>
            <a:r>
              <a:rPr lang="en-US" sz="4300" spc="-1" dirty="0" err="1">
                <a:solidFill>
                  <a:srgbClr val="FFFFFF"/>
                </a:solidFill>
                <a:uFill>
                  <a:solidFill>
                    <a:srgbClr val="FFFFFF"/>
                  </a:solidFill>
                </a:uFill>
                <a:latin typeface="Calibri"/>
              </a:rPr>
              <a:t>Krishnan,Pooja</a:t>
            </a:r>
            <a:r>
              <a:rPr lang="en-US" sz="4300" spc="-1" dirty="0">
                <a:solidFill>
                  <a:srgbClr val="FFFFFF"/>
                </a:solidFill>
                <a:uFill>
                  <a:solidFill>
                    <a:srgbClr val="FFFFFF"/>
                  </a:solidFill>
                </a:uFill>
                <a:latin typeface="Calibri"/>
              </a:rPr>
              <a:t> MSc.</a:t>
            </a:r>
            <a:r>
              <a:rPr lang="en-US" sz="4300" spc="-1" baseline="30000" dirty="0">
                <a:solidFill>
                  <a:srgbClr val="FFFFFF"/>
                </a:solidFill>
                <a:uFill>
                  <a:solidFill>
                    <a:srgbClr val="FFFFFF"/>
                  </a:solidFill>
                </a:uFill>
                <a:latin typeface="Calibri"/>
              </a:rPr>
              <a:t>4 </a:t>
            </a:r>
            <a:endParaRPr lang="en-US" sz="1800" b="0" strike="noStrike" spc="-1" dirty="0">
              <a:solidFill>
                <a:srgbClr val="000000"/>
              </a:solidFill>
              <a:uFill>
                <a:solidFill>
                  <a:srgbClr val="FFFFFF"/>
                </a:solidFill>
              </a:uFill>
              <a:latin typeface="Arial"/>
            </a:endParaRPr>
          </a:p>
          <a:p>
            <a:pPr algn="ctr">
              <a:lnSpc>
                <a:spcPct val="100000"/>
              </a:lnSpc>
            </a:pPr>
            <a:r>
              <a:rPr lang="en-US" sz="4300" b="0" strike="noStrike" spc="-1" baseline="30000" dirty="0">
                <a:solidFill>
                  <a:srgbClr val="FFFFFF"/>
                </a:solidFill>
                <a:uFill>
                  <a:solidFill>
                    <a:srgbClr val="FFFFFF"/>
                  </a:solidFill>
                </a:uFill>
                <a:latin typeface="Calibri"/>
              </a:rPr>
              <a:t>1</a:t>
            </a:r>
            <a:r>
              <a:rPr lang="en-US" sz="4300" spc="-1" dirty="0">
                <a:solidFill>
                  <a:srgbClr val="FFFFFF"/>
                </a:solidFill>
                <a:uFill>
                  <a:solidFill>
                    <a:srgbClr val="FFFFFF"/>
                  </a:solidFill>
                </a:uFill>
                <a:latin typeface="Calibri"/>
              </a:rPr>
              <a:t>sangram.gupta@tum.de,</a:t>
            </a:r>
            <a:r>
              <a:rPr lang="en-US" sz="4300" spc="-1" baseline="30000" dirty="0">
                <a:solidFill>
                  <a:srgbClr val="FFFFFF"/>
                </a:solidFill>
                <a:uFill>
                  <a:solidFill>
                    <a:srgbClr val="FFFFFF"/>
                  </a:solidFill>
                </a:uFill>
                <a:latin typeface="Calibri"/>
              </a:rPr>
              <a:t>  2</a:t>
            </a:r>
            <a:r>
              <a:rPr lang="en-US" sz="4300" spc="-1" dirty="0">
                <a:solidFill>
                  <a:srgbClr val="FFFFFF"/>
                </a:solidFill>
                <a:uFill>
                  <a:solidFill>
                    <a:srgbClr val="FFFFFF"/>
                  </a:solidFill>
                </a:uFill>
                <a:latin typeface="Calibri"/>
              </a:rPr>
              <a:t>naina.dhingra</a:t>
            </a:r>
            <a:r>
              <a:rPr lang="de-DE" sz="4300" spc="-1" dirty="0">
                <a:solidFill>
                  <a:srgbClr val="FFFFFF"/>
                </a:solidFill>
                <a:uFill>
                  <a:solidFill>
                    <a:srgbClr val="FFFFFF"/>
                  </a:solidFill>
                </a:uFill>
                <a:latin typeface="Calibri"/>
              </a:rPr>
              <a:t>@tum.de</a:t>
            </a:r>
            <a:r>
              <a:rPr lang="en-US" sz="4300" spc="-1" dirty="0">
                <a:solidFill>
                  <a:srgbClr val="FFFFFF"/>
                </a:solidFill>
                <a:uFill>
                  <a:solidFill>
                    <a:srgbClr val="FFFFFF"/>
                  </a:solidFill>
                </a:uFill>
                <a:latin typeface="Calibri"/>
              </a:rPr>
              <a:t> </a:t>
            </a:r>
            <a:r>
              <a:rPr lang="en-US" sz="4300" spc="-1" baseline="30000" dirty="0">
                <a:solidFill>
                  <a:srgbClr val="FFFFFF"/>
                </a:solidFill>
                <a:uFill>
                  <a:solidFill>
                    <a:srgbClr val="FFFFFF"/>
                  </a:solidFill>
                </a:uFill>
                <a:latin typeface="Calibri"/>
              </a:rPr>
              <a:t>3</a:t>
            </a:r>
            <a:r>
              <a:rPr lang="en-US" sz="4300" spc="-1" dirty="0">
                <a:solidFill>
                  <a:srgbClr val="FFFFFF"/>
                </a:solidFill>
                <a:uFill>
                  <a:solidFill>
                    <a:srgbClr val="FFFFFF"/>
                  </a:solidFill>
                </a:uFill>
                <a:latin typeface="Calibri"/>
              </a:rPr>
              <a:t>deepita.pai@tum.de,</a:t>
            </a:r>
            <a:r>
              <a:rPr lang="en-US" sz="4300" spc="-1" baseline="30000" dirty="0">
                <a:solidFill>
                  <a:srgbClr val="FFFFFF"/>
                </a:solidFill>
                <a:uFill>
                  <a:solidFill>
                    <a:srgbClr val="FFFFFF"/>
                  </a:solidFill>
                </a:uFill>
                <a:latin typeface="Calibri"/>
              </a:rPr>
              <a:t> 4</a:t>
            </a:r>
            <a:r>
              <a:rPr lang="en-US" sz="4300" spc="-1" dirty="0">
                <a:solidFill>
                  <a:srgbClr val="FFFFFF"/>
                </a:solidFill>
                <a:uFill>
                  <a:solidFill>
                    <a:srgbClr val="FFFFFF"/>
                  </a:solidFill>
                </a:uFill>
                <a:latin typeface="Calibri"/>
              </a:rPr>
              <a:t>pooja.krishnan@tum.de</a:t>
            </a: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45" name="CustomShape 3"/>
          <p:cNvSpPr/>
          <p:nvPr/>
        </p:nvSpPr>
        <p:spPr>
          <a:xfrm>
            <a:off x="8342280" y="5072760"/>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INTRODUCTION</a:t>
            </a:r>
            <a:endParaRPr lang="en-US" sz="1800" b="0" strike="noStrike" spc="-1" dirty="0">
              <a:solidFill>
                <a:srgbClr val="000000"/>
              </a:solidFill>
              <a:uFill>
                <a:solidFill>
                  <a:srgbClr val="FFFFFF"/>
                </a:solidFill>
              </a:uFill>
              <a:latin typeface="Arial"/>
            </a:endParaRPr>
          </a:p>
        </p:txBody>
      </p:sp>
      <p:sp>
        <p:nvSpPr>
          <p:cNvPr id="46" name="CustomShape 4"/>
          <p:cNvSpPr/>
          <p:nvPr/>
        </p:nvSpPr>
        <p:spPr>
          <a:xfrm>
            <a:off x="26999640" y="5072760"/>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Loss and Hyperparameters Metrics</a:t>
            </a:r>
            <a:endParaRPr lang="en-US" sz="1800" b="0" strike="noStrike" spc="-1" dirty="0">
              <a:solidFill>
                <a:srgbClr val="000000"/>
              </a:solidFill>
              <a:uFill>
                <a:solidFill>
                  <a:srgbClr val="FFFFFF"/>
                </a:solidFill>
              </a:uFill>
              <a:latin typeface="Arial"/>
            </a:endParaRPr>
          </a:p>
        </p:txBody>
      </p:sp>
      <p:sp>
        <p:nvSpPr>
          <p:cNvPr id="47" name="CustomShape 5"/>
          <p:cNvSpPr/>
          <p:nvPr/>
        </p:nvSpPr>
        <p:spPr>
          <a:xfrm>
            <a:off x="17345160" y="5072760"/>
            <a:ext cx="883332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pc="-1" dirty="0">
                <a:solidFill>
                  <a:srgbClr val="254061"/>
                </a:solidFill>
                <a:uFill>
                  <a:solidFill>
                    <a:srgbClr val="FFFFFF"/>
                  </a:solidFill>
                </a:uFill>
                <a:latin typeface="Calibri"/>
              </a:rPr>
              <a:t>Architecture &amp; Experimental Results</a:t>
            </a:r>
            <a:endParaRPr lang="en-US" sz="1800" b="0" strike="noStrike" spc="-1" dirty="0">
              <a:solidFill>
                <a:srgbClr val="000000"/>
              </a:solidFill>
              <a:uFill>
                <a:solidFill>
                  <a:srgbClr val="FFFFFF"/>
                </a:solidFill>
              </a:uFill>
              <a:latin typeface="Arial"/>
            </a:endParaRPr>
          </a:p>
        </p:txBody>
      </p:sp>
      <p:sp>
        <p:nvSpPr>
          <p:cNvPr id="49" name="CustomShape 7"/>
          <p:cNvSpPr/>
          <p:nvPr/>
        </p:nvSpPr>
        <p:spPr>
          <a:xfrm>
            <a:off x="17118812" y="6160680"/>
            <a:ext cx="3499200" cy="441000"/>
          </a:xfrm>
          <a:prstGeom prst="rect">
            <a:avLst/>
          </a:prstGeom>
          <a:noFill/>
          <a:ln>
            <a:noFill/>
          </a:ln>
        </p:spPr>
        <p:style>
          <a:lnRef idx="0">
            <a:scrgbClr r="0" g="0" b="0"/>
          </a:lnRef>
          <a:fillRef idx="0">
            <a:scrgbClr r="0" g="0" b="0"/>
          </a:fillRef>
          <a:effectRef idx="0">
            <a:scrgbClr r="0" g="0" b="0"/>
          </a:effectRef>
          <a:fontRef idx="minor"/>
        </p:style>
        <p:txBody>
          <a:bodyPr wrap="none" lIns="74880" tIns="37440" rIns="74880" bIns="37440"/>
          <a:lstStyle/>
          <a:p>
            <a:pPr>
              <a:lnSpc>
                <a:spcPct val="100000"/>
              </a:lnSpc>
            </a:pPr>
            <a:r>
              <a:rPr lang="en-US" sz="2400" b="1" strike="noStrike" spc="-1" dirty="0">
                <a:solidFill>
                  <a:srgbClr val="254061"/>
                </a:solidFill>
                <a:uFill>
                  <a:solidFill>
                    <a:srgbClr val="FFFFFF"/>
                  </a:solidFill>
                </a:uFill>
                <a:latin typeface="Calibri"/>
              </a:rPr>
              <a:t>Figure 1.</a:t>
            </a:r>
            <a:r>
              <a:rPr lang="en-US" sz="2400" b="0" strike="noStrike" spc="-1" dirty="0">
                <a:solidFill>
                  <a:srgbClr val="254061"/>
                </a:solidFill>
                <a:uFill>
                  <a:solidFill>
                    <a:srgbClr val="FFFFFF"/>
                  </a:solidFill>
                </a:uFill>
                <a:latin typeface="Calibri"/>
              </a:rPr>
              <a:t> Basic Siamese Network.</a:t>
            </a:r>
            <a:endParaRPr lang="en-US" sz="1800" b="0" strike="noStrike" spc="-1" dirty="0">
              <a:solidFill>
                <a:srgbClr val="000000"/>
              </a:solidFill>
              <a:uFill>
                <a:solidFill>
                  <a:srgbClr val="FFFFFF"/>
                </a:solidFill>
              </a:uFill>
              <a:latin typeface="Arial"/>
            </a:endParaRPr>
          </a:p>
        </p:txBody>
      </p:sp>
      <p:sp>
        <p:nvSpPr>
          <p:cNvPr id="54" name="CustomShape 10"/>
          <p:cNvSpPr/>
          <p:nvPr/>
        </p:nvSpPr>
        <p:spPr>
          <a:xfrm>
            <a:off x="816840" y="5072760"/>
            <a:ext cx="58888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lstStyle/>
          <a:p>
            <a:pPr>
              <a:lnSpc>
                <a:spcPct val="100000"/>
              </a:lnSpc>
            </a:pPr>
            <a:r>
              <a:rPr lang="en-US" sz="4800" b="0" strike="noStrike" spc="-1">
                <a:solidFill>
                  <a:srgbClr val="FFFFFF"/>
                </a:solidFill>
                <a:uFill>
                  <a:solidFill>
                    <a:srgbClr val="FFFFFF"/>
                  </a:solidFill>
                </a:uFill>
                <a:latin typeface="Calibri"/>
              </a:rPr>
              <a:t>ABSTRACT</a:t>
            </a:r>
            <a:endParaRPr lang="en-US" sz="1800" b="0" strike="noStrike" spc="-1">
              <a:solidFill>
                <a:srgbClr val="000000"/>
              </a:solidFill>
              <a:uFill>
                <a:solidFill>
                  <a:srgbClr val="FFFFFF"/>
                </a:solidFill>
              </a:uFill>
              <a:latin typeface="Arial"/>
            </a:endParaRPr>
          </a:p>
        </p:txBody>
      </p:sp>
      <p:sp>
        <p:nvSpPr>
          <p:cNvPr id="55" name="CustomShape 11"/>
          <p:cNvSpPr/>
          <p:nvPr/>
        </p:nvSpPr>
        <p:spPr>
          <a:xfrm>
            <a:off x="8342280" y="21027240"/>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NETWORK SELECTED &amp; APPROACH</a:t>
            </a:r>
            <a:endParaRPr lang="en-US" sz="1800" b="0" strike="noStrike" spc="-1" dirty="0">
              <a:solidFill>
                <a:srgbClr val="000000"/>
              </a:solidFill>
              <a:uFill>
                <a:solidFill>
                  <a:srgbClr val="FFFFFF"/>
                </a:solidFill>
              </a:uFill>
              <a:latin typeface="Arial"/>
            </a:endParaRPr>
          </a:p>
        </p:txBody>
      </p:sp>
      <p:sp>
        <p:nvSpPr>
          <p:cNvPr id="56" name="CustomShape 12"/>
          <p:cNvSpPr/>
          <p:nvPr/>
        </p:nvSpPr>
        <p:spPr>
          <a:xfrm>
            <a:off x="27065659" y="18858545"/>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CONCLUSIONS</a:t>
            </a:r>
            <a:endParaRPr lang="en-US" sz="1800" b="0" strike="noStrike" spc="-1" dirty="0">
              <a:solidFill>
                <a:srgbClr val="000000"/>
              </a:solidFill>
              <a:uFill>
                <a:solidFill>
                  <a:srgbClr val="FFFFFF"/>
                </a:solidFill>
              </a:uFill>
              <a:latin typeface="Arial"/>
            </a:endParaRPr>
          </a:p>
        </p:txBody>
      </p:sp>
      <p:sp>
        <p:nvSpPr>
          <p:cNvPr id="57" name="CustomShape 13"/>
          <p:cNvSpPr/>
          <p:nvPr/>
        </p:nvSpPr>
        <p:spPr>
          <a:xfrm>
            <a:off x="26987040" y="30151753"/>
            <a:ext cx="8178480" cy="91044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REFERENCES</a:t>
            </a:r>
            <a:endParaRPr lang="en-US" sz="1800" b="0" strike="noStrike" spc="-1" dirty="0">
              <a:solidFill>
                <a:srgbClr val="000000"/>
              </a:solidFill>
              <a:uFill>
                <a:solidFill>
                  <a:srgbClr val="FFFFFF"/>
                </a:solidFill>
              </a:uFill>
              <a:latin typeface="Arial"/>
            </a:endParaRPr>
          </a:p>
        </p:txBody>
      </p:sp>
      <p:sp>
        <p:nvSpPr>
          <p:cNvPr id="58" name="CustomShape 14"/>
          <p:cNvSpPr/>
          <p:nvPr/>
        </p:nvSpPr>
        <p:spPr>
          <a:xfrm>
            <a:off x="834218" y="28279440"/>
            <a:ext cx="58888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lstStyle/>
          <a:p>
            <a:pPr>
              <a:lnSpc>
                <a:spcPct val="100000"/>
              </a:lnSpc>
            </a:pPr>
            <a:r>
              <a:rPr lang="en-US" sz="4800" b="0" strike="noStrike" spc="-1" dirty="0">
                <a:solidFill>
                  <a:srgbClr val="FFFFFF"/>
                </a:solidFill>
                <a:uFill>
                  <a:solidFill>
                    <a:srgbClr val="FFFFFF"/>
                  </a:solidFill>
                </a:uFill>
                <a:latin typeface="Calibri"/>
              </a:rPr>
              <a:t>GitHub Links</a:t>
            </a:r>
            <a:endParaRPr lang="en-US" sz="1800" b="0" strike="noStrike" spc="-1" dirty="0">
              <a:solidFill>
                <a:srgbClr val="000000"/>
              </a:solidFill>
              <a:uFill>
                <a:solidFill>
                  <a:srgbClr val="FFFFFF"/>
                </a:solidFill>
              </a:uFill>
              <a:latin typeface="Arial"/>
            </a:endParaRPr>
          </a:p>
        </p:txBody>
      </p:sp>
      <p:sp>
        <p:nvSpPr>
          <p:cNvPr id="60" name="CustomShape 16"/>
          <p:cNvSpPr/>
          <p:nvPr/>
        </p:nvSpPr>
        <p:spPr>
          <a:xfrm>
            <a:off x="816840" y="6136200"/>
            <a:ext cx="5888880" cy="16979832"/>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US" sz="3000" b="0" strike="noStrike" spc="-1" dirty="0">
                <a:solidFill>
                  <a:srgbClr val="FFFFFF"/>
                </a:solidFill>
                <a:uFill>
                  <a:solidFill>
                    <a:srgbClr val="FFFFFF"/>
                  </a:solidFill>
                </a:uFill>
                <a:latin typeface="Calibri"/>
              </a:rPr>
              <a:t>The challenge hosted posed two problems. </a:t>
            </a:r>
          </a:p>
          <a:p>
            <a:pPr>
              <a:lnSpc>
                <a:spcPct val="100000"/>
              </a:lnSpc>
            </a:pPr>
            <a:endParaRPr lang="en-US" sz="3000" b="0" strike="noStrike" spc="-1" dirty="0">
              <a:solidFill>
                <a:srgbClr val="FFFFFF"/>
              </a:solidFill>
              <a:uFill>
                <a:solidFill>
                  <a:srgbClr val="FFFFFF"/>
                </a:solidFill>
              </a:uFill>
              <a:latin typeface="Calibri"/>
            </a:endParaRPr>
          </a:p>
          <a:p>
            <a:pPr>
              <a:lnSpc>
                <a:spcPct val="100000"/>
              </a:lnSpc>
            </a:pPr>
            <a:r>
              <a:rPr lang="en-US" sz="3000" b="0" strike="noStrike" spc="-1" dirty="0">
                <a:solidFill>
                  <a:srgbClr val="FFFFFF"/>
                </a:solidFill>
                <a:uFill>
                  <a:solidFill>
                    <a:srgbClr val="FFFFFF"/>
                  </a:solidFill>
                </a:uFill>
                <a:latin typeface="Calibri"/>
              </a:rPr>
              <a:t>First, given the images classify them as either Normal, Benign, In-situ, Invasive.</a:t>
            </a:r>
          </a:p>
          <a:p>
            <a:pPr>
              <a:lnSpc>
                <a:spcPct val="100000"/>
              </a:lnSpc>
            </a:pPr>
            <a:r>
              <a:rPr lang="en-US" sz="3000" b="0" strike="noStrike" spc="-1" dirty="0">
                <a:solidFill>
                  <a:srgbClr val="FFFFFF"/>
                </a:solidFill>
                <a:uFill>
                  <a:solidFill>
                    <a:srgbClr val="FFFFFF"/>
                  </a:solidFill>
                </a:uFill>
                <a:latin typeface="Calibri"/>
              </a:rPr>
              <a:t>Initially we </a:t>
            </a:r>
            <a:r>
              <a:rPr lang="en-US" sz="3000" spc="-1" dirty="0">
                <a:solidFill>
                  <a:srgbClr val="FFFFFF"/>
                </a:solidFill>
                <a:uFill>
                  <a:solidFill>
                    <a:srgbClr val="FFFFFF"/>
                  </a:solidFill>
                </a:uFill>
                <a:latin typeface="Calibri"/>
              </a:rPr>
              <a:t>followed the baseline approach using standard State of the Art models </a:t>
            </a:r>
            <a:r>
              <a:rPr lang="en-US" sz="3000" spc="-1" dirty="0" err="1">
                <a:solidFill>
                  <a:srgbClr val="FFFFFF"/>
                </a:solidFill>
                <a:uFill>
                  <a:solidFill>
                    <a:srgbClr val="FFFFFF"/>
                  </a:solidFill>
                </a:uFill>
                <a:latin typeface="Calibri"/>
              </a:rPr>
              <a:t>AlexNet</a:t>
            </a:r>
            <a:r>
              <a:rPr lang="en-US" sz="3000" spc="-1" dirty="0">
                <a:solidFill>
                  <a:srgbClr val="FFFFFF"/>
                </a:solidFill>
                <a:uFill>
                  <a:solidFill>
                    <a:srgbClr val="FFFFFF"/>
                  </a:solidFill>
                </a:uFill>
                <a:latin typeface="Calibri"/>
              </a:rPr>
              <a:t> and Resnet18. We fine-tuned the existing models trained on ImageNet on Breast Cancer image dataset and achieved a classification accuracy 56.1% and 68% respectively. Next, we tried our experimental approach of using Siamese Network in which the sub network was </a:t>
            </a:r>
            <a:r>
              <a:rPr lang="en-US" sz="3000" spc="-1" dirty="0" err="1">
                <a:solidFill>
                  <a:srgbClr val="FFFFFF"/>
                </a:solidFill>
                <a:uFill>
                  <a:solidFill>
                    <a:srgbClr val="FFFFFF"/>
                  </a:solidFill>
                </a:uFill>
                <a:latin typeface="Calibri"/>
              </a:rPr>
              <a:t>AlexNet</a:t>
            </a:r>
            <a:r>
              <a:rPr lang="en-US" sz="3000" spc="-1" dirty="0">
                <a:solidFill>
                  <a:srgbClr val="FFFFFF"/>
                </a:solidFill>
                <a:uFill>
                  <a:solidFill>
                    <a:srgbClr val="FFFFFF"/>
                  </a:solidFill>
                </a:uFill>
                <a:latin typeface="Calibri"/>
              </a:rPr>
              <a:t>  and then a variation of it both trained on tiny-</a:t>
            </a:r>
            <a:r>
              <a:rPr lang="en-US" sz="3000" spc="-1" dirty="0" err="1">
                <a:solidFill>
                  <a:srgbClr val="FFFFFF"/>
                </a:solidFill>
                <a:uFill>
                  <a:solidFill>
                    <a:srgbClr val="FFFFFF"/>
                  </a:solidFill>
                </a:uFill>
                <a:latin typeface="Calibri"/>
              </a:rPr>
              <a:t>Imagenet</a:t>
            </a:r>
            <a:r>
              <a:rPr lang="en-US" sz="3000" spc="-1" dirty="0">
                <a:solidFill>
                  <a:srgbClr val="FFFFFF"/>
                </a:solidFill>
                <a:uFill>
                  <a:solidFill>
                    <a:srgbClr val="FFFFFF"/>
                  </a:solidFill>
                </a:uFill>
                <a:latin typeface="Calibri"/>
              </a:rPr>
              <a:t>. The objective of using Siamese Network approach rested with weak classifier concept which we wanted to borrow</a:t>
            </a:r>
            <a:r>
              <a:rPr lang="en-US" sz="3000" spc="-1">
                <a:solidFill>
                  <a:srgbClr val="FFFFFF"/>
                </a:solidFill>
                <a:uFill>
                  <a:solidFill>
                    <a:srgbClr val="FFFFFF"/>
                  </a:solidFill>
                </a:uFill>
                <a:latin typeface="Calibri"/>
              </a:rPr>
              <a:t>. </a:t>
            </a:r>
          </a:p>
          <a:p>
            <a:pPr>
              <a:lnSpc>
                <a:spcPct val="100000"/>
              </a:lnSpc>
            </a:pPr>
            <a:endParaRPr lang="en-US" sz="3000" spc="-1" dirty="0">
              <a:solidFill>
                <a:srgbClr val="FFFFFF"/>
              </a:solidFill>
              <a:uFill>
                <a:solidFill>
                  <a:srgbClr val="FFFFFF"/>
                </a:solidFill>
              </a:uFill>
              <a:latin typeface="Calibri"/>
            </a:endParaRPr>
          </a:p>
          <a:p>
            <a:pPr>
              <a:lnSpc>
                <a:spcPct val="100000"/>
              </a:lnSpc>
            </a:pPr>
            <a:r>
              <a:rPr lang="en-IN" sz="3000" spc="-1" dirty="0">
                <a:solidFill>
                  <a:srgbClr val="FFFFFF"/>
                </a:solidFill>
                <a:uFill>
                  <a:solidFill>
                    <a:srgbClr val="FFFFFF"/>
                  </a:solidFill>
                </a:uFill>
                <a:latin typeface="Calibri"/>
              </a:rPr>
              <a:t>Second, to label the whole slide images pixel wise. Implemented using the concept of  Semantic Segmentation  on Fully Convolutional Neural Network with pretrained VGG-16.</a:t>
            </a:r>
          </a:p>
          <a:p>
            <a:pPr>
              <a:lnSpc>
                <a:spcPct val="100000"/>
              </a:lnSpc>
            </a:pPr>
            <a:endParaRPr lang="en-IN" sz="3000" spc="-1" dirty="0">
              <a:solidFill>
                <a:srgbClr val="FFFFFF"/>
              </a:solidFill>
              <a:uFill>
                <a:solidFill>
                  <a:srgbClr val="FFFFFF"/>
                </a:solidFill>
              </a:uFill>
              <a:latin typeface="Calibri"/>
            </a:endParaRPr>
          </a:p>
          <a:p>
            <a:pPr>
              <a:lnSpc>
                <a:spcPct val="100000"/>
              </a:lnSpc>
            </a:pPr>
            <a:r>
              <a:rPr lang="en-IN" sz="3000" spc="-1" dirty="0">
                <a:solidFill>
                  <a:srgbClr val="FFFFFF"/>
                </a:solidFill>
                <a:uFill>
                  <a:solidFill>
                    <a:srgbClr val="FFFFFF"/>
                  </a:solidFill>
                </a:uFill>
                <a:latin typeface="Calibri"/>
              </a:rPr>
              <a:t>Implementation has been performed on </a:t>
            </a:r>
            <a:r>
              <a:rPr lang="en-IN" sz="3000" spc="-1" dirty="0" err="1">
                <a:solidFill>
                  <a:srgbClr val="FFFFFF"/>
                </a:solidFill>
                <a:uFill>
                  <a:solidFill>
                    <a:srgbClr val="FFFFFF"/>
                  </a:solidFill>
                </a:uFill>
                <a:latin typeface="Calibri"/>
              </a:rPr>
              <a:t>Pytorch</a:t>
            </a:r>
            <a:r>
              <a:rPr lang="en-IN" sz="3000" spc="-1" dirty="0">
                <a:solidFill>
                  <a:srgbClr val="FFFFFF"/>
                </a:solidFill>
                <a:uFill>
                  <a:solidFill>
                    <a:srgbClr val="FFFFFF"/>
                  </a:solidFill>
                </a:uFill>
                <a:latin typeface="Calibri"/>
              </a:rPr>
              <a:t> framework.</a:t>
            </a:r>
          </a:p>
          <a:p>
            <a:pPr>
              <a:lnSpc>
                <a:spcPct val="100000"/>
              </a:lnSpc>
            </a:pPr>
            <a:endParaRPr lang="en-US" sz="3000" spc="-1" dirty="0">
              <a:solidFill>
                <a:srgbClr val="FFFFFF"/>
              </a:solidFill>
              <a:uFill>
                <a:solidFill>
                  <a:srgbClr val="FFFFFF"/>
                </a:solidFill>
              </a:uFill>
              <a:latin typeface="Calibri"/>
            </a:endParaRPr>
          </a:p>
          <a:p>
            <a:pPr>
              <a:lnSpc>
                <a:spcPct val="100000"/>
              </a:lnSpc>
            </a:pPr>
            <a:endParaRPr lang="en-US" sz="3000" spc="-1" dirty="0">
              <a:solidFill>
                <a:srgbClr val="FFFFFF"/>
              </a:solidFill>
              <a:uFill>
                <a:solidFill>
                  <a:srgbClr val="FFFFFF"/>
                </a:solidFill>
              </a:uFill>
              <a:latin typeface="Calibri"/>
            </a:endParaRPr>
          </a:p>
          <a:p>
            <a:pPr>
              <a:lnSpc>
                <a:spcPct val="100000"/>
              </a:lnSpc>
            </a:pPr>
            <a:endParaRPr lang="en-US" sz="3000" spc="-1" dirty="0">
              <a:solidFill>
                <a:srgbClr val="FFFFFF"/>
              </a:solidFill>
              <a:uFill>
                <a:solidFill>
                  <a:srgbClr val="FFFFFF"/>
                </a:solidFill>
              </a:uFill>
              <a:latin typeface="Calibri"/>
            </a:endParaRPr>
          </a:p>
          <a:p>
            <a:pPr>
              <a:lnSpc>
                <a:spcPct val="100000"/>
              </a:lnSpc>
            </a:pPr>
            <a:endParaRPr lang="en-US" sz="3000" b="0" strike="noStrike" spc="-1" dirty="0">
              <a:solidFill>
                <a:srgbClr val="FFFFFF"/>
              </a:solidFill>
              <a:uFill>
                <a:solidFill>
                  <a:srgbClr val="FFFFFF"/>
                </a:solidFill>
              </a:uFill>
              <a:latin typeface="Calibri"/>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62" name="CustomShape 18"/>
          <p:cNvSpPr/>
          <p:nvPr/>
        </p:nvSpPr>
        <p:spPr>
          <a:xfrm>
            <a:off x="26999640" y="6136199"/>
            <a:ext cx="8178480" cy="1398060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US" sz="3000" b="1" strike="noStrike" spc="-1" dirty="0">
                <a:solidFill>
                  <a:srgbClr val="000000"/>
                </a:solidFill>
                <a:uFill>
                  <a:solidFill>
                    <a:srgbClr val="FFFFFF"/>
                  </a:solidFill>
                </a:uFill>
                <a:latin typeface="Calibri"/>
              </a:rPr>
              <a:t>Part A</a:t>
            </a:r>
          </a:p>
          <a:p>
            <a:pPr>
              <a:lnSpc>
                <a:spcPct val="100000"/>
              </a:lnSpc>
            </a:pPr>
            <a:r>
              <a:rPr lang="en-US" sz="3000" b="1" strike="noStrike" spc="-1" dirty="0">
                <a:solidFill>
                  <a:srgbClr val="000000"/>
                </a:solidFill>
                <a:uFill>
                  <a:solidFill>
                    <a:srgbClr val="FFFFFF"/>
                  </a:solidFill>
                </a:uFill>
                <a:latin typeface="Calibri"/>
              </a:rPr>
              <a:t>Loss Function:</a:t>
            </a:r>
            <a:endParaRPr lang="en-US" sz="3000" b="1" spc="-1" dirty="0">
              <a:solidFill>
                <a:srgbClr val="000000"/>
              </a:solidFill>
              <a:uFill>
                <a:solidFill>
                  <a:srgbClr val="FFFFFF"/>
                </a:solidFill>
              </a:uFill>
              <a:latin typeface="Calibri"/>
            </a:endParaRPr>
          </a:p>
          <a:p>
            <a:pPr>
              <a:lnSpc>
                <a:spcPct val="100000"/>
              </a:lnSpc>
            </a:pPr>
            <a:r>
              <a:rPr lang="en-IN" sz="3000" strike="noStrike" spc="-1" dirty="0">
                <a:solidFill>
                  <a:srgbClr val="000000"/>
                </a:solidFill>
                <a:uFill>
                  <a:solidFill>
                    <a:srgbClr val="FFFFFF"/>
                  </a:solidFill>
                </a:uFill>
                <a:latin typeface="Calibri"/>
              </a:rPr>
              <a:t>Since a Siamese Network approach is used to differentiate two states(images) thus a natural loss function like Cross Entropy will not work. Instead we used “Contrastive Loss function”.</a:t>
            </a:r>
          </a:p>
          <a:p>
            <a:pPr>
              <a:lnSpc>
                <a:spcPct val="100000"/>
              </a:lnSpc>
            </a:pPr>
            <a:endParaRPr lang="de-DE" sz="3000" spc="-1" dirty="0">
              <a:solidFill>
                <a:srgbClr val="000000"/>
              </a:solidFill>
              <a:uFill>
                <a:solidFill>
                  <a:srgbClr val="FFFFFF"/>
                </a:solidFill>
              </a:uFill>
              <a:latin typeface="Calibri"/>
            </a:endParaRPr>
          </a:p>
          <a:p>
            <a:pPr>
              <a:lnSpc>
                <a:spcPct val="100000"/>
              </a:lnSpc>
            </a:pPr>
            <a:endParaRPr lang="de-DE" sz="3000" spc="-1" dirty="0">
              <a:solidFill>
                <a:srgbClr val="000000"/>
              </a:solidFill>
              <a:uFill>
                <a:solidFill>
                  <a:srgbClr val="FFFFFF"/>
                </a:solidFill>
              </a:uFill>
              <a:latin typeface="Calibri"/>
            </a:endParaRPr>
          </a:p>
          <a:p>
            <a:pPr>
              <a:lnSpc>
                <a:spcPct val="100000"/>
              </a:lnSpc>
            </a:pPr>
            <a:r>
              <a:rPr lang="en-IN" sz="3000" strike="noStrike" spc="-1" dirty="0">
                <a:solidFill>
                  <a:srgbClr val="000000"/>
                </a:solidFill>
                <a:uFill>
                  <a:solidFill>
                    <a:srgbClr val="FFFFFF"/>
                  </a:solidFill>
                </a:uFill>
                <a:latin typeface="Calibri"/>
              </a:rPr>
              <a:t>where m(margin): (0,1) || Y: 0 or 1 || </a:t>
            </a:r>
            <a:r>
              <a:rPr lang="en-IN" sz="3000" strike="noStrike" spc="-1" dirty="0" err="1">
                <a:solidFill>
                  <a:srgbClr val="000000"/>
                </a:solidFill>
                <a:uFill>
                  <a:solidFill>
                    <a:srgbClr val="FFFFFF"/>
                  </a:solidFill>
                </a:uFill>
                <a:latin typeface="Calibri"/>
              </a:rPr>
              <a:t>Dw</a:t>
            </a:r>
            <a:r>
              <a:rPr lang="en-IN" sz="3000" strike="noStrike" spc="-1" dirty="0">
                <a:solidFill>
                  <a:srgbClr val="000000"/>
                </a:solidFill>
                <a:uFill>
                  <a:solidFill>
                    <a:srgbClr val="FFFFFF"/>
                  </a:solidFill>
                </a:uFill>
                <a:latin typeface="Calibri"/>
              </a:rPr>
              <a:t>: distance(Euclidian) defined as follows.</a:t>
            </a:r>
          </a:p>
          <a:p>
            <a:pPr>
              <a:lnSpc>
                <a:spcPct val="100000"/>
              </a:lnSpc>
            </a:pPr>
            <a:endParaRPr lang="de-DE" sz="3000" spc="-1" dirty="0">
              <a:solidFill>
                <a:srgbClr val="000000"/>
              </a:solidFill>
              <a:uFill>
                <a:solidFill>
                  <a:srgbClr val="FFFFFF"/>
                </a:solidFill>
              </a:uFill>
              <a:latin typeface="Calibri"/>
            </a:endParaRPr>
          </a:p>
          <a:p>
            <a:pPr>
              <a:lnSpc>
                <a:spcPct val="100000"/>
              </a:lnSpc>
            </a:pPr>
            <a:endParaRPr lang="en-US" sz="3000" strike="noStrike" spc="-1" dirty="0">
              <a:solidFill>
                <a:srgbClr val="000000"/>
              </a:solidFill>
              <a:uFill>
                <a:solidFill>
                  <a:srgbClr val="FFFFFF"/>
                </a:solidFill>
              </a:uFill>
              <a:latin typeface="Calibri"/>
            </a:endParaRPr>
          </a:p>
          <a:p>
            <a:pPr>
              <a:lnSpc>
                <a:spcPct val="100000"/>
              </a:lnSpc>
            </a:pPr>
            <a:r>
              <a:rPr lang="en-IN" sz="3000" b="1" strike="noStrike" spc="-1" dirty="0">
                <a:solidFill>
                  <a:srgbClr val="000000"/>
                </a:solidFill>
                <a:uFill>
                  <a:solidFill>
                    <a:srgbClr val="FFFFFF"/>
                  </a:solidFill>
                </a:uFill>
                <a:latin typeface="Calibri"/>
              </a:rPr>
              <a:t>Pre-processing:</a:t>
            </a:r>
          </a:p>
          <a:p>
            <a:pPr>
              <a:lnSpc>
                <a:spcPct val="100000"/>
              </a:lnSpc>
            </a:pPr>
            <a:r>
              <a:rPr lang="en-IN" sz="3000" strike="noStrike" spc="-1" dirty="0">
                <a:solidFill>
                  <a:srgbClr val="000000"/>
                </a:solidFill>
                <a:uFill>
                  <a:solidFill>
                    <a:srgbClr val="FFFFFF"/>
                  </a:solidFill>
                </a:uFill>
                <a:latin typeface="Calibri"/>
              </a:rPr>
              <a:t>• Inspired by Faster R-CNN paper we used Region of Interest cropping to get smaller but high-resolution parts of the complete image. (Independently)</a:t>
            </a:r>
          </a:p>
          <a:p>
            <a:pPr>
              <a:lnSpc>
                <a:spcPct val="100000"/>
              </a:lnSpc>
            </a:pPr>
            <a:r>
              <a:rPr lang="en-IN" sz="3000" strike="noStrike" spc="-1" dirty="0">
                <a:solidFill>
                  <a:srgbClr val="000000"/>
                </a:solidFill>
                <a:uFill>
                  <a:solidFill>
                    <a:srgbClr val="FFFFFF"/>
                  </a:solidFill>
                </a:uFill>
                <a:latin typeface="Calibri"/>
              </a:rPr>
              <a:t>• We used PCA for dimensionality reduction of images and use the complete image. (Independently)</a:t>
            </a:r>
          </a:p>
          <a:p>
            <a:pPr>
              <a:lnSpc>
                <a:spcPct val="100000"/>
              </a:lnSpc>
            </a:pPr>
            <a:endParaRPr lang="en-IN" sz="3000" spc="-1" dirty="0">
              <a:solidFill>
                <a:srgbClr val="000000"/>
              </a:solidFill>
              <a:uFill>
                <a:solidFill>
                  <a:srgbClr val="FFFFFF"/>
                </a:solidFill>
              </a:uFill>
              <a:latin typeface="Calibri"/>
            </a:endParaRPr>
          </a:p>
          <a:p>
            <a:pPr>
              <a:lnSpc>
                <a:spcPct val="100000"/>
              </a:lnSpc>
            </a:pPr>
            <a:r>
              <a:rPr lang="en-IN" sz="3000" b="1" spc="-1" dirty="0">
                <a:solidFill>
                  <a:srgbClr val="000000"/>
                </a:solidFill>
                <a:uFill>
                  <a:solidFill>
                    <a:srgbClr val="FFFFFF"/>
                  </a:solidFill>
                </a:uFill>
                <a:latin typeface="Calibri"/>
              </a:rPr>
              <a:t>Part B</a:t>
            </a:r>
          </a:p>
          <a:p>
            <a:pPr>
              <a:lnSpc>
                <a:spcPct val="100000"/>
              </a:lnSpc>
            </a:pPr>
            <a:r>
              <a:rPr lang="en-IN" sz="3000" spc="-1" dirty="0">
                <a:solidFill>
                  <a:srgbClr val="000000"/>
                </a:solidFill>
                <a:uFill>
                  <a:solidFill>
                    <a:srgbClr val="FFFFFF"/>
                  </a:solidFill>
                </a:uFill>
                <a:latin typeface="Calibri"/>
              </a:rPr>
              <a:t>We compute the loss using Cross Entropy in two dimensions. Initially we experimented with KL Divergence but as </a:t>
            </a:r>
            <a:r>
              <a:rPr lang="en-US" sz="3000" spc="-1" dirty="0">
                <a:solidFill>
                  <a:srgbClr val="000000"/>
                </a:solidFill>
                <a:uFill>
                  <a:solidFill>
                    <a:srgbClr val="FFFFFF"/>
                  </a:solidFill>
                </a:uFill>
                <a:latin typeface="Calibri"/>
              </a:rPr>
              <a:t>the fourth class was considered normal, it was thus irrelevant for performance evaluation. </a:t>
            </a:r>
          </a:p>
          <a:p>
            <a:pPr>
              <a:lnSpc>
                <a:spcPct val="100000"/>
              </a:lnSpc>
            </a:pPr>
            <a:r>
              <a:rPr lang="en-US" sz="3000" b="1" spc="-1" dirty="0">
                <a:solidFill>
                  <a:srgbClr val="000000"/>
                </a:solidFill>
                <a:uFill>
                  <a:solidFill>
                    <a:srgbClr val="FFFFFF"/>
                  </a:solidFill>
                </a:uFill>
                <a:latin typeface="Calibri"/>
              </a:rPr>
              <a:t>Hyperparameter:</a:t>
            </a:r>
          </a:p>
          <a:p>
            <a:pPr>
              <a:lnSpc>
                <a:spcPct val="100000"/>
              </a:lnSpc>
            </a:pPr>
            <a:r>
              <a:rPr lang="en-US" sz="3000" spc="-1" dirty="0">
                <a:solidFill>
                  <a:srgbClr val="000000"/>
                </a:solidFill>
                <a:uFill>
                  <a:solidFill>
                    <a:srgbClr val="FFFFFF"/>
                  </a:solidFill>
                </a:uFill>
                <a:latin typeface="Calibri"/>
              </a:rPr>
              <a:t>Learning rate : 10^-6 ; Epoch: 50 ; Momentum:0.99 ; Batch Size: 4</a:t>
            </a: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IN" sz="3000" strike="noStrike" spc="-1" dirty="0">
              <a:solidFill>
                <a:srgbClr val="000000"/>
              </a:solidFill>
              <a:uFill>
                <a:solidFill>
                  <a:srgbClr val="FFFFFF"/>
                </a:solidFill>
              </a:uFill>
              <a:latin typeface="Calibri"/>
            </a:endParaRPr>
          </a:p>
          <a:p>
            <a:pPr>
              <a:lnSpc>
                <a:spcPct val="100000"/>
              </a:lnSpc>
            </a:pPr>
            <a:endParaRPr lang="en-US" sz="3000" strike="noStrike" spc="-1" dirty="0">
              <a:solidFill>
                <a:srgbClr val="000000"/>
              </a:solidFill>
              <a:uFill>
                <a:solidFill>
                  <a:srgbClr val="FFFFFF"/>
                </a:solidFill>
              </a:uFill>
              <a:latin typeface="Calibri"/>
            </a:endParaRPr>
          </a:p>
          <a:p>
            <a:pPr>
              <a:lnSpc>
                <a:spcPct val="100000"/>
              </a:lnSpc>
            </a:pPr>
            <a:endParaRPr lang="en-US" sz="3000" strike="noStrike" spc="-1" dirty="0">
              <a:solidFill>
                <a:srgbClr val="000000"/>
              </a:solidFill>
              <a:uFill>
                <a:solidFill>
                  <a:srgbClr val="FFFFFF"/>
                </a:solidFill>
              </a:uFill>
              <a:latin typeface="Calibri"/>
            </a:endParaRPr>
          </a:p>
        </p:txBody>
      </p:sp>
      <p:sp>
        <p:nvSpPr>
          <p:cNvPr id="63" name="CustomShape 19"/>
          <p:cNvSpPr/>
          <p:nvPr/>
        </p:nvSpPr>
        <p:spPr>
          <a:xfrm>
            <a:off x="8342280" y="22090680"/>
            <a:ext cx="8178480" cy="13407634"/>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IN" sz="3000" b="1" strike="noStrike" spc="-1" dirty="0">
                <a:solidFill>
                  <a:srgbClr val="000000"/>
                </a:solidFill>
                <a:uFill>
                  <a:solidFill>
                    <a:srgbClr val="FFFFFF"/>
                  </a:solidFill>
                </a:uFill>
                <a:latin typeface="Calibri"/>
              </a:rPr>
              <a:t>Part A</a:t>
            </a:r>
          </a:p>
          <a:p>
            <a:pPr>
              <a:lnSpc>
                <a:spcPct val="100000"/>
              </a:lnSpc>
            </a:pPr>
            <a:r>
              <a:rPr lang="en-IN" sz="3000" b="1" strike="noStrike" spc="-1" dirty="0">
                <a:solidFill>
                  <a:srgbClr val="000000"/>
                </a:solidFill>
                <a:uFill>
                  <a:solidFill>
                    <a:srgbClr val="FFFFFF"/>
                  </a:solidFill>
                </a:uFill>
                <a:latin typeface="Calibri"/>
              </a:rPr>
              <a:t>Baseline: </a:t>
            </a:r>
          </a:p>
          <a:p>
            <a:pPr>
              <a:lnSpc>
                <a:spcPct val="100000"/>
              </a:lnSpc>
            </a:pPr>
            <a:r>
              <a:rPr lang="en-IN" sz="3000" b="0" strike="noStrike" spc="-1" dirty="0">
                <a:solidFill>
                  <a:srgbClr val="000000"/>
                </a:solidFill>
                <a:uFill>
                  <a:solidFill>
                    <a:srgbClr val="FFFFFF"/>
                  </a:solidFill>
                </a:uFill>
                <a:latin typeface="Calibri"/>
              </a:rPr>
              <a:t>Fine Tuning on </a:t>
            </a:r>
            <a:r>
              <a:rPr lang="en-IN" sz="3000" b="0" strike="noStrike" spc="-1" dirty="0" err="1">
                <a:solidFill>
                  <a:srgbClr val="000000"/>
                </a:solidFill>
                <a:uFill>
                  <a:solidFill>
                    <a:srgbClr val="FFFFFF"/>
                  </a:solidFill>
                </a:uFill>
                <a:latin typeface="Calibri"/>
              </a:rPr>
              <a:t>AlexNet</a:t>
            </a:r>
            <a:r>
              <a:rPr lang="en-IN" sz="3000" b="0" strike="noStrike" spc="-1" dirty="0">
                <a:solidFill>
                  <a:srgbClr val="000000"/>
                </a:solidFill>
                <a:uFill>
                  <a:solidFill>
                    <a:srgbClr val="FFFFFF"/>
                  </a:solidFill>
                </a:uFill>
                <a:latin typeface="Calibri"/>
              </a:rPr>
              <a:t>, Transfer Learning on ResNet18 </a:t>
            </a:r>
          </a:p>
          <a:p>
            <a:pPr>
              <a:lnSpc>
                <a:spcPct val="100000"/>
              </a:lnSpc>
            </a:pPr>
            <a:r>
              <a:rPr lang="en-IN" sz="3000" b="1" strike="noStrike" spc="-1" dirty="0">
                <a:solidFill>
                  <a:srgbClr val="000000"/>
                </a:solidFill>
                <a:uFill>
                  <a:solidFill>
                    <a:srgbClr val="FFFFFF"/>
                  </a:solidFill>
                </a:uFill>
                <a:latin typeface="Calibri"/>
              </a:rPr>
              <a:t>Experimental Approach</a:t>
            </a:r>
            <a:r>
              <a:rPr lang="en-IN" sz="3000" b="0" strike="noStrike" spc="-1" dirty="0">
                <a:solidFill>
                  <a:srgbClr val="000000"/>
                </a:solidFill>
                <a:uFill>
                  <a:solidFill>
                    <a:srgbClr val="FFFFFF"/>
                  </a:solidFill>
                </a:uFill>
                <a:latin typeface="Calibri"/>
              </a:rPr>
              <a:t>:  </a:t>
            </a:r>
          </a:p>
          <a:p>
            <a:pPr>
              <a:lnSpc>
                <a:spcPct val="100000"/>
              </a:lnSpc>
            </a:pPr>
            <a:r>
              <a:rPr lang="en-IN" sz="3000" b="0" strike="noStrike" spc="-1" dirty="0">
                <a:solidFill>
                  <a:srgbClr val="000000"/>
                </a:solidFill>
                <a:uFill>
                  <a:solidFill>
                    <a:srgbClr val="FFFFFF"/>
                  </a:solidFill>
                </a:uFill>
                <a:latin typeface="Calibri"/>
              </a:rPr>
              <a:t>Our approach is largely based on </a:t>
            </a:r>
            <a:r>
              <a:rPr lang="en-IN" sz="3000" b="0" i="1" strike="noStrike" spc="-1" dirty="0">
                <a:solidFill>
                  <a:srgbClr val="000000"/>
                </a:solidFill>
                <a:uFill>
                  <a:solidFill>
                    <a:srgbClr val="FFFFFF"/>
                  </a:solidFill>
                </a:uFill>
                <a:latin typeface="Calibri"/>
              </a:rPr>
              <a:t>“</a:t>
            </a:r>
            <a:r>
              <a:rPr lang="en-IN" sz="3000" i="1" strike="noStrike" spc="-1" dirty="0">
                <a:uFill>
                  <a:solidFill>
                    <a:srgbClr val="FFFFFF"/>
                  </a:solidFill>
                </a:uFill>
                <a:latin typeface="Calibri"/>
              </a:rPr>
              <a:t>Siamese Neural Networks for One-shot Image Recognition</a:t>
            </a:r>
            <a:r>
              <a:rPr lang="en-IN" sz="3000" b="0" i="1" strike="noStrike" spc="-1" dirty="0">
                <a:solidFill>
                  <a:srgbClr val="000000"/>
                </a:solidFill>
                <a:uFill>
                  <a:solidFill>
                    <a:srgbClr val="FFFFFF"/>
                  </a:solidFill>
                </a:uFill>
                <a:latin typeface="Calibri"/>
              </a:rPr>
              <a:t>” </a:t>
            </a:r>
            <a:r>
              <a:rPr lang="en-IN" sz="3000" b="0" strike="noStrike" spc="-1" dirty="0">
                <a:solidFill>
                  <a:srgbClr val="000000"/>
                </a:solidFill>
                <a:uFill>
                  <a:solidFill>
                    <a:srgbClr val="FFFFFF"/>
                  </a:solidFill>
                </a:uFill>
                <a:latin typeface="Calibri"/>
              </a:rPr>
              <a:t>by Gregory Koch with one to one comparison between training class image and the test image. The predicted class is the aggregation of least difference score generated per class when tested on all training images within a class. Rationale behind the approach included small dataset(400 images) and incorporating weak classifiers as in bagging to attain a strong classifier.</a:t>
            </a:r>
          </a:p>
          <a:p>
            <a:pPr>
              <a:lnSpc>
                <a:spcPct val="100000"/>
              </a:lnSpc>
            </a:pPr>
            <a:endParaRPr lang="en-IN" sz="3000" spc="-1" dirty="0">
              <a:solidFill>
                <a:srgbClr val="000000"/>
              </a:solidFill>
              <a:uFill>
                <a:solidFill>
                  <a:srgbClr val="FFFFFF"/>
                </a:solidFill>
              </a:uFill>
              <a:latin typeface="Calibri"/>
            </a:endParaRPr>
          </a:p>
          <a:p>
            <a:pPr>
              <a:lnSpc>
                <a:spcPct val="100000"/>
              </a:lnSpc>
            </a:pPr>
            <a:r>
              <a:rPr lang="en-IN" sz="3000" b="1" strike="noStrike" spc="-1" dirty="0">
                <a:solidFill>
                  <a:srgbClr val="000000"/>
                </a:solidFill>
                <a:uFill>
                  <a:solidFill>
                    <a:srgbClr val="FFFFFF"/>
                  </a:solidFill>
                </a:uFill>
                <a:latin typeface="Calibri"/>
              </a:rPr>
              <a:t>Part B</a:t>
            </a:r>
          </a:p>
          <a:p>
            <a:pPr>
              <a:lnSpc>
                <a:spcPct val="100000"/>
              </a:lnSpc>
            </a:pPr>
            <a:r>
              <a:rPr lang="en-IN" sz="3000" b="1" spc="-1" dirty="0">
                <a:solidFill>
                  <a:srgbClr val="000000"/>
                </a:solidFill>
                <a:uFill>
                  <a:solidFill>
                    <a:srgbClr val="FFFFFF"/>
                  </a:solidFill>
                </a:uFill>
                <a:latin typeface="Calibri"/>
              </a:rPr>
              <a:t>Baseline: </a:t>
            </a:r>
          </a:p>
          <a:p>
            <a:pPr>
              <a:lnSpc>
                <a:spcPct val="100000"/>
              </a:lnSpc>
            </a:pPr>
            <a:r>
              <a:rPr lang="en-IN" sz="3000" spc="-1" dirty="0">
                <a:solidFill>
                  <a:srgbClr val="000000"/>
                </a:solidFill>
                <a:uFill>
                  <a:solidFill>
                    <a:srgbClr val="FFFFFF"/>
                  </a:solidFill>
                </a:uFill>
                <a:latin typeface="Calibri"/>
              </a:rPr>
              <a:t>Transfer learning on VGG-16. </a:t>
            </a:r>
          </a:p>
          <a:p>
            <a:r>
              <a:rPr lang="en-IN" sz="3000" b="1" spc="-1" dirty="0">
                <a:solidFill>
                  <a:srgbClr val="000000"/>
                </a:solidFill>
                <a:uFill>
                  <a:solidFill>
                    <a:srgbClr val="FFFFFF"/>
                  </a:solidFill>
                </a:uFill>
                <a:latin typeface="Calibri"/>
              </a:rPr>
              <a:t>Experimental Approach</a:t>
            </a:r>
            <a:r>
              <a:rPr lang="en-IN" sz="3000" spc="-1" dirty="0">
                <a:solidFill>
                  <a:srgbClr val="000000"/>
                </a:solidFill>
                <a:uFill>
                  <a:solidFill>
                    <a:srgbClr val="FFFFFF"/>
                  </a:solidFill>
                </a:uFill>
                <a:latin typeface="Calibri"/>
              </a:rPr>
              <a:t>:  </a:t>
            </a:r>
          </a:p>
          <a:p>
            <a:pPr>
              <a:lnSpc>
                <a:spcPct val="100000"/>
              </a:lnSpc>
            </a:pPr>
            <a:r>
              <a:rPr lang="en-IN" sz="3000" spc="-1" dirty="0">
                <a:solidFill>
                  <a:srgbClr val="000000"/>
                </a:solidFill>
                <a:uFill>
                  <a:solidFill>
                    <a:srgbClr val="FFFFFF"/>
                  </a:solidFill>
                </a:uFill>
                <a:latin typeface="Calibri"/>
              </a:rPr>
              <a:t>Our approach is largely based on </a:t>
            </a:r>
            <a:r>
              <a:rPr lang="en-IN" sz="3000" i="1" spc="-1" dirty="0">
                <a:solidFill>
                  <a:srgbClr val="000000"/>
                </a:solidFill>
                <a:uFill>
                  <a:solidFill>
                    <a:srgbClr val="FFFFFF"/>
                  </a:solidFill>
                </a:uFill>
                <a:latin typeface="Calibri"/>
              </a:rPr>
              <a:t>“</a:t>
            </a:r>
            <a:r>
              <a:rPr lang="en-US" sz="3000" i="1" u="sng" spc="-1" dirty="0">
                <a:solidFill>
                  <a:srgbClr val="000000"/>
                </a:solidFill>
                <a:uFill>
                  <a:solidFill>
                    <a:srgbClr val="FFFFFF"/>
                  </a:solidFill>
                </a:uFill>
                <a:latin typeface="Calibri"/>
              </a:rPr>
              <a:t>Fully Convolutional Networks for Semantic Segmentation</a:t>
            </a:r>
            <a:r>
              <a:rPr lang="en-IN" sz="3000" i="1" spc="-1" dirty="0">
                <a:solidFill>
                  <a:srgbClr val="000000"/>
                </a:solidFill>
                <a:uFill>
                  <a:solidFill>
                    <a:srgbClr val="FFFFFF"/>
                  </a:solidFill>
                </a:uFill>
                <a:latin typeface="Calibri"/>
              </a:rPr>
              <a:t>” .</a:t>
            </a:r>
            <a:r>
              <a:rPr lang="en-IN" sz="3000" spc="-1" dirty="0">
                <a:solidFill>
                  <a:srgbClr val="000000"/>
                </a:solidFill>
                <a:uFill>
                  <a:solidFill>
                    <a:srgbClr val="FFFFFF"/>
                  </a:solidFill>
                </a:uFill>
                <a:latin typeface="Calibri"/>
              </a:rPr>
              <a:t>Model is based on FCN-8 architecture. We are performing semantic segmentation to label each pixel into 4 classes. As a part of </a:t>
            </a:r>
            <a:r>
              <a:rPr lang="en-IN" sz="3000" b="1" spc="-1" dirty="0">
                <a:solidFill>
                  <a:srgbClr val="000000"/>
                </a:solidFill>
                <a:uFill>
                  <a:solidFill>
                    <a:srgbClr val="FFFFFF"/>
                  </a:solidFill>
                </a:uFill>
                <a:latin typeface="Calibri"/>
              </a:rPr>
              <a:t>Pre-processing Technique, </a:t>
            </a:r>
            <a:r>
              <a:rPr lang="en-IN" sz="3000" spc="-1" dirty="0">
                <a:solidFill>
                  <a:srgbClr val="000000"/>
                </a:solidFill>
                <a:uFill>
                  <a:solidFill>
                    <a:srgbClr val="FFFFFF"/>
                  </a:solidFill>
                </a:uFill>
                <a:latin typeface="Calibri"/>
              </a:rPr>
              <a:t>we used Sampling to compress the large whole slide images. We used stochastic gradient descent as the optimizer.</a:t>
            </a:r>
          </a:p>
        </p:txBody>
      </p:sp>
      <p:sp>
        <p:nvSpPr>
          <p:cNvPr id="64" name="CustomShape 20"/>
          <p:cNvSpPr/>
          <p:nvPr/>
        </p:nvSpPr>
        <p:spPr>
          <a:xfrm>
            <a:off x="26987040" y="21027240"/>
            <a:ext cx="8178480" cy="9124513"/>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US" sz="3000" b="1" spc="-1" dirty="0">
                <a:solidFill>
                  <a:srgbClr val="000000"/>
                </a:solidFill>
                <a:uFill>
                  <a:solidFill>
                    <a:srgbClr val="FFFFFF"/>
                  </a:solidFill>
                </a:uFill>
                <a:latin typeface="Calibri" panose="020F0502020204030204" pitchFamily="34" charset="0"/>
                <a:cs typeface="Calibri" panose="020F0502020204030204" pitchFamily="34" charset="0"/>
              </a:rPr>
              <a:t>Part A</a:t>
            </a:r>
          </a:p>
          <a:p>
            <a:pPr>
              <a:lnSpc>
                <a:spcPct val="100000"/>
              </a:lnSpc>
            </a:pP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With </a:t>
            </a:r>
            <a:r>
              <a:rPr lang="en-US" sz="3000" spc="-1" dirty="0" err="1">
                <a:solidFill>
                  <a:srgbClr val="000000"/>
                </a:solidFill>
                <a:uFill>
                  <a:solidFill>
                    <a:srgbClr val="FFFFFF"/>
                  </a:solidFill>
                </a:uFill>
                <a:latin typeface="Calibri" panose="020F0502020204030204" pitchFamily="34" charset="0"/>
                <a:cs typeface="Calibri" panose="020F0502020204030204" pitchFamily="34" charset="0"/>
              </a:rPr>
              <a:t>AlexNet</a:t>
            </a: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 on transfer learning we achieved an accuracy of 52.48% percent with Siamese subnetwork of </a:t>
            </a:r>
            <a:r>
              <a:rPr lang="en-US" sz="3000" spc="-1" dirty="0" err="1">
                <a:solidFill>
                  <a:srgbClr val="000000"/>
                </a:solidFill>
                <a:uFill>
                  <a:solidFill>
                    <a:srgbClr val="FFFFFF"/>
                  </a:solidFill>
                </a:uFill>
                <a:latin typeface="Calibri" panose="020F0502020204030204" pitchFamily="34" charset="0"/>
                <a:cs typeface="Calibri" panose="020F0502020204030204" pitchFamily="34" charset="0"/>
              </a:rPr>
              <a:t>Alexnet</a:t>
            </a: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 we obtained 56.1%.</a:t>
            </a:r>
          </a:p>
          <a:p>
            <a:pPr>
              <a:lnSpc>
                <a:spcPct val="100000"/>
              </a:lnSpc>
            </a:pPr>
            <a:r>
              <a:rPr lang="en-US" sz="3000" b="1" spc="-1" dirty="0">
                <a:solidFill>
                  <a:srgbClr val="000000"/>
                </a:solidFill>
                <a:uFill>
                  <a:solidFill>
                    <a:srgbClr val="FFFFFF"/>
                  </a:solidFill>
                </a:uFill>
                <a:latin typeface="Calibri" panose="020F0502020204030204" pitchFamily="34" charset="0"/>
                <a:cs typeface="Calibri" panose="020F0502020204030204" pitchFamily="34" charset="0"/>
              </a:rPr>
              <a:t>Insights: </a:t>
            </a:r>
          </a:p>
          <a:p>
            <a:pPr>
              <a:lnSpc>
                <a:spcPct val="100000"/>
              </a:lnSpc>
            </a:pP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1. A deeper network will increase the performance</a:t>
            </a:r>
          </a:p>
          <a:p>
            <a:pPr>
              <a:lnSpc>
                <a:spcPct val="100000"/>
              </a:lnSpc>
            </a:pP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but so will the testing time from less than 2sec/image to almost 1-2min/image. </a:t>
            </a:r>
          </a:p>
          <a:p>
            <a:pPr>
              <a:lnSpc>
                <a:spcPct val="100000"/>
              </a:lnSpc>
            </a:pP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2. Testing time proportional to Dataset size. </a:t>
            </a:r>
          </a:p>
          <a:p>
            <a:pPr>
              <a:lnSpc>
                <a:spcPct val="100000"/>
              </a:lnSpc>
            </a:pPr>
            <a:r>
              <a:rPr lang="en-US" sz="3000" b="1" spc="-1" dirty="0">
                <a:solidFill>
                  <a:srgbClr val="000000"/>
                </a:solidFill>
                <a:uFill>
                  <a:solidFill>
                    <a:srgbClr val="FFFFFF"/>
                  </a:solidFill>
                </a:uFill>
                <a:latin typeface="Calibri" panose="020F0502020204030204" pitchFamily="34" charset="0"/>
                <a:cs typeface="Calibri" panose="020F0502020204030204" pitchFamily="34" charset="0"/>
              </a:rPr>
              <a:t>Part B</a:t>
            </a:r>
          </a:p>
          <a:p>
            <a:pPr>
              <a:lnSpc>
                <a:spcPct val="100000"/>
              </a:lnSpc>
            </a:pPr>
            <a:r>
              <a:rPr lang="en-US" sz="3000" strike="noStrike" spc="-1" dirty="0">
                <a:solidFill>
                  <a:srgbClr val="000000"/>
                </a:solidFill>
                <a:uFill>
                  <a:solidFill>
                    <a:srgbClr val="FFFFFF"/>
                  </a:solidFill>
                </a:uFill>
                <a:latin typeface="Calibri" panose="020F0502020204030204" pitchFamily="34" charset="0"/>
                <a:cs typeface="Calibri" panose="020F0502020204030204" pitchFamily="34" charset="0"/>
              </a:rPr>
              <a:t>Our model has an accuracy of 66.8% and can perform semantic segmentation with a loss of  0.27. </a:t>
            </a:r>
          </a:p>
          <a:p>
            <a:pPr>
              <a:lnSpc>
                <a:spcPct val="100000"/>
              </a:lnSpc>
            </a:pPr>
            <a:r>
              <a:rPr lang="en-US" sz="3000" b="1" strike="noStrike" spc="-1" dirty="0">
                <a:solidFill>
                  <a:srgbClr val="000000"/>
                </a:solidFill>
                <a:uFill>
                  <a:solidFill>
                    <a:srgbClr val="FFFFFF"/>
                  </a:solidFill>
                </a:uFill>
                <a:latin typeface="Calibri" panose="020F0502020204030204" pitchFamily="34" charset="0"/>
                <a:cs typeface="Calibri" panose="020F0502020204030204" pitchFamily="34" charset="0"/>
              </a:rPr>
              <a:t>Insight</a:t>
            </a:r>
            <a:r>
              <a:rPr lang="en-US" sz="3000" b="1" spc="-1" dirty="0">
                <a:solidFill>
                  <a:srgbClr val="000000"/>
                </a:solidFill>
                <a:uFill>
                  <a:solidFill>
                    <a:srgbClr val="FFFFFF"/>
                  </a:solidFill>
                </a:uFill>
                <a:latin typeface="Calibri" panose="020F0502020204030204" pitchFamily="34" charset="0"/>
                <a:cs typeface="Calibri" panose="020F0502020204030204" pitchFamily="34" charset="0"/>
              </a:rPr>
              <a:t>s:</a:t>
            </a:r>
            <a:endParaRPr lang="en-US" sz="3000"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Based on the accuracy and output we received, we believe that FCN 8 is not a recommended architecture to segment Bio-Medical Images. This challenge can be tried with </a:t>
            </a:r>
            <a:r>
              <a:rPr lang="en-US" sz="3000" spc="-1" dirty="0" err="1">
                <a:solidFill>
                  <a:srgbClr val="000000"/>
                </a:solidFill>
                <a:uFill>
                  <a:solidFill>
                    <a:srgbClr val="FFFFFF"/>
                  </a:solidFill>
                </a:uFill>
                <a:latin typeface="Calibri" panose="020F0502020204030204" pitchFamily="34" charset="0"/>
                <a:cs typeface="Calibri" panose="020F0502020204030204" pitchFamily="34" charset="0"/>
              </a:rPr>
              <a:t>Unet</a:t>
            </a: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 along with pretrained </a:t>
            </a:r>
            <a:r>
              <a:rPr lang="en-US" sz="3000" spc="-1" dirty="0" err="1">
                <a:solidFill>
                  <a:srgbClr val="000000"/>
                </a:solidFill>
                <a:uFill>
                  <a:solidFill>
                    <a:srgbClr val="FFFFFF"/>
                  </a:solidFill>
                </a:uFill>
                <a:latin typeface="Calibri" panose="020F0502020204030204" pitchFamily="34" charset="0"/>
                <a:cs typeface="Calibri" panose="020F0502020204030204" pitchFamily="34" charset="0"/>
              </a:rPr>
              <a:t>Resnet</a:t>
            </a: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 Model.</a:t>
            </a:r>
          </a:p>
          <a:p>
            <a:pPr>
              <a:lnSpc>
                <a:spcPct val="100000"/>
              </a:lnSpc>
            </a:pPr>
            <a:endParaRPr lang="en-US" sz="3000"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000" b="1"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65" name="CustomShape 21"/>
          <p:cNvSpPr/>
          <p:nvPr/>
        </p:nvSpPr>
        <p:spPr>
          <a:xfrm>
            <a:off x="8342280" y="6136200"/>
            <a:ext cx="8178480" cy="50427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IN" sz="3000" strike="noStrike" spc="-1" dirty="0">
                <a:solidFill>
                  <a:srgbClr val="000000"/>
                </a:solidFill>
                <a:uFill>
                  <a:solidFill>
                    <a:srgbClr val="FFFFFF"/>
                  </a:solidFill>
                </a:uFill>
                <a:latin typeface="Calibri"/>
              </a:rPr>
              <a:t>There are two goals in this challenge. </a:t>
            </a:r>
          </a:p>
          <a:p>
            <a:pPr>
              <a:lnSpc>
                <a:spcPct val="100000"/>
              </a:lnSpc>
            </a:pPr>
            <a:r>
              <a:rPr lang="en-IN" sz="3000" b="1" strike="noStrike" spc="-1" dirty="0">
                <a:solidFill>
                  <a:srgbClr val="000000"/>
                </a:solidFill>
                <a:uFill>
                  <a:solidFill>
                    <a:srgbClr val="FFFFFF"/>
                  </a:solidFill>
                </a:uFill>
                <a:latin typeface="Calibri"/>
              </a:rPr>
              <a:t>Part A </a:t>
            </a:r>
            <a:r>
              <a:rPr lang="en-IN" sz="3000" strike="noStrike" spc="-1" dirty="0">
                <a:solidFill>
                  <a:srgbClr val="000000"/>
                </a:solidFill>
                <a:uFill>
                  <a:solidFill>
                    <a:srgbClr val="FFFFFF"/>
                  </a:solidFill>
                </a:uFill>
                <a:latin typeface="Calibri"/>
              </a:rPr>
              <a:t>of the challenge consists </a:t>
            </a:r>
            <a:r>
              <a:rPr lang="en-IN" sz="3000" spc="-1" dirty="0">
                <a:solidFill>
                  <a:srgbClr val="000000"/>
                </a:solidFill>
                <a:uFill>
                  <a:solidFill>
                    <a:srgbClr val="FFFFFF"/>
                  </a:solidFill>
                </a:uFill>
                <a:latin typeface="Calibri"/>
              </a:rPr>
              <a:t>of</a:t>
            </a:r>
            <a:r>
              <a:rPr lang="en-IN" sz="3000" strike="noStrike" spc="-1" dirty="0">
                <a:solidFill>
                  <a:srgbClr val="000000"/>
                </a:solidFill>
                <a:uFill>
                  <a:solidFill>
                    <a:srgbClr val="FFFFFF"/>
                  </a:solidFill>
                </a:uFill>
                <a:latin typeface="Calibri"/>
              </a:rPr>
              <a:t> automatically classifying H&amp;E stained breast histology microscopy images into four classes: normal, benign, in situ carcinoma and invasive carcinoma. </a:t>
            </a:r>
          </a:p>
          <a:p>
            <a:pPr>
              <a:lnSpc>
                <a:spcPct val="100000"/>
              </a:lnSpc>
            </a:pPr>
            <a:r>
              <a:rPr lang="en-IN" sz="3000" b="1" strike="noStrike" spc="-1" dirty="0">
                <a:solidFill>
                  <a:srgbClr val="000000"/>
                </a:solidFill>
                <a:uFill>
                  <a:solidFill>
                    <a:srgbClr val="FFFFFF"/>
                  </a:solidFill>
                </a:uFill>
                <a:latin typeface="Calibri"/>
              </a:rPr>
              <a:t>Part B </a:t>
            </a:r>
            <a:r>
              <a:rPr lang="en-IN" sz="3000" strike="noStrike" spc="-1" dirty="0">
                <a:solidFill>
                  <a:srgbClr val="000000"/>
                </a:solidFill>
                <a:uFill>
                  <a:solidFill>
                    <a:srgbClr val="FFFFFF"/>
                  </a:solidFill>
                </a:uFill>
                <a:latin typeface="Calibri"/>
              </a:rPr>
              <a:t>consists </a:t>
            </a:r>
            <a:r>
              <a:rPr lang="en-IN" sz="3000" spc="-1" dirty="0">
                <a:solidFill>
                  <a:srgbClr val="000000"/>
                </a:solidFill>
                <a:uFill>
                  <a:solidFill>
                    <a:srgbClr val="FFFFFF"/>
                  </a:solidFill>
                </a:uFill>
                <a:latin typeface="Calibri"/>
              </a:rPr>
              <a:t>of</a:t>
            </a:r>
            <a:r>
              <a:rPr lang="en-IN" sz="3000" strike="noStrike" spc="-1" dirty="0">
                <a:solidFill>
                  <a:srgbClr val="000000"/>
                </a:solidFill>
                <a:uFill>
                  <a:solidFill>
                    <a:srgbClr val="FFFFFF"/>
                  </a:solidFill>
                </a:uFill>
                <a:latin typeface="Calibri"/>
              </a:rPr>
              <a:t> performing pixel-wise labelling of whole-slide images in the same four classes. For this purpose, we have approx. 400+ labelled microscopy images, and 10 pixel-wise </a:t>
            </a:r>
            <a:r>
              <a:rPr lang="en-IN" sz="3000" spc="-1" dirty="0">
                <a:solidFill>
                  <a:srgbClr val="000000"/>
                </a:solidFill>
                <a:uFill>
                  <a:solidFill>
                    <a:srgbClr val="FFFFFF"/>
                  </a:solidFill>
                </a:uFill>
                <a:latin typeface="Calibri"/>
              </a:rPr>
              <a:t>images.</a:t>
            </a:r>
            <a:endParaRPr lang="en-US" sz="1800" strike="noStrike" spc="-1" dirty="0">
              <a:solidFill>
                <a:srgbClr val="000000"/>
              </a:solidFill>
              <a:uFill>
                <a:solidFill>
                  <a:srgbClr val="FFFFFF"/>
                </a:solidFill>
              </a:uFill>
              <a:latin typeface="Arial"/>
            </a:endParaRPr>
          </a:p>
        </p:txBody>
      </p:sp>
      <p:sp>
        <p:nvSpPr>
          <p:cNvPr id="67" name="CustomShape 23"/>
          <p:cNvSpPr/>
          <p:nvPr/>
        </p:nvSpPr>
        <p:spPr>
          <a:xfrm>
            <a:off x="26960690" y="31062194"/>
            <a:ext cx="8178480" cy="443612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marL="419040" indent="-418680">
              <a:lnSpc>
                <a:spcPct val="100000"/>
              </a:lnSpc>
              <a:buClr>
                <a:srgbClr val="000000"/>
              </a:buClr>
              <a:buFont typeface="StarSymbol"/>
              <a:buAutoNum type="arabicPeriod"/>
            </a:pPr>
            <a:r>
              <a:rPr lang="en-US" sz="2800" spc="-1" dirty="0">
                <a:solidFill>
                  <a:srgbClr val="000000"/>
                </a:solidFill>
                <a:uFill>
                  <a:solidFill>
                    <a:srgbClr val="FFFFFF"/>
                  </a:solidFill>
                </a:uFill>
                <a:latin typeface="Calibri"/>
              </a:rPr>
              <a:t>Long, J., </a:t>
            </a:r>
            <a:r>
              <a:rPr lang="en-US" sz="2800" spc="-1" dirty="0" err="1">
                <a:solidFill>
                  <a:srgbClr val="000000"/>
                </a:solidFill>
                <a:uFill>
                  <a:solidFill>
                    <a:srgbClr val="FFFFFF"/>
                  </a:solidFill>
                </a:uFill>
                <a:latin typeface="Calibri"/>
              </a:rPr>
              <a:t>Shelhamer</a:t>
            </a:r>
            <a:r>
              <a:rPr lang="en-US" sz="2800" spc="-1" dirty="0">
                <a:solidFill>
                  <a:srgbClr val="000000"/>
                </a:solidFill>
                <a:uFill>
                  <a:solidFill>
                    <a:srgbClr val="FFFFFF"/>
                  </a:solidFill>
                </a:uFill>
                <a:latin typeface="Calibri"/>
              </a:rPr>
              <a:t>, E., Darrell, T.: Fully convolutional networks for semantic segmentation (2014), arXiv:1411.4038 [cs.CV]</a:t>
            </a:r>
          </a:p>
          <a:p>
            <a:pPr marL="419040" indent="-418680">
              <a:lnSpc>
                <a:spcPct val="100000"/>
              </a:lnSpc>
              <a:buClr>
                <a:srgbClr val="000000"/>
              </a:buClr>
              <a:buFont typeface="StarSymbol"/>
              <a:buAutoNum type="arabicPeriod"/>
            </a:pPr>
            <a:r>
              <a:rPr lang="en-US" sz="2800" spc="-1" dirty="0">
                <a:solidFill>
                  <a:srgbClr val="000000"/>
                </a:solidFill>
                <a:uFill>
                  <a:solidFill>
                    <a:srgbClr val="FFFFFF"/>
                  </a:solidFill>
                </a:uFill>
                <a:latin typeface="Calibri"/>
              </a:rPr>
              <a:t>Olaf R, Philipp Fi, Thomas B: U-Net: Convolutional Networks for Biomedical Image Segmentation</a:t>
            </a:r>
          </a:p>
          <a:p>
            <a:pPr marL="419040" indent="-418680">
              <a:lnSpc>
                <a:spcPct val="100000"/>
              </a:lnSpc>
              <a:buClr>
                <a:srgbClr val="000000"/>
              </a:buClr>
              <a:buFont typeface="StarSymbol"/>
              <a:buAutoNum type="arabicPeriod"/>
            </a:pPr>
            <a:r>
              <a:rPr lang="en-US" sz="2800" spc="-1" dirty="0">
                <a:solidFill>
                  <a:srgbClr val="000000"/>
                </a:solidFill>
                <a:uFill>
                  <a:solidFill>
                    <a:srgbClr val="FFFFFF"/>
                  </a:solidFill>
                </a:uFill>
                <a:latin typeface="Calibri"/>
              </a:rPr>
              <a:t>Koch G., </a:t>
            </a:r>
            <a:r>
              <a:rPr lang="en-US" sz="2800" spc="-1" dirty="0" err="1">
                <a:solidFill>
                  <a:srgbClr val="000000"/>
                </a:solidFill>
                <a:uFill>
                  <a:solidFill>
                    <a:srgbClr val="FFFFFF"/>
                  </a:solidFill>
                </a:uFill>
                <a:latin typeface="Calibri"/>
              </a:rPr>
              <a:t>Zemel</a:t>
            </a:r>
            <a:r>
              <a:rPr lang="en-US" sz="2800" spc="-1" dirty="0">
                <a:solidFill>
                  <a:srgbClr val="000000"/>
                </a:solidFill>
                <a:uFill>
                  <a:solidFill>
                    <a:srgbClr val="FFFFFF"/>
                  </a:solidFill>
                </a:uFill>
                <a:latin typeface="Calibri"/>
              </a:rPr>
              <a:t> R: </a:t>
            </a:r>
            <a:r>
              <a:rPr lang="en-IN" sz="2800" spc="-1" dirty="0">
                <a:solidFill>
                  <a:srgbClr val="000000"/>
                </a:solidFill>
                <a:uFill>
                  <a:solidFill>
                    <a:srgbClr val="FFFFFF"/>
                  </a:solidFill>
                </a:uFill>
                <a:latin typeface="Calibri"/>
              </a:rPr>
              <a:t>Siamese Neural Networks for One-shot Image Recognition. ICML 2014 workshop.</a:t>
            </a:r>
            <a:endParaRPr lang="en-US" sz="2800" spc="-1" dirty="0">
              <a:solidFill>
                <a:srgbClr val="000000"/>
              </a:solidFill>
              <a:uFill>
                <a:solidFill>
                  <a:srgbClr val="FFFFFF"/>
                </a:solidFill>
              </a:uFill>
              <a:latin typeface="Calibri"/>
            </a:endParaRPr>
          </a:p>
          <a:p>
            <a:pPr marL="419040" indent="-418680">
              <a:lnSpc>
                <a:spcPct val="100000"/>
              </a:lnSpc>
              <a:buClr>
                <a:srgbClr val="000000"/>
              </a:buClr>
              <a:buFont typeface="StarSymbol"/>
              <a:buAutoNum type="arabicPeriod"/>
            </a:pPr>
            <a:r>
              <a:rPr lang="en-US" sz="2800" spc="-1" dirty="0">
                <a:solidFill>
                  <a:srgbClr val="000000"/>
                </a:solidFill>
                <a:uFill>
                  <a:solidFill>
                    <a:srgbClr val="FFFFFF"/>
                  </a:solidFill>
                </a:uFill>
                <a:latin typeface="Calibri"/>
              </a:rPr>
              <a:t>R Hadsell, S Chopra, Y </a:t>
            </a:r>
            <a:r>
              <a:rPr lang="en-US" sz="2800" spc="-1" dirty="0" err="1">
                <a:solidFill>
                  <a:srgbClr val="000000"/>
                </a:solidFill>
                <a:uFill>
                  <a:solidFill>
                    <a:srgbClr val="FFFFFF"/>
                  </a:solidFill>
                </a:uFill>
                <a:latin typeface="Calibri"/>
              </a:rPr>
              <a:t>LeCun</a:t>
            </a:r>
            <a:r>
              <a:rPr lang="en-US" sz="2800" spc="-1" dirty="0">
                <a:solidFill>
                  <a:srgbClr val="000000"/>
                </a:solidFill>
                <a:uFill>
                  <a:solidFill>
                    <a:srgbClr val="FFFFFF"/>
                  </a:solidFill>
                </a:uFill>
                <a:latin typeface="Calibri"/>
              </a:rPr>
              <a:t> - </a:t>
            </a:r>
            <a:r>
              <a:rPr lang="en-IN" sz="2800" spc="-1" dirty="0">
                <a:solidFill>
                  <a:srgbClr val="000000"/>
                </a:solidFill>
                <a:uFill>
                  <a:solidFill>
                    <a:srgbClr val="FFFFFF"/>
                  </a:solidFill>
                </a:uFill>
                <a:latin typeface="Calibri"/>
              </a:rPr>
              <a:t>Dimensionality Reduction by Learning an Invariant Mapping</a:t>
            </a:r>
            <a:r>
              <a:rPr lang="en-US" sz="2800" spc="-1" dirty="0">
                <a:solidFill>
                  <a:srgbClr val="000000"/>
                </a:solidFill>
                <a:uFill>
                  <a:solidFill>
                    <a:srgbClr val="FFFFFF"/>
                  </a:solidFill>
                </a:uFill>
                <a:latin typeface="Calibri"/>
              </a:rPr>
              <a:t> CVPR 2006</a:t>
            </a:r>
          </a:p>
        </p:txBody>
      </p:sp>
      <p:sp>
        <p:nvSpPr>
          <p:cNvPr id="68" name="CustomShape 24"/>
          <p:cNvSpPr/>
          <p:nvPr/>
        </p:nvSpPr>
        <p:spPr>
          <a:xfrm>
            <a:off x="816840" y="29260800"/>
            <a:ext cx="5888880" cy="6237514"/>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US" sz="2400" spc="-1" dirty="0">
                <a:solidFill>
                  <a:srgbClr val="FFFFFF"/>
                </a:solidFill>
                <a:uFill>
                  <a:solidFill>
                    <a:srgbClr val="FFFFFF"/>
                  </a:solidFill>
                </a:uFill>
                <a:latin typeface="Calibri"/>
              </a:rPr>
              <a:t>Part A: https://github.com/sangramioi/breast-cancer-detection-siamese-nn-bagging </a:t>
            </a:r>
          </a:p>
          <a:p>
            <a:pPr>
              <a:lnSpc>
                <a:spcPct val="100000"/>
              </a:lnSpc>
            </a:pPr>
            <a:endParaRPr lang="en-US" sz="2400" spc="-1" dirty="0">
              <a:solidFill>
                <a:srgbClr val="FFFFFF"/>
              </a:solidFill>
              <a:uFill>
                <a:solidFill>
                  <a:srgbClr val="FFFFFF"/>
                </a:solidFill>
              </a:uFill>
              <a:latin typeface="Calibri"/>
            </a:endParaRPr>
          </a:p>
          <a:p>
            <a:pPr>
              <a:lnSpc>
                <a:spcPct val="100000"/>
              </a:lnSpc>
            </a:pPr>
            <a:r>
              <a:rPr lang="en-US" sz="2400" spc="-1" dirty="0">
                <a:solidFill>
                  <a:srgbClr val="FFFFFF"/>
                </a:solidFill>
                <a:uFill>
                  <a:solidFill>
                    <a:srgbClr val="FFFFFF"/>
                  </a:solidFill>
                </a:uFill>
                <a:latin typeface="Calibri"/>
              </a:rPr>
              <a:t>Contact Email</a:t>
            </a:r>
            <a:r>
              <a:rPr lang="en-US" sz="2400" b="0" strike="noStrike" spc="-1" dirty="0">
                <a:solidFill>
                  <a:srgbClr val="FFFFFF"/>
                </a:solidFill>
                <a:uFill>
                  <a:solidFill>
                    <a:srgbClr val="FFFFFF"/>
                  </a:solidFill>
                </a:uFill>
                <a:latin typeface="Calibri"/>
              </a:rPr>
              <a:t>: </a:t>
            </a:r>
          </a:p>
          <a:p>
            <a:pPr>
              <a:lnSpc>
                <a:spcPct val="100000"/>
              </a:lnSpc>
            </a:pPr>
            <a:r>
              <a:rPr lang="en-US" sz="2400" spc="-1" dirty="0">
                <a:solidFill>
                  <a:srgbClr val="FFFFFF"/>
                </a:solidFill>
                <a:uFill>
                  <a:solidFill>
                    <a:srgbClr val="FFFFFF"/>
                  </a:solidFill>
                </a:uFill>
                <a:latin typeface="Calibri"/>
              </a:rPr>
              <a:t>sangram.gupta@tum.de naina.dhingra@tum.de </a:t>
            </a:r>
          </a:p>
          <a:p>
            <a:pPr>
              <a:lnSpc>
                <a:spcPct val="100000"/>
              </a:lnSpc>
            </a:pPr>
            <a:endParaRPr lang="en-US" sz="2400" b="0" strike="noStrike" spc="-1" dirty="0">
              <a:solidFill>
                <a:srgbClr val="FFFFFF"/>
              </a:solidFill>
              <a:uFill>
                <a:solidFill>
                  <a:srgbClr val="FFFFFF"/>
                </a:solidFill>
              </a:uFill>
              <a:latin typeface="Calibri"/>
            </a:endParaRPr>
          </a:p>
          <a:p>
            <a:pPr>
              <a:lnSpc>
                <a:spcPct val="100000"/>
              </a:lnSpc>
            </a:pPr>
            <a:endParaRPr lang="en-US" sz="2400" b="0" strike="noStrike" spc="-1" dirty="0">
              <a:solidFill>
                <a:srgbClr val="FFFFFF"/>
              </a:solidFill>
              <a:uFill>
                <a:solidFill>
                  <a:srgbClr val="FFFFFF"/>
                </a:solidFill>
              </a:uFill>
              <a:latin typeface="Calibri"/>
            </a:endParaRPr>
          </a:p>
          <a:p>
            <a:pPr>
              <a:lnSpc>
                <a:spcPct val="100000"/>
              </a:lnSpc>
            </a:pPr>
            <a:r>
              <a:rPr lang="en-US" sz="2400" spc="-1" dirty="0">
                <a:solidFill>
                  <a:srgbClr val="FFFFFF"/>
                </a:solidFill>
                <a:uFill>
                  <a:solidFill>
                    <a:srgbClr val="FFFFFF"/>
                  </a:solidFill>
                </a:uFill>
                <a:latin typeface="Calibri"/>
              </a:rPr>
              <a:t>Part B:</a:t>
            </a:r>
          </a:p>
          <a:p>
            <a:pPr>
              <a:lnSpc>
                <a:spcPct val="100000"/>
              </a:lnSpc>
            </a:pPr>
            <a:r>
              <a:rPr lang="en-US" sz="2400" spc="-1" dirty="0">
                <a:solidFill>
                  <a:srgbClr val="FFFFFF"/>
                </a:solidFill>
                <a:uFill>
                  <a:solidFill>
                    <a:srgbClr val="FFFFFF"/>
                  </a:solidFill>
                </a:uFill>
                <a:latin typeface="Calibri"/>
              </a:rPr>
              <a:t>https://github.com/krishnanpooja/BACH-PixelWiseLabeling </a:t>
            </a:r>
          </a:p>
          <a:p>
            <a:pPr>
              <a:lnSpc>
                <a:spcPct val="100000"/>
              </a:lnSpc>
            </a:pPr>
            <a:endParaRPr lang="en-US" sz="2400" b="0" strike="noStrike" spc="-1" dirty="0">
              <a:solidFill>
                <a:srgbClr val="FFFFFF"/>
              </a:solidFill>
              <a:uFill>
                <a:solidFill>
                  <a:srgbClr val="FFFFFF"/>
                </a:solidFill>
              </a:uFill>
              <a:latin typeface="Calibri"/>
            </a:endParaRPr>
          </a:p>
          <a:p>
            <a:pPr>
              <a:lnSpc>
                <a:spcPct val="100000"/>
              </a:lnSpc>
            </a:pPr>
            <a:r>
              <a:rPr lang="en-US" sz="2400" spc="-1" dirty="0">
                <a:solidFill>
                  <a:srgbClr val="FFFFFF"/>
                </a:solidFill>
                <a:uFill>
                  <a:solidFill>
                    <a:srgbClr val="FFFFFF"/>
                  </a:solidFill>
                </a:uFill>
                <a:latin typeface="Calibri"/>
              </a:rPr>
              <a:t>Contact Email:</a:t>
            </a:r>
          </a:p>
          <a:p>
            <a:r>
              <a:rPr lang="en-US" sz="2400" spc="-1" dirty="0">
                <a:solidFill>
                  <a:srgbClr val="FFFFFF"/>
                </a:solidFill>
                <a:uFill>
                  <a:solidFill>
                    <a:srgbClr val="FFFFFF"/>
                  </a:solidFill>
                </a:uFill>
                <a:latin typeface="Calibri"/>
              </a:rPr>
              <a:t>pooja.krishnan@tum.de</a:t>
            </a:r>
          </a:p>
          <a:p>
            <a:pPr>
              <a:lnSpc>
                <a:spcPct val="100000"/>
              </a:lnSpc>
            </a:pPr>
            <a:r>
              <a:rPr lang="en-US" sz="2400" spc="-1" dirty="0">
                <a:solidFill>
                  <a:srgbClr val="FFFFFF"/>
                </a:solidFill>
                <a:uFill>
                  <a:solidFill>
                    <a:srgbClr val="FFFFFF"/>
                  </a:solidFill>
                </a:uFill>
                <a:latin typeface="Calibri"/>
              </a:rPr>
              <a:t>deepita.pai@tum.de</a:t>
            </a:r>
          </a:p>
        </p:txBody>
      </p:sp>
      <p:sp>
        <p:nvSpPr>
          <p:cNvPr id="31" name="CustomShape 3">
            <a:extLst>
              <a:ext uri="{FF2B5EF4-FFF2-40B4-BE49-F238E27FC236}">
                <a16:creationId xmlns:a16="http://schemas.microsoft.com/office/drawing/2014/main" id="{E772477F-2795-468B-976F-64E208903271}"/>
              </a:ext>
            </a:extLst>
          </p:cNvPr>
          <p:cNvSpPr/>
          <p:nvPr/>
        </p:nvSpPr>
        <p:spPr>
          <a:xfrm>
            <a:off x="8284306" y="11366460"/>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DATASET</a:t>
            </a:r>
          </a:p>
          <a:p>
            <a:pPr>
              <a:lnSpc>
                <a:spcPct val="100000"/>
              </a:lnSpc>
            </a:pPr>
            <a:endParaRPr lang="en-US" sz="1800" b="0" strike="noStrike" spc="-1" dirty="0">
              <a:solidFill>
                <a:srgbClr val="000000"/>
              </a:solidFill>
              <a:uFill>
                <a:solidFill>
                  <a:srgbClr val="FFFFFF"/>
                </a:solidFill>
              </a:uFill>
              <a:latin typeface="Arial"/>
            </a:endParaRPr>
          </a:p>
        </p:txBody>
      </p:sp>
      <p:sp>
        <p:nvSpPr>
          <p:cNvPr id="32" name="CustomShape 21">
            <a:extLst>
              <a:ext uri="{FF2B5EF4-FFF2-40B4-BE49-F238E27FC236}">
                <a16:creationId xmlns:a16="http://schemas.microsoft.com/office/drawing/2014/main" id="{33772C86-B543-4876-8B1E-206FDA4AC50C}"/>
              </a:ext>
            </a:extLst>
          </p:cNvPr>
          <p:cNvSpPr/>
          <p:nvPr/>
        </p:nvSpPr>
        <p:spPr>
          <a:xfrm>
            <a:off x="8364960" y="12347819"/>
            <a:ext cx="8151120" cy="867942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IN" sz="3000" b="1" strike="noStrike" spc="-1" dirty="0">
                <a:solidFill>
                  <a:srgbClr val="000000"/>
                </a:solidFill>
                <a:uFill>
                  <a:solidFill>
                    <a:srgbClr val="FFFFFF"/>
                  </a:solidFill>
                </a:uFill>
                <a:latin typeface="Calibri"/>
              </a:rPr>
              <a:t>Part A </a:t>
            </a:r>
            <a:r>
              <a:rPr lang="en-IN" sz="3000" strike="noStrike" spc="-1" dirty="0">
                <a:solidFill>
                  <a:srgbClr val="000000"/>
                </a:solidFill>
                <a:uFill>
                  <a:solidFill>
                    <a:srgbClr val="FFFFFF"/>
                  </a:solidFill>
                </a:uFill>
                <a:latin typeface="Calibri"/>
              </a:rPr>
              <a:t>Microscopy images:</a:t>
            </a:r>
            <a:endParaRPr lang="de-DE" sz="3000" spc="-1" dirty="0">
              <a:solidFill>
                <a:srgbClr val="000000"/>
              </a:solidFill>
              <a:uFill>
                <a:solidFill>
                  <a:srgbClr val="FFFFFF"/>
                </a:solidFill>
              </a:uFill>
              <a:latin typeface="Calibri"/>
            </a:endParaRPr>
          </a:p>
          <a:p>
            <a:pPr>
              <a:lnSpc>
                <a:spcPct val="100000"/>
              </a:lnSpc>
            </a:pPr>
            <a:r>
              <a:rPr lang="en-IN" sz="3000" strike="noStrike" spc="-1" dirty="0">
                <a:solidFill>
                  <a:srgbClr val="000000"/>
                </a:solidFill>
                <a:uFill>
                  <a:solidFill>
                    <a:srgbClr val="FFFFFF"/>
                  </a:solidFill>
                </a:uFill>
                <a:latin typeface="Calibri"/>
              </a:rPr>
              <a:t>The dataset contains a total of 400 microscopy images, distributed as follows:</a:t>
            </a:r>
            <a:r>
              <a:rPr lang="de-DE" sz="3000" strike="noStrike" spc="-1" dirty="0">
                <a:solidFill>
                  <a:srgbClr val="000000"/>
                </a:solidFill>
                <a:uFill>
                  <a:solidFill>
                    <a:srgbClr val="FFFFFF"/>
                  </a:solidFill>
                </a:uFill>
                <a:latin typeface="Calibri"/>
              </a:rPr>
              <a:t> </a:t>
            </a:r>
            <a:r>
              <a:rPr lang="it-IT" sz="3000" dirty="0">
                <a:latin typeface="Calibri" panose="020F0502020204030204" pitchFamily="34" charset="0"/>
                <a:cs typeface="Calibri" panose="020F0502020204030204" pitchFamily="34" charset="0"/>
              </a:rPr>
              <a:t>Normal,Benign, in situ carcinoma,Invasive carcinoma each with 100.</a:t>
            </a:r>
          </a:p>
          <a:p>
            <a:pPr lvl="0"/>
            <a:r>
              <a:rPr lang="en-IN" sz="3000" dirty="0">
                <a:latin typeface="Calibri" panose="020F0502020204030204" pitchFamily="34" charset="0"/>
                <a:cs typeface="Calibri" panose="020F0502020204030204" pitchFamily="34" charset="0"/>
              </a:rPr>
              <a:t>Samples Microscopy images are in .tiff format and have the following specifications:</a:t>
            </a:r>
          </a:p>
          <a:p>
            <a:pPr>
              <a:lnSpc>
                <a:spcPct val="100000"/>
              </a:lnSpc>
            </a:pPr>
            <a:r>
              <a:rPr lang="en-IN" sz="3000" strike="noStrike" spc="-1" dirty="0" err="1">
                <a:solidFill>
                  <a:srgbClr val="000000"/>
                </a:solidFill>
                <a:uFill>
                  <a:solidFill>
                    <a:srgbClr val="FFFFFF"/>
                  </a:solidFill>
                </a:uFill>
                <a:latin typeface="Calibri"/>
              </a:rPr>
              <a:t>Color</a:t>
            </a:r>
            <a:r>
              <a:rPr lang="en-IN" sz="3000" strike="noStrike" spc="-1" dirty="0">
                <a:solidFill>
                  <a:srgbClr val="000000"/>
                </a:solidFill>
                <a:uFill>
                  <a:solidFill>
                    <a:srgbClr val="FFFFFF"/>
                  </a:solidFill>
                </a:uFill>
                <a:latin typeface="Calibri"/>
              </a:rPr>
              <a:t> model: R(</a:t>
            </a:r>
            <a:r>
              <a:rPr lang="en-IN" sz="3000" strike="noStrike" spc="-1" dirty="0" err="1">
                <a:solidFill>
                  <a:srgbClr val="000000"/>
                </a:solidFill>
                <a:uFill>
                  <a:solidFill>
                    <a:srgbClr val="FFFFFF"/>
                  </a:solidFill>
                </a:uFill>
                <a:latin typeface="Calibri"/>
              </a:rPr>
              <a:t>ed</a:t>
            </a:r>
            <a:r>
              <a:rPr lang="en-IN" sz="3000" strike="noStrike" spc="-1" dirty="0">
                <a:solidFill>
                  <a:srgbClr val="000000"/>
                </a:solidFill>
                <a:uFill>
                  <a:solidFill>
                    <a:srgbClr val="FFFFFF"/>
                  </a:solidFill>
                </a:uFill>
                <a:latin typeface="Calibri"/>
              </a:rPr>
              <a:t>)G(</a:t>
            </a:r>
            <a:r>
              <a:rPr lang="en-IN" sz="3000" strike="noStrike" spc="-1" dirty="0" err="1">
                <a:solidFill>
                  <a:srgbClr val="000000"/>
                </a:solidFill>
                <a:uFill>
                  <a:solidFill>
                    <a:srgbClr val="FFFFFF"/>
                  </a:solidFill>
                </a:uFill>
                <a:latin typeface="Calibri"/>
              </a:rPr>
              <a:t>reen</a:t>
            </a:r>
            <a:r>
              <a:rPr lang="en-IN" sz="3000" strike="noStrike" spc="-1" dirty="0">
                <a:solidFill>
                  <a:srgbClr val="000000"/>
                </a:solidFill>
                <a:uFill>
                  <a:solidFill>
                    <a:srgbClr val="FFFFFF"/>
                  </a:solidFill>
                </a:uFill>
                <a:latin typeface="Calibri"/>
              </a:rPr>
              <a:t>)B(</a:t>
            </a:r>
            <a:r>
              <a:rPr lang="en-IN" sz="3000" strike="noStrike" spc="-1" dirty="0" err="1">
                <a:solidFill>
                  <a:srgbClr val="000000"/>
                </a:solidFill>
                <a:uFill>
                  <a:solidFill>
                    <a:srgbClr val="FFFFFF"/>
                  </a:solidFill>
                </a:uFill>
                <a:latin typeface="Calibri"/>
              </a:rPr>
              <a:t>lue</a:t>
            </a:r>
            <a:r>
              <a:rPr lang="en-IN" sz="3000" strike="noStrike" spc="-1" dirty="0">
                <a:solidFill>
                  <a:srgbClr val="000000"/>
                </a:solidFill>
                <a:uFill>
                  <a:solidFill>
                    <a:srgbClr val="FFFFFF"/>
                  </a:solidFill>
                </a:uFill>
                <a:latin typeface="Calibri"/>
              </a:rPr>
              <a:t>)</a:t>
            </a:r>
          </a:p>
          <a:p>
            <a:pPr>
              <a:lnSpc>
                <a:spcPct val="100000"/>
              </a:lnSpc>
            </a:pPr>
            <a:r>
              <a:rPr lang="en-IN" sz="3000" strike="noStrike" spc="-1" dirty="0">
                <a:solidFill>
                  <a:srgbClr val="000000"/>
                </a:solidFill>
                <a:uFill>
                  <a:solidFill>
                    <a:srgbClr val="FFFFFF"/>
                  </a:solidFill>
                </a:uFill>
                <a:latin typeface="Calibri"/>
              </a:rPr>
              <a:t>Size: 2048 x 1536 pixels</a:t>
            </a:r>
          </a:p>
          <a:p>
            <a:pPr>
              <a:lnSpc>
                <a:spcPct val="100000"/>
              </a:lnSpc>
            </a:pPr>
            <a:r>
              <a:rPr lang="en-IN" sz="3000" strike="noStrike" spc="-1" dirty="0">
                <a:solidFill>
                  <a:srgbClr val="000000"/>
                </a:solidFill>
                <a:uFill>
                  <a:solidFill>
                    <a:srgbClr val="FFFFFF"/>
                  </a:solidFill>
                </a:uFill>
                <a:latin typeface="Calibri"/>
              </a:rPr>
              <a:t>Pixel scale: 0.42 µm x 0.42 µm</a:t>
            </a:r>
          </a:p>
          <a:p>
            <a:pPr>
              <a:lnSpc>
                <a:spcPct val="100000"/>
              </a:lnSpc>
            </a:pPr>
            <a:r>
              <a:rPr lang="en-IN" sz="3000" strike="noStrike" spc="-1" dirty="0">
                <a:solidFill>
                  <a:srgbClr val="000000"/>
                </a:solidFill>
                <a:uFill>
                  <a:solidFill>
                    <a:srgbClr val="FFFFFF"/>
                  </a:solidFill>
                </a:uFill>
                <a:latin typeface="Calibri"/>
              </a:rPr>
              <a:t>Memory space: 10-20 MB (approx.)</a:t>
            </a:r>
          </a:p>
          <a:p>
            <a:pPr>
              <a:lnSpc>
                <a:spcPct val="100000"/>
              </a:lnSpc>
            </a:pPr>
            <a:r>
              <a:rPr lang="en-IN" sz="3000" strike="noStrike" spc="-1" dirty="0">
                <a:solidFill>
                  <a:srgbClr val="000000"/>
                </a:solidFill>
                <a:uFill>
                  <a:solidFill>
                    <a:srgbClr val="FFFFFF"/>
                  </a:solidFill>
                </a:uFill>
                <a:latin typeface="Calibri"/>
              </a:rPr>
              <a:t>Type of label: image-wise</a:t>
            </a:r>
          </a:p>
          <a:p>
            <a:pPr>
              <a:lnSpc>
                <a:spcPct val="100000"/>
              </a:lnSpc>
            </a:pPr>
            <a:r>
              <a:rPr lang="en-IN" sz="3000" b="1" spc="-1" dirty="0">
                <a:solidFill>
                  <a:srgbClr val="000000"/>
                </a:solidFill>
                <a:uFill>
                  <a:solidFill>
                    <a:srgbClr val="FFFFFF"/>
                  </a:solidFill>
                </a:uFill>
                <a:latin typeface="Calibri"/>
              </a:rPr>
              <a:t>Part B </a:t>
            </a:r>
            <a:r>
              <a:rPr lang="en-IN" sz="3000" spc="-1" dirty="0">
                <a:solidFill>
                  <a:srgbClr val="000000"/>
                </a:solidFill>
                <a:uFill>
                  <a:solidFill>
                    <a:srgbClr val="FFFFFF"/>
                  </a:solidFill>
                </a:uFill>
                <a:latin typeface="Calibri"/>
              </a:rPr>
              <a:t>Whole-slide images :</a:t>
            </a:r>
            <a:endParaRPr lang="de-DE" sz="3000" spc="-1" dirty="0">
              <a:solidFill>
                <a:srgbClr val="000000"/>
              </a:solidFill>
              <a:uFill>
                <a:solidFill>
                  <a:srgbClr val="FFFFFF"/>
                </a:solidFill>
              </a:uFill>
              <a:latin typeface="Calibri"/>
            </a:endParaRPr>
          </a:p>
          <a:p>
            <a:pPr>
              <a:lnSpc>
                <a:spcPct val="100000"/>
              </a:lnSpc>
            </a:pPr>
            <a:r>
              <a:rPr lang="en-IN" sz="3000" spc="-1" dirty="0">
                <a:solidFill>
                  <a:srgbClr val="000000"/>
                </a:solidFill>
                <a:uFill>
                  <a:solidFill>
                    <a:srgbClr val="FFFFFF"/>
                  </a:solidFill>
                </a:uFill>
                <a:latin typeface="Calibri"/>
              </a:rPr>
              <a:t>Whole-slide (pixel-wise) images are in .</a:t>
            </a:r>
            <a:r>
              <a:rPr lang="en-IN" sz="3000" spc="-1" dirty="0" err="1">
                <a:solidFill>
                  <a:srgbClr val="000000"/>
                </a:solidFill>
                <a:uFill>
                  <a:solidFill>
                    <a:srgbClr val="FFFFFF"/>
                  </a:solidFill>
                </a:uFill>
                <a:latin typeface="Calibri"/>
              </a:rPr>
              <a:t>svs</a:t>
            </a:r>
            <a:r>
              <a:rPr lang="en-IN" sz="3000" spc="-1" dirty="0">
                <a:solidFill>
                  <a:srgbClr val="000000"/>
                </a:solidFill>
                <a:uFill>
                  <a:solidFill>
                    <a:srgbClr val="FFFFFF"/>
                  </a:solidFill>
                </a:uFill>
                <a:latin typeface="Calibri"/>
              </a:rPr>
              <a:t> format and have the following specifications:</a:t>
            </a:r>
          </a:p>
          <a:p>
            <a:pPr>
              <a:lnSpc>
                <a:spcPct val="100000"/>
              </a:lnSpc>
            </a:pPr>
            <a:r>
              <a:rPr lang="en-IN" sz="3000" spc="-1" dirty="0" err="1">
                <a:solidFill>
                  <a:srgbClr val="000000"/>
                </a:solidFill>
                <a:uFill>
                  <a:solidFill>
                    <a:srgbClr val="FFFFFF"/>
                  </a:solidFill>
                </a:uFill>
                <a:latin typeface="Calibri"/>
              </a:rPr>
              <a:t>Color</a:t>
            </a:r>
            <a:r>
              <a:rPr lang="en-IN" sz="3000" spc="-1" dirty="0">
                <a:solidFill>
                  <a:srgbClr val="000000"/>
                </a:solidFill>
                <a:uFill>
                  <a:solidFill>
                    <a:srgbClr val="FFFFFF"/>
                  </a:solidFill>
                </a:uFill>
                <a:latin typeface="Calibri"/>
              </a:rPr>
              <a:t> model: R(</a:t>
            </a:r>
            <a:r>
              <a:rPr lang="en-IN" sz="3000" spc="-1" dirty="0" err="1">
                <a:solidFill>
                  <a:srgbClr val="000000"/>
                </a:solidFill>
                <a:uFill>
                  <a:solidFill>
                    <a:srgbClr val="FFFFFF"/>
                  </a:solidFill>
                </a:uFill>
                <a:latin typeface="Calibri"/>
              </a:rPr>
              <a:t>ed</a:t>
            </a:r>
            <a:r>
              <a:rPr lang="en-IN" sz="3000" spc="-1" dirty="0">
                <a:solidFill>
                  <a:srgbClr val="000000"/>
                </a:solidFill>
                <a:uFill>
                  <a:solidFill>
                    <a:srgbClr val="FFFFFF"/>
                  </a:solidFill>
                </a:uFill>
                <a:latin typeface="Calibri"/>
              </a:rPr>
              <a:t>)G(</a:t>
            </a:r>
            <a:r>
              <a:rPr lang="en-IN" sz="3000" spc="-1" dirty="0" err="1">
                <a:solidFill>
                  <a:srgbClr val="000000"/>
                </a:solidFill>
                <a:uFill>
                  <a:solidFill>
                    <a:srgbClr val="FFFFFF"/>
                  </a:solidFill>
                </a:uFill>
                <a:latin typeface="Calibri"/>
              </a:rPr>
              <a:t>reen</a:t>
            </a:r>
            <a:r>
              <a:rPr lang="en-IN" sz="3000" spc="-1" dirty="0">
                <a:solidFill>
                  <a:srgbClr val="000000"/>
                </a:solidFill>
                <a:uFill>
                  <a:solidFill>
                    <a:srgbClr val="FFFFFF"/>
                  </a:solidFill>
                </a:uFill>
                <a:latin typeface="Calibri"/>
              </a:rPr>
              <a:t>)B(</a:t>
            </a:r>
            <a:r>
              <a:rPr lang="en-IN" sz="3000" spc="-1" dirty="0" err="1">
                <a:solidFill>
                  <a:srgbClr val="000000"/>
                </a:solidFill>
                <a:uFill>
                  <a:solidFill>
                    <a:srgbClr val="FFFFFF"/>
                  </a:solidFill>
                </a:uFill>
                <a:latin typeface="Calibri"/>
              </a:rPr>
              <a:t>lue</a:t>
            </a:r>
            <a:r>
              <a:rPr lang="en-IN" sz="3000" spc="-1" dirty="0">
                <a:solidFill>
                  <a:srgbClr val="000000"/>
                </a:solidFill>
                <a:uFill>
                  <a:solidFill>
                    <a:srgbClr val="FFFFFF"/>
                  </a:solidFill>
                </a:uFill>
                <a:latin typeface="Calibri"/>
              </a:rPr>
              <a:t>)</a:t>
            </a:r>
          </a:p>
          <a:p>
            <a:pPr>
              <a:lnSpc>
                <a:spcPct val="100000"/>
              </a:lnSpc>
            </a:pPr>
            <a:r>
              <a:rPr lang="en-IN" sz="3000" spc="-1" dirty="0">
                <a:solidFill>
                  <a:srgbClr val="000000"/>
                </a:solidFill>
                <a:uFill>
                  <a:solidFill>
                    <a:srgbClr val="FFFFFF"/>
                  </a:solidFill>
                </a:uFill>
                <a:latin typeface="Calibri"/>
              </a:rPr>
              <a:t>Size: variable (</a:t>
            </a:r>
            <a:r>
              <a:rPr lang="en-IN" sz="3000" spc="-1" dirty="0" err="1">
                <a:solidFill>
                  <a:srgbClr val="000000"/>
                </a:solidFill>
                <a:uFill>
                  <a:solidFill>
                    <a:srgbClr val="FFFFFF"/>
                  </a:solidFill>
                </a:uFill>
                <a:latin typeface="Calibri"/>
              </a:rPr>
              <a:t>eg</a:t>
            </a:r>
            <a:r>
              <a:rPr lang="en-IN" sz="3000" spc="-1" dirty="0">
                <a:solidFill>
                  <a:srgbClr val="000000"/>
                </a:solidFill>
                <a:uFill>
                  <a:solidFill>
                    <a:srgbClr val="FFFFFF"/>
                  </a:solidFill>
                </a:uFill>
                <a:latin typeface="Calibri"/>
              </a:rPr>
              <a:t>: 42113 x 62625 pixels)</a:t>
            </a:r>
          </a:p>
          <a:p>
            <a:pPr>
              <a:lnSpc>
                <a:spcPct val="100000"/>
              </a:lnSpc>
            </a:pPr>
            <a:r>
              <a:rPr lang="en-IN" sz="3000" spc="-1" dirty="0">
                <a:solidFill>
                  <a:srgbClr val="000000"/>
                </a:solidFill>
                <a:uFill>
                  <a:solidFill>
                    <a:srgbClr val="FFFFFF"/>
                  </a:solidFill>
                </a:uFill>
                <a:latin typeface="Calibri"/>
              </a:rPr>
              <a:t>Pixel scale: 0,467 µ/pixel</a:t>
            </a:r>
          </a:p>
          <a:p>
            <a:pPr>
              <a:lnSpc>
                <a:spcPct val="100000"/>
              </a:lnSpc>
            </a:pPr>
            <a:r>
              <a:rPr lang="en-IN" sz="3000" spc="-1" dirty="0">
                <a:solidFill>
                  <a:srgbClr val="000000"/>
                </a:solidFill>
                <a:uFill>
                  <a:solidFill>
                    <a:srgbClr val="FFFFFF"/>
                  </a:solidFill>
                </a:uFill>
                <a:latin typeface="Calibri"/>
              </a:rPr>
              <a:t>Memory space: 8 GB (approx.)</a:t>
            </a:r>
          </a:p>
          <a:p>
            <a:pPr>
              <a:lnSpc>
                <a:spcPct val="100000"/>
              </a:lnSpc>
            </a:pPr>
            <a:endParaRPr lang="en-IN" sz="3000" strike="noStrike" spc="-1" dirty="0">
              <a:solidFill>
                <a:srgbClr val="000000"/>
              </a:solidFill>
              <a:uFill>
                <a:solidFill>
                  <a:srgbClr val="FFFFFF"/>
                </a:solidFill>
              </a:uFill>
              <a:latin typeface="Calibri"/>
            </a:endParaRPr>
          </a:p>
          <a:p>
            <a:pPr>
              <a:lnSpc>
                <a:spcPct val="100000"/>
              </a:lnSpc>
            </a:pPr>
            <a:endParaRPr lang="en-US" sz="1800" strike="noStrike" spc="-1" dirty="0">
              <a:solidFill>
                <a:srgbClr val="000000"/>
              </a:solidFill>
              <a:uFill>
                <a:solidFill>
                  <a:srgbClr val="FFFFFF"/>
                </a:solidFill>
              </a:uFill>
              <a:latin typeface="Arial"/>
            </a:endParaRPr>
          </a:p>
        </p:txBody>
      </p:sp>
      <p:pic>
        <p:nvPicPr>
          <p:cNvPr id="2" name="Picture 1">
            <a:extLst>
              <a:ext uri="{FF2B5EF4-FFF2-40B4-BE49-F238E27FC236}">
                <a16:creationId xmlns:a16="http://schemas.microsoft.com/office/drawing/2014/main" id="{E90C9D3C-1695-4290-BF0D-4908DCB18F23}"/>
              </a:ext>
            </a:extLst>
          </p:cNvPr>
          <p:cNvPicPr>
            <a:picLocks noChangeAspect="1"/>
          </p:cNvPicPr>
          <p:nvPr/>
        </p:nvPicPr>
        <p:blipFill>
          <a:blip r:embed="rId2"/>
          <a:stretch>
            <a:fillRect/>
          </a:stretch>
        </p:blipFill>
        <p:spPr>
          <a:xfrm>
            <a:off x="27455447" y="9134496"/>
            <a:ext cx="7188966" cy="865565"/>
          </a:xfrm>
          <a:prstGeom prst="rect">
            <a:avLst/>
          </a:prstGeom>
        </p:spPr>
      </p:pic>
      <p:pic>
        <p:nvPicPr>
          <p:cNvPr id="3" name="Picture 2">
            <a:extLst>
              <a:ext uri="{FF2B5EF4-FFF2-40B4-BE49-F238E27FC236}">
                <a16:creationId xmlns:a16="http://schemas.microsoft.com/office/drawing/2014/main" id="{6DA01B92-F5FD-45B7-A165-97DB40EA6B3F}"/>
              </a:ext>
            </a:extLst>
          </p:cNvPr>
          <p:cNvPicPr>
            <a:picLocks noChangeAspect="1"/>
          </p:cNvPicPr>
          <p:nvPr/>
        </p:nvPicPr>
        <p:blipFill>
          <a:blip r:embed="rId3"/>
          <a:stretch>
            <a:fillRect/>
          </a:stretch>
        </p:blipFill>
        <p:spPr>
          <a:xfrm>
            <a:off x="28299508" y="10849437"/>
            <a:ext cx="4454770" cy="865565"/>
          </a:xfrm>
          <a:prstGeom prst="rect">
            <a:avLst/>
          </a:prstGeom>
        </p:spPr>
      </p:pic>
      <p:pic>
        <p:nvPicPr>
          <p:cNvPr id="35" name="Picture 34">
            <a:extLst>
              <a:ext uri="{FF2B5EF4-FFF2-40B4-BE49-F238E27FC236}">
                <a16:creationId xmlns:a16="http://schemas.microsoft.com/office/drawing/2014/main" id="{14350173-FB78-4143-91D5-FF7DEDBCED4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112720" y="6699185"/>
            <a:ext cx="9065760" cy="5736185"/>
          </a:xfrm>
          <a:prstGeom prst="rect">
            <a:avLst/>
          </a:prstGeom>
          <a:noFill/>
          <a:ln>
            <a:noFill/>
          </a:ln>
        </p:spPr>
      </p:pic>
      <p:pic>
        <p:nvPicPr>
          <p:cNvPr id="7" name="Picture 6">
            <a:extLst>
              <a:ext uri="{FF2B5EF4-FFF2-40B4-BE49-F238E27FC236}">
                <a16:creationId xmlns:a16="http://schemas.microsoft.com/office/drawing/2014/main" id="{F5E96815-8B86-46D1-8406-05DE0483EC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12720" y="13234886"/>
            <a:ext cx="9282960" cy="11832285"/>
          </a:xfrm>
          <a:prstGeom prst="rect">
            <a:avLst/>
          </a:prstGeom>
        </p:spPr>
      </p:pic>
      <p:sp>
        <p:nvSpPr>
          <p:cNvPr id="40" name="CustomShape 7">
            <a:extLst>
              <a:ext uri="{FF2B5EF4-FFF2-40B4-BE49-F238E27FC236}">
                <a16:creationId xmlns:a16="http://schemas.microsoft.com/office/drawing/2014/main" id="{A05D1132-FC57-4F05-89FA-F862B26C74FF}"/>
              </a:ext>
            </a:extLst>
          </p:cNvPr>
          <p:cNvSpPr/>
          <p:nvPr/>
        </p:nvSpPr>
        <p:spPr>
          <a:xfrm>
            <a:off x="17112720" y="12757500"/>
            <a:ext cx="3499200" cy="441000"/>
          </a:xfrm>
          <a:prstGeom prst="rect">
            <a:avLst/>
          </a:prstGeom>
          <a:noFill/>
          <a:ln>
            <a:noFill/>
          </a:ln>
        </p:spPr>
        <p:style>
          <a:lnRef idx="0">
            <a:scrgbClr r="0" g="0" b="0"/>
          </a:lnRef>
          <a:fillRef idx="0">
            <a:scrgbClr r="0" g="0" b="0"/>
          </a:fillRef>
          <a:effectRef idx="0">
            <a:scrgbClr r="0" g="0" b="0"/>
          </a:effectRef>
          <a:fontRef idx="minor"/>
        </p:style>
        <p:txBody>
          <a:bodyPr wrap="none" lIns="74880" tIns="37440" rIns="74880" bIns="37440"/>
          <a:lstStyle/>
          <a:p>
            <a:pPr>
              <a:lnSpc>
                <a:spcPct val="100000"/>
              </a:lnSpc>
            </a:pPr>
            <a:r>
              <a:rPr lang="en-US" sz="2400" b="1" strike="noStrike" spc="-1" dirty="0">
                <a:solidFill>
                  <a:srgbClr val="254061"/>
                </a:solidFill>
                <a:uFill>
                  <a:solidFill>
                    <a:srgbClr val="FFFFFF"/>
                  </a:solidFill>
                </a:uFill>
                <a:latin typeface="Calibri"/>
              </a:rPr>
              <a:t>Figure 2.</a:t>
            </a:r>
            <a:r>
              <a:rPr lang="en-US" sz="2400" b="0" strike="noStrike" spc="-1" dirty="0">
                <a:solidFill>
                  <a:srgbClr val="254061"/>
                </a:solidFill>
                <a:uFill>
                  <a:solidFill>
                    <a:srgbClr val="FFFFFF"/>
                  </a:solidFill>
                </a:uFill>
                <a:latin typeface="Calibri"/>
              </a:rPr>
              <a:t> Siamese with Bagging.</a:t>
            </a:r>
            <a:endParaRPr lang="en-US" sz="1800" b="0" strike="noStrike" spc="-1" dirty="0">
              <a:solidFill>
                <a:srgbClr val="000000"/>
              </a:solidFill>
              <a:uFill>
                <a:solidFill>
                  <a:srgbClr val="FFFFFF"/>
                </a:solidFill>
              </a:uFill>
              <a:latin typeface="Arial"/>
            </a:endParaRPr>
          </a:p>
        </p:txBody>
      </p:sp>
      <p:sp>
        <p:nvSpPr>
          <p:cNvPr id="30" name="CustomShape 13">
            <a:extLst>
              <a:ext uri="{FF2B5EF4-FFF2-40B4-BE49-F238E27FC236}">
                <a16:creationId xmlns:a16="http://schemas.microsoft.com/office/drawing/2014/main" id="{0387C647-B625-4951-8FE2-984FBD631CD8}"/>
              </a:ext>
            </a:extLst>
          </p:cNvPr>
          <p:cNvSpPr/>
          <p:nvPr/>
        </p:nvSpPr>
        <p:spPr>
          <a:xfrm>
            <a:off x="26987040" y="20116801"/>
            <a:ext cx="8330880" cy="91044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CONCLUSION</a:t>
            </a:r>
            <a:endParaRPr lang="en-US" sz="1800" b="0" strike="noStrike" spc="-1" dirty="0">
              <a:solidFill>
                <a:srgbClr val="000000"/>
              </a:solidFill>
              <a:uFill>
                <a:solidFill>
                  <a:srgbClr val="FFFFFF"/>
                </a:solidFill>
              </a:uFill>
              <a:latin typeface="Arial"/>
            </a:endParaRPr>
          </a:p>
        </p:txBody>
      </p:sp>
      <p:pic>
        <p:nvPicPr>
          <p:cNvPr id="33" name="Picture 32" descr="Poster Pictures.png"/>
          <p:cNvPicPr>
            <a:picLocks noChangeAspect="1"/>
          </p:cNvPicPr>
          <p:nvPr/>
        </p:nvPicPr>
        <p:blipFill>
          <a:blip r:embed="rId6"/>
          <a:stretch>
            <a:fillRect/>
          </a:stretch>
        </p:blipFill>
        <p:spPr>
          <a:xfrm>
            <a:off x="17121352" y="26107697"/>
            <a:ext cx="9207062" cy="9364717"/>
          </a:xfrm>
          <a:prstGeom prst="rect">
            <a:avLst/>
          </a:prstGeom>
        </p:spPr>
      </p:pic>
      <p:pic>
        <p:nvPicPr>
          <p:cNvPr id="34" name="Picture 33" descr="tum_logo_blau_rgb_p.png"/>
          <p:cNvPicPr>
            <a:picLocks noChangeAspect="1"/>
          </p:cNvPicPr>
          <p:nvPr/>
        </p:nvPicPr>
        <p:blipFill>
          <a:blip r:embed="rId7"/>
          <a:stretch>
            <a:fillRect/>
          </a:stretch>
        </p:blipFill>
        <p:spPr>
          <a:xfrm>
            <a:off x="1513491" y="1481959"/>
            <a:ext cx="4099034" cy="2136803"/>
          </a:xfrm>
          <a:prstGeom prst="rect">
            <a:avLst/>
          </a:prstGeom>
        </p:spPr>
      </p:pic>
      <p:sp>
        <p:nvSpPr>
          <p:cNvPr id="36" name="CustomShape 7">
            <a:extLst>
              <a:ext uri="{FF2B5EF4-FFF2-40B4-BE49-F238E27FC236}">
                <a16:creationId xmlns:a16="http://schemas.microsoft.com/office/drawing/2014/main" id="{A05D1132-FC57-4F05-89FA-F862B26C74FF}"/>
              </a:ext>
            </a:extLst>
          </p:cNvPr>
          <p:cNvSpPr/>
          <p:nvPr/>
        </p:nvSpPr>
        <p:spPr>
          <a:xfrm>
            <a:off x="17075933" y="25522314"/>
            <a:ext cx="3499200" cy="441000"/>
          </a:xfrm>
          <a:prstGeom prst="rect">
            <a:avLst/>
          </a:prstGeom>
          <a:noFill/>
          <a:ln>
            <a:noFill/>
          </a:ln>
        </p:spPr>
        <p:style>
          <a:lnRef idx="0">
            <a:scrgbClr r="0" g="0" b="0"/>
          </a:lnRef>
          <a:fillRef idx="0">
            <a:scrgbClr r="0" g="0" b="0"/>
          </a:fillRef>
          <a:effectRef idx="0">
            <a:scrgbClr r="0" g="0" b="0"/>
          </a:effectRef>
          <a:fontRef idx="minor"/>
        </p:style>
        <p:txBody>
          <a:bodyPr wrap="none" lIns="74880" tIns="37440" rIns="74880" bIns="37440"/>
          <a:lstStyle/>
          <a:p>
            <a:pPr>
              <a:lnSpc>
                <a:spcPct val="100000"/>
              </a:lnSpc>
            </a:pPr>
            <a:r>
              <a:rPr lang="en-US" sz="2400" b="1" strike="noStrike" spc="-1" dirty="0">
                <a:solidFill>
                  <a:srgbClr val="254061"/>
                </a:solidFill>
                <a:uFill>
                  <a:solidFill>
                    <a:srgbClr val="FFFFFF"/>
                  </a:solidFill>
                </a:uFill>
                <a:latin typeface="Calibri"/>
              </a:rPr>
              <a:t>Figure 3. Sample Outputs of Pixel-</a:t>
            </a:r>
            <a:r>
              <a:rPr lang="en-US" sz="2400" b="1" spc="-1" dirty="0">
                <a:solidFill>
                  <a:srgbClr val="254061"/>
                </a:solidFill>
                <a:uFill>
                  <a:solidFill>
                    <a:srgbClr val="FFFFFF"/>
                  </a:solidFill>
                </a:uFill>
                <a:latin typeface="Calibri"/>
              </a:rPr>
              <a:t>wise segmentation </a:t>
            </a:r>
            <a:r>
              <a:rPr lang="en-US" sz="2400" b="0" strike="noStrike" spc="-1" dirty="0">
                <a:solidFill>
                  <a:srgbClr val="254061"/>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4199</TotalTime>
  <Words>1079</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DejaVu Sans</vt:lpstr>
      <vt:lpstr>StarSymbol</vt:lpstr>
      <vt:lpstr>Office Theme</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1m x 1m</dc:title>
  <dc:creator>Genigraphics 800.790.4001</dc:creator>
  <dc:description>To order poster prints visit us at www.genigraphics.com</dc:description>
  <cp:lastModifiedBy>Sangram</cp:lastModifiedBy>
  <cp:revision>90</cp:revision>
  <dcterms:created xsi:type="dcterms:W3CDTF">2008-05-03T03:01:56Z</dcterms:created>
  <dcterms:modified xsi:type="dcterms:W3CDTF">2018-02-02T08:53:51Z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Genigraphics 800.790.4001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