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73" r:id="rId9"/>
    <p:sldId id="261" r:id="rId10"/>
    <p:sldId id="262" r:id="rId11"/>
    <p:sldId id="274" r:id="rId12"/>
    <p:sldId id="263" r:id="rId13"/>
    <p:sldId id="267" r:id="rId14"/>
    <p:sldId id="264" r:id="rId15"/>
    <p:sldId id="265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 Krishna" initials="PK" lastIdx="1" clrIdx="0">
    <p:extLst>
      <p:ext uri="{19B8F6BF-5375-455C-9EA6-DF929625EA0E}">
        <p15:presenceInfo xmlns:p15="http://schemas.microsoft.com/office/powerpoint/2012/main" userId="73d593c3ebc4b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8832" autoAdjust="0"/>
  </p:normalViewPr>
  <p:slideViewPr>
    <p:cSldViewPr snapToGrid="0">
      <p:cViewPr varScale="1">
        <p:scale>
          <a:sx n="69" d="100"/>
          <a:sy n="69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8T23:12:21.74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0658-0B9A-4F58-B1C5-1C7566A11F1A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8F75B-0E46-4603-9F6F-A9C7C9527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2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do: add animations for changes and talk about problems of retrieving the data in correct format like csv and open source tool.</a:t>
            </a:r>
          </a:p>
          <a:p>
            <a:r>
              <a:rPr lang="en-US" dirty="0"/>
              <a:t>It is a quantitative measure of the number of linearly independent paths through a program's source code --McCabe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do: add animations for changes and talk about problems of retrieving the data in correct format like csv and open source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5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do: Tell about the papers you referred talked about SVM and Random Forests</a:t>
            </a:r>
          </a:p>
          <a:p>
            <a:r>
              <a:rPr lang="en-US" dirty="0" err="1"/>
              <a:t>Ncf</a:t>
            </a:r>
            <a:r>
              <a:rPr lang="en-US" dirty="0"/>
              <a:t> = 0 #Number of failed test cases that cover the statement</a:t>
            </a:r>
          </a:p>
          <a:p>
            <a:r>
              <a:rPr lang="en-US" dirty="0" err="1"/>
              <a:t>Nuf</a:t>
            </a:r>
            <a:r>
              <a:rPr lang="en-US" dirty="0"/>
              <a:t> = 0 # Number of failed test cases that do not cover the statement</a:t>
            </a:r>
          </a:p>
          <a:p>
            <a:r>
              <a:rPr lang="en-US" dirty="0" err="1"/>
              <a:t>Ncs</a:t>
            </a:r>
            <a:r>
              <a:rPr lang="en-US" dirty="0"/>
              <a:t> = 0 #Number of successful test cases that cover the statement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0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 whether </a:t>
            </a:r>
            <a:r>
              <a:rPr lang="en-IN" dirty="0" err="1"/>
              <a:t>Preprocessing</a:t>
            </a:r>
            <a:r>
              <a:rPr lang="en-IN" dirty="0"/>
              <a:t> of PCA needs to be added. Data is already available in file ‘</a:t>
            </a:r>
            <a:r>
              <a:rPr lang="en-US" dirty="0"/>
              <a:t>R3_Rm_UnK_withPCA_Kvalues’ but then be prepared to explain about why preprocessing did not help much.. Or </a:t>
            </a:r>
            <a:r>
              <a:rPr lang="en-US" dirty="0" err="1"/>
              <a:t>atleast</a:t>
            </a:r>
            <a:r>
              <a:rPr lang="en-US" dirty="0"/>
              <a:t> </a:t>
            </a:r>
            <a:r>
              <a:rPr lang="en-US" dirty="0" err="1"/>
              <a:t>whats</a:t>
            </a:r>
            <a:r>
              <a:rPr lang="en-US" dirty="0"/>
              <a:t> your take on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6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 whether </a:t>
            </a:r>
            <a:r>
              <a:rPr lang="en-IN" dirty="0" err="1"/>
              <a:t>Preprocessing</a:t>
            </a:r>
            <a:r>
              <a:rPr lang="en-IN" dirty="0"/>
              <a:t> of PCA needs to be added. Data is already available in file ‘</a:t>
            </a:r>
            <a:r>
              <a:rPr lang="en-US" dirty="0"/>
              <a:t>R3_Rm_UnK_withPCA_Kvalues’ but then be prepared to explain about why preprocessing did not help much.. Or </a:t>
            </a:r>
            <a:r>
              <a:rPr lang="en-US" dirty="0" err="1"/>
              <a:t>atleast</a:t>
            </a:r>
            <a:r>
              <a:rPr lang="en-US" dirty="0"/>
              <a:t> </a:t>
            </a:r>
            <a:r>
              <a:rPr lang="en-US" dirty="0" err="1"/>
              <a:t>whats</a:t>
            </a:r>
            <a:r>
              <a:rPr lang="en-US" dirty="0"/>
              <a:t> your take on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F75B-0E46-4603-9F6F-A9C7C95278C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309744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rie.vandeursen@tudelft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F77D-6FE6-4FBA-8BEF-3DEE2EDD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527" y="954338"/>
            <a:ext cx="10238703" cy="3437978"/>
          </a:xfrm>
        </p:spPr>
        <p:txBody>
          <a:bodyPr>
            <a:normAutofit/>
          </a:bodyPr>
          <a:lstStyle/>
          <a:p>
            <a:r>
              <a:rPr lang="en-US" i="1" dirty="0"/>
              <a:t>Exploring the Relationship between Design Metrics and Software Diagnostics using Machine Learning </a:t>
            </a:r>
            <a:endParaRPr lang="en-IN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531F2-17F1-4111-AD1E-AA798694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389" y="4777379"/>
            <a:ext cx="3146223" cy="1126283"/>
          </a:xfrm>
        </p:spPr>
        <p:txBody>
          <a:bodyPr/>
          <a:lstStyle/>
          <a:p>
            <a:r>
              <a:rPr lang="en-IN" dirty="0"/>
              <a:t>Pooja Krishnan</a:t>
            </a:r>
            <a:endParaRPr lang="en-IN" i="1" dirty="0"/>
          </a:p>
          <a:p>
            <a:r>
              <a:rPr lang="en-IN" i="1" dirty="0"/>
              <a:t>pooja.Krishnan@tum.de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DBC-B306-48D0-A281-E6F13BD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: Bug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88E8-15A1-46BE-BAFA-8882236E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534"/>
            <a:ext cx="8915400" cy="4524777"/>
          </a:xfrm>
        </p:spPr>
        <p:txBody>
          <a:bodyPr/>
          <a:lstStyle/>
          <a:p>
            <a:r>
              <a:rPr lang="en-IN" dirty="0"/>
              <a:t>Attributes</a:t>
            </a:r>
          </a:p>
          <a:p>
            <a:pPr lvl="1"/>
            <a:r>
              <a:rPr lang="en-IN" dirty="0"/>
              <a:t>Bug Severity – Blocker , Major, Minor…….  </a:t>
            </a:r>
          </a:p>
          <a:p>
            <a:pPr lvl="1"/>
            <a:r>
              <a:rPr lang="en-IN" dirty="0"/>
              <a:t>Unused Duplicate statements</a:t>
            </a:r>
          </a:p>
          <a:p>
            <a:pPr lvl="1"/>
            <a:r>
              <a:rPr lang="en-IN" dirty="0"/>
              <a:t>Bug Type </a:t>
            </a:r>
          </a:p>
          <a:p>
            <a:pPr lvl="1"/>
            <a:r>
              <a:rPr lang="en-IN" dirty="0"/>
              <a:t>Bug Location 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12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DBC-B306-48D0-A281-E6F13BD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: Bug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88E8-15A1-46BE-BAFA-8882236E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534"/>
            <a:ext cx="8915400" cy="4524777"/>
          </a:xfrm>
        </p:spPr>
        <p:txBody>
          <a:bodyPr/>
          <a:lstStyle/>
          <a:p>
            <a:r>
              <a:rPr lang="en-IN" dirty="0"/>
              <a:t>Attributes</a:t>
            </a:r>
          </a:p>
          <a:p>
            <a:pPr lvl="1"/>
            <a:r>
              <a:rPr lang="en-IN" strike="sngStrike" dirty="0"/>
              <a:t>Bug Severity – Blocker , Major, Minor…….  </a:t>
            </a:r>
          </a:p>
          <a:p>
            <a:pPr lvl="1"/>
            <a:r>
              <a:rPr lang="en-IN" strike="sngStrike" dirty="0"/>
              <a:t>Unused Duplicate statements</a:t>
            </a:r>
          </a:p>
          <a:p>
            <a:pPr lvl="1"/>
            <a:r>
              <a:rPr lang="en-IN" strike="sngStrike" dirty="0"/>
              <a:t>Bug Type </a:t>
            </a:r>
          </a:p>
          <a:p>
            <a:pPr lvl="1"/>
            <a:r>
              <a:rPr lang="en-IN" strike="sngStrike" dirty="0"/>
              <a:t>Bug Location</a:t>
            </a:r>
          </a:p>
          <a:p>
            <a:pPr lvl="1"/>
            <a:r>
              <a:rPr lang="en-IN" dirty="0"/>
              <a:t>No of Modified </a:t>
            </a:r>
          </a:p>
          <a:p>
            <a:pPr lvl="1"/>
            <a:r>
              <a:rPr lang="en-IN" dirty="0"/>
              <a:t>No of Chunks</a:t>
            </a:r>
          </a:p>
          <a:p>
            <a:pPr lvl="1"/>
            <a:r>
              <a:rPr lang="en-IN" dirty="0"/>
              <a:t>No of Failing tests</a:t>
            </a:r>
          </a:p>
          <a:p>
            <a:pPr lvl="1"/>
            <a:r>
              <a:rPr lang="en-IN" dirty="0"/>
              <a:t>No of Repair Actions</a:t>
            </a:r>
          </a:p>
          <a:p>
            <a:pPr lvl="1"/>
            <a:r>
              <a:rPr lang="en-IN" dirty="0"/>
              <a:t>Exception Type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u="sng" dirty="0">
                <a:solidFill>
                  <a:srgbClr val="0070C0"/>
                </a:solidFill>
                <a:hlinkClick r:id="rId2"/>
              </a:rPr>
              <a:t>https://dl.acm.org/citation.cfm?id=3097446</a:t>
            </a:r>
            <a:r>
              <a:rPr lang="en-IN" dirty="0"/>
              <a:t> 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7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B9F-ECDE-4C74-B94E-991C24D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141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2A6E-E25C-494C-A1BC-50633B62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3797"/>
            <a:ext cx="8915400" cy="3415853"/>
          </a:xfrm>
        </p:spPr>
        <p:txBody>
          <a:bodyPr/>
          <a:lstStyle/>
          <a:p>
            <a:r>
              <a:rPr lang="en-IN" dirty="0"/>
              <a:t>Initial Assumptions:</a:t>
            </a:r>
          </a:p>
          <a:p>
            <a:pPr lvl="1"/>
            <a:r>
              <a:rPr lang="en-IN" dirty="0"/>
              <a:t>Model: Support Vector Machine</a:t>
            </a:r>
          </a:p>
          <a:p>
            <a:pPr lvl="1"/>
            <a:r>
              <a:rPr lang="en-IN" dirty="0"/>
              <a:t>Attributes: All attributes</a:t>
            </a:r>
          </a:p>
          <a:p>
            <a:pPr lvl="1"/>
            <a:r>
              <a:rPr lang="en-IN" dirty="0"/>
              <a:t>Labels: Three labels – Good , Bad, Unknown</a:t>
            </a:r>
          </a:p>
          <a:p>
            <a:pPr lvl="1"/>
            <a:r>
              <a:rPr lang="en-IN" dirty="0"/>
              <a:t>Train/test Split: 80-20 Split</a:t>
            </a:r>
          </a:p>
          <a:p>
            <a:r>
              <a:rPr lang="en-IN" dirty="0"/>
              <a:t>Result </a:t>
            </a:r>
          </a:p>
          <a:p>
            <a:pPr lvl="1"/>
            <a:r>
              <a:rPr lang="en-US" dirty="0"/>
              <a:t>Correctly Classified Instances             84.4512 %</a:t>
            </a:r>
          </a:p>
          <a:p>
            <a:pPr lvl="1"/>
            <a:r>
              <a:rPr lang="en-US" dirty="0"/>
              <a:t>Incorrectly Classified Instances          15.5488 %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7AB97B-315C-4A07-B50D-2FC229E7E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79619"/>
              </p:ext>
            </p:extLst>
          </p:nvPr>
        </p:nvGraphicFramePr>
        <p:xfrm>
          <a:off x="4375150" y="4974196"/>
          <a:ext cx="3359150" cy="1727040"/>
        </p:xfrm>
        <a:graphic>
          <a:graphicData uri="http://schemas.openxmlformats.org/drawingml/2006/table">
            <a:tbl>
              <a:tblPr firstRow="1" lastCol="1" bandRow="1">
                <a:tableStyleId>{74C1A8A3-306A-4EB7-A6B1-4F7E0EB9C5D6}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827868869"/>
                    </a:ext>
                  </a:extLst>
                </a:gridCol>
                <a:gridCol w="720002">
                  <a:extLst>
                    <a:ext uri="{9D8B030D-6E8A-4147-A177-3AD203B41FA5}">
                      <a16:colId xmlns:a16="http://schemas.microsoft.com/office/drawing/2014/main" val="918442417"/>
                    </a:ext>
                  </a:extLst>
                </a:gridCol>
                <a:gridCol w="984973">
                  <a:extLst>
                    <a:ext uri="{9D8B030D-6E8A-4147-A177-3AD203B41FA5}">
                      <a16:colId xmlns:a16="http://schemas.microsoft.com/office/drawing/2014/main" val="273278128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721353923"/>
                    </a:ext>
                  </a:extLst>
                </a:gridCol>
              </a:tblGrid>
              <a:tr h="383460"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&lt;--Classified 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0287"/>
                  </a:ext>
                </a:extLst>
              </a:tr>
              <a:tr h="383460">
                <a:tc>
                  <a:txBody>
                    <a:bodyPr/>
                    <a:lstStyle/>
                    <a:p>
                      <a:r>
                        <a:rPr lang="en-IN" dirty="0"/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7314"/>
                  </a:ext>
                </a:extLst>
              </a:tr>
              <a:tr h="38346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00489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4B29A4-6273-49A6-9862-CDC531D97DB0}"/>
              </a:ext>
            </a:extLst>
          </p:cNvPr>
          <p:cNvSpPr/>
          <p:nvPr/>
        </p:nvSpPr>
        <p:spPr>
          <a:xfrm>
            <a:off x="6742626" y="1249251"/>
            <a:ext cx="3315773" cy="115909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Dstar</a:t>
            </a:r>
            <a:r>
              <a:rPr lang="en-IN" dirty="0"/>
              <a:t>:(</a:t>
            </a:r>
            <a:r>
              <a:rPr lang="en-IN" dirty="0" err="1"/>
              <a:t>Ncf</a:t>
            </a:r>
            <a:r>
              <a:rPr lang="en-IN" dirty="0"/>
              <a:t>**2)/(</a:t>
            </a:r>
            <a:r>
              <a:rPr lang="en-IN" dirty="0" err="1"/>
              <a:t>Nuf+Ncs</a:t>
            </a:r>
            <a:r>
              <a:rPr lang="en-IN" dirty="0"/>
              <a:t>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BFD8-8E9D-4111-A372-D266C43A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21" y="624110"/>
            <a:ext cx="9688691" cy="612262"/>
          </a:xfrm>
        </p:spPr>
        <p:txBody>
          <a:bodyPr>
            <a:normAutofit fontScale="90000"/>
          </a:bodyPr>
          <a:lstStyle/>
          <a:p>
            <a:r>
              <a:rPr lang="en-IN" dirty="0"/>
              <a:t>Selecting Attributes – Correlation Matrix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52BC53-6AB9-48D5-8CD2-EAB24628C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8071"/>
              </p:ext>
            </p:extLst>
          </p:nvPr>
        </p:nvGraphicFramePr>
        <p:xfrm>
          <a:off x="1340380" y="1468192"/>
          <a:ext cx="10509166" cy="4765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115">
                  <a:extLst>
                    <a:ext uri="{9D8B030D-6E8A-4147-A177-3AD203B41FA5}">
                      <a16:colId xmlns:a16="http://schemas.microsoft.com/office/drawing/2014/main" val="2918342948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968551033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132736282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290862340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3907432633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2577903280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137693533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4112311208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952112985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300243816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2271981225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573941258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22699372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1114801718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3148203056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3700775769"/>
                    </a:ext>
                  </a:extLst>
                </a:gridCol>
                <a:gridCol w="547115">
                  <a:extLst>
                    <a:ext uri="{9D8B030D-6E8A-4147-A177-3AD203B41FA5}">
                      <a16:colId xmlns:a16="http://schemas.microsoft.com/office/drawing/2014/main" val="3384992896"/>
                    </a:ext>
                  </a:extLst>
                </a:gridCol>
                <a:gridCol w="1208211">
                  <a:extLst>
                    <a:ext uri="{9D8B030D-6E8A-4147-A177-3AD203B41FA5}">
                      <a16:colId xmlns:a16="http://schemas.microsoft.com/office/drawing/2014/main" val="1824904078"/>
                    </a:ext>
                  </a:extLst>
                </a:gridCol>
              </a:tblGrid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Lines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9488893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Max Complexity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35146192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Max Depth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1630174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num_of_tests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62931391"/>
                  </a:ext>
                </a:extLst>
              </a:tr>
              <a:tr h="428081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num_of_passed_tests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01258712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num_of_failed_tests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03517429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CBO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33208910"/>
                  </a:ext>
                </a:extLst>
              </a:tr>
              <a:tr h="4475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IFC(Information Flow complexity)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69810697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Density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01188399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Diversity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13885300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 Uniqueness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09198284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0.05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 DDU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034088913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 No of Modified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94410132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No of Chunks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08026504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No of Failing tests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12075414"/>
                  </a:ext>
                </a:extLst>
              </a:tr>
              <a:tr h="428081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 No of Repair Actions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98914771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-0.03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 Exception Type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0622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1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7B249-BF8B-4EF6-9BF1-B9C0137B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24248"/>
            <a:ext cx="3618405" cy="5086974"/>
          </a:xfrm>
        </p:spPr>
        <p:txBody>
          <a:bodyPr/>
          <a:lstStyle/>
          <a:p>
            <a:pPr lvl="0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0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79DC8A-A226-44F4-AEBA-DC8D138A21D2}"/>
              </a:ext>
            </a:extLst>
          </p:cNvPr>
          <p:cNvSpPr/>
          <p:nvPr/>
        </p:nvSpPr>
        <p:spPr>
          <a:xfrm>
            <a:off x="1992572" y="504967"/>
            <a:ext cx="4568139" cy="39124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IN" dirty="0"/>
              <a:t>Use Case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Model: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Attributes: Based on correlation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Labels: Three labels – Good , Bad,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5 fold cross validation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r>
              <a:rPr lang="en-US" dirty="0"/>
              <a:t>Correctly Classified      86.0182% Incorrectly Classified   13.9818 %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4847-51D0-458F-8F59-8C3D16CE45BA}"/>
              </a:ext>
            </a:extLst>
          </p:cNvPr>
          <p:cNvSpPr/>
          <p:nvPr/>
        </p:nvSpPr>
        <p:spPr>
          <a:xfrm>
            <a:off x="7046912" y="504967"/>
            <a:ext cx="4568139" cy="37708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Use Case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Model: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Attributes: PCA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Labels: Two labels – Good , Bad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10 fold cross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Bagging, batch size:50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Num</a:t>
            </a:r>
            <a:r>
              <a:rPr lang="en-IN" dirty="0"/>
              <a:t> of Iterations:500</a:t>
            </a:r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r>
              <a:rPr lang="en-US" dirty="0"/>
              <a:t>Correctly Classified     89.6657 % Incorrectly Classified   9.7983 %</a:t>
            </a: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729B6E-4D7A-4070-8863-2950262D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75437"/>
              </p:ext>
            </p:extLst>
          </p:nvPr>
        </p:nvGraphicFramePr>
        <p:xfrm>
          <a:off x="2589212" y="4608293"/>
          <a:ext cx="3359150" cy="1744740"/>
        </p:xfrm>
        <a:graphic>
          <a:graphicData uri="http://schemas.openxmlformats.org/drawingml/2006/table">
            <a:tbl>
              <a:tblPr firstRow="1" lastCol="1" bandRow="1">
                <a:tableStyleId>{74C1A8A3-306A-4EB7-A6B1-4F7E0EB9C5D6}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827868869"/>
                    </a:ext>
                  </a:extLst>
                </a:gridCol>
                <a:gridCol w="720002">
                  <a:extLst>
                    <a:ext uri="{9D8B030D-6E8A-4147-A177-3AD203B41FA5}">
                      <a16:colId xmlns:a16="http://schemas.microsoft.com/office/drawing/2014/main" val="918442417"/>
                    </a:ext>
                  </a:extLst>
                </a:gridCol>
                <a:gridCol w="984973">
                  <a:extLst>
                    <a:ext uri="{9D8B030D-6E8A-4147-A177-3AD203B41FA5}">
                      <a16:colId xmlns:a16="http://schemas.microsoft.com/office/drawing/2014/main" val="273278128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721353923"/>
                    </a:ext>
                  </a:extLst>
                </a:gridCol>
              </a:tblGrid>
              <a:tr h="383460"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&lt;--Classified 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0287"/>
                  </a:ext>
                </a:extLst>
              </a:tr>
              <a:tr h="383460">
                <a:tc>
                  <a:txBody>
                    <a:bodyPr/>
                    <a:lstStyle/>
                    <a:p>
                      <a:r>
                        <a:rPr lang="en-IN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35"/>
                  </a:ext>
                </a:extLst>
              </a:tr>
              <a:tr h="38346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7314"/>
                  </a:ext>
                </a:extLst>
              </a:tr>
              <a:tr h="38346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004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77716C-C15C-4867-AEE2-8B3EE32E8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4485"/>
              </p:ext>
            </p:extLst>
          </p:nvPr>
        </p:nvGraphicFramePr>
        <p:xfrm>
          <a:off x="7984346" y="4631904"/>
          <a:ext cx="2693270" cy="1721129"/>
        </p:xfrm>
        <a:graphic>
          <a:graphicData uri="http://schemas.openxmlformats.org/drawingml/2006/table">
            <a:tbl>
              <a:tblPr firstRow="1" lastCol="1" bandRow="1">
                <a:tableStyleId>{74C1A8A3-306A-4EB7-A6B1-4F7E0EB9C5D6}</a:tableStyleId>
              </a:tblPr>
              <a:tblGrid>
                <a:gridCol w="893228">
                  <a:extLst>
                    <a:ext uri="{9D8B030D-6E8A-4147-A177-3AD203B41FA5}">
                      <a16:colId xmlns:a16="http://schemas.microsoft.com/office/drawing/2014/main" val="3827868869"/>
                    </a:ext>
                  </a:extLst>
                </a:gridCol>
                <a:gridCol w="816771">
                  <a:extLst>
                    <a:ext uri="{9D8B030D-6E8A-4147-A177-3AD203B41FA5}">
                      <a16:colId xmlns:a16="http://schemas.microsoft.com/office/drawing/2014/main" val="918442417"/>
                    </a:ext>
                  </a:extLst>
                </a:gridCol>
                <a:gridCol w="983271">
                  <a:extLst>
                    <a:ext uri="{9D8B030D-6E8A-4147-A177-3AD203B41FA5}">
                      <a16:colId xmlns:a16="http://schemas.microsoft.com/office/drawing/2014/main" val="1721353923"/>
                    </a:ext>
                  </a:extLst>
                </a:gridCol>
              </a:tblGrid>
              <a:tr h="751477"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&lt;--Classified 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0287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r>
                        <a:rPr lang="en-IN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35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79DC8A-A226-44F4-AEBA-DC8D138A21D2}"/>
              </a:ext>
            </a:extLst>
          </p:cNvPr>
          <p:cNvSpPr/>
          <p:nvPr/>
        </p:nvSpPr>
        <p:spPr>
          <a:xfrm>
            <a:off x="1646353" y="502277"/>
            <a:ext cx="4834942" cy="25886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IN" dirty="0"/>
              <a:t>Use Case 3:</a:t>
            </a:r>
          </a:p>
          <a:p>
            <a:pPr lvl="1"/>
            <a:r>
              <a:rPr lang="en-IN" dirty="0"/>
              <a:t>Attributes:  Static features</a:t>
            </a:r>
          </a:p>
          <a:p>
            <a:pPr lvl="1"/>
            <a:r>
              <a:rPr lang="en-IN" dirty="0"/>
              <a:t>K fold: 10</a:t>
            </a:r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Correctly Classified      84.1945 % </a:t>
            </a:r>
          </a:p>
          <a:p>
            <a:r>
              <a:rPr lang="en-US" dirty="0"/>
              <a:t>Incorrectly Classified   15.8055 %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4847-51D0-458F-8F59-8C3D16CE45BA}"/>
              </a:ext>
            </a:extLst>
          </p:cNvPr>
          <p:cNvSpPr/>
          <p:nvPr/>
        </p:nvSpPr>
        <p:spPr>
          <a:xfrm>
            <a:off x="7046912" y="502276"/>
            <a:ext cx="4568139" cy="25886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Use Case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Attributes: Dynamic features </a:t>
            </a:r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Correctly Classified     85.6506 % Incorrectly Classified   14.3494 %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D7823E-6B61-45B9-B9CA-5CCC877E44F0}"/>
              </a:ext>
            </a:extLst>
          </p:cNvPr>
          <p:cNvSpPr/>
          <p:nvPr/>
        </p:nvSpPr>
        <p:spPr>
          <a:xfrm>
            <a:off x="1646353" y="3951668"/>
            <a:ext cx="4834942" cy="25886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IN" dirty="0"/>
              <a:t>Use Case 5: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Attributes: Test Characteristics</a:t>
            </a:r>
          </a:p>
          <a:p>
            <a:pPr lvl="1"/>
            <a:endParaRPr lang="en-IN" dirty="0"/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Correctly Classified       89.3614 % Incorrectly Classified     10.6386 %</a:t>
            </a:r>
          </a:p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FBBFE1-FEBA-4043-9CB4-C2DB073450D3}"/>
              </a:ext>
            </a:extLst>
          </p:cNvPr>
          <p:cNvSpPr/>
          <p:nvPr/>
        </p:nvSpPr>
        <p:spPr>
          <a:xfrm>
            <a:off x="7046912" y="3951668"/>
            <a:ext cx="4568139" cy="25886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IN" dirty="0"/>
              <a:t>Use Case 6: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Attributes: Bug Characteristics</a:t>
            </a:r>
          </a:p>
          <a:p>
            <a:pPr lvl="1"/>
            <a:endParaRPr lang="en-IN" dirty="0"/>
          </a:p>
          <a:p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Correctly Classified     90.9639 % Incorrectly Classified    9.0361 %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9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40CF-A782-4CED-82C5-F2C33F8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621" y="365460"/>
            <a:ext cx="8911687" cy="625141"/>
          </a:xfrm>
        </p:spPr>
        <p:txBody>
          <a:bodyPr>
            <a:normAutofit fontScale="90000"/>
          </a:bodyPr>
          <a:lstStyle/>
          <a:p>
            <a:r>
              <a:rPr lang="en-IN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14ED-8B7F-4BA4-9EE9-15D48A21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621" y="990601"/>
            <a:ext cx="8915400" cy="4765002"/>
          </a:xfrm>
        </p:spPr>
        <p:txBody>
          <a:bodyPr/>
          <a:lstStyle/>
          <a:p>
            <a:r>
              <a:rPr lang="en-IN" dirty="0"/>
              <a:t>Model: Random Forests</a:t>
            </a:r>
          </a:p>
          <a:p>
            <a:r>
              <a:rPr lang="en-IN" dirty="0"/>
              <a:t>Attributes: Based on correlation matrix</a:t>
            </a:r>
          </a:p>
          <a:p>
            <a:r>
              <a:rPr lang="en-IN" dirty="0"/>
              <a:t>Labels: Three labels – Good , Bad</a:t>
            </a:r>
          </a:p>
          <a:p>
            <a:r>
              <a:rPr lang="en-IN" dirty="0"/>
              <a:t>7 fold cross validation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Result</a:t>
            </a:r>
            <a:r>
              <a:rPr lang="en-IN" dirty="0"/>
              <a:t> </a:t>
            </a:r>
          </a:p>
          <a:p>
            <a:r>
              <a:rPr lang="en-US" dirty="0"/>
              <a:t>Correctly Classified     90.2736%</a:t>
            </a:r>
          </a:p>
          <a:p>
            <a:r>
              <a:rPr lang="en-US" dirty="0"/>
              <a:t> Incorrectly Classified   8.7349 %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EFC8A3-28F4-4AC0-B950-ED1EE841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7896"/>
              </p:ext>
            </p:extLst>
          </p:nvPr>
        </p:nvGraphicFramePr>
        <p:xfrm>
          <a:off x="4856131" y="4771411"/>
          <a:ext cx="2693270" cy="1721129"/>
        </p:xfrm>
        <a:graphic>
          <a:graphicData uri="http://schemas.openxmlformats.org/drawingml/2006/table">
            <a:tbl>
              <a:tblPr firstRow="1" lastCol="1" bandRow="1">
                <a:tableStyleId>{74C1A8A3-306A-4EB7-A6B1-4F7E0EB9C5D6}</a:tableStyleId>
              </a:tblPr>
              <a:tblGrid>
                <a:gridCol w="893228">
                  <a:extLst>
                    <a:ext uri="{9D8B030D-6E8A-4147-A177-3AD203B41FA5}">
                      <a16:colId xmlns:a16="http://schemas.microsoft.com/office/drawing/2014/main" val="3827868869"/>
                    </a:ext>
                  </a:extLst>
                </a:gridCol>
                <a:gridCol w="816771">
                  <a:extLst>
                    <a:ext uri="{9D8B030D-6E8A-4147-A177-3AD203B41FA5}">
                      <a16:colId xmlns:a16="http://schemas.microsoft.com/office/drawing/2014/main" val="918442417"/>
                    </a:ext>
                  </a:extLst>
                </a:gridCol>
                <a:gridCol w="983271">
                  <a:extLst>
                    <a:ext uri="{9D8B030D-6E8A-4147-A177-3AD203B41FA5}">
                      <a16:colId xmlns:a16="http://schemas.microsoft.com/office/drawing/2014/main" val="1721353923"/>
                    </a:ext>
                  </a:extLst>
                </a:gridCol>
              </a:tblGrid>
              <a:tr h="751477"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&lt;--Classified 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0287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r>
                        <a:rPr lang="en-IN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35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DCA6-CED7-484C-BA3B-488219E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97" y="640982"/>
            <a:ext cx="8790053" cy="844162"/>
          </a:xfrm>
        </p:spPr>
        <p:txBody>
          <a:bodyPr/>
          <a:lstStyle/>
          <a:p>
            <a:r>
              <a:rPr lang="en-IN" dirty="0"/>
              <a:t>Some Visualizations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0E3BB8-5CA5-4CC8-86B8-472ED63B3DA2}"/>
              </a:ext>
            </a:extLst>
          </p:cNvPr>
          <p:cNvGrpSpPr/>
          <p:nvPr/>
        </p:nvGrpSpPr>
        <p:grpSpPr>
          <a:xfrm>
            <a:off x="6810955" y="322442"/>
            <a:ext cx="4733925" cy="2649966"/>
            <a:chOff x="1362075" y="1905000"/>
            <a:chExt cx="4733925" cy="26499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9B967E-CA87-4BDA-86A7-0C1CE5EE78E8}"/>
                </a:ext>
              </a:extLst>
            </p:cNvPr>
            <p:cNvSpPr txBox="1"/>
            <p:nvPr/>
          </p:nvSpPr>
          <p:spPr>
            <a:xfrm>
              <a:off x="1429555" y="4185634"/>
              <a:ext cx="4043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Distribution of class labels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467592-08CE-42F5-8B92-C3F3431A4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5" y="1905000"/>
              <a:ext cx="4733925" cy="21621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378066-7856-4B88-8621-F6619981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0" y="2364838"/>
            <a:ext cx="5790712" cy="3308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BB380-867E-4EA2-897F-9AF166F68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666" y="3225861"/>
            <a:ext cx="4626502" cy="30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31C-09CB-4D2F-8A43-75058B20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504"/>
          </a:xfrm>
        </p:spPr>
        <p:txBody>
          <a:bodyPr>
            <a:normAutofit fontScale="90000"/>
          </a:bodyPr>
          <a:lstStyle/>
          <a:p>
            <a:r>
              <a:rPr lang="en-IN" dirty="0"/>
              <a:t>To Summarize My 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E05C-980B-4352-B370-D6528E7E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223"/>
            <a:ext cx="8915400" cy="4893971"/>
          </a:xfrm>
        </p:spPr>
        <p:txBody>
          <a:bodyPr/>
          <a:lstStyle/>
          <a:p>
            <a:r>
              <a:rPr lang="en-IN" dirty="0"/>
              <a:t>Importance of good metrics</a:t>
            </a:r>
          </a:p>
          <a:p>
            <a:pPr>
              <a:lnSpc>
                <a:spcPct val="150000"/>
              </a:lnSpc>
            </a:pPr>
            <a:r>
              <a:rPr lang="en-IN" dirty="0"/>
              <a:t>Regression or classification???</a:t>
            </a:r>
          </a:p>
          <a:p>
            <a:pPr>
              <a:lnSpc>
                <a:spcPct val="150000"/>
              </a:lnSpc>
            </a:pPr>
            <a:r>
              <a:rPr lang="en-IN" dirty="0"/>
              <a:t>Results with different Machine Learning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Using </a:t>
            </a:r>
            <a:r>
              <a:rPr lang="en-IN" dirty="0" err="1"/>
              <a:t>Preprocess</a:t>
            </a:r>
            <a:r>
              <a:rPr lang="en-IN" dirty="0"/>
              <a:t> technique to select attributes</a:t>
            </a:r>
          </a:p>
          <a:p>
            <a:pPr>
              <a:lnSpc>
                <a:spcPct val="150000"/>
              </a:lnSpc>
            </a:pPr>
            <a:r>
              <a:rPr lang="en-IN" dirty="0"/>
              <a:t>Train-Test Split to K-fold</a:t>
            </a:r>
          </a:p>
          <a:p>
            <a:pPr>
              <a:lnSpc>
                <a:spcPct val="150000"/>
              </a:lnSpc>
            </a:pPr>
            <a:r>
              <a:rPr lang="en-IN" dirty="0"/>
              <a:t>Role of visualization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8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7EDA-19EE-470A-BA54-DB8A2294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2C02-B5E1-4E5D-B47C-665B04A1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1506828"/>
            <a:ext cx="11050074" cy="5351172"/>
          </a:xfrm>
        </p:spPr>
        <p:txBody>
          <a:bodyPr>
            <a:normAutofit/>
          </a:bodyPr>
          <a:lstStyle/>
          <a:p>
            <a:r>
              <a:rPr lang="en-US" sz="1400" dirty="0"/>
              <a:t>Software Fault Localization, W. Eric Wong, and </a:t>
            </a:r>
            <a:r>
              <a:rPr lang="en-US" sz="1400" dirty="0" err="1"/>
              <a:t>Vidroha</a:t>
            </a:r>
            <a:r>
              <a:rPr lang="en-US" sz="1400" dirty="0"/>
              <a:t> </a:t>
            </a:r>
            <a:r>
              <a:rPr lang="en-US" sz="1400" dirty="0" err="1"/>
              <a:t>Debroy</a:t>
            </a:r>
            <a:r>
              <a:rPr lang="en-US" sz="1400" dirty="0"/>
              <a:t> Department of Computer Science University of Texas at Dallas</a:t>
            </a:r>
            <a:endParaRPr lang="en-IN" sz="1400" dirty="0"/>
          </a:p>
          <a:p>
            <a:r>
              <a:rPr lang="en-IN" sz="1400" dirty="0"/>
              <a:t>A Pluggable Tool for Measuring Software Metrics from Source Code. </a:t>
            </a:r>
            <a:r>
              <a:rPr lang="en-IN" sz="1400" dirty="0" err="1"/>
              <a:t>Yoshiki</a:t>
            </a:r>
            <a:r>
              <a:rPr lang="en-IN" sz="1400" dirty="0"/>
              <a:t> Higo, Akira </a:t>
            </a:r>
            <a:r>
              <a:rPr lang="en-IN" sz="1400" dirty="0" err="1"/>
              <a:t>Saitoh</a:t>
            </a:r>
            <a:r>
              <a:rPr lang="en-IN" sz="1400" dirty="0"/>
              <a:t>, </a:t>
            </a:r>
            <a:r>
              <a:rPr lang="en-IN" sz="1400" dirty="0" err="1"/>
              <a:t>Goro</a:t>
            </a:r>
            <a:r>
              <a:rPr lang="en-IN" sz="1400" dirty="0"/>
              <a:t> Yamada, Tatsuya Miyake, Shinji </a:t>
            </a:r>
            <a:r>
              <a:rPr lang="en-IN" sz="1400" dirty="0" err="1"/>
              <a:t>Kusumoto</a:t>
            </a:r>
            <a:r>
              <a:rPr lang="en-IN" sz="1400" dirty="0"/>
              <a:t>, </a:t>
            </a:r>
            <a:r>
              <a:rPr lang="en-IN" sz="1400" dirty="0" err="1"/>
              <a:t>Katsuro</a:t>
            </a:r>
            <a:r>
              <a:rPr lang="en-IN" sz="1400" dirty="0"/>
              <a:t> Inoue Graduate School of Information Science and Technology, Osaka University, 1-5, </a:t>
            </a:r>
            <a:r>
              <a:rPr lang="en-IN" sz="1400" dirty="0" err="1"/>
              <a:t>Yamadaoka</a:t>
            </a:r>
            <a:r>
              <a:rPr lang="en-IN" sz="1400" dirty="0"/>
              <a:t>, Suita, Osaka, 565-0871, Japan</a:t>
            </a:r>
          </a:p>
          <a:p>
            <a:r>
              <a:rPr lang="en-IN" sz="1400" dirty="0"/>
              <a:t>Deriving Coupling Metrics from Call Graphs Simon Allier, Stephane </a:t>
            </a:r>
            <a:r>
              <a:rPr lang="en-IN" sz="1400" dirty="0" err="1"/>
              <a:t>Vaucher</a:t>
            </a:r>
            <a:r>
              <a:rPr lang="en-IN" sz="1400" dirty="0"/>
              <a:t>, Bruno Dufour, and </a:t>
            </a:r>
            <a:r>
              <a:rPr lang="en-IN" sz="1400" dirty="0" err="1"/>
              <a:t>Houari</a:t>
            </a:r>
            <a:r>
              <a:rPr lang="en-IN" sz="1400" dirty="0"/>
              <a:t> </a:t>
            </a:r>
            <a:r>
              <a:rPr lang="en-IN" sz="1400" dirty="0" err="1"/>
              <a:t>Sahraoui</a:t>
            </a:r>
            <a:r>
              <a:rPr lang="en-IN" sz="1400" dirty="0"/>
              <a:t> VALORIA, </a:t>
            </a:r>
            <a:r>
              <a:rPr lang="en-IN" sz="1400" dirty="0" err="1"/>
              <a:t>Universit´e</a:t>
            </a:r>
            <a:r>
              <a:rPr lang="en-IN" sz="1400" dirty="0"/>
              <a:t> de Bretagne-Sud DIRO, </a:t>
            </a:r>
            <a:r>
              <a:rPr lang="en-IN" sz="1400" dirty="0" err="1"/>
              <a:t>Universit´e</a:t>
            </a:r>
            <a:r>
              <a:rPr lang="en-IN" sz="1400" dirty="0"/>
              <a:t> de </a:t>
            </a:r>
            <a:r>
              <a:rPr lang="en-IN" sz="1400" dirty="0" err="1"/>
              <a:t>Montr´eal</a:t>
            </a:r>
            <a:endParaRPr lang="en-IN" sz="1400" dirty="0"/>
          </a:p>
          <a:p>
            <a:r>
              <a:rPr lang="en-US" sz="1400" dirty="0"/>
              <a:t>Dynamic Metrics for Object Oriented Designs1 </a:t>
            </a:r>
            <a:r>
              <a:rPr lang="en-US" sz="1400" dirty="0" err="1"/>
              <a:t>Sherif</a:t>
            </a:r>
            <a:r>
              <a:rPr lang="en-US" sz="1400" dirty="0"/>
              <a:t> M. Yacoub, Hany H. Ammar, and Tom Robinson, Department of Computer Science and Electrical Engineering, West Virginia University Morgantown, WV26506</a:t>
            </a:r>
            <a:endParaRPr lang="en-IN" sz="1400" dirty="0"/>
          </a:p>
          <a:p>
            <a:r>
              <a:rPr lang="en-IN" sz="1400" dirty="0"/>
              <a:t>A Test-suite </a:t>
            </a:r>
            <a:r>
              <a:rPr lang="en-IN" sz="1400" dirty="0" err="1"/>
              <a:t>Diagnosability</a:t>
            </a:r>
            <a:r>
              <a:rPr lang="en-IN" sz="1400" dirty="0"/>
              <a:t> Metric for Spectrum-based Fault Localization Approaches Alexandre Perez∗†, Rui Abreu∗†, Arie van </a:t>
            </a:r>
            <a:r>
              <a:rPr lang="en-IN" sz="1400" dirty="0" err="1"/>
              <a:t>Deurse</a:t>
            </a:r>
            <a:r>
              <a:rPr lang="en-IN" sz="1400" dirty="0"/>
              <a:t> University of Porto &amp; </a:t>
            </a:r>
            <a:r>
              <a:rPr lang="en-IN" sz="1400" dirty="0" err="1"/>
              <a:t>HASLab</a:t>
            </a:r>
            <a:r>
              <a:rPr lang="en-IN" sz="1400" dirty="0"/>
              <a:t>, INESC TEC, Portugal †Palo Alto Research </a:t>
            </a:r>
            <a:r>
              <a:rPr lang="en-IN" sz="1400" dirty="0" err="1"/>
              <a:t>Center</a:t>
            </a:r>
            <a:r>
              <a:rPr lang="en-IN" sz="1400" dirty="0"/>
              <a:t>, USA, Delft University of Technology, The Netherlands alexandre.perez@fe.up.pt, rui@computer.org, </a:t>
            </a:r>
            <a:r>
              <a:rPr lang="en-IN" sz="1400" dirty="0">
                <a:hlinkClick r:id="rId2"/>
              </a:rPr>
              <a:t>arie.vandeursen@tudelft.nl</a:t>
            </a:r>
            <a:endParaRPr lang="en-IN" sz="1400" dirty="0"/>
          </a:p>
          <a:p>
            <a:r>
              <a:rPr lang="en-IN" sz="1400" dirty="0"/>
              <a:t>Exploring Machine Learning Techniques for Fault Localization Luciano C. </a:t>
            </a:r>
            <a:r>
              <a:rPr lang="en-IN" sz="1400" dirty="0" err="1"/>
              <a:t>Ascari</a:t>
            </a:r>
            <a:r>
              <a:rPr lang="en-IN" sz="1400" dirty="0"/>
              <a:t> </a:t>
            </a:r>
            <a:r>
              <a:rPr lang="en-IN" sz="1400" dirty="0" err="1"/>
              <a:t>Lucilia</a:t>
            </a:r>
            <a:r>
              <a:rPr lang="en-IN" sz="1400" dirty="0"/>
              <a:t> Y. Araki Aurora R.T. </a:t>
            </a:r>
            <a:r>
              <a:rPr lang="en-IN" sz="1400" dirty="0" err="1"/>
              <a:t>Pozo</a:t>
            </a:r>
            <a:r>
              <a:rPr lang="en-IN" sz="1400" dirty="0"/>
              <a:t> Silvia R. </a:t>
            </a:r>
            <a:r>
              <a:rPr lang="en-IN" sz="1400" dirty="0" err="1"/>
              <a:t>Vergilio</a:t>
            </a:r>
            <a:r>
              <a:rPr lang="en-IN" sz="1400" dirty="0"/>
              <a:t> Federal University of Parana (UFPR), Computer Science Department, CP: 19081, CEP 19031-970 Centro </a:t>
            </a:r>
            <a:r>
              <a:rPr lang="en-IN" sz="1400" dirty="0" err="1"/>
              <a:t>Politecnico</a:t>
            </a:r>
            <a:r>
              <a:rPr lang="en-IN" sz="1400" dirty="0"/>
              <a:t>, Jardim das Americas, Curitiba- Brazil</a:t>
            </a:r>
          </a:p>
        </p:txBody>
      </p:sp>
    </p:spTree>
    <p:extLst>
      <p:ext uri="{BB962C8B-B14F-4D97-AF65-F5344CB8AC3E}">
        <p14:creationId xmlns:p14="http://schemas.microsoft.com/office/powerpoint/2010/main" val="301422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98E-FBBD-4EDC-92C0-F380801D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E351-77AF-421F-867D-C6E364AD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5741"/>
            <a:ext cx="8915400" cy="5058090"/>
          </a:xfrm>
        </p:spPr>
        <p:txBody>
          <a:bodyPr>
            <a:normAutofit/>
          </a:bodyPr>
          <a:lstStyle/>
          <a:p>
            <a:r>
              <a:rPr lang="en-IN" dirty="0"/>
              <a:t>Objective </a:t>
            </a:r>
          </a:p>
          <a:p>
            <a:r>
              <a:rPr lang="en-IN" dirty="0"/>
              <a:t>Data Collection</a:t>
            </a:r>
          </a:p>
          <a:p>
            <a:pPr lvl="1"/>
            <a:r>
              <a:rPr lang="en-IN" dirty="0"/>
              <a:t>Static</a:t>
            </a:r>
          </a:p>
          <a:p>
            <a:pPr lvl="1"/>
            <a:r>
              <a:rPr lang="en-IN" dirty="0"/>
              <a:t>Dynamic</a:t>
            </a:r>
          </a:p>
          <a:p>
            <a:pPr lvl="1"/>
            <a:r>
              <a:rPr lang="en-IN" dirty="0"/>
              <a:t>Test</a:t>
            </a:r>
          </a:p>
          <a:p>
            <a:pPr lvl="1"/>
            <a:r>
              <a:rPr lang="en-IN" dirty="0"/>
              <a:t>Bug</a:t>
            </a:r>
          </a:p>
          <a:p>
            <a:r>
              <a:rPr lang="en-IN" dirty="0"/>
              <a:t>Machine Learning</a:t>
            </a:r>
          </a:p>
          <a:p>
            <a:pPr lvl="1"/>
            <a:r>
              <a:rPr lang="en-IN" dirty="0"/>
              <a:t>Initial Assumption</a:t>
            </a:r>
          </a:p>
          <a:p>
            <a:pPr lvl="1"/>
            <a:r>
              <a:rPr lang="en-IN" dirty="0"/>
              <a:t>Selecting Attributes</a:t>
            </a:r>
          </a:p>
          <a:p>
            <a:pPr lvl="1"/>
            <a:r>
              <a:rPr lang="en-IN" dirty="0"/>
              <a:t>Use Cases</a:t>
            </a:r>
          </a:p>
          <a:p>
            <a:r>
              <a:rPr lang="en-IN" dirty="0"/>
              <a:t>Visualizing Results </a:t>
            </a:r>
          </a:p>
          <a:p>
            <a:r>
              <a:rPr lang="en-IN" dirty="0"/>
              <a:t>My Experience- What’s good and bad???</a:t>
            </a:r>
          </a:p>
          <a:p>
            <a:r>
              <a:rPr lang="en-IN" dirty="0"/>
              <a:t>References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BC7A-743B-4195-8516-A79DFFB0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27" y="142197"/>
            <a:ext cx="8911687" cy="698062"/>
          </a:xfrm>
        </p:spPr>
        <p:txBody>
          <a:bodyPr/>
          <a:lstStyle/>
          <a:p>
            <a:r>
              <a:rPr lang="en-IN" dirty="0"/>
              <a:t>Objective </a:t>
            </a:r>
          </a:p>
        </p:txBody>
      </p:sp>
      <p:pic>
        <p:nvPicPr>
          <p:cNvPr id="1028" name="Picture 4" descr="Software testing flat isometric vector concept. People are taking off the web page that looks like paper sheet to search and catch software bugs.">
            <a:extLst>
              <a:ext uri="{FF2B5EF4-FFF2-40B4-BE49-F238E27FC236}">
                <a16:creationId xmlns:a16="http://schemas.microsoft.com/office/drawing/2014/main" id="{4B05C243-54CB-4E0B-9888-D81F4A09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840260"/>
            <a:ext cx="7523076" cy="60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1890-DD5F-4965-B14A-3D76FFC4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5" y="624110"/>
            <a:ext cx="9651098" cy="1280890"/>
          </a:xfrm>
        </p:spPr>
        <p:txBody>
          <a:bodyPr/>
          <a:lstStyle/>
          <a:p>
            <a:r>
              <a:rPr lang="en-IN" dirty="0"/>
              <a:t>Data Collection: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71C8-8D31-417D-B73A-241AC11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4" y="1606378"/>
            <a:ext cx="9651098" cy="5004486"/>
          </a:xfrm>
        </p:spPr>
        <p:txBody>
          <a:bodyPr/>
          <a:lstStyle/>
          <a:p>
            <a:r>
              <a:rPr lang="en-IN" dirty="0"/>
              <a:t>Attributes :</a:t>
            </a:r>
          </a:p>
          <a:p>
            <a:pPr lvl="1"/>
            <a:r>
              <a:rPr lang="en-IN" dirty="0"/>
              <a:t>Cyclomatic Complexity</a:t>
            </a:r>
            <a:endParaRPr lang="en-IN" strike="sngStrike" dirty="0"/>
          </a:p>
          <a:p>
            <a:pPr lvl="1"/>
            <a:r>
              <a:rPr lang="en-US" dirty="0"/>
              <a:t>Weighted Methods per Class (WMC)</a:t>
            </a:r>
          </a:p>
          <a:p>
            <a:pPr lvl="1"/>
            <a:r>
              <a:rPr lang="en-IN" dirty="0"/>
              <a:t>Decision Depth  </a:t>
            </a:r>
          </a:p>
          <a:p>
            <a:pPr lvl="1"/>
            <a:r>
              <a:rPr lang="en-US" dirty="0"/>
              <a:t>Depth of inheritance tree (DIT)</a:t>
            </a:r>
          </a:p>
          <a:p>
            <a:pPr lvl="1"/>
            <a:r>
              <a:rPr lang="en-IN" dirty="0"/>
              <a:t>Class Cohesion: LCOM Metrics</a:t>
            </a:r>
          </a:p>
          <a:p>
            <a:pPr lvl="1"/>
            <a:r>
              <a:rPr lang="en-IN" dirty="0"/>
              <a:t>Knots</a:t>
            </a:r>
          </a:p>
          <a:p>
            <a:pPr lvl="1"/>
            <a:r>
              <a:rPr lang="en-US" dirty="0"/>
              <a:t>Maintainability Index (MI) (including comments)</a:t>
            </a:r>
          </a:p>
          <a:p>
            <a:pPr lvl="1"/>
            <a:r>
              <a:rPr lang="en-US" dirty="0"/>
              <a:t>Average no of statements</a:t>
            </a:r>
          </a:p>
          <a:p>
            <a:pPr lvl="1"/>
            <a:r>
              <a:rPr lang="en-IN" dirty="0"/>
              <a:t>Fan in </a:t>
            </a:r>
          </a:p>
          <a:p>
            <a:pPr lvl="1"/>
            <a:r>
              <a:rPr lang="en-IN" dirty="0"/>
              <a:t>Fan out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ABE98-1382-4D99-A230-35DA069A3213}"/>
              </a:ext>
            </a:extLst>
          </p:cNvPr>
          <p:cNvSpPr txBox="1"/>
          <p:nvPr/>
        </p:nvSpPr>
        <p:spPr>
          <a:xfrm>
            <a:off x="7519916" y="2361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1890-DD5F-4965-B14A-3D76FFC4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5" y="624110"/>
            <a:ext cx="9651098" cy="1280890"/>
          </a:xfrm>
        </p:spPr>
        <p:txBody>
          <a:bodyPr/>
          <a:lstStyle/>
          <a:p>
            <a:r>
              <a:rPr lang="en-IN" dirty="0"/>
              <a:t>Data Collection: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71C8-8D31-417D-B73A-241AC11A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4" y="1606378"/>
            <a:ext cx="9651098" cy="5004486"/>
          </a:xfrm>
        </p:spPr>
        <p:txBody>
          <a:bodyPr/>
          <a:lstStyle/>
          <a:p>
            <a:r>
              <a:rPr lang="en-IN" dirty="0"/>
              <a:t>Attributes :</a:t>
            </a:r>
          </a:p>
          <a:p>
            <a:pPr lvl="1"/>
            <a:r>
              <a:rPr lang="en-IN" strike="sngStrike" dirty="0"/>
              <a:t>Cyclomatic Complexity </a:t>
            </a:r>
            <a:r>
              <a:rPr lang="en-IN" dirty="0"/>
              <a:t>Maximum</a:t>
            </a:r>
            <a:r>
              <a:rPr lang="en-IN" strike="sngStrike" dirty="0"/>
              <a:t>, </a:t>
            </a:r>
            <a:r>
              <a:rPr lang="en-IN" dirty="0"/>
              <a:t>Average Complexity</a:t>
            </a:r>
            <a:endParaRPr lang="en-IN" strike="sngStrike" dirty="0"/>
          </a:p>
          <a:p>
            <a:pPr lvl="1"/>
            <a:r>
              <a:rPr lang="en-US" dirty="0"/>
              <a:t>Weighted Methods per Class (WMC)</a:t>
            </a:r>
          </a:p>
          <a:p>
            <a:pPr lvl="1"/>
            <a:r>
              <a:rPr lang="en-IN" strike="sngStrike" dirty="0"/>
              <a:t>Decision Depth  </a:t>
            </a:r>
            <a:r>
              <a:rPr lang="en-IN" dirty="0"/>
              <a:t>Maximum</a:t>
            </a:r>
            <a:r>
              <a:rPr lang="en-IN" strike="sngStrike" dirty="0"/>
              <a:t>, </a:t>
            </a:r>
            <a:r>
              <a:rPr lang="en-IN" dirty="0"/>
              <a:t>Average depth</a:t>
            </a:r>
            <a:endParaRPr lang="en-IN" strike="sngStrike" dirty="0"/>
          </a:p>
          <a:p>
            <a:pPr lvl="1"/>
            <a:r>
              <a:rPr lang="en-US" dirty="0"/>
              <a:t>Depth of inheritance tree (DIT)</a:t>
            </a:r>
          </a:p>
          <a:p>
            <a:pPr lvl="1"/>
            <a:r>
              <a:rPr lang="en-IN" dirty="0"/>
              <a:t>Class Cohesion: LCOM Metrics</a:t>
            </a:r>
          </a:p>
          <a:p>
            <a:pPr lvl="1"/>
            <a:r>
              <a:rPr lang="en-IN" strike="sngStrike" dirty="0"/>
              <a:t>Knots – </a:t>
            </a:r>
            <a:r>
              <a:rPr lang="en-IN" dirty="0"/>
              <a:t>Percentages of Branches</a:t>
            </a:r>
            <a:endParaRPr lang="en-IN" strike="sngStrike" dirty="0"/>
          </a:p>
          <a:p>
            <a:pPr lvl="1"/>
            <a:r>
              <a:rPr lang="en-US" dirty="0"/>
              <a:t>Maintainability Index (MI) (including comments)</a:t>
            </a:r>
          </a:p>
          <a:p>
            <a:pPr lvl="1"/>
            <a:r>
              <a:rPr lang="en-US" dirty="0"/>
              <a:t>Average no of statements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Tool : </a:t>
            </a:r>
            <a:r>
              <a:rPr lang="en-US" dirty="0" err="1"/>
              <a:t>CodePro</a:t>
            </a:r>
            <a:r>
              <a:rPr lang="en-US" dirty="0"/>
              <a:t> and </a:t>
            </a:r>
            <a:r>
              <a:rPr lang="en-US" dirty="0" err="1"/>
              <a:t>SourceMonitor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ABE98-1382-4D99-A230-35DA069A3213}"/>
              </a:ext>
            </a:extLst>
          </p:cNvPr>
          <p:cNvSpPr txBox="1"/>
          <p:nvPr/>
        </p:nvSpPr>
        <p:spPr>
          <a:xfrm>
            <a:off x="7519916" y="2361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0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C2A4-2D4E-41DF-B782-D9876F11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3440"/>
            <a:ext cx="8911687" cy="1259840"/>
          </a:xfrm>
        </p:spPr>
        <p:txBody>
          <a:bodyPr/>
          <a:lstStyle/>
          <a:p>
            <a:r>
              <a:rPr lang="en-IN" dirty="0"/>
              <a:t>Data Collection: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3B8A-5537-405C-9438-E645569D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3280"/>
            <a:ext cx="8915400" cy="4261762"/>
          </a:xfrm>
        </p:spPr>
        <p:txBody>
          <a:bodyPr/>
          <a:lstStyle/>
          <a:p>
            <a:r>
              <a:rPr lang="en-IN" dirty="0"/>
              <a:t>Dynamic coupling metrics</a:t>
            </a:r>
            <a:endParaRPr lang="en-IN" strike="sngStrike" dirty="0"/>
          </a:p>
          <a:p>
            <a:r>
              <a:rPr lang="en-IN" dirty="0"/>
              <a:t>Dynamic cohesion metrics </a:t>
            </a:r>
          </a:p>
          <a:p>
            <a:r>
              <a:rPr lang="en-IN" dirty="0"/>
              <a:t>Degree Centrality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3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C2A4-2D4E-41DF-B782-D9876F11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3440"/>
            <a:ext cx="8911687" cy="1259840"/>
          </a:xfrm>
        </p:spPr>
        <p:txBody>
          <a:bodyPr/>
          <a:lstStyle/>
          <a:p>
            <a:r>
              <a:rPr lang="en-IN" dirty="0"/>
              <a:t>Data Collection: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3B8A-5537-405C-9438-E645569D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3280"/>
            <a:ext cx="8915400" cy="4261762"/>
          </a:xfrm>
        </p:spPr>
        <p:txBody>
          <a:bodyPr/>
          <a:lstStyle/>
          <a:p>
            <a:r>
              <a:rPr lang="en-IN" strike="sngStrike" dirty="0"/>
              <a:t>Dynamic coupling metrics </a:t>
            </a:r>
            <a:r>
              <a:rPr lang="en-IN" dirty="0"/>
              <a:t>Coupling between Objects</a:t>
            </a:r>
            <a:endParaRPr lang="en-IN" strike="sngStrike" dirty="0"/>
          </a:p>
          <a:p>
            <a:r>
              <a:rPr lang="en-IN" strike="sngStrike" dirty="0"/>
              <a:t>Dynamic cohesion metrics </a:t>
            </a:r>
            <a:r>
              <a:rPr lang="en-IN" dirty="0"/>
              <a:t>Information Flow Complexity</a:t>
            </a:r>
          </a:p>
          <a:p>
            <a:r>
              <a:rPr lang="en-IN" dirty="0"/>
              <a:t>Degree Centrality </a:t>
            </a:r>
          </a:p>
          <a:p>
            <a:endParaRPr lang="en-IN" dirty="0"/>
          </a:p>
          <a:p>
            <a:r>
              <a:rPr lang="en-IN" dirty="0"/>
              <a:t>Tools: Python Script to parse the graphs, compute in degree and out degree</a:t>
            </a:r>
          </a:p>
        </p:txBody>
      </p:sp>
    </p:spTree>
    <p:extLst>
      <p:ext uri="{BB962C8B-B14F-4D97-AF65-F5344CB8AC3E}">
        <p14:creationId xmlns:p14="http://schemas.microsoft.com/office/powerpoint/2010/main" val="36645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763A-4B29-430E-94C2-398B17C0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Collection: Test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3DFF-4467-4221-A993-3F1EE663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of Passed test cases</a:t>
            </a:r>
          </a:p>
          <a:p>
            <a:r>
              <a:rPr lang="en-IN" dirty="0"/>
              <a:t>No of Failed test cases</a:t>
            </a:r>
          </a:p>
          <a:p>
            <a:r>
              <a:rPr lang="en-IN" dirty="0"/>
              <a:t>Total no of Test cases</a:t>
            </a:r>
          </a:p>
          <a:p>
            <a:r>
              <a:rPr lang="en-IN" dirty="0"/>
              <a:t>No of statements executed</a:t>
            </a:r>
          </a:p>
          <a:p>
            <a:r>
              <a:rPr lang="en-IN" dirty="0"/>
              <a:t>Defect Density</a:t>
            </a:r>
          </a:p>
        </p:txBody>
      </p:sp>
    </p:spTree>
    <p:extLst>
      <p:ext uri="{BB962C8B-B14F-4D97-AF65-F5344CB8AC3E}">
        <p14:creationId xmlns:p14="http://schemas.microsoft.com/office/powerpoint/2010/main" val="76137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763A-4B29-430E-94C2-398B17C0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Collection: Test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3DFF-4467-4221-A993-3F1EE663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of Passed test cases</a:t>
            </a:r>
          </a:p>
          <a:p>
            <a:r>
              <a:rPr lang="en-IN" dirty="0"/>
              <a:t>No of Failed test cases</a:t>
            </a:r>
          </a:p>
          <a:p>
            <a:r>
              <a:rPr lang="en-IN" dirty="0"/>
              <a:t>Total no of Test cases</a:t>
            </a:r>
          </a:p>
          <a:p>
            <a:r>
              <a:rPr lang="en-IN" dirty="0"/>
              <a:t>No of statements executed</a:t>
            </a:r>
          </a:p>
          <a:p>
            <a:r>
              <a:rPr lang="en-IN" strike="sngStrike" dirty="0"/>
              <a:t>Defect Density  </a:t>
            </a:r>
            <a:r>
              <a:rPr lang="en-IN" dirty="0"/>
              <a:t>Density, Diversity and Uniqueness(DDU)</a:t>
            </a:r>
          </a:p>
          <a:p>
            <a:endParaRPr lang="en-IN" dirty="0"/>
          </a:p>
          <a:p>
            <a:r>
              <a:rPr lang="en-IN" dirty="0"/>
              <a:t>Tool : Python script</a:t>
            </a:r>
          </a:p>
        </p:txBody>
      </p:sp>
    </p:spTree>
    <p:extLst>
      <p:ext uri="{BB962C8B-B14F-4D97-AF65-F5344CB8AC3E}">
        <p14:creationId xmlns:p14="http://schemas.microsoft.com/office/powerpoint/2010/main" val="40322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3278</TotalTime>
  <Words>1627</Words>
  <Application>Microsoft Office PowerPoint</Application>
  <PresentationFormat>Widescreen</PresentationFormat>
  <Paragraphs>545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Exploring the Relationship between Design Metrics and Software Diagnostics using Machine Learning </vt:lpstr>
      <vt:lpstr>Contents</vt:lpstr>
      <vt:lpstr>Objective </vt:lpstr>
      <vt:lpstr>Data Collection: Static</vt:lpstr>
      <vt:lpstr>Data Collection: Static</vt:lpstr>
      <vt:lpstr>Data Collection: Dynamic</vt:lpstr>
      <vt:lpstr>Data Collection: Dynamic</vt:lpstr>
      <vt:lpstr>Data Collection: Test Characteristics</vt:lpstr>
      <vt:lpstr>Data Collection: Test Characteristics</vt:lpstr>
      <vt:lpstr>Data Collection : Bug Characteristics</vt:lpstr>
      <vt:lpstr>Data Collection : Bug Characteristics</vt:lpstr>
      <vt:lpstr>Learning</vt:lpstr>
      <vt:lpstr>Selecting Attributes – Correlation Matrix</vt:lpstr>
      <vt:lpstr>PowerPoint Presentation</vt:lpstr>
      <vt:lpstr>PowerPoint Presentation</vt:lpstr>
      <vt:lpstr>Best Model</vt:lpstr>
      <vt:lpstr>Some Visualizations</vt:lpstr>
      <vt:lpstr>To Summarize My Experience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Localization using Machine Learning</dc:title>
  <dc:creator>Pooja Krishna</dc:creator>
  <cp:lastModifiedBy>Pooja Krishna</cp:lastModifiedBy>
  <cp:revision>109</cp:revision>
  <dcterms:created xsi:type="dcterms:W3CDTF">2018-07-06T08:53:09Z</dcterms:created>
  <dcterms:modified xsi:type="dcterms:W3CDTF">2018-07-13T20:14:33Z</dcterms:modified>
</cp:coreProperties>
</file>