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60" r:id="rId3"/>
    <p:sldId id="261" r:id="rId4"/>
    <p:sldId id="262" r:id="rId5"/>
    <p:sldId id="263" r:id="rId6"/>
    <p:sldId id="264" r:id="rId7"/>
    <p:sldId id="265" r:id="rId8"/>
    <p:sldId id="266" r:id="rId9"/>
  </p:sldIdLst>
  <p:sldSz cx="9144000" cy="5143500" type="screen16x9"/>
  <p:notesSz cx="6858000" cy="9144000"/>
  <p:embeddedFontLst>
    <p:embeddedFont>
      <p:font typeface="Proxima Nova" charset="0"/>
      <p:regular r:id="rId11"/>
      <p:bold r:id="rId12"/>
      <p:italic r:id="rId13"/>
      <p:boldItalic r:id="rId14"/>
    </p:embeddedFont>
    <p:embeddedFont>
      <p:font typeface="Calibri" pitchFamily="34" charset="0"/>
      <p:regular r:id="rId15"/>
      <p:bold r:id="rId16"/>
      <p:italic r:id="rId17"/>
      <p:boldItalic r:id="rId18"/>
    </p:embeddedFont>
    <p:embeddedFont>
      <p:font typeface="Robo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cf88ce395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g5cf88ce39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cf88ce395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0" name="Google Shape;660;g5cf88ce39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cf88ce395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g5cf88ce39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f6e225451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5f6e2254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5f6e225451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7" name="Google Shape;687;g5f6e22545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5f6e225451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g5f6e2254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13" name="Google Shape;13;p1"/>
          <p:cNvPicPr preferRelativeResize="0"/>
          <p:nvPr/>
        </p:nvPicPr>
        <p:blipFill rotWithShape="1">
          <a:blip r:embed="rId32">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hyperlink" Target="https://towardsdatascience.com/methods-for-dealing-with-imbalanced-data-5b761be45a1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4"/>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Telecom Churn Case Study Doubts Session</a:t>
            </a:r>
            <a:endParaRPr sz="4000" b="0" i="0" u="none" strike="noStrike" cap="none">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17" name="Google Shape;617;p3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b="0" i="1" u="none" strike="noStrike" cap="none">
                <a:solidFill>
                  <a:schemeClr val="dk1"/>
                </a:solidFill>
                <a:latin typeface="Proxima Nova"/>
                <a:ea typeface="Proxima Nova"/>
                <a:cs typeface="Proxima Nova"/>
                <a:sym typeface="Proxima Nova"/>
              </a:rPr>
              <a:t>    #LifeKoKaroLift</a:t>
            </a:r>
            <a:endParaRPr sz="1400" b="0" i="1" u="none" strike="noStrike" cap="none">
              <a:solidFill>
                <a:schemeClr val="dk1"/>
              </a:solidFill>
              <a:latin typeface="Proxima Nova"/>
              <a:ea typeface="Proxima Nova"/>
              <a:cs typeface="Proxima Nova"/>
              <a:sym typeface="Proxima Nova"/>
            </a:endParaRPr>
          </a:p>
        </p:txBody>
      </p:sp>
      <p:sp>
        <p:nvSpPr>
          <p:cNvPr id="618" name="Google Shape;618;p3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8"/>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54" name="Google Shape;654;p38"/>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2</a:t>
            </a:fld>
            <a:endParaRPr sz="900">
              <a:solidFill>
                <a:srgbClr val="F1333F"/>
              </a:solidFill>
              <a:latin typeface="Proxima Nova"/>
              <a:ea typeface="Proxima Nova"/>
              <a:cs typeface="Proxima Nova"/>
              <a:sym typeface="Proxima Nova"/>
            </a:endParaRPr>
          </a:p>
        </p:txBody>
      </p:sp>
      <p:sp>
        <p:nvSpPr>
          <p:cNvPr id="655" name="Google Shape;655;p38"/>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56" name="Google Shape;656;p3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
        <p:nvSpPr>
          <p:cNvPr id="657" name="Google Shape;657;p38"/>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a:t>Problem Statement</a:t>
            </a:r>
            <a:endParaRPr sz="1400" b="1"/>
          </a:p>
          <a:p>
            <a:pPr marL="0" lvl="0" indent="0" algn="ctr" rtl="0">
              <a:lnSpc>
                <a:spcPct val="100000"/>
              </a:lnSpc>
              <a:spcBef>
                <a:spcPts val="0"/>
              </a:spcBef>
              <a:spcAft>
                <a:spcPts val="0"/>
              </a:spcAft>
              <a:buClr>
                <a:schemeClr val="dk1"/>
              </a:buClr>
              <a:buSzPts val="1400"/>
              <a:buNone/>
            </a:pP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None/>
            </a:pPr>
            <a:endParaRPr sz="1400" b="1"/>
          </a:p>
          <a:p>
            <a:pPr marL="0" lvl="0" indent="0" algn="l" rtl="0">
              <a:lnSpc>
                <a:spcPct val="100000"/>
              </a:lnSpc>
              <a:spcBef>
                <a:spcPts val="0"/>
              </a:spcBef>
              <a:spcAft>
                <a:spcPts val="0"/>
              </a:spcAft>
              <a:buClr>
                <a:schemeClr val="dk1"/>
              </a:buClr>
              <a:buSzPts val="1100"/>
              <a:buFont typeface="Arial"/>
              <a:buNone/>
            </a:pPr>
            <a:r>
              <a:rPr lang="en-IN" sz="140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IN" sz="1400" b="1"/>
              <a:t>Predict which customers are at high risk of churn.</a:t>
            </a:r>
            <a:endParaRPr sz="1400"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1200"/>
              </a:spcBef>
              <a:spcAft>
                <a:spcPts val="0"/>
              </a:spcAft>
              <a:buClr>
                <a:schemeClr val="dk1"/>
              </a:buClr>
              <a:buSzPts val="1100"/>
              <a:buFont typeface="Arial"/>
              <a:buNone/>
            </a:pP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a:p>
            <a:pPr marL="0" lvl="0" indent="0" algn="l" rtl="0">
              <a:lnSpc>
                <a:spcPct val="100000"/>
              </a:lnSpc>
              <a:spcBef>
                <a:spcPts val="1200"/>
              </a:spcBef>
              <a:spcAft>
                <a:spcPts val="0"/>
              </a:spcAft>
              <a:buNone/>
            </a:pPr>
            <a:endParaRPr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9"/>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63" name="Google Shape;663;p39"/>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3</a:t>
            </a:fld>
            <a:endParaRPr sz="900">
              <a:solidFill>
                <a:srgbClr val="F1333F"/>
              </a:solidFill>
              <a:latin typeface="Proxima Nova"/>
              <a:ea typeface="Proxima Nova"/>
              <a:cs typeface="Proxima Nova"/>
              <a:sym typeface="Proxima Nova"/>
            </a:endParaRPr>
          </a:p>
        </p:txBody>
      </p:sp>
      <p:sp>
        <p:nvSpPr>
          <p:cNvPr id="664" name="Google Shape;664;p39"/>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65" name="Google Shape;665;p3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
        <p:nvSpPr>
          <p:cNvPr id="666" name="Google Shape;666;p39"/>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400"/>
              <a:buNone/>
            </a:pPr>
            <a:r>
              <a:rPr lang="en-IN" sz="1400" b="1" dirty="0"/>
              <a:t>What you need to do?</a:t>
            </a:r>
            <a:endParaRPr sz="1400" b="1" dirty="0"/>
          </a:p>
          <a:p>
            <a:pPr marL="0" lvl="0" indent="0" algn="ctr" rtl="0">
              <a:lnSpc>
                <a:spcPct val="100000"/>
              </a:lnSpc>
              <a:spcBef>
                <a:spcPts val="0"/>
              </a:spcBef>
              <a:spcAft>
                <a:spcPts val="0"/>
              </a:spcAft>
              <a:buClr>
                <a:schemeClr val="dk1"/>
              </a:buClr>
              <a:buSzPts val="1400"/>
              <a:buNone/>
            </a:pPr>
            <a:endParaRPr sz="1400" b="1" dirty="0"/>
          </a:p>
          <a:p>
            <a:pPr marL="457200" lvl="0" indent="-317500" algn="l" rtl="0">
              <a:lnSpc>
                <a:spcPct val="100000"/>
              </a:lnSpc>
              <a:spcBef>
                <a:spcPts val="0"/>
              </a:spcBef>
              <a:spcAft>
                <a:spcPts val="0"/>
              </a:spcAft>
              <a:buSzPts val="1400"/>
              <a:buAutoNum type="arabicPeriod"/>
            </a:pPr>
            <a:r>
              <a:rPr lang="en-IN" sz="1400" dirty="0"/>
              <a:t>Handling Missing data.</a:t>
            </a:r>
            <a:endParaRPr sz="1400" dirty="0"/>
          </a:p>
          <a:p>
            <a:pPr marL="914400" lvl="1" indent="-317500" algn="l" rtl="0">
              <a:lnSpc>
                <a:spcPct val="100000"/>
              </a:lnSpc>
              <a:spcBef>
                <a:spcPts val="0"/>
              </a:spcBef>
              <a:spcAft>
                <a:spcPts val="0"/>
              </a:spcAft>
              <a:buSzPts val="1400"/>
              <a:buAutoNum type="alphaLcPeriod"/>
            </a:pPr>
            <a:r>
              <a:rPr lang="en-IN" sz="1400" dirty="0"/>
              <a:t>Impute with zero when you are very sure that a missing is a zero.</a:t>
            </a:r>
            <a:endParaRPr sz="1400" dirty="0"/>
          </a:p>
          <a:p>
            <a:pPr marL="914400" lvl="1" indent="-317500" algn="l" rtl="0">
              <a:lnSpc>
                <a:spcPct val="100000"/>
              </a:lnSpc>
              <a:spcBef>
                <a:spcPts val="0"/>
              </a:spcBef>
              <a:spcAft>
                <a:spcPts val="0"/>
              </a:spcAft>
              <a:buSzPts val="1400"/>
              <a:buAutoNum type="alphaLcPeriod"/>
            </a:pPr>
            <a:r>
              <a:rPr lang="en-IN" sz="1400" dirty="0" smtClean="0"/>
              <a:t>Remove </a:t>
            </a:r>
            <a:r>
              <a:rPr lang="en-IN" sz="1400" dirty="0"/>
              <a:t>those with high missing percentage</a:t>
            </a:r>
            <a:r>
              <a:rPr lang="en-IN" sz="1400" dirty="0" smtClean="0"/>
              <a:t>.</a:t>
            </a:r>
          </a:p>
          <a:p>
            <a:pPr marL="914400" lvl="1" indent="-317500" algn="l" rtl="0">
              <a:lnSpc>
                <a:spcPct val="100000"/>
              </a:lnSpc>
              <a:spcBef>
                <a:spcPts val="0"/>
              </a:spcBef>
              <a:spcAft>
                <a:spcPts val="0"/>
              </a:spcAft>
              <a:buSzPts val="1400"/>
              <a:buAutoNum type="alphaLcPeriod"/>
            </a:pPr>
            <a:r>
              <a:rPr lang="en-IN" sz="1400" dirty="0" smtClean="0"/>
              <a:t>For columns with less missing percentage, impute it using mean, median or mode</a:t>
            </a:r>
            <a:r>
              <a:rPr lang="en-IN" sz="1400" dirty="0" smtClean="0"/>
              <a:t>.</a:t>
            </a:r>
          </a:p>
          <a:p>
            <a:pPr marL="914400" lvl="1" indent="-317500" algn="l" rtl="0">
              <a:lnSpc>
                <a:spcPct val="100000"/>
              </a:lnSpc>
              <a:spcBef>
                <a:spcPts val="0"/>
              </a:spcBef>
              <a:spcAft>
                <a:spcPts val="0"/>
              </a:spcAft>
              <a:buSzPts val="1400"/>
              <a:buAutoNum type="alphaLcPeriod"/>
            </a:pPr>
            <a:r>
              <a:rPr lang="en-IN" sz="1400" dirty="0" smtClean="0"/>
              <a:t>Usage of Advance Imputation Method is optional(Fancy Impute)</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r>
              <a:rPr lang="en-IN" sz="1400" dirty="0"/>
              <a:t>https://www.kaggle.com/athi94/investigating-imputation-methods</a:t>
            </a:r>
            <a:endParaRPr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0"/>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72" name="Google Shape;672;p40"/>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4</a:t>
            </a:fld>
            <a:endParaRPr sz="900">
              <a:solidFill>
                <a:srgbClr val="F1333F"/>
              </a:solidFill>
              <a:latin typeface="Proxima Nova"/>
              <a:ea typeface="Proxima Nova"/>
              <a:cs typeface="Proxima Nova"/>
              <a:sym typeface="Proxima Nova"/>
            </a:endParaRPr>
          </a:p>
        </p:txBody>
      </p:sp>
      <p:sp>
        <p:nvSpPr>
          <p:cNvPr id="673" name="Google Shape;673;p40"/>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74" name="Google Shape;674;p4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
        <p:nvSpPr>
          <p:cNvPr id="675" name="Google Shape;675;p40"/>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dirty="0"/>
          </a:p>
          <a:p>
            <a:pPr marL="0" indent="0" algn="l">
              <a:lnSpc>
                <a:spcPct val="100000"/>
              </a:lnSpc>
              <a:spcBef>
                <a:spcPts val="1200"/>
              </a:spcBef>
              <a:buSzPts val="1100"/>
            </a:pPr>
            <a:r>
              <a:rPr lang="en-IN" sz="1400" b="1" dirty="0"/>
              <a:t>Filter high-value customers(HVC</a:t>
            </a:r>
            <a:r>
              <a:rPr lang="en-IN" sz="1400" b="1" dirty="0" smtClean="0"/>
              <a:t>)  Good Phase</a:t>
            </a:r>
          </a:p>
          <a:p>
            <a:pPr marL="0" lvl="0" indent="0" algn="l">
              <a:lnSpc>
                <a:spcPct val="100000"/>
              </a:lnSpc>
              <a:spcBef>
                <a:spcPts val="1200"/>
              </a:spcBef>
              <a:buSzPts val="1100"/>
            </a:pPr>
            <a:r>
              <a:rPr lang="en-IN" sz="1400" b="1" dirty="0" smtClean="0"/>
              <a:t>Pareto Rule / 80-20 Rule: </a:t>
            </a:r>
            <a:r>
              <a:rPr lang="en-GB" sz="1400" dirty="0" smtClean="0"/>
              <a:t>The rule is often used to point out that 80% of a company's revenue is generated by top 20% of its customers.</a:t>
            </a:r>
          </a:p>
          <a:p>
            <a:pPr marL="0" lvl="0" indent="0" algn="l">
              <a:lnSpc>
                <a:spcPct val="100000"/>
              </a:lnSpc>
              <a:spcBef>
                <a:spcPts val="1200"/>
              </a:spcBef>
              <a:buSzPts val="1100"/>
            </a:pPr>
            <a:endParaRPr sz="1400" dirty="0"/>
          </a:p>
          <a:p>
            <a:pPr lvl="0" indent="-317500" algn="l">
              <a:lnSpc>
                <a:spcPct val="100000"/>
              </a:lnSpc>
              <a:spcBef>
                <a:spcPts val="0"/>
              </a:spcBef>
              <a:buSzPts val="1400"/>
              <a:buAutoNum type="arabicPeriod"/>
            </a:pPr>
            <a:r>
              <a:rPr lang="en-IN" sz="1400" dirty="0" smtClean="0"/>
              <a:t>Calculate </a:t>
            </a:r>
            <a:r>
              <a:rPr lang="en-IN" sz="1400" dirty="0"/>
              <a:t>average recharge done by customer in June and </a:t>
            </a:r>
            <a:r>
              <a:rPr lang="en-IN" sz="1400" dirty="0" smtClean="0"/>
              <a:t>July(</a:t>
            </a:r>
            <a:r>
              <a:rPr lang="en-IN" sz="1400" dirty="0" err="1" smtClean="0"/>
              <a:t>total_rech_amt</a:t>
            </a:r>
            <a:r>
              <a:rPr lang="en-IN" sz="1400" dirty="0" smtClean="0"/>
              <a:t>)</a:t>
            </a:r>
            <a:endParaRPr sz="1400" dirty="0"/>
          </a:p>
          <a:p>
            <a:pPr marL="457200" lvl="0" indent="-317500" algn="l" rtl="0">
              <a:lnSpc>
                <a:spcPct val="100000"/>
              </a:lnSpc>
              <a:spcBef>
                <a:spcPts val="0"/>
              </a:spcBef>
              <a:spcAft>
                <a:spcPts val="0"/>
              </a:spcAft>
              <a:buSzPts val="1400"/>
              <a:buAutoNum type="arabicPeriod"/>
            </a:pPr>
            <a:r>
              <a:rPr lang="en-IN" sz="1400" dirty="0"/>
              <a:t>Look at the 70th percentile recharge amount</a:t>
            </a:r>
            <a:endParaRPr sz="1400" dirty="0"/>
          </a:p>
          <a:p>
            <a:pPr marL="457200" lvl="0" indent="-317500" algn="l" rtl="0">
              <a:lnSpc>
                <a:spcPct val="100000"/>
              </a:lnSpc>
              <a:spcBef>
                <a:spcPts val="0"/>
              </a:spcBef>
              <a:spcAft>
                <a:spcPts val="0"/>
              </a:spcAft>
              <a:buSzPts val="1400"/>
              <a:buAutoNum type="arabicPeriod"/>
            </a:pPr>
            <a:r>
              <a:rPr lang="en-IN" sz="1400" dirty="0"/>
              <a:t>Retain only those customers who have recharged their mobiles with more than or equal to 70th percentile amount</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1"/>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81" name="Google Shape;681;p41"/>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5</a:t>
            </a:fld>
            <a:endParaRPr sz="900">
              <a:solidFill>
                <a:srgbClr val="F1333F"/>
              </a:solidFill>
              <a:latin typeface="Proxima Nova"/>
              <a:ea typeface="Proxima Nova"/>
              <a:cs typeface="Proxima Nova"/>
              <a:sym typeface="Proxima Nova"/>
            </a:endParaRPr>
          </a:p>
        </p:txBody>
      </p:sp>
      <p:sp>
        <p:nvSpPr>
          <p:cNvPr id="682" name="Google Shape;682;p41"/>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83" name="Google Shape;683;p4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
        <p:nvSpPr>
          <p:cNvPr id="684" name="Google Shape;684;p41"/>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dirty="0"/>
          </a:p>
          <a:p>
            <a:pPr marL="0" lvl="0" indent="0" algn="l" rtl="0">
              <a:lnSpc>
                <a:spcPct val="100000"/>
              </a:lnSpc>
              <a:spcBef>
                <a:spcPts val="1200"/>
              </a:spcBef>
              <a:spcAft>
                <a:spcPts val="0"/>
              </a:spcAft>
              <a:buClr>
                <a:schemeClr val="dk1"/>
              </a:buClr>
              <a:buSzPts val="1100"/>
              <a:buFont typeface="Arial"/>
              <a:buNone/>
            </a:pPr>
            <a:r>
              <a:rPr lang="en-IN" sz="1400" b="1" dirty="0"/>
              <a:t>Derive Churn</a:t>
            </a:r>
            <a:endParaRPr sz="1400" b="1" dirty="0"/>
          </a:p>
          <a:p>
            <a:pPr marL="0" lvl="0" indent="0" algn="l" rtl="0">
              <a:lnSpc>
                <a:spcPct val="100000"/>
              </a:lnSpc>
              <a:spcBef>
                <a:spcPts val="1200"/>
              </a:spcBef>
              <a:spcAft>
                <a:spcPts val="0"/>
              </a:spcAft>
              <a:buClr>
                <a:schemeClr val="dk1"/>
              </a:buClr>
              <a:buSzPts val="1100"/>
              <a:buFont typeface="Arial"/>
              <a:buNone/>
            </a:pPr>
            <a:r>
              <a:rPr lang="en-IN" sz="1400" b="1" dirty="0"/>
              <a:t>9th Month is our Churn Phase. Usage-based churn</a:t>
            </a:r>
            <a:endParaRPr sz="1400" b="1" dirty="0"/>
          </a:p>
          <a:p>
            <a:pPr marL="457200" lvl="0" indent="-317500" algn="l" rtl="0">
              <a:lnSpc>
                <a:spcPct val="100000"/>
              </a:lnSpc>
              <a:spcBef>
                <a:spcPts val="1200"/>
              </a:spcBef>
              <a:spcAft>
                <a:spcPts val="0"/>
              </a:spcAft>
              <a:buSzPts val="1400"/>
              <a:buAutoNum type="arabicPeriod"/>
            </a:pPr>
            <a:r>
              <a:rPr lang="en-IN" sz="1400" dirty="0"/>
              <a:t>Calculate total incoming and outgoing minutes of usage</a:t>
            </a:r>
            <a:endParaRPr sz="1400" dirty="0"/>
          </a:p>
          <a:p>
            <a:pPr marL="457200" lvl="0" indent="-317500" algn="l" rtl="0">
              <a:lnSpc>
                <a:spcPct val="100000"/>
              </a:lnSpc>
              <a:spcBef>
                <a:spcPts val="0"/>
              </a:spcBef>
              <a:spcAft>
                <a:spcPts val="0"/>
              </a:spcAft>
              <a:buSzPts val="1400"/>
              <a:buAutoNum type="arabicPeriod"/>
            </a:pPr>
            <a:r>
              <a:rPr lang="en-IN" sz="1400" dirty="0"/>
              <a:t>Calculate 2g and 3g data consumption</a:t>
            </a:r>
            <a:endParaRPr sz="1400" dirty="0"/>
          </a:p>
          <a:p>
            <a:pPr marL="457200" lvl="0" indent="-317500" algn="l" rtl="0">
              <a:lnSpc>
                <a:spcPct val="100000"/>
              </a:lnSpc>
              <a:spcBef>
                <a:spcPts val="0"/>
              </a:spcBef>
              <a:spcAft>
                <a:spcPts val="0"/>
              </a:spcAft>
              <a:buSzPts val="1400"/>
              <a:buAutoNum type="arabicPeriod"/>
            </a:pPr>
            <a:r>
              <a:rPr lang="en-IN" sz="1400" dirty="0"/>
              <a:t>Create churn variable: those who have not used either calls or internet in the month of September are customers who have churned</a:t>
            </a:r>
            <a:endParaRPr sz="1400" dirty="0"/>
          </a:p>
          <a:p>
            <a:pPr marL="457200" lvl="0" indent="-317500" algn="l" rtl="0">
              <a:lnSpc>
                <a:spcPct val="100000"/>
              </a:lnSpc>
              <a:spcBef>
                <a:spcPts val="0"/>
              </a:spcBef>
              <a:spcAft>
                <a:spcPts val="0"/>
              </a:spcAft>
              <a:buSzPts val="1400"/>
              <a:buAutoNum type="arabicPeriod"/>
            </a:pPr>
            <a:r>
              <a:rPr lang="en-IN" sz="1400" dirty="0"/>
              <a:t>Check Churn percentage.</a:t>
            </a:r>
            <a:endParaRPr sz="1400" dirty="0"/>
          </a:p>
          <a:p>
            <a:pPr marL="457200" lvl="0" indent="-317500" algn="l" rtl="0">
              <a:lnSpc>
                <a:spcPct val="100000"/>
              </a:lnSpc>
              <a:spcBef>
                <a:spcPts val="0"/>
              </a:spcBef>
              <a:spcAft>
                <a:spcPts val="0"/>
              </a:spcAft>
              <a:buSzPts val="1400"/>
              <a:buAutoNum type="arabicPeriod"/>
            </a:pPr>
            <a:r>
              <a:rPr lang="en-IN" sz="1400" dirty="0"/>
              <a:t>Delete columns that belong to the churn month</a:t>
            </a:r>
            <a:endParaRPr sz="1400" dirty="0"/>
          </a:p>
          <a:p>
            <a:pPr marL="0" lvl="0" indent="0" algn="l" rtl="0">
              <a:lnSpc>
                <a:spcPct val="100000"/>
              </a:lnSpc>
              <a:spcBef>
                <a:spcPts val="1200"/>
              </a:spcBef>
              <a:spcAft>
                <a:spcPts val="0"/>
              </a:spcAft>
              <a:buClr>
                <a:schemeClr val="dk1"/>
              </a:buClr>
              <a:buSzPts val="1100"/>
              <a:buFont typeface="Arial"/>
              <a:buNone/>
            </a:pPr>
            <a:endParaRPr lang="en-IN" sz="1400" b="1" dirty="0" smtClean="0"/>
          </a:p>
          <a:p>
            <a:pPr marL="0" lvl="0" indent="0" algn="l" rtl="0">
              <a:lnSpc>
                <a:spcPct val="100000"/>
              </a:lnSpc>
              <a:spcBef>
                <a:spcPts val="1200"/>
              </a:spcBef>
              <a:spcAft>
                <a:spcPts val="0"/>
              </a:spcAft>
              <a:buClr>
                <a:schemeClr val="dk1"/>
              </a:buClr>
              <a:buSzPts val="1100"/>
              <a:buFont typeface="Arial"/>
              <a:buNone/>
            </a:pPr>
            <a:r>
              <a:rPr lang="en-IN" sz="1400" b="1" dirty="0" smtClean="0"/>
              <a:t>Revenue Based Churn:</a:t>
            </a:r>
          </a:p>
          <a:p>
            <a:pPr marL="0" lvl="0" indent="0" algn="l" rtl="0">
              <a:lnSpc>
                <a:spcPct val="100000"/>
              </a:lnSpc>
              <a:spcBef>
                <a:spcPts val="1200"/>
              </a:spcBef>
              <a:spcAft>
                <a:spcPts val="0"/>
              </a:spcAft>
              <a:buClr>
                <a:schemeClr val="dk1"/>
              </a:buClr>
              <a:buSzPts val="1100"/>
              <a:buFont typeface="Arial"/>
              <a:buNone/>
            </a:pPr>
            <a:r>
              <a:rPr lang="en-IN" sz="1400" b="1" dirty="0" smtClean="0"/>
              <a:t>Usage Based Churn: </a:t>
            </a:r>
            <a:endParaRPr sz="1400" b="1"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2"/>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90" name="Google Shape;690;p42"/>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6</a:t>
            </a:fld>
            <a:endParaRPr sz="900">
              <a:solidFill>
                <a:srgbClr val="F1333F"/>
              </a:solidFill>
              <a:latin typeface="Proxima Nova"/>
              <a:ea typeface="Proxima Nova"/>
              <a:cs typeface="Proxima Nova"/>
              <a:sym typeface="Proxima Nova"/>
            </a:endParaRPr>
          </a:p>
        </p:txBody>
      </p:sp>
      <p:sp>
        <p:nvSpPr>
          <p:cNvPr id="691" name="Google Shape;691;p42"/>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692" name="Google Shape;692;p4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
        <p:nvSpPr>
          <p:cNvPr id="693" name="Google Shape;693;p42"/>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dirty="0"/>
          </a:p>
          <a:p>
            <a:pPr marL="0" lvl="0" indent="0" algn="l" rtl="0">
              <a:lnSpc>
                <a:spcPct val="100000"/>
              </a:lnSpc>
              <a:spcBef>
                <a:spcPts val="1200"/>
              </a:spcBef>
              <a:spcAft>
                <a:spcPts val="0"/>
              </a:spcAft>
              <a:buNone/>
            </a:pPr>
            <a:r>
              <a:rPr lang="en-IN" sz="1400" b="1" dirty="0"/>
              <a:t>Some more steps:</a:t>
            </a:r>
            <a:endParaRPr sz="1400" b="1" dirty="0"/>
          </a:p>
          <a:p>
            <a:pPr marL="457200" lvl="0" indent="-317500" algn="l" rtl="0">
              <a:lnSpc>
                <a:spcPct val="100000"/>
              </a:lnSpc>
              <a:spcBef>
                <a:spcPts val="1200"/>
              </a:spcBef>
              <a:spcAft>
                <a:spcPts val="0"/>
              </a:spcAft>
              <a:buSzPts val="1400"/>
              <a:buAutoNum type="arabicPeriod"/>
            </a:pPr>
            <a:r>
              <a:rPr lang="en-IN" sz="1400" dirty="0"/>
              <a:t>Derived variable</a:t>
            </a:r>
            <a:r>
              <a:rPr lang="en-IN" sz="1400" dirty="0" smtClean="0"/>
              <a:t>.(At least 3 new variables are needed to be derived)</a:t>
            </a:r>
            <a:endParaRPr sz="1400" dirty="0"/>
          </a:p>
          <a:p>
            <a:pPr marL="457200" lvl="0" indent="-317500" algn="l" rtl="0">
              <a:lnSpc>
                <a:spcPct val="100000"/>
              </a:lnSpc>
              <a:spcBef>
                <a:spcPts val="0"/>
              </a:spcBef>
              <a:spcAft>
                <a:spcPts val="0"/>
              </a:spcAft>
              <a:buSzPts val="1400"/>
              <a:buAutoNum type="arabicPeriod"/>
            </a:pPr>
            <a:r>
              <a:rPr lang="en-IN" sz="1400" dirty="0"/>
              <a:t>EDA</a:t>
            </a:r>
            <a:endParaRPr sz="1400" dirty="0"/>
          </a:p>
          <a:p>
            <a:pPr marL="457200" lvl="0" indent="-317500" algn="l" rtl="0">
              <a:lnSpc>
                <a:spcPct val="100000"/>
              </a:lnSpc>
              <a:spcBef>
                <a:spcPts val="0"/>
              </a:spcBef>
              <a:spcAft>
                <a:spcPts val="0"/>
              </a:spcAft>
              <a:buSzPts val="1400"/>
              <a:buAutoNum type="arabicPeriod"/>
            </a:pPr>
            <a:r>
              <a:rPr lang="en-IN" sz="1400" dirty="0"/>
              <a:t>Outlier </a:t>
            </a:r>
            <a:r>
              <a:rPr lang="en-IN" sz="1400" dirty="0" smtClean="0"/>
              <a:t>treatment</a:t>
            </a:r>
          </a:p>
          <a:p>
            <a:pPr marL="457200" lvl="0" indent="-317500" algn="l" rtl="0">
              <a:lnSpc>
                <a:spcPct val="100000"/>
              </a:lnSpc>
              <a:spcBef>
                <a:spcPts val="0"/>
              </a:spcBef>
              <a:spcAft>
                <a:spcPts val="0"/>
              </a:spcAft>
              <a:buSzPts val="1400"/>
              <a:buAutoNum type="arabicPeriod"/>
            </a:pPr>
            <a:r>
              <a:rPr lang="en-IN" sz="1400" dirty="0" smtClean="0"/>
              <a:t>Split into Train and Test</a:t>
            </a:r>
          </a:p>
          <a:p>
            <a:pPr marL="457200" lvl="0" indent="-317500" algn="l" rtl="0">
              <a:lnSpc>
                <a:spcPct val="100000"/>
              </a:lnSpc>
              <a:spcBef>
                <a:spcPts val="0"/>
              </a:spcBef>
              <a:spcAft>
                <a:spcPts val="0"/>
              </a:spcAft>
              <a:buSzPts val="1400"/>
              <a:buAutoNum type="arabicPeriod"/>
            </a:pPr>
            <a:r>
              <a:rPr lang="en-IN" sz="1400" dirty="0" smtClean="0"/>
              <a:t>Scale</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Clr>
                <a:schemeClr val="dk1"/>
              </a:buClr>
              <a:buSzPts val="1100"/>
              <a:buFont typeface="Arial"/>
              <a:buNone/>
            </a:pPr>
            <a:endParaRPr sz="1400" b="1"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3"/>
          <p:cNvSpPr txBox="1"/>
          <p:nvPr/>
        </p:nvSpPr>
        <p:spPr>
          <a:xfrm>
            <a:off x="4435012" y="3226533"/>
            <a:ext cx="3989400" cy="21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800">
                <a:solidFill>
                  <a:schemeClr val="lt1"/>
                </a:solidFill>
                <a:latin typeface="Proxima Nova"/>
                <a:ea typeface="Proxima Nova"/>
                <a:cs typeface="Proxima Nova"/>
                <a:sym typeface="Proxima Nova"/>
              </a:rPr>
              <a:t>Your mentor will share career advice and can help expand your professional network. </a:t>
            </a:r>
            <a:endParaRPr sz="800">
              <a:solidFill>
                <a:schemeClr val="lt1"/>
              </a:solidFill>
              <a:latin typeface="Proxima Nova"/>
              <a:ea typeface="Proxima Nova"/>
              <a:cs typeface="Proxima Nova"/>
              <a:sym typeface="Proxima Nova"/>
            </a:endParaRPr>
          </a:p>
        </p:txBody>
      </p:sp>
      <p:sp>
        <p:nvSpPr>
          <p:cNvPr id="699" name="Google Shape;699;p43"/>
          <p:cNvSpPr txBox="1"/>
          <p:nvPr/>
        </p:nvSpPr>
        <p:spPr>
          <a:xfrm>
            <a:off x="6467475" y="4767263"/>
            <a:ext cx="20574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900">
                <a:solidFill>
                  <a:srgbClr val="F1333F"/>
                </a:solidFill>
                <a:latin typeface="Proxima Nova"/>
                <a:ea typeface="Proxima Nova"/>
                <a:cs typeface="Proxima Nova"/>
                <a:sym typeface="Proxima Nova"/>
              </a:rPr>
              <a:pPr marL="0" marR="0" lvl="0" indent="0" algn="r" rtl="0">
                <a:spcBef>
                  <a:spcPts val="0"/>
                </a:spcBef>
                <a:spcAft>
                  <a:spcPts val="0"/>
                </a:spcAft>
                <a:buNone/>
              </a:pPr>
              <a:t>7</a:t>
            </a:fld>
            <a:endParaRPr sz="900">
              <a:solidFill>
                <a:srgbClr val="F1333F"/>
              </a:solidFill>
              <a:latin typeface="Proxima Nova"/>
              <a:ea typeface="Proxima Nova"/>
              <a:cs typeface="Proxima Nova"/>
              <a:sym typeface="Proxima Nova"/>
            </a:endParaRPr>
          </a:p>
        </p:txBody>
      </p:sp>
      <p:sp>
        <p:nvSpPr>
          <p:cNvPr id="700" name="Google Shape;700;p43"/>
          <p:cNvSpPr txBox="1"/>
          <p:nvPr/>
        </p:nvSpPr>
        <p:spPr>
          <a:xfrm>
            <a:off x="385994" y="126216"/>
            <a:ext cx="4292700" cy="4029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2340">
                <a:solidFill>
                  <a:schemeClr val="lt1"/>
                </a:solidFill>
                <a:latin typeface="Proxima Nova"/>
                <a:ea typeface="Proxima Nova"/>
                <a:cs typeface="Proxima Nova"/>
                <a:sym typeface="Proxima Nova"/>
              </a:rPr>
              <a:t>Assignment</a:t>
            </a:r>
            <a:endParaRPr sz="2340" b="0" i="0">
              <a:solidFill>
                <a:schemeClr val="lt1"/>
              </a:solidFill>
              <a:latin typeface="Proxima Nova"/>
              <a:ea typeface="Proxima Nova"/>
              <a:cs typeface="Proxima Nova"/>
              <a:sym typeface="Proxima Nova"/>
            </a:endParaRPr>
          </a:p>
        </p:txBody>
      </p:sp>
      <p:sp>
        <p:nvSpPr>
          <p:cNvPr id="701" name="Google Shape;701;p4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sp>
        <p:nvSpPr>
          <p:cNvPr id="702" name="Google Shape;702;p43"/>
          <p:cNvSpPr txBox="1">
            <a:spLocks noGrp="1"/>
          </p:cNvSpPr>
          <p:nvPr>
            <p:ph type="body" idx="1"/>
          </p:nvPr>
        </p:nvSpPr>
        <p:spPr>
          <a:xfrm>
            <a:off x="316675" y="1000700"/>
            <a:ext cx="8366700" cy="4040400"/>
          </a:xfrm>
          <a:prstGeom prst="rect">
            <a:avLst/>
          </a:prstGeom>
          <a:noFill/>
          <a:ln>
            <a:noFill/>
          </a:ln>
        </p:spPr>
        <p:txBody>
          <a:bodyPr spcFirstLastPara="1" wrap="square" lIns="91425" tIns="45700" rIns="91425" bIns="45700" anchor="t" anchorCtr="0">
            <a:noAutofit/>
          </a:bodyPr>
          <a:lstStyle/>
          <a:p>
            <a:pPr marL="914400" lvl="0" indent="0" algn="l" rtl="0">
              <a:lnSpc>
                <a:spcPct val="100000"/>
              </a:lnSpc>
              <a:spcBef>
                <a:spcPts val="0"/>
              </a:spcBef>
              <a:spcAft>
                <a:spcPts val="0"/>
              </a:spcAft>
              <a:buNone/>
            </a:pPr>
            <a:endParaRPr sz="1400" dirty="0"/>
          </a:p>
          <a:p>
            <a:pPr marL="0" lvl="0" indent="0" algn="l" rtl="0">
              <a:lnSpc>
                <a:spcPct val="100000"/>
              </a:lnSpc>
              <a:spcBef>
                <a:spcPts val="1200"/>
              </a:spcBef>
              <a:spcAft>
                <a:spcPts val="0"/>
              </a:spcAft>
              <a:buNone/>
            </a:pPr>
            <a:r>
              <a:rPr lang="en-IN" sz="1400" b="1" dirty="0"/>
              <a:t>Modelling</a:t>
            </a:r>
            <a:endParaRPr sz="1400" b="1" dirty="0"/>
          </a:p>
          <a:p>
            <a:pPr marL="457200" lvl="0" indent="-317500" algn="l" rtl="0">
              <a:lnSpc>
                <a:spcPct val="100000"/>
              </a:lnSpc>
              <a:spcBef>
                <a:spcPts val="0"/>
              </a:spcBef>
              <a:spcAft>
                <a:spcPts val="0"/>
              </a:spcAft>
              <a:buSzPts val="1400"/>
              <a:buAutoNum type="arabicPeriod"/>
            </a:pPr>
            <a:r>
              <a:rPr lang="en-IN" sz="1400" dirty="0" smtClean="0"/>
              <a:t>At least 3 ML models are required under these two categories</a:t>
            </a:r>
            <a:r>
              <a:rPr lang="en-IN" sz="1400" dirty="0" smtClean="0"/>
              <a:t>.</a:t>
            </a:r>
          </a:p>
          <a:p>
            <a:pPr lvl="1" indent="-317500">
              <a:lnSpc>
                <a:spcPct val="100000"/>
              </a:lnSpc>
              <a:spcBef>
                <a:spcPts val="0"/>
              </a:spcBef>
              <a:buSzPts val="1400"/>
              <a:buAutoNum type="arabicPeriod"/>
            </a:pPr>
            <a:r>
              <a:rPr lang="en-IN" sz="1400" dirty="0" smtClean="0"/>
              <a:t>Good Interpretability Model: Don’t use PCA</a:t>
            </a:r>
          </a:p>
          <a:p>
            <a:pPr lvl="1" indent="-317500">
              <a:lnSpc>
                <a:spcPct val="100000"/>
              </a:lnSpc>
              <a:spcBef>
                <a:spcPts val="0"/>
              </a:spcBef>
              <a:buSzPts val="1400"/>
              <a:buAutoNum type="arabicPeriod"/>
            </a:pPr>
            <a:r>
              <a:rPr lang="en-IN" sz="1400" dirty="0" smtClean="0"/>
              <a:t>High Performance Model: Use PCA</a:t>
            </a:r>
          </a:p>
          <a:p>
            <a:pPr marL="457200" lvl="0" indent="-317500" algn="l" rtl="0">
              <a:lnSpc>
                <a:spcPct val="100000"/>
              </a:lnSpc>
              <a:spcBef>
                <a:spcPts val="0"/>
              </a:spcBef>
              <a:spcAft>
                <a:spcPts val="0"/>
              </a:spcAft>
              <a:buSzPts val="1400"/>
              <a:buAutoNum type="arabicPeriod"/>
            </a:pPr>
            <a:r>
              <a:rPr lang="en-IN" sz="1400" dirty="0" smtClean="0"/>
              <a:t>You </a:t>
            </a:r>
            <a:r>
              <a:rPr lang="en-IN" sz="1400" dirty="0"/>
              <a:t>need to handle the imbalance class.</a:t>
            </a:r>
            <a:endParaRPr sz="1400" dirty="0"/>
          </a:p>
          <a:p>
            <a:pPr marL="0" lvl="0" indent="0" algn="l" rtl="0">
              <a:lnSpc>
                <a:spcPct val="100000"/>
              </a:lnSpc>
              <a:spcBef>
                <a:spcPts val="1200"/>
              </a:spcBef>
              <a:spcAft>
                <a:spcPts val="0"/>
              </a:spcAft>
              <a:buNone/>
            </a:pPr>
            <a:r>
              <a:rPr lang="en-IN" sz="1100" u="sng" dirty="0">
                <a:solidFill>
                  <a:schemeClr val="hlink"/>
                </a:solidFill>
                <a:latin typeface="Arial"/>
                <a:ea typeface="Arial"/>
                <a:cs typeface="Arial"/>
                <a:sym typeface="Arial"/>
                <a:hlinkClick r:id="rId4"/>
              </a:rPr>
              <a:t>https://towardsdatascience.com/methods-for-dealing-with-imbalanced-data-5b761be45a18</a:t>
            </a:r>
            <a:endParaRPr sz="1400"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Clr>
                <a:schemeClr val="dk1"/>
              </a:buClr>
              <a:buSzPts val="1100"/>
              <a:buFont typeface="Arial"/>
              <a:buNone/>
            </a:pPr>
            <a:endParaRPr sz="1400" b="1" dirty="0"/>
          </a:p>
          <a:p>
            <a:pPr marL="0" lvl="0" indent="0" algn="l" rtl="0">
              <a:lnSpc>
                <a:spcPct val="100000"/>
              </a:lnSpc>
              <a:spcBef>
                <a:spcPts val="1200"/>
              </a:spcBef>
              <a:spcAft>
                <a:spcPts val="0"/>
              </a:spcAft>
              <a:buNone/>
            </a:pPr>
            <a:endParaRPr sz="1400" dirty="0"/>
          </a:p>
          <a:p>
            <a:pPr marL="0" lvl="0" indent="0" algn="l" rtl="0">
              <a:lnSpc>
                <a:spcPct val="100000"/>
              </a:lnSpc>
              <a:spcBef>
                <a:spcPts val="1200"/>
              </a:spcBef>
              <a:spcAft>
                <a:spcPts val="0"/>
              </a:spcAft>
              <a:buNone/>
            </a:pPr>
            <a:endParaRPr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44"/>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Thank You!</a:t>
            </a:r>
            <a:endParaRPr sz="4000">
              <a:solidFill>
                <a:schemeClr val="dk1"/>
              </a:solidFill>
              <a:latin typeface="Proxima Nova"/>
              <a:ea typeface="Proxima Nova"/>
              <a:cs typeface="Proxima Nova"/>
              <a:sym typeface="Proxima Nova"/>
            </a:endParaRPr>
          </a:p>
        </p:txBody>
      </p:sp>
      <p:pic>
        <p:nvPicPr>
          <p:cNvPr id="708" name="Google Shape;708;p44"/>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709" name="Google Shape;709;p44"/>
          <p:cNvSpPr txBox="1"/>
          <p:nvPr/>
        </p:nvSpPr>
        <p:spPr>
          <a:xfrm>
            <a:off x="1157111" y="716037"/>
            <a:ext cx="1655704" cy="131112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IN" sz="1400" i="1">
                <a:solidFill>
                  <a:schemeClr val="dk1"/>
                </a:solidFill>
                <a:latin typeface="Proxima Nova"/>
                <a:ea typeface="Proxima Nova"/>
                <a:cs typeface="Proxima Nova"/>
                <a:sym typeface="Proxima Nova"/>
              </a:rPr>
              <a:t>    #LifeKoKaroLift</a:t>
            </a:r>
            <a:endParaRPr sz="1400" i="1">
              <a:solidFill>
                <a:schemeClr val="dk1"/>
              </a:solidFill>
              <a:latin typeface="Proxima Nova"/>
              <a:ea typeface="Proxima Nova"/>
              <a:cs typeface="Proxima Nova"/>
              <a:sym typeface="Proxima Nova"/>
            </a:endParaRPr>
          </a:p>
        </p:txBody>
      </p:sp>
      <p:sp>
        <p:nvSpPr>
          <p:cNvPr id="710" name="Google Shape;710;p44"/>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23/05/19</a:t>
            </a:r>
            <a:endParaRPr/>
          </a:p>
        </p:txBody>
      </p:sp>
      <p:sp>
        <p:nvSpPr>
          <p:cNvPr id="711" name="Google Shape;711;p44"/>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420</Words>
  <Application>Microsoft Office PowerPoint</Application>
  <PresentationFormat>On-screen Show (16:9)</PresentationFormat>
  <Paragraphs>90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Proxima Nova</vt:lpstr>
      <vt:lpstr>Calibri</vt:lpstr>
      <vt:lpstr>Roboto</vt:lpstr>
      <vt:lpstr>MASTER_UPGRAD</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SUMITH</cp:lastModifiedBy>
  <cp:revision>7</cp:revision>
  <dcterms:modified xsi:type="dcterms:W3CDTF">2022-03-27T16:14:36Z</dcterms:modified>
</cp:coreProperties>
</file>