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6"/>
  </p:notesMasterIdLst>
  <p:sldIdLst>
    <p:sldId id="256" r:id="rId2"/>
    <p:sldId id="257" r:id="rId3"/>
    <p:sldId id="258" r:id="rId4"/>
    <p:sldId id="259" r:id="rId5"/>
    <p:sldId id="278" r:id="rId6"/>
    <p:sldId id="281" r:id="rId7"/>
    <p:sldId id="283" r:id="rId8"/>
    <p:sldId id="282" r:id="rId9"/>
    <p:sldId id="279" r:id="rId10"/>
    <p:sldId id="284" r:id="rId11"/>
    <p:sldId id="289" r:id="rId12"/>
    <p:sldId id="286" r:id="rId13"/>
    <p:sldId id="287" r:id="rId14"/>
    <p:sldId id="290" r:id="rId15"/>
    <p:sldId id="262" r:id="rId16"/>
    <p:sldId id="267" r:id="rId17"/>
    <p:sldId id="260" r:id="rId18"/>
    <p:sldId id="288" r:id="rId19"/>
    <p:sldId id="261" r:id="rId20"/>
    <p:sldId id="280" r:id="rId21"/>
    <p:sldId id="291" r:id="rId22"/>
    <p:sldId id="292" r:id="rId23"/>
    <p:sldId id="293" r:id="rId24"/>
    <p:sldId id="277"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Lato" panose="020F0502020204030203" pitchFamily="34" charset="0"/>
      <p:regular r:id="rId31"/>
      <p:bold r:id="rId32"/>
      <p:italic r:id="rId33"/>
      <p:boldItalic r:id="rId34"/>
    </p:embeddedFont>
    <p:embeddedFont>
      <p:font typeface="Montserrat Medium" panose="000006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4660"/>
  </p:normalViewPr>
  <p:slideViewPr>
    <p:cSldViewPr snapToGrid="0">
      <p:cViewPr varScale="1">
        <p:scale>
          <a:sx n="90" d="100"/>
          <a:sy n="90" d="100"/>
        </p:scale>
        <p:origin x="71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runda patel" userId="1d872bec53dd44d5" providerId="LiveId" clId="{C150B329-76D6-41C7-BA2A-CBC222B3D6C0}"/>
    <pc:docChg chg="addSld modSld">
      <pc:chgData name="vrunda patel" userId="1d872bec53dd44d5" providerId="LiveId" clId="{C150B329-76D6-41C7-BA2A-CBC222B3D6C0}" dt="2023-05-09T16:26:17.417" v="33" actId="403"/>
      <pc:docMkLst>
        <pc:docMk/>
      </pc:docMkLst>
      <pc:sldChg chg="modSp mod">
        <pc:chgData name="vrunda patel" userId="1d872bec53dd44d5" providerId="LiveId" clId="{C150B329-76D6-41C7-BA2A-CBC222B3D6C0}" dt="2023-05-09T16:24:02.681" v="2" actId="12"/>
        <pc:sldMkLst>
          <pc:docMk/>
          <pc:sldMk cId="235599389" sldId="279"/>
        </pc:sldMkLst>
        <pc:spChg chg="mod">
          <ac:chgData name="vrunda patel" userId="1d872bec53dd44d5" providerId="LiveId" clId="{C150B329-76D6-41C7-BA2A-CBC222B3D6C0}" dt="2023-05-09T16:23:48.460" v="0" actId="12"/>
          <ac:spMkLst>
            <pc:docMk/>
            <pc:sldMk cId="235599389" sldId="279"/>
            <ac:spMk id="3" creationId="{49EAAB91-9204-765A-D8BF-1B99A8B2CDE8}"/>
          </ac:spMkLst>
        </pc:spChg>
        <pc:spChg chg="mod">
          <ac:chgData name="vrunda patel" userId="1d872bec53dd44d5" providerId="LiveId" clId="{C150B329-76D6-41C7-BA2A-CBC222B3D6C0}" dt="2023-05-09T16:24:02.681" v="2" actId="12"/>
          <ac:spMkLst>
            <pc:docMk/>
            <pc:sldMk cId="235599389" sldId="279"/>
            <ac:spMk id="5" creationId="{3DF23703-1FBE-BDA8-8F62-800FBCF8B361}"/>
          </ac:spMkLst>
        </pc:spChg>
      </pc:sldChg>
      <pc:sldChg chg="addSp modSp new mod">
        <pc:chgData name="vrunda patel" userId="1d872bec53dd44d5" providerId="LiveId" clId="{C150B329-76D6-41C7-BA2A-CBC222B3D6C0}" dt="2023-05-09T16:26:17.417" v="33" actId="403"/>
        <pc:sldMkLst>
          <pc:docMk/>
          <pc:sldMk cId="2733972687" sldId="280"/>
        </pc:sldMkLst>
        <pc:spChg chg="add mod">
          <ac:chgData name="vrunda patel" userId="1d872bec53dd44d5" providerId="LiveId" clId="{C150B329-76D6-41C7-BA2A-CBC222B3D6C0}" dt="2023-05-09T16:26:17.417" v="33" actId="403"/>
          <ac:spMkLst>
            <pc:docMk/>
            <pc:sldMk cId="2733972687" sldId="280"/>
            <ac:spMk id="2" creationId="{E4315717-F348-512B-715C-517BF1CA583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1c1540e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1c1540e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27fe1ae3b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27fe1ae3b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27fe1ae3b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27fe1ae3b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802a3776e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802a3776e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6e52bf39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6e52bf39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8ad73148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8ad73148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8ad731485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8ad731485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2ad5d4fb5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2ad5d4fb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841772"/>
            <a:ext cx="77724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2701529"/>
            <a:ext cx="6858000" cy="1241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13"/>
          <p:cNvGrpSpPr/>
          <p:nvPr/>
        </p:nvGrpSpPr>
        <p:grpSpPr>
          <a:xfrm>
            <a:off x="0" y="381001"/>
            <a:ext cx="1037850" cy="1016287"/>
            <a:chOff x="0" y="381001"/>
            <a:chExt cx="1037850" cy="1016287"/>
          </a:xfrm>
        </p:grpSpPr>
        <p:sp>
          <p:nvSpPr>
            <p:cNvPr id="86" name="Google Shape;86;p1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3"/>
          <p:cNvSpPr txBox="1">
            <a:spLocks noGrp="1"/>
          </p:cNvSpPr>
          <p:nvPr>
            <p:ph type="title"/>
          </p:nvPr>
        </p:nvSpPr>
        <p:spPr>
          <a:xfrm>
            <a:off x="1297500" y="393750"/>
            <a:ext cx="7038900" cy="914100"/>
          </a:xfrm>
          <a:prstGeom prst="rect">
            <a:avLst/>
          </a:prstGeom>
        </p:spPr>
        <p:txBody>
          <a:bodyPr spcFirstLastPara="1" wrap="square" lIns="91425" tIns="45700" rIns="91425" bIns="45700" anchor="ctr"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13"/>
          <p:cNvSpPr txBox="1">
            <a:spLocks noGrp="1"/>
          </p:cNvSpPr>
          <p:nvPr>
            <p:ph type="body" idx="1"/>
          </p:nvPr>
        </p:nvSpPr>
        <p:spPr>
          <a:xfrm>
            <a:off x="1297500" y="1567550"/>
            <a:ext cx="7038900" cy="2911200"/>
          </a:xfrm>
          <a:prstGeom prst="rect">
            <a:avLst/>
          </a:prstGeom>
        </p:spPr>
        <p:txBody>
          <a:bodyPr spcFirstLastPara="1" wrap="square" lIns="91425" tIns="45700" rIns="91425" bIns="45700" anchor="t" anchorCtr="0">
            <a:normAutofit/>
          </a:bodyPr>
          <a:lstStyle>
            <a:lvl1pPr marL="457200" lvl="0" indent="-406400" rtl="0">
              <a:spcBef>
                <a:spcPts val="1000"/>
              </a:spcBef>
              <a:spcAft>
                <a:spcPts val="0"/>
              </a:spcAft>
              <a:buSzPts val="2800"/>
              <a:buChar char="•"/>
              <a:defRPr/>
            </a:lvl1pPr>
            <a:lvl2pPr marL="914400" lvl="1" indent="-381000" rtl="0">
              <a:spcBef>
                <a:spcPts val="500"/>
              </a:spcBef>
              <a:spcAft>
                <a:spcPts val="0"/>
              </a:spcAft>
              <a:buSzPts val="2400"/>
              <a:buChar char="•"/>
              <a:defRPr/>
            </a:lvl2pPr>
            <a:lvl3pPr marL="1371600" lvl="2" indent="-355600" rtl="0">
              <a:spcBef>
                <a:spcPts val="500"/>
              </a:spcBef>
              <a:spcAft>
                <a:spcPts val="0"/>
              </a:spcAft>
              <a:buSzPts val="2000"/>
              <a:buChar char="•"/>
              <a:defRPr/>
            </a:lvl3pPr>
            <a:lvl4pPr marL="1828800" lvl="3" indent="-342900" rtl="0">
              <a:spcBef>
                <a:spcPts val="500"/>
              </a:spcBef>
              <a:spcAft>
                <a:spcPts val="0"/>
              </a:spcAft>
              <a:buSzPts val="1800"/>
              <a:buChar char="•"/>
              <a:defRPr/>
            </a:lvl4pPr>
            <a:lvl5pPr marL="2286000" lvl="4" indent="-342900" rtl="0">
              <a:spcBef>
                <a:spcPts val="500"/>
              </a:spcBef>
              <a:spcAft>
                <a:spcPts val="0"/>
              </a:spcAft>
              <a:buSzPts val="1800"/>
              <a:buChar char="•"/>
              <a:defRPr/>
            </a:lvl5pPr>
            <a:lvl6pPr marL="2743200" lvl="5" indent="-342900" rtl="0">
              <a:spcBef>
                <a:spcPts val="500"/>
              </a:spcBef>
              <a:spcAft>
                <a:spcPts val="0"/>
              </a:spcAft>
              <a:buSzPts val="1800"/>
              <a:buChar char="•"/>
              <a:defRPr/>
            </a:lvl6pPr>
            <a:lvl7pPr marL="3200400" lvl="6" indent="-342900" rtl="0">
              <a:spcBef>
                <a:spcPts val="500"/>
              </a:spcBef>
              <a:spcAft>
                <a:spcPts val="0"/>
              </a:spcAft>
              <a:buSzPts val="1800"/>
              <a:buChar char="•"/>
              <a:defRPr/>
            </a:lvl7pPr>
            <a:lvl8pPr marL="3657600" lvl="7" indent="-342900" rtl="0">
              <a:spcBef>
                <a:spcPts val="500"/>
              </a:spcBef>
              <a:spcAft>
                <a:spcPts val="0"/>
              </a:spcAft>
              <a:buSzPts val="1800"/>
              <a:buChar char="•"/>
              <a:defRPr/>
            </a:lvl8pPr>
            <a:lvl9pPr marL="4114800" lvl="8" indent="-342900" rtl="0">
              <a:spcBef>
                <a:spcPts val="500"/>
              </a:spcBef>
              <a:spcAft>
                <a:spcPts val="0"/>
              </a:spcAft>
              <a:buSzPts val="1800"/>
              <a:buChar char="•"/>
              <a:defRPr/>
            </a:lvl9pPr>
          </a:lstStyle>
          <a:p>
            <a:endParaRPr/>
          </a:p>
        </p:txBody>
      </p:sp>
      <p:sp>
        <p:nvSpPr>
          <p:cNvPr id="90" name="Google Shape;90;p13"/>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3442098"/>
            <a:ext cx="7886700" cy="1125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260872"/>
            <a:ext cx="3868200" cy="6180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1878806"/>
            <a:ext cx="3868200" cy="2763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740570"/>
            <a:ext cx="4629300" cy="36552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740570"/>
            <a:ext cx="4629300" cy="3655200"/>
          </a:xfrm>
          <a:prstGeom prst="rect">
            <a:avLst/>
          </a:prstGeom>
          <a:noFill/>
          <a:ln>
            <a:noFill/>
          </a:ln>
        </p:spPr>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1" name="Google Shape;11;p1" descr="A picture containing drawing&#10;&#10;Description automatically generated"/>
          <p:cNvPicPr preferRelativeResize="0"/>
          <p:nvPr/>
        </p:nvPicPr>
        <p:blipFill rotWithShape="1">
          <a:blip r:embed="rId14">
            <a:alphaModFix/>
          </a:blip>
          <a:srcRect/>
          <a:stretch/>
        </p:blipFill>
        <p:spPr>
          <a:xfrm>
            <a:off x="135245" y="70207"/>
            <a:ext cx="2837330" cy="647739"/>
          </a:xfrm>
          <a:prstGeom prst="rect">
            <a:avLst/>
          </a:prstGeom>
          <a:noFill/>
          <a:ln>
            <a:noFill/>
          </a:ln>
        </p:spPr>
      </p:pic>
      <p:pic>
        <p:nvPicPr>
          <p:cNvPr id="12" name="Google Shape;12;p1" descr="A close up of a sign&#10;&#10;Description automatically generated"/>
          <p:cNvPicPr preferRelativeResize="0"/>
          <p:nvPr/>
        </p:nvPicPr>
        <p:blipFill rotWithShape="1">
          <a:blip r:embed="rId15">
            <a:alphaModFix/>
          </a:blip>
          <a:srcRect/>
          <a:stretch/>
        </p:blipFill>
        <p:spPr>
          <a:xfrm>
            <a:off x="8068102" y="70207"/>
            <a:ext cx="738848" cy="541440"/>
          </a:xfrm>
          <a:prstGeom prst="rect">
            <a:avLst/>
          </a:prstGeom>
          <a:noFill/>
          <a:ln>
            <a:noFill/>
          </a:ln>
        </p:spPr>
      </p:pic>
      <p:pic>
        <p:nvPicPr>
          <p:cNvPr id="13" name="Google Shape;13;p1"/>
          <p:cNvPicPr preferRelativeResize="0"/>
          <p:nvPr/>
        </p:nvPicPr>
        <p:blipFill rotWithShape="1">
          <a:blip r:embed="rId16">
            <a:alphaModFix/>
          </a:blip>
          <a:srcRect/>
          <a:stretch/>
        </p:blipFill>
        <p:spPr>
          <a:xfrm rot="5400000">
            <a:off x="4291845" y="306990"/>
            <a:ext cx="526812" cy="9177498"/>
          </a:xfrm>
          <a:prstGeom prst="rect">
            <a:avLst/>
          </a:prstGeom>
          <a:noFill/>
          <a:ln>
            <a:noFill/>
          </a:ln>
        </p:spPr>
      </p:pic>
      <p:pic>
        <p:nvPicPr>
          <p:cNvPr id="14" name="Google Shape;14;p1"/>
          <p:cNvPicPr preferRelativeResize="0"/>
          <p:nvPr/>
        </p:nvPicPr>
        <p:blipFill rotWithShape="1">
          <a:blip r:embed="rId17">
            <a:alphaModFix/>
          </a:blip>
          <a:srcRect/>
          <a:stretch/>
        </p:blipFill>
        <p:spPr>
          <a:xfrm rot="5400000">
            <a:off x="5566298" y="1054630"/>
            <a:ext cx="155620" cy="699978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Routi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ctrTitle"/>
          </p:nvPr>
        </p:nvSpPr>
        <p:spPr>
          <a:xfrm>
            <a:off x="1058675" y="805775"/>
            <a:ext cx="7337100" cy="12768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SzPts val="990"/>
              <a:buNone/>
            </a:pPr>
            <a:r>
              <a:rPr lang="en" sz="4500" dirty="0">
                <a:solidFill>
                  <a:srgbClr val="CC0000"/>
                </a:solidFill>
                <a:latin typeface="Times New Roman" panose="02020603050405020304" pitchFamily="18" charset="0"/>
                <a:ea typeface="Montserrat Medium"/>
                <a:cs typeface="Times New Roman" panose="02020603050405020304" pitchFamily="18" charset="0"/>
                <a:sym typeface="Montserrat Medium"/>
              </a:rPr>
              <a:t>Network Automation Using Python </a:t>
            </a:r>
            <a:endParaRPr sz="4500" dirty="0">
              <a:solidFill>
                <a:srgbClr val="CC0000"/>
              </a:solidFill>
              <a:latin typeface="Times New Roman" panose="02020603050405020304" pitchFamily="18" charset="0"/>
              <a:ea typeface="Montserrat Medium"/>
              <a:cs typeface="Times New Roman" panose="02020603050405020304" pitchFamily="18" charset="0"/>
              <a:sym typeface="Montserrat Medium"/>
            </a:endParaRPr>
          </a:p>
        </p:txBody>
      </p:sp>
      <p:sp>
        <p:nvSpPr>
          <p:cNvPr id="96" name="Google Shape;96;p14"/>
          <p:cNvSpPr txBox="1">
            <a:spLocks noGrp="1"/>
          </p:cNvSpPr>
          <p:nvPr>
            <p:ph type="subTitle" idx="1"/>
          </p:nvPr>
        </p:nvSpPr>
        <p:spPr>
          <a:xfrm>
            <a:off x="2442274" y="2262422"/>
            <a:ext cx="4569901" cy="189455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200" dirty="0">
                <a:latin typeface="Times New Roman" panose="02020603050405020304" pitchFamily="18" charset="0"/>
                <a:ea typeface="Lato"/>
                <a:cs typeface="Times New Roman" panose="02020603050405020304" pitchFamily="18" charset="0"/>
                <a:sym typeface="Lato"/>
              </a:rPr>
              <a:t>Dhruti Sangal - 1913076</a:t>
            </a:r>
            <a:endParaRPr sz="2200" dirty="0">
              <a:latin typeface="Times New Roman" panose="02020603050405020304" pitchFamily="18" charset="0"/>
              <a:ea typeface="Lato"/>
              <a:cs typeface="Times New Roman" panose="02020603050405020304" pitchFamily="18" charset="0"/>
              <a:sym typeface="Lato"/>
            </a:endParaRPr>
          </a:p>
          <a:p>
            <a:pPr marL="0" lvl="0" indent="0" algn="just" rtl="0">
              <a:spcBef>
                <a:spcPts val="1000"/>
              </a:spcBef>
              <a:spcAft>
                <a:spcPts val="0"/>
              </a:spcAft>
              <a:buNone/>
            </a:pPr>
            <a:r>
              <a:rPr lang="en" sz="2200" dirty="0">
                <a:latin typeface="Times New Roman" panose="02020603050405020304" pitchFamily="18" charset="0"/>
                <a:ea typeface="Lato"/>
                <a:cs typeface="Times New Roman" panose="02020603050405020304" pitchFamily="18" charset="0"/>
                <a:sym typeface="Lato"/>
              </a:rPr>
              <a:t>Krishna Pal      - 1913097</a:t>
            </a:r>
            <a:endParaRPr sz="2200" dirty="0">
              <a:latin typeface="Times New Roman" panose="02020603050405020304" pitchFamily="18" charset="0"/>
              <a:ea typeface="Lato"/>
              <a:cs typeface="Times New Roman" panose="02020603050405020304" pitchFamily="18" charset="0"/>
              <a:sym typeface="Lato"/>
            </a:endParaRPr>
          </a:p>
          <a:p>
            <a:pPr marL="0" lvl="0" indent="0" algn="just" rtl="0">
              <a:spcBef>
                <a:spcPts val="1000"/>
              </a:spcBef>
              <a:spcAft>
                <a:spcPts val="0"/>
              </a:spcAft>
              <a:buNone/>
            </a:pPr>
            <a:r>
              <a:rPr lang="en" sz="2200" dirty="0">
                <a:latin typeface="Times New Roman" panose="02020603050405020304" pitchFamily="18" charset="0"/>
                <a:ea typeface="Lato"/>
                <a:cs typeface="Times New Roman" panose="02020603050405020304" pitchFamily="18" charset="0"/>
                <a:sym typeface="Lato"/>
              </a:rPr>
              <a:t>Vrunda Patel  - 1913101</a:t>
            </a:r>
            <a:endParaRPr sz="2200" dirty="0">
              <a:latin typeface="Times New Roman" panose="02020603050405020304" pitchFamily="18" charset="0"/>
              <a:ea typeface="Lato"/>
              <a:cs typeface="Times New Roman" panose="02020603050405020304" pitchFamily="18" charset="0"/>
              <a:sym typeface="Lato"/>
            </a:endParaRPr>
          </a:p>
          <a:p>
            <a:pPr marL="0" lvl="0" indent="0" algn="just" rtl="0">
              <a:spcBef>
                <a:spcPts val="1000"/>
              </a:spcBef>
              <a:spcAft>
                <a:spcPts val="0"/>
              </a:spcAft>
              <a:buNone/>
            </a:pPr>
            <a:r>
              <a:rPr lang="en" sz="2300" b="1" dirty="0">
                <a:latin typeface="Times New Roman" panose="02020603050405020304" pitchFamily="18" charset="0"/>
                <a:ea typeface="Lato"/>
                <a:cs typeface="Times New Roman" panose="02020603050405020304" pitchFamily="18" charset="0"/>
                <a:sym typeface="Lato"/>
              </a:rPr>
              <a:t>Guide:  Prof. Jyoti Varavadekar</a:t>
            </a:r>
            <a:endParaRPr sz="2300" b="1" dirty="0">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04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4B31AB-4FBD-13B9-500F-E062B789FB03}"/>
              </a:ext>
            </a:extLst>
          </p:cNvPr>
          <p:cNvPicPr>
            <a:picLocks noChangeAspect="1"/>
          </p:cNvPicPr>
          <p:nvPr/>
        </p:nvPicPr>
        <p:blipFill>
          <a:blip r:embed="rId2"/>
          <a:stretch>
            <a:fillRect/>
          </a:stretch>
        </p:blipFill>
        <p:spPr>
          <a:xfrm>
            <a:off x="3037326" y="467834"/>
            <a:ext cx="4949981" cy="3934046"/>
          </a:xfrm>
          <a:prstGeom prst="rect">
            <a:avLst/>
          </a:prstGeom>
        </p:spPr>
      </p:pic>
    </p:spTree>
    <p:extLst>
      <p:ext uri="{BB962C8B-B14F-4D97-AF65-F5344CB8AC3E}">
        <p14:creationId xmlns:p14="http://schemas.microsoft.com/office/powerpoint/2010/main" val="1048044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5DFD50-CDEA-D32C-4EC7-D9661E304367}"/>
              </a:ext>
            </a:extLst>
          </p:cNvPr>
          <p:cNvSpPr txBox="1"/>
          <p:nvPr/>
        </p:nvSpPr>
        <p:spPr>
          <a:xfrm>
            <a:off x="616689" y="797442"/>
            <a:ext cx="306686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Literature Survey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146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540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D946BE-3D5A-1502-9505-117796AD23FF}"/>
              </a:ext>
            </a:extLst>
          </p:cNvPr>
          <p:cNvPicPr>
            <a:picLocks noChangeAspect="1"/>
          </p:cNvPicPr>
          <p:nvPr/>
        </p:nvPicPr>
        <p:blipFill>
          <a:blip r:embed="rId2"/>
          <a:stretch>
            <a:fillRect/>
          </a:stretch>
        </p:blipFill>
        <p:spPr>
          <a:xfrm>
            <a:off x="3250535" y="1023168"/>
            <a:ext cx="5811435" cy="3097163"/>
          </a:xfrm>
          <a:prstGeom prst="rect">
            <a:avLst/>
          </a:prstGeom>
        </p:spPr>
      </p:pic>
      <p:sp>
        <p:nvSpPr>
          <p:cNvPr id="5" name="TextBox 4">
            <a:extLst>
              <a:ext uri="{FF2B5EF4-FFF2-40B4-BE49-F238E27FC236}">
                <a16:creationId xmlns:a16="http://schemas.microsoft.com/office/drawing/2014/main" id="{E522082C-1E22-ACD9-36F4-3A46366955F4}"/>
              </a:ext>
            </a:extLst>
          </p:cNvPr>
          <p:cNvSpPr txBox="1"/>
          <p:nvPr/>
        </p:nvSpPr>
        <p:spPr>
          <a:xfrm>
            <a:off x="220254" y="2217806"/>
            <a:ext cx="2724593"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Cybernation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452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34976" y="738426"/>
            <a:ext cx="7886700" cy="549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3200" dirty="0">
                <a:solidFill>
                  <a:srgbClr val="CC0000"/>
                </a:solidFill>
                <a:latin typeface="Times New Roman" panose="02020603050405020304" pitchFamily="18" charset="0"/>
                <a:ea typeface="Montserrat Medium"/>
                <a:cs typeface="Times New Roman" panose="02020603050405020304" pitchFamily="18" charset="0"/>
                <a:sym typeface="Montserrat Medium"/>
              </a:rPr>
              <a:t>Softwares To Be Used</a:t>
            </a:r>
            <a:endParaRPr sz="3200" dirty="0">
              <a:solidFill>
                <a:srgbClr val="CC0000"/>
              </a:solidFill>
              <a:latin typeface="Times New Roman" panose="02020603050405020304" pitchFamily="18" charset="0"/>
              <a:ea typeface="Montserrat Medium"/>
              <a:cs typeface="Times New Roman" panose="02020603050405020304" pitchFamily="18" charset="0"/>
              <a:sym typeface="Montserrat Medium"/>
            </a:endParaRPr>
          </a:p>
        </p:txBody>
      </p:sp>
      <p:sp>
        <p:nvSpPr>
          <p:cNvPr id="133" name="Google Shape;133;p20"/>
          <p:cNvSpPr txBox="1"/>
          <p:nvPr/>
        </p:nvSpPr>
        <p:spPr>
          <a:xfrm>
            <a:off x="734976" y="1287726"/>
            <a:ext cx="7886700" cy="1140282"/>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1"/>
              </a:buClr>
              <a:buSzPts val="1800"/>
              <a:buFont typeface="Wingdings" panose="05000000000000000000" pitchFamily="2" charset="2"/>
              <a:buChar char="Ø"/>
            </a:pPr>
            <a:r>
              <a:rPr lang="en" sz="1800" dirty="0">
                <a:solidFill>
                  <a:schemeClr val="dk1"/>
                </a:solidFill>
                <a:latin typeface="Times New Roman" panose="02020603050405020304" pitchFamily="18" charset="0"/>
                <a:ea typeface="Lato"/>
                <a:cs typeface="Times New Roman" panose="02020603050405020304" pitchFamily="18" charset="0"/>
                <a:sym typeface="Lato"/>
              </a:rPr>
              <a:t>GNS3</a:t>
            </a:r>
          </a:p>
          <a:p>
            <a:pPr marL="457200" lvl="0" indent="-342900" algn="l" rtl="0">
              <a:lnSpc>
                <a:spcPct val="115000"/>
              </a:lnSpc>
              <a:spcBef>
                <a:spcPts val="0"/>
              </a:spcBef>
              <a:spcAft>
                <a:spcPts val="0"/>
              </a:spcAft>
              <a:buClr>
                <a:schemeClr val="dk1"/>
              </a:buClr>
              <a:buSzPts val="1800"/>
              <a:buFont typeface="Wingdings" panose="05000000000000000000" pitchFamily="2" charset="2"/>
              <a:buChar char="Ø"/>
            </a:pPr>
            <a:r>
              <a:rPr lang="en" sz="1800" dirty="0">
                <a:solidFill>
                  <a:schemeClr val="dk1"/>
                </a:solidFill>
                <a:latin typeface="Times New Roman" panose="02020603050405020304" pitchFamily="18" charset="0"/>
                <a:ea typeface="Lato"/>
                <a:cs typeface="Times New Roman" panose="02020603050405020304" pitchFamily="18" charset="0"/>
                <a:sym typeface="Lato"/>
              </a:rPr>
              <a:t>VSCode</a:t>
            </a:r>
          </a:p>
          <a:p>
            <a:pPr marL="457200" lvl="0" indent="-342900" algn="l" rtl="0">
              <a:lnSpc>
                <a:spcPct val="115000"/>
              </a:lnSpc>
              <a:spcBef>
                <a:spcPts val="0"/>
              </a:spcBef>
              <a:spcAft>
                <a:spcPts val="0"/>
              </a:spcAft>
              <a:buClr>
                <a:schemeClr val="dk1"/>
              </a:buClr>
              <a:buSzPts val="1800"/>
              <a:buFont typeface="Wingdings" panose="05000000000000000000" pitchFamily="2" charset="2"/>
              <a:buChar char="Ø"/>
            </a:pPr>
            <a:r>
              <a:rPr lang="en" sz="1800" dirty="0">
                <a:solidFill>
                  <a:schemeClr val="dk1"/>
                </a:solidFill>
                <a:latin typeface="Times New Roman" panose="02020603050405020304" pitchFamily="18" charset="0"/>
                <a:ea typeface="Lato"/>
                <a:cs typeface="Times New Roman" panose="02020603050405020304" pitchFamily="18" charset="0"/>
                <a:sym typeface="Lato"/>
              </a:rPr>
              <a:t>SQLite Database</a:t>
            </a:r>
            <a:endParaRPr sz="1800" dirty="0">
              <a:solidFill>
                <a:schemeClr val="dk1"/>
              </a:solidFill>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body" idx="1"/>
          </p:nvPr>
        </p:nvSpPr>
        <p:spPr>
          <a:xfrm>
            <a:off x="628650" y="1181400"/>
            <a:ext cx="7886700" cy="266908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 sz="14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Automation is the step that your network is looking for, to make your life easier as a Network Engineer. Python will help you eliminate unnecessary steps for your Network. Python allows you to build scripts to automate complex network configuration. It is the most widely used programming language for software-defined networking</a:t>
            </a:r>
            <a:endParaRPr sz="1400" dirty="0">
              <a:latin typeface="Times New Roman" panose="02020603050405020304" pitchFamily="18" charset="0"/>
              <a:ea typeface="Lato"/>
              <a:cs typeface="Times New Roman" panose="02020603050405020304" pitchFamily="18" charset="0"/>
              <a:sym typeface="Lato"/>
            </a:endParaRPr>
          </a:p>
          <a:p>
            <a:pPr marL="0" lvl="0" indent="0" algn="l" rtl="0">
              <a:spcBef>
                <a:spcPts val="1000"/>
              </a:spcBef>
              <a:spcAft>
                <a:spcPts val="0"/>
              </a:spcAft>
              <a:buNone/>
            </a:pPr>
            <a:r>
              <a:rPr lang="en" sz="1400" dirty="0">
                <a:latin typeface="Times New Roman" panose="02020603050405020304" pitchFamily="18" charset="0"/>
                <a:ea typeface="Lato"/>
                <a:cs typeface="Times New Roman" panose="02020603050405020304" pitchFamily="18" charset="0"/>
                <a:sym typeface="Lato"/>
              </a:rPr>
              <a:t>Python Libraries that we are using are as:</a:t>
            </a:r>
            <a:endParaRPr sz="1400" dirty="0">
              <a:latin typeface="Times New Roman" panose="02020603050405020304" pitchFamily="18" charset="0"/>
              <a:ea typeface="Lato"/>
              <a:cs typeface="Times New Roman" panose="02020603050405020304" pitchFamily="18" charset="0"/>
              <a:sym typeface="Lato"/>
            </a:endParaRPr>
          </a:p>
          <a:p>
            <a:pPr marL="457200" lvl="0" indent="-323850" algn="l" rtl="0">
              <a:spcBef>
                <a:spcPts val="1000"/>
              </a:spcBef>
              <a:spcAft>
                <a:spcPts val="0"/>
              </a:spcAft>
              <a:buSzPts val="1500"/>
              <a:buFont typeface="Lato"/>
              <a:buAutoNum type="arabicPeriod"/>
            </a:pPr>
            <a:r>
              <a:rPr lang="en" sz="1400" dirty="0">
                <a:latin typeface="Times New Roman" panose="02020603050405020304" pitchFamily="18" charset="0"/>
                <a:ea typeface="Lato"/>
                <a:cs typeface="Times New Roman" panose="02020603050405020304" pitchFamily="18" charset="0"/>
                <a:sym typeface="Lato"/>
              </a:rPr>
              <a:t>Netmiko</a:t>
            </a:r>
            <a:endParaRPr sz="1400" dirty="0">
              <a:latin typeface="Times New Roman" panose="02020603050405020304" pitchFamily="18" charset="0"/>
              <a:ea typeface="Lato"/>
              <a:cs typeface="Times New Roman" panose="02020603050405020304" pitchFamily="18" charset="0"/>
              <a:sym typeface="Lato"/>
            </a:endParaRPr>
          </a:p>
          <a:p>
            <a:pPr marL="457200" lvl="0" indent="-323850" algn="l" rtl="0">
              <a:spcBef>
                <a:spcPts val="0"/>
              </a:spcBef>
              <a:spcAft>
                <a:spcPts val="0"/>
              </a:spcAft>
              <a:buSzPts val="1500"/>
              <a:buFont typeface="Lato"/>
              <a:buAutoNum type="arabicPeriod"/>
            </a:pPr>
            <a:r>
              <a:rPr lang="en" sz="1400" dirty="0">
                <a:latin typeface="Times New Roman" panose="02020603050405020304" pitchFamily="18" charset="0"/>
                <a:ea typeface="Lato"/>
                <a:cs typeface="Times New Roman" panose="02020603050405020304" pitchFamily="18" charset="0"/>
                <a:sym typeface="Lato"/>
              </a:rPr>
              <a:t>Telnet </a:t>
            </a:r>
          </a:p>
          <a:p>
            <a:pPr marL="457200" lvl="0" indent="-323850" algn="l" rtl="0">
              <a:spcBef>
                <a:spcPts val="0"/>
              </a:spcBef>
              <a:spcAft>
                <a:spcPts val="0"/>
              </a:spcAft>
              <a:buSzPts val="1500"/>
              <a:buFont typeface="Lato"/>
              <a:buAutoNum type="arabicPeriod"/>
            </a:pPr>
            <a:r>
              <a:rPr lang="en" sz="1400" dirty="0">
                <a:latin typeface="Times New Roman" panose="02020603050405020304" pitchFamily="18" charset="0"/>
                <a:ea typeface="Lato"/>
                <a:cs typeface="Times New Roman" panose="02020603050405020304" pitchFamily="18" charset="0"/>
                <a:sym typeface="Lato"/>
              </a:rPr>
              <a:t>IPAddress</a:t>
            </a:r>
            <a:endParaRPr sz="1400" dirty="0">
              <a:latin typeface="Times New Roman" panose="02020603050405020304" pitchFamily="18" charset="0"/>
              <a:ea typeface="Lato"/>
              <a:cs typeface="Times New Roman" panose="02020603050405020304" pitchFamily="18" charset="0"/>
              <a:sym typeface="Lato"/>
            </a:endParaRPr>
          </a:p>
          <a:p>
            <a:pPr marL="457200" lvl="0" indent="-323850" algn="l" rtl="0">
              <a:spcBef>
                <a:spcPts val="0"/>
              </a:spcBef>
              <a:spcAft>
                <a:spcPts val="0"/>
              </a:spcAft>
              <a:buSzPts val="1500"/>
              <a:buFont typeface="Lato"/>
              <a:buAutoNum type="arabicPeriod"/>
            </a:pPr>
            <a:r>
              <a:rPr lang="en" sz="1400" dirty="0">
                <a:latin typeface="Times New Roman" panose="02020603050405020304" pitchFamily="18" charset="0"/>
                <a:ea typeface="Lato"/>
                <a:cs typeface="Times New Roman" panose="02020603050405020304" pitchFamily="18" charset="0"/>
                <a:sym typeface="Lato"/>
              </a:rPr>
              <a:t>Tkinter</a:t>
            </a:r>
          </a:p>
          <a:p>
            <a:pPr marL="457200" lvl="0" indent="-323850" algn="l" rtl="0">
              <a:spcBef>
                <a:spcPts val="0"/>
              </a:spcBef>
              <a:spcAft>
                <a:spcPts val="0"/>
              </a:spcAft>
              <a:buSzPts val="1500"/>
              <a:buFont typeface="Lato"/>
              <a:buAutoNum type="arabicPeriod"/>
            </a:pPr>
            <a:r>
              <a:rPr lang="en" sz="1400" dirty="0">
                <a:latin typeface="Times New Roman" panose="02020603050405020304" pitchFamily="18" charset="0"/>
                <a:ea typeface="Lato"/>
                <a:cs typeface="Times New Roman" panose="02020603050405020304" pitchFamily="18" charset="0"/>
                <a:sym typeface="Lato"/>
              </a:rPr>
              <a:t>SQLite</a:t>
            </a:r>
          </a:p>
          <a:p>
            <a:pPr marL="457200" lvl="0" indent="-323850" algn="l" rtl="0">
              <a:spcBef>
                <a:spcPts val="0"/>
              </a:spcBef>
              <a:spcAft>
                <a:spcPts val="0"/>
              </a:spcAft>
              <a:buSzPts val="1500"/>
              <a:buFont typeface="Lato"/>
              <a:buAutoNum type="arabicPeriod"/>
            </a:pPr>
            <a:r>
              <a:rPr lang="en" sz="1400" dirty="0">
                <a:latin typeface="Times New Roman" panose="02020603050405020304" pitchFamily="18" charset="0"/>
                <a:ea typeface="Lato"/>
                <a:cs typeface="Times New Roman" panose="02020603050405020304" pitchFamily="18" charset="0"/>
                <a:sym typeface="Lato"/>
              </a:rPr>
              <a:t>Threading</a:t>
            </a:r>
            <a:endParaRPr sz="1400" dirty="0">
              <a:latin typeface="Times New Roman" panose="02020603050405020304" pitchFamily="18" charset="0"/>
              <a:ea typeface="Lato"/>
              <a:cs typeface="Times New Roman" panose="02020603050405020304" pitchFamily="18" charset="0"/>
              <a:sym typeface="Lato"/>
            </a:endParaRPr>
          </a:p>
        </p:txBody>
      </p:sp>
      <p:sp>
        <p:nvSpPr>
          <p:cNvPr id="167" name="Google Shape;167;p25"/>
          <p:cNvSpPr txBox="1">
            <a:spLocks noGrp="1"/>
          </p:cNvSpPr>
          <p:nvPr>
            <p:ph type="title"/>
          </p:nvPr>
        </p:nvSpPr>
        <p:spPr>
          <a:xfrm>
            <a:off x="628650" y="632100"/>
            <a:ext cx="7886700" cy="5493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1100"/>
              <a:buFont typeface="Arial"/>
              <a:buNone/>
            </a:pPr>
            <a:r>
              <a:rPr lang="en" sz="3600" dirty="0">
                <a:solidFill>
                  <a:srgbClr val="CC0000"/>
                </a:solidFill>
                <a:latin typeface="Times New Roman" panose="02020603050405020304" pitchFamily="18" charset="0"/>
                <a:ea typeface="Montserrat Medium"/>
                <a:cs typeface="Times New Roman" panose="02020603050405020304" pitchFamily="18" charset="0"/>
                <a:sym typeface="Montserrat Medium"/>
              </a:rPr>
              <a:t>Technologies To Be Used</a:t>
            </a:r>
            <a:endParaRPr sz="3600" dirty="0">
              <a:solidFill>
                <a:srgbClr val="CC0000"/>
              </a:solidFill>
              <a:latin typeface="Times New Roman" panose="02020603050405020304" pitchFamily="18" charset="0"/>
              <a:ea typeface="Montserrat Medium"/>
              <a:cs typeface="Times New Roman" panose="02020603050405020304" pitchFamily="18" charset="0"/>
              <a:sym typeface="Montserrat Medium"/>
            </a:endParaRPr>
          </a:p>
        </p:txBody>
      </p:sp>
      <p:pic>
        <p:nvPicPr>
          <p:cNvPr id="168" name="Google Shape;168;p25"/>
          <p:cNvPicPr preferRelativeResize="0"/>
          <p:nvPr/>
        </p:nvPicPr>
        <p:blipFill rotWithShape="1">
          <a:blip r:embed="rId3">
            <a:alphaModFix/>
          </a:blip>
          <a:srcRect l="7190" t="37706" r="8214"/>
          <a:stretch/>
        </p:blipFill>
        <p:spPr>
          <a:xfrm>
            <a:off x="4414839" y="2021681"/>
            <a:ext cx="4429124" cy="24897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628650" y="187025"/>
            <a:ext cx="7886700" cy="561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 sz="3600" dirty="0">
                <a:solidFill>
                  <a:srgbClr val="CC0000"/>
                </a:solidFill>
                <a:latin typeface="Times New Roman" panose="02020603050405020304" pitchFamily="18" charset="0"/>
                <a:ea typeface="Montserrat Medium"/>
                <a:cs typeface="Times New Roman" panose="02020603050405020304" pitchFamily="18" charset="0"/>
                <a:sym typeface="Montserrat Medium"/>
              </a:rPr>
              <a:t>Project Flow</a:t>
            </a:r>
            <a:endParaRPr sz="3600" dirty="0">
              <a:solidFill>
                <a:srgbClr val="CC0000"/>
              </a:solidFill>
              <a:latin typeface="Times New Roman" panose="02020603050405020304" pitchFamily="18" charset="0"/>
              <a:ea typeface="Montserrat Medium"/>
              <a:cs typeface="Times New Roman" panose="02020603050405020304" pitchFamily="18" charset="0"/>
              <a:sym typeface="Montserrat Medium"/>
            </a:endParaRPr>
          </a:p>
        </p:txBody>
      </p:sp>
      <p:pic>
        <p:nvPicPr>
          <p:cNvPr id="121" name="Google Shape;121;p18"/>
          <p:cNvPicPr preferRelativeResize="0"/>
          <p:nvPr/>
        </p:nvPicPr>
        <p:blipFill>
          <a:blip r:embed="rId3">
            <a:alphaModFix/>
          </a:blip>
          <a:stretch>
            <a:fillRect/>
          </a:stretch>
        </p:blipFill>
        <p:spPr>
          <a:xfrm>
            <a:off x="2097262" y="748325"/>
            <a:ext cx="4949475" cy="44380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7E741-7E72-1737-C569-0B64D5BEA64D}"/>
              </a:ext>
            </a:extLst>
          </p:cNvPr>
          <p:cNvPicPr>
            <a:picLocks noChangeAspect="1"/>
          </p:cNvPicPr>
          <p:nvPr/>
        </p:nvPicPr>
        <p:blipFill>
          <a:blip r:embed="rId2"/>
          <a:stretch>
            <a:fillRect/>
          </a:stretch>
        </p:blipFill>
        <p:spPr>
          <a:xfrm>
            <a:off x="535395" y="910462"/>
            <a:ext cx="3436330" cy="3215077"/>
          </a:xfrm>
          <a:prstGeom prst="rect">
            <a:avLst/>
          </a:prstGeom>
        </p:spPr>
      </p:pic>
      <p:pic>
        <p:nvPicPr>
          <p:cNvPr id="5" name="Picture 4">
            <a:extLst>
              <a:ext uri="{FF2B5EF4-FFF2-40B4-BE49-F238E27FC236}">
                <a16:creationId xmlns:a16="http://schemas.microsoft.com/office/drawing/2014/main" id="{D9999A24-DFB3-90FF-F968-B14EB3524E8B}"/>
              </a:ext>
            </a:extLst>
          </p:cNvPr>
          <p:cNvPicPr>
            <a:picLocks noChangeAspect="1"/>
          </p:cNvPicPr>
          <p:nvPr/>
        </p:nvPicPr>
        <p:blipFill>
          <a:blip r:embed="rId3"/>
          <a:stretch>
            <a:fillRect/>
          </a:stretch>
        </p:blipFill>
        <p:spPr>
          <a:xfrm>
            <a:off x="4713990" y="856715"/>
            <a:ext cx="3526241" cy="3322573"/>
          </a:xfrm>
          <a:prstGeom prst="rect">
            <a:avLst/>
          </a:prstGeom>
        </p:spPr>
      </p:pic>
    </p:spTree>
    <p:extLst>
      <p:ext uri="{BB962C8B-B14F-4D97-AF65-F5344CB8AC3E}">
        <p14:creationId xmlns:p14="http://schemas.microsoft.com/office/powerpoint/2010/main" val="2493475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7" name="Picture 6">
            <a:extLst>
              <a:ext uri="{FF2B5EF4-FFF2-40B4-BE49-F238E27FC236}">
                <a16:creationId xmlns:a16="http://schemas.microsoft.com/office/drawing/2014/main" id="{F618EEBC-D467-6B4F-E5DE-D1BCEBB97299}"/>
              </a:ext>
            </a:extLst>
          </p:cNvPr>
          <p:cNvPicPr>
            <a:picLocks noChangeAspect="1"/>
          </p:cNvPicPr>
          <p:nvPr/>
        </p:nvPicPr>
        <p:blipFill>
          <a:blip r:embed="rId3"/>
          <a:stretch>
            <a:fillRect/>
          </a:stretch>
        </p:blipFill>
        <p:spPr>
          <a:xfrm>
            <a:off x="3662154" y="2793704"/>
            <a:ext cx="5481846" cy="2349796"/>
          </a:xfrm>
          <a:prstGeom prst="rect">
            <a:avLst/>
          </a:prstGeom>
        </p:spPr>
      </p:pic>
      <p:pic>
        <p:nvPicPr>
          <p:cNvPr id="9" name="Picture 8">
            <a:extLst>
              <a:ext uri="{FF2B5EF4-FFF2-40B4-BE49-F238E27FC236}">
                <a16:creationId xmlns:a16="http://schemas.microsoft.com/office/drawing/2014/main" id="{63B78E6E-549F-C439-05FA-50E99AF2AA61}"/>
              </a:ext>
            </a:extLst>
          </p:cNvPr>
          <p:cNvPicPr>
            <a:picLocks noChangeAspect="1"/>
          </p:cNvPicPr>
          <p:nvPr/>
        </p:nvPicPr>
        <p:blipFill>
          <a:blip r:embed="rId4"/>
          <a:stretch>
            <a:fillRect/>
          </a:stretch>
        </p:blipFill>
        <p:spPr>
          <a:xfrm>
            <a:off x="0" y="729658"/>
            <a:ext cx="5219322" cy="19497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628650" y="743647"/>
            <a:ext cx="7886700" cy="524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3000" dirty="0">
                <a:solidFill>
                  <a:srgbClr val="CC0000"/>
                </a:solidFill>
                <a:latin typeface="Times New Roman" panose="02020603050405020304" pitchFamily="18" charset="0"/>
                <a:ea typeface="Montserrat Medium"/>
                <a:cs typeface="Times New Roman" panose="02020603050405020304" pitchFamily="18" charset="0"/>
                <a:sym typeface="Montserrat Medium"/>
              </a:rPr>
              <a:t>PROBLEM STATEMENT</a:t>
            </a:r>
            <a:endParaRPr sz="3000" dirty="0">
              <a:solidFill>
                <a:srgbClr val="CC0000"/>
              </a:solidFill>
              <a:latin typeface="Times New Roman" panose="02020603050405020304" pitchFamily="18" charset="0"/>
              <a:ea typeface="Montserrat Medium"/>
              <a:cs typeface="Times New Roman" panose="02020603050405020304" pitchFamily="18" charset="0"/>
              <a:sym typeface="Montserrat Medium"/>
            </a:endParaRPr>
          </a:p>
        </p:txBody>
      </p:sp>
      <p:sp>
        <p:nvSpPr>
          <p:cNvPr id="102" name="Google Shape;102;p15"/>
          <p:cNvSpPr txBox="1">
            <a:spLocks noGrp="1"/>
          </p:cNvSpPr>
          <p:nvPr>
            <p:ph type="body" idx="1"/>
          </p:nvPr>
        </p:nvSpPr>
        <p:spPr>
          <a:xfrm>
            <a:off x="125498" y="1268047"/>
            <a:ext cx="5721000" cy="2921927"/>
          </a:xfrm>
          <a:prstGeom prst="rect">
            <a:avLst/>
          </a:prstGeom>
        </p:spPr>
        <p:txBody>
          <a:bodyPr spcFirstLastPara="1" wrap="square" lIns="91425" tIns="45700" rIns="91425" bIns="45700" anchor="t" anchorCtr="0">
            <a:noAutofit/>
          </a:bodyPr>
          <a:lstStyle/>
          <a:p>
            <a:pPr marL="57150" lvl="0" indent="0" algn="just" rtl="0">
              <a:lnSpc>
                <a:spcPct val="150000"/>
              </a:lnSpc>
              <a:spcBef>
                <a:spcPts val="2500"/>
              </a:spcBef>
              <a:spcAft>
                <a:spcPts val="2500"/>
              </a:spcAft>
              <a:buNone/>
            </a:pPr>
            <a:r>
              <a:rPr lang="en-US" sz="1400" dirty="0">
                <a:latin typeface="Times New Roman" panose="02020603050405020304" pitchFamily="18" charset="0"/>
                <a:cs typeface="Times New Roman" panose="02020603050405020304" pitchFamily="18" charset="0"/>
              </a:rPr>
              <a:t>Most of the time, organizations ranging from business to education employ this technology. Computer networks are used in information technology to organize and integrate data. For networked devices, a manageable network configuration will be simpler to maintain and less likely to cause communication issues. In the past, network managers had to manually set up every network device. This procedure is ineffective and time-consuming. Although it is relatively slow, automated network configuration can get around the repetitive process</a:t>
            </a:r>
            <a:endParaRPr sz="2000" dirty="0">
              <a:latin typeface="Times New Roman" panose="02020603050405020304" pitchFamily="18" charset="0"/>
              <a:ea typeface="Lato"/>
              <a:cs typeface="Times New Roman" panose="02020603050405020304" pitchFamily="18" charset="0"/>
              <a:sym typeface="Lato"/>
            </a:endParaRPr>
          </a:p>
        </p:txBody>
      </p:sp>
      <p:pic>
        <p:nvPicPr>
          <p:cNvPr id="103" name="Google Shape;103;p15"/>
          <p:cNvPicPr preferRelativeResize="0"/>
          <p:nvPr/>
        </p:nvPicPr>
        <p:blipFill>
          <a:blip r:embed="rId3">
            <a:alphaModFix/>
          </a:blip>
          <a:stretch>
            <a:fillRect/>
          </a:stretch>
        </p:blipFill>
        <p:spPr>
          <a:xfrm>
            <a:off x="6083575" y="1695124"/>
            <a:ext cx="3060426" cy="21113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18EE26-A20C-1676-7EC5-D0328C42E11E}"/>
              </a:ext>
            </a:extLst>
          </p:cNvPr>
          <p:cNvPicPr>
            <a:picLocks noChangeAspect="1"/>
          </p:cNvPicPr>
          <p:nvPr/>
        </p:nvPicPr>
        <p:blipFill>
          <a:blip r:embed="rId2"/>
          <a:stretch>
            <a:fillRect/>
          </a:stretch>
        </p:blipFill>
        <p:spPr>
          <a:xfrm>
            <a:off x="0" y="714687"/>
            <a:ext cx="6266288" cy="2049778"/>
          </a:xfrm>
          <a:prstGeom prst="rect">
            <a:avLst/>
          </a:prstGeom>
        </p:spPr>
      </p:pic>
      <p:pic>
        <p:nvPicPr>
          <p:cNvPr id="6" name="Picture 5">
            <a:extLst>
              <a:ext uri="{FF2B5EF4-FFF2-40B4-BE49-F238E27FC236}">
                <a16:creationId xmlns:a16="http://schemas.microsoft.com/office/drawing/2014/main" id="{14D6A0B6-9406-2099-5454-2423F0EC6AF7}"/>
              </a:ext>
            </a:extLst>
          </p:cNvPr>
          <p:cNvPicPr>
            <a:picLocks noChangeAspect="1"/>
          </p:cNvPicPr>
          <p:nvPr/>
        </p:nvPicPr>
        <p:blipFill>
          <a:blip r:embed="rId3"/>
          <a:stretch>
            <a:fillRect/>
          </a:stretch>
        </p:blipFill>
        <p:spPr>
          <a:xfrm>
            <a:off x="2483445" y="2901333"/>
            <a:ext cx="6660555" cy="2242167"/>
          </a:xfrm>
          <a:prstGeom prst="rect">
            <a:avLst/>
          </a:prstGeom>
        </p:spPr>
      </p:pic>
    </p:spTree>
    <p:extLst>
      <p:ext uri="{BB962C8B-B14F-4D97-AF65-F5344CB8AC3E}">
        <p14:creationId xmlns:p14="http://schemas.microsoft.com/office/powerpoint/2010/main" val="2733972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88FAA4-7B17-0660-EE0E-31940F0179EA}"/>
              </a:ext>
            </a:extLst>
          </p:cNvPr>
          <p:cNvPicPr>
            <a:picLocks noChangeAspect="1"/>
          </p:cNvPicPr>
          <p:nvPr/>
        </p:nvPicPr>
        <p:blipFill>
          <a:blip r:embed="rId2"/>
          <a:stretch>
            <a:fillRect/>
          </a:stretch>
        </p:blipFill>
        <p:spPr>
          <a:xfrm>
            <a:off x="0" y="691647"/>
            <a:ext cx="6511364" cy="2189776"/>
          </a:xfrm>
          <a:prstGeom prst="rect">
            <a:avLst/>
          </a:prstGeom>
        </p:spPr>
      </p:pic>
      <p:pic>
        <p:nvPicPr>
          <p:cNvPr id="5" name="Picture 4">
            <a:extLst>
              <a:ext uri="{FF2B5EF4-FFF2-40B4-BE49-F238E27FC236}">
                <a16:creationId xmlns:a16="http://schemas.microsoft.com/office/drawing/2014/main" id="{452F20ED-E7B0-3A2E-AE95-9109168B1946}"/>
              </a:ext>
            </a:extLst>
          </p:cNvPr>
          <p:cNvPicPr>
            <a:picLocks noChangeAspect="1"/>
          </p:cNvPicPr>
          <p:nvPr/>
        </p:nvPicPr>
        <p:blipFill>
          <a:blip r:embed="rId3"/>
          <a:stretch>
            <a:fillRect/>
          </a:stretch>
        </p:blipFill>
        <p:spPr>
          <a:xfrm>
            <a:off x="2606691" y="2953726"/>
            <a:ext cx="6537309" cy="2189775"/>
          </a:xfrm>
          <a:prstGeom prst="rect">
            <a:avLst/>
          </a:prstGeom>
        </p:spPr>
      </p:pic>
    </p:spTree>
    <p:extLst>
      <p:ext uri="{BB962C8B-B14F-4D97-AF65-F5344CB8AC3E}">
        <p14:creationId xmlns:p14="http://schemas.microsoft.com/office/powerpoint/2010/main" val="434145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C39206-786B-A99D-53C4-CF0E6E5F24E6}"/>
              </a:ext>
            </a:extLst>
          </p:cNvPr>
          <p:cNvPicPr>
            <a:picLocks noChangeAspect="1"/>
          </p:cNvPicPr>
          <p:nvPr/>
        </p:nvPicPr>
        <p:blipFill rotWithShape="1">
          <a:blip r:embed="rId2">
            <a:extLst>
              <a:ext uri="{28A0092B-C50C-407E-A947-70E740481C1C}">
                <a14:useLocalDpi xmlns:a14="http://schemas.microsoft.com/office/drawing/2010/main" val="0"/>
              </a:ext>
            </a:extLst>
          </a:blip>
          <a:srcRect l="17638" t="17254" r="8721" b="20790"/>
          <a:stretch/>
        </p:blipFill>
        <p:spPr bwMode="auto">
          <a:xfrm>
            <a:off x="805926" y="838310"/>
            <a:ext cx="5979795" cy="2828925"/>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69549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58AD20-4310-22AE-F202-C9075C8B7CC2}"/>
              </a:ext>
            </a:extLst>
          </p:cNvPr>
          <p:cNvPicPr>
            <a:picLocks noChangeAspect="1"/>
          </p:cNvPicPr>
          <p:nvPr/>
        </p:nvPicPr>
        <p:blipFill rotWithShape="1">
          <a:blip r:embed="rId2">
            <a:extLst>
              <a:ext uri="{28A0092B-C50C-407E-A947-70E740481C1C}">
                <a14:useLocalDpi xmlns:a14="http://schemas.microsoft.com/office/drawing/2010/main" val="0"/>
              </a:ext>
            </a:extLst>
          </a:blip>
          <a:srcRect l="15434" r="24595" b="21576"/>
          <a:stretch/>
        </p:blipFill>
        <p:spPr bwMode="auto">
          <a:xfrm>
            <a:off x="2386677" y="710565"/>
            <a:ext cx="6029325" cy="4432935"/>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72531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5"/>
          <p:cNvSpPr txBox="1">
            <a:spLocks noGrp="1"/>
          </p:cNvSpPr>
          <p:nvPr>
            <p:ph type="title"/>
          </p:nvPr>
        </p:nvSpPr>
        <p:spPr>
          <a:xfrm>
            <a:off x="628650" y="1651927"/>
            <a:ext cx="7886700" cy="1273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sz="8000">
                <a:solidFill>
                  <a:srgbClr val="CC0000"/>
                </a:solidFill>
                <a:latin typeface="Montserrat Medium"/>
                <a:ea typeface="Montserrat Medium"/>
                <a:cs typeface="Montserrat Medium"/>
                <a:sym typeface="Montserrat Medium"/>
              </a:rPr>
              <a:t>THANK YOU!</a:t>
            </a:r>
            <a:endParaRPr sz="8000">
              <a:solidFill>
                <a:srgbClr val="CC0000"/>
              </a:solidFill>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628650" y="598523"/>
            <a:ext cx="7886700" cy="5865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3000" dirty="0">
                <a:solidFill>
                  <a:srgbClr val="CC0000"/>
                </a:solidFill>
                <a:latin typeface="Times New Roman" panose="02020603050405020304" pitchFamily="18" charset="0"/>
                <a:ea typeface="Montserrat Medium"/>
                <a:cs typeface="Times New Roman" panose="02020603050405020304" pitchFamily="18" charset="0"/>
                <a:sym typeface="Montserrat Medium"/>
              </a:rPr>
              <a:t>OBJECTIVES</a:t>
            </a:r>
            <a:endParaRPr sz="3000" dirty="0">
              <a:solidFill>
                <a:srgbClr val="CC0000"/>
              </a:solidFill>
              <a:latin typeface="Times New Roman" panose="02020603050405020304" pitchFamily="18" charset="0"/>
              <a:ea typeface="Montserrat Medium"/>
              <a:cs typeface="Times New Roman" panose="02020603050405020304" pitchFamily="18" charset="0"/>
              <a:sym typeface="Montserrat Medium"/>
            </a:endParaRPr>
          </a:p>
        </p:txBody>
      </p:sp>
      <p:sp>
        <p:nvSpPr>
          <p:cNvPr id="109" name="Google Shape;109;p16"/>
          <p:cNvSpPr txBox="1">
            <a:spLocks noGrp="1"/>
          </p:cNvSpPr>
          <p:nvPr>
            <p:ph type="body" idx="1"/>
          </p:nvPr>
        </p:nvSpPr>
        <p:spPr>
          <a:xfrm>
            <a:off x="456600" y="1254925"/>
            <a:ext cx="8483700" cy="3223200"/>
          </a:xfrm>
          <a:prstGeom prst="rect">
            <a:avLst/>
          </a:prstGeom>
        </p:spPr>
        <p:txBody>
          <a:bodyPr spcFirstLastPara="1" wrap="square" lIns="91425" tIns="45700" rIns="91425" bIns="45700" anchor="t" anchorCtr="0">
            <a:noAutofit/>
          </a:bodyPr>
          <a:lstStyle/>
          <a:p>
            <a:pPr marL="457200" lvl="0" indent="-330200" algn="just" rtl="0">
              <a:lnSpc>
                <a:spcPct val="150000"/>
              </a:lnSpc>
              <a:spcBef>
                <a:spcPts val="0"/>
              </a:spcBef>
              <a:spcAft>
                <a:spcPts val="0"/>
              </a:spcAft>
              <a:buSzPts val="1600"/>
              <a:buFont typeface="Times New Roman"/>
              <a:buChar char="➢"/>
            </a:pPr>
            <a:r>
              <a:rPr lang="en" sz="1600" b="1" dirty="0">
                <a:latin typeface="Times New Roman"/>
                <a:ea typeface="Times New Roman"/>
                <a:cs typeface="Times New Roman"/>
                <a:sym typeface="Times New Roman"/>
              </a:rPr>
              <a:t>Discard manual labour:</a:t>
            </a:r>
            <a:r>
              <a:rPr lang="en" sz="1600" dirty="0">
                <a:latin typeface="Times New Roman"/>
                <a:ea typeface="Times New Roman"/>
                <a:cs typeface="Times New Roman"/>
                <a:sym typeface="Times New Roman"/>
              </a:rPr>
              <a:t> By automating the network, repeatable, predictable network changes can take the place of manual labour.</a:t>
            </a:r>
            <a:endParaRPr sz="1600" dirty="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Char char="➢"/>
            </a:pPr>
            <a:r>
              <a:rPr lang="en" sz="1600" b="1" dirty="0">
                <a:latin typeface="Times New Roman"/>
                <a:ea typeface="Times New Roman"/>
                <a:cs typeface="Times New Roman"/>
                <a:sym typeface="Times New Roman"/>
              </a:rPr>
              <a:t>Secure Remote Connection:</a:t>
            </a:r>
            <a:r>
              <a:rPr lang="en" sz="1600" dirty="0">
                <a:latin typeface="Times New Roman"/>
                <a:ea typeface="Times New Roman"/>
                <a:cs typeface="Times New Roman"/>
                <a:sym typeface="Times New Roman"/>
              </a:rPr>
              <a:t> </a:t>
            </a:r>
            <a:r>
              <a:rPr lang="en" sz="1600" dirty="0">
                <a:solidFill>
                  <a:srgbClr val="202124"/>
                </a:solidFill>
                <a:highlight>
                  <a:srgbClr val="FFFFFF"/>
                </a:highlight>
                <a:latin typeface="Times New Roman"/>
                <a:ea typeface="Times New Roman"/>
                <a:cs typeface="Times New Roman"/>
                <a:sym typeface="Times New Roman"/>
              </a:rPr>
              <a:t>SSH (Secure Shell) is </a:t>
            </a:r>
            <a:r>
              <a:rPr lang="en" sz="1600" dirty="0">
                <a:solidFill>
                  <a:srgbClr val="040C28"/>
                </a:solidFill>
                <a:latin typeface="Times New Roman"/>
                <a:ea typeface="Times New Roman"/>
                <a:cs typeface="Times New Roman"/>
                <a:sym typeface="Times New Roman"/>
              </a:rPr>
              <a:t>a secure method for remote access as it includes authentication and encryption</a:t>
            </a:r>
            <a:r>
              <a:rPr lang="en" sz="1600" dirty="0">
                <a:solidFill>
                  <a:srgbClr val="202124"/>
                </a:solidFill>
                <a:highlight>
                  <a:srgbClr val="FFFFFF"/>
                </a:highlight>
                <a:latin typeface="Times New Roman"/>
                <a:ea typeface="Times New Roman"/>
                <a:cs typeface="Times New Roman"/>
                <a:sym typeface="Times New Roman"/>
              </a:rPr>
              <a:t>.</a:t>
            </a:r>
            <a:endParaRPr sz="1600" dirty="0">
              <a:solidFill>
                <a:srgbClr val="202124"/>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Char char="➢"/>
            </a:pPr>
            <a:r>
              <a:rPr lang="en" sz="1600" b="1" dirty="0">
                <a:latin typeface="Times New Roman"/>
                <a:ea typeface="Times New Roman"/>
                <a:cs typeface="Times New Roman"/>
                <a:sym typeface="Times New Roman"/>
              </a:rPr>
              <a:t>Accelerate change:</a:t>
            </a:r>
            <a:r>
              <a:rPr lang="en" sz="1600" dirty="0">
                <a:latin typeface="Times New Roman"/>
                <a:ea typeface="Times New Roman"/>
                <a:cs typeface="Times New Roman"/>
                <a:sym typeface="Times New Roman"/>
              </a:rPr>
              <a:t> Execute network changes that were previously infrequently done because they required physical labour, a lot of time, and a lot of resources.</a:t>
            </a:r>
            <a:endParaRPr sz="1600" dirty="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Char char="➢"/>
            </a:pPr>
            <a:r>
              <a:rPr lang="en" sz="1600" b="1" dirty="0">
                <a:latin typeface="Times New Roman"/>
                <a:ea typeface="Times New Roman"/>
                <a:cs typeface="Times New Roman"/>
                <a:sym typeface="Times New Roman"/>
              </a:rPr>
              <a:t>Permitted access:</a:t>
            </a:r>
            <a:r>
              <a:rPr lang="en" sz="1600" dirty="0">
                <a:latin typeface="Times New Roman"/>
                <a:ea typeface="Times New Roman"/>
                <a:cs typeface="Times New Roman"/>
                <a:sym typeface="Times New Roman"/>
              </a:rPr>
              <a:t> Rather than all users having the credentials only the authentic user can access it.</a:t>
            </a:r>
            <a:endParaRPr sz="1600" dirty="0">
              <a:latin typeface="Times New Roman"/>
              <a:ea typeface="Times New Roman"/>
              <a:cs typeface="Times New Roman"/>
              <a:sym typeface="Times New Roman"/>
            </a:endParaRPr>
          </a:p>
          <a:p>
            <a:pPr marL="457200" lvl="0" indent="0" algn="l" rtl="0">
              <a:lnSpc>
                <a:spcPct val="115000"/>
              </a:lnSpc>
              <a:spcBef>
                <a:spcPts val="0"/>
              </a:spcBef>
              <a:spcAft>
                <a:spcPts val="3000"/>
              </a:spcAft>
              <a:buNone/>
            </a:pPr>
            <a:endParaRPr sz="1500" b="1" dirty="0">
              <a:highlight>
                <a:srgbClr val="FFFFFF"/>
              </a:highlight>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628650" y="545322"/>
            <a:ext cx="7886700" cy="536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3200" dirty="0">
                <a:solidFill>
                  <a:srgbClr val="CC0000"/>
                </a:solidFill>
                <a:latin typeface="Times New Roman" panose="02020603050405020304" pitchFamily="18" charset="0"/>
                <a:ea typeface="Montserrat Medium"/>
                <a:cs typeface="Times New Roman" panose="02020603050405020304" pitchFamily="18" charset="0"/>
                <a:sym typeface="Montserrat Medium"/>
              </a:rPr>
              <a:t>INTRODUCTION</a:t>
            </a:r>
            <a:endParaRPr sz="2800" dirty="0">
              <a:solidFill>
                <a:srgbClr val="CC0000"/>
              </a:solidFill>
              <a:latin typeface="Times New Roman" panose="02020603050405020304" pitchFamily="18" charset="0"/>
              <a:ea typeface="Montserrat Medium"/>
              <a:cs typeface="Times New Roman" panose="02020603050405020304" pitchFamily="18" charset="0"/>
              <a:sym typeface="Montserrat Medium"/>
            </a:endParaRPr>
          </a:p>
        </p:txBody>
      </p:sp>
      <p:sp>
        <p:nvSpPr>
          <p:cNvPr id="115" name="Google Shape;115;p17"/>
          <p:cNvSpPr txBox="1">
            <a:spLocks noGrp="1"/>
          </p:cNvSpPr>
          <p:nvPr>
            <p:ph type="body" idx="1"/>
          </p:nvPr>
        </p:nvSpPr>
        <p:spPr>
          <a:xfrm>
            <a:off x="628650" y="1082025"/>
            <a:ext cx="7886700" cy="2835300"/>
          </a:xfrm>
          <a:prstGeom prst="rect">
            <a:avLst/>
          </a:prstGeom>
        </p:spPr>
        <p:txBody>
          <a:bodyPr spcFirstLastPara="1" wrap="square" lIns="91425" tIns="45700" rIns="91425" bIns="45700" anchor="t" anchorCtr="0">
            <a:noAutofit/>
          </a:bodyPr>
          <a:lstStyle/>
          <a:p>
            <a:pPr marL="228600" lvl="0" indent="0" algn="l" rtl="0">
              <a:lnSpc>
                <a:spcPct val="108545"/>
              </a:lnSpc>
              <a:spcBef>
                <a:spcPts val="0"/>
              </a:spcBef>
              <a:spcAft>
                <a:spcPts val="0"/>
              </a:spcAft>
              <a:buNone/>
            </a:pPr>
            <a:endParaRPr sz="1600" dirty="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6FA7C-5F3A-BE9C-750D-869420E8508D}"/>
              </a:ext>
            </a:extLst>
          </p:cNvPr>
          <p:cNvSpPr>
            <a:spLocks noGrp="1"/>
          </p:cNvSpPr>
          <p:nvPr>
            <p:ph type="title"/>
          </p:nvPr>
        </p:nvSpPr>
        <p:spPr>
          <a:xfrm>
            <a:off x="332823" y="1371710"/>
            <a:ext cx="4230430" cy="2400079"/>
          </a:xfrm>
        </p:spPr>
        <p:txBody>
          <a:bodyPr>
            <a:normAutofit/>
          </a:bodyPr>
          <a:lstStyle/>
          <a:p>
            <a:r>
              <a:rPr lang="en-US" sz="3600" dirty="0">
                <a:solidFill>
                  <a:schemeClr val="accent5">
                    <a:lumMod val="75000"/>
                  </a:schemeClr>
                </a:solidFill>
                <a:latin typeface="Times New Roman" panose="02020603050405020304" pitchFamily="18" charset="0"/>
                <a:cs typeface="Times New Roman" panose="02020603050405020304" pitchFamily="18" charset="0"/>
              </a:rPr>
              <a:t>What is Network Automation?</a:t>
            </a:r>
            <a:br>
              <a:rPr lang="en-US" sz="3600" dirty="0"/>
            </a:br>
            <a:r>
              <a:rPr lang="en-US" sz="1400" dirty="0">
                <a:solidFill>
                  <a:srgbClr val="333333"/>
                </a:solidFill>
                <a:effectLst/>
                <a:latin typeface="Times New Roman" panose="02020603050405020304" pitchFamily="18" charset="0"/>
                <a:cs typeface="Times New Roman" panose="02020603050405020304" pitchFamily="18" charset="0"/>
              </a:rPr>
              <a:t>Network automation refers to the use of technology to automate and streamline the management and operation of computer networks.</a:t>
            </a:r>
            <a:endParaRPr lang="en-IN" sz="3600" dirty="0">
              <a:latin typeface="Times New Roman" panose="02020603050405020304" pitchFamily="18" charset="0"/>
              <a:cs typeface="Times New Roman" panose="02020603050405020304" pitchFamily="18" charset="0"/>
            </a:endParaRPr>
          </a:p>
        </p:txBody>
      </p:sp>
      <p:pic>
        <p:nvPicPr>
          <p:cNvPr id="1026" name="Picture 2" descr="Network Automation: Benefits and Challenges of Automating Network Management and Configuration">
            <a:extLst>
              <a:ext uri="{FF2B5EF4-FFF2-40B4-BE49-F238E27FC236}">
                <a16:creationId xmlns:a16="http://schemas.microsoft.com/office/drawing/2014/main" id="{BEDE1381-6FF3-3207-2CDB-78EF2BA1A3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90" t="5582" r="9069" b="6563"/>
          <a:stretch/>
        </p:blipFill>
        <p:spPr bwMode="auto">
          <a:xfrm>
            <a:off x="4527271" y="0"/>
            <a:ext cx="4616730" cy="4603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137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8ADF-82CA-AF30-A948-E8EE07C00393}"/>
              </a:ext>
            </a:extLst>
          </p:cNvPr>
          <p:cNvSpPr>
            <a:spLocks noGrp="1"/>
          </p:cNvSpPr>
          <p:nvPr>
            <p:ph type="title"/>
          </p:nvPr>
        </p:nvSpPr>
        <p:spPr>
          <a:xfrm>
            <a:off x="628650" y="784429"/>
            <a:ext cx="7886700" cy="574158"/>
          </a:xfrm>
        </p:spPr>
        <p:txBody>
          <a:bodyPr>
            <a:noAutofit/>
          </a:bodyPr>
          <a:lstStyle/>
          <a:p>
            <a:pPr algn="ctr"/>
            <a:r>
              <a:rPr lang="en-US" sz="3000" b="0" i="0" dirty="0">
                <a:solidFill>
                  <a:srgbClr val="C00000"/>
                </a:solidFill>
                <a:effectLst/>
                <a:latin typeface="Times New Roman" panose="02020603050405020304" pitchFamily="18" charset="0"/>
                <a:cs typeface="Times New Roman" panose="02020603050405020304" pitchFamily="18" charset="0"/>
              </a:rPr>
              <a:t>The Benefits of Network Automation</a:t>
            </a:r>
            <a:endParaRPr lang="en-IN" sz="2800" dirty="0">
              <a:solidFill>
                <a:srgbClr val="C00000"/>
              </a:solidFill>
            </a:endParaRPr>
          </a:p>
        </p:txBody>
      </p:sp>
      <p:sp>
        <p:nvSpPr>
          <p:cNvPr id="3" name="Text Placeholder 2">
            <a:extLst>
              <a:ext uri="{FF2B5EF4-FFF2-40B4-BE49-F238E27FC236}">
                <a16:creationId xmlns:a16="http://schemas.microsoft.com/office/drawing/2014/main" id="{5A40F8FF-B5D4-C8C3-DE36-EC41E3DDD3B7}"/>
              </a:ext>
            </a:extLst>
          </p:cNvPr>
          <p:cNvSpPr>
            <a:spLocks noGrp="1"/>
          </p:cNvSpPr>
          <p:nvPr>
            <p:ph type="body" idx="1"/>
          </p:nvPr>
        </p:nvSpPr>
        <p:spPr>
          <a:xfrm>
            <a:off x="1627446" y="1579212"/>
            <a:ext cx="5889108" cy="2724316"/>
          </a:xfrm>
        </p:spPr>
        <p:txBody>
          <a:bodyPr>
            <a:normAutofit/>
          </a:bodyPr>
          <a:lstStyle/>
          <a:p>
            <a:pPr>
              <a:buFont typeface="Wingdings" panose="05000000000000000000" pitchFamily="2" charset="2"/>
              <a:buChar char="Ø"/>
            </a:pPr>
            <a:r>
              <a:rPr lang="en-IN" sz="2000" b="1" i="0" dirty="0">
                <a:solidFill>
                  <a:srgbClr val="000000"/>
                </a:solidFill>
                <a:effectLst/>
                <a:latin typeface="Times New Roman" panose="02020603050405020304" pitchFamily="18" charset="0"/>
                <a:cs typeface="Times New Roman" panose="02020603050405020304" pitchFamily="18" charset="0"/>
              </a:rPr>
              <a:t>Consistency</a:t>
            </a:r>
          </a:p>
          <a:p>
            <a:pPr>
              <a:buFont typeface="Wingdings" panose="05000000000000000000" pitchFamily="2" charset="2"/>
              <a:buChar char="Ø"/>
            </a:pPr>
            <a:r>
              <a:rPr lang="en-IN" sz="2000" b="1" i="0" dirty="0">
                <a:solidFill>
                  <a:srgbClr val="000000"/>
                </a:solidFill>
                <a:effectLst/>
                <a:latin typeface="Times New Roman" panose="02020603050405020304" pitchFamily="18" charset="0"/>
                <a:cs typeface="Times New Roman" panose="02020603050405020304" pitchFamily="18" charset="0"/>
              </a:rPr>
              <a:t>Scalability</a:t>
            </a:r>
          </a:p>
          <a:p>
            <a:pPr>
              <a:buFont typeface="Wingdings" panose="05000000000000000000" pitchFamily="2" charset="2"/>
              <a:buChar char="Ø"/>
            </a:pPr>
            <a:r>
              <a:rPr lang="en-IN" sz="2000" b="1" i="0" dirty="0">
                <a:solidFill>
                  <a:srgbClr val="000000"/>
                </a:solidFill>
                <a:effectLst/>
                <a:latin typeface="Times New Roman" panose="02020603050405020304" pitchFamily="18" charset="0"/>
                <a:cs typeface="Times New Roman" panose="02020603050405020304" pitchFamily="18" charset="0"/>
              </a:rPr>
              <a:t>Enhanced Security</a:t>
            </a:r>
          </a:p>
          <a:p>
            <a:pPr>
              <a:buFont typeface="Wingdings" panose="05000000000000000000" pitchFamily="2" charset="2"/>
              <a:buChar char="Ø"/>
            </a:pPr>
            <a:r>
              <a:rPr lang="en-IN" sz="2000" b="1" i="0" dirty="0">
                <a:solidFill>
                  <a:srgbClr val="000000"/>
                </a:solidFill>
                <a:effectLst/>
                <a:latin typeface="Times New Roman" panose="02020603050405020304" pitchFamily="18" charset="0"/>
                <a:cs typeface="Times New Roman" panose="02020603050405020304" pitchFamily="18" charset="0"/>
              </a:rPr>
              <a:t>Improved Efficiency</a:t>
            </a:r>
          </a:p>
          <a:p>
            <a:pPr>
              <a:buFont typeface="Wingdings" panose="05000000000000000000" pitchFamily="2" charset="2"/>
              <a:buChar char="Ø"/>
            </a:pPr>
            <a:r>
              <a:rPr lang="en-IN" sz="2000" b="1" i="0" dirty="0">
                <a:solidFill>
                  <a:srgbClr val="000000"/>
                </a:solidFill>
                <a:effectLst/>
                <a:latin typeface="Times New Roman" panose="02020603050405020304" pitchFamily="18" charset="0"/>
                <a:cs typeface="Times New Roman" panose="02020603050405020304" pitchFamily="18" charset="0"/>
              </a:rPr>
              <a:t>Increased Reliability</a:t>
            </a:r>
          </a:p>
          <a:p>
            <a:pPr>
              <a:buFont typeface="Wingdings" panose="05000000000000000000" pitchFamily="2" charset="2"/>
              <a:buChar char="Ø"/>
            </a:pPr>
            <a:r>
              <a:rPr lang="en-IN" sz="2000" b="1" i="0" dirty="0">
                <a:solidFill>
                  <a:srgbClr val="000000"/>
                </a:solidFill>
                <a:effectLst/>
                <a:latin typeface="Times New Roman" panose="02020603050405020304" pitchFamily="18" charset="0"/>
                <a:cs typeface="Times New Roman" panose="02020603050405020304" pitchFamily="18" charset="0"/>
              </a:rPr>
              <a:t>Faster Deployment Times</a:t>
            </a:r>
            <a:endParaRPr lang="en-IN" sz="2000" b="1" dirty="0">
              <a:solidFill>
                <a:srgbClr val="000000"/>
              </a:solidFill>
              <a:latin typeface="Times New Roman" panose="02020603050405020304" pitchFamily="18" charset="0"/>
              <a:cs typeface="Times New Roman" panose="02020603050405020304" pitchFamily="18" charset="0"/>
            </a:endParaRPr>
          </a:p>
          <a:p>
            <a:pPr marL="114300" indent="0">
              <a:buNone/>
            </a:pPr>
            <a:endParaRPr lang="en-IN" sz="20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70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etwork Automation: Benefits and Challenges of Automating Network Management and Configuration">
            <a:extLst>
              <a:ext uri="{FF2B5EF4-FFF2-40B4-BE49-F238E27FC236}">
                <a16:creationId xmlns:a16="http://schemas.microsoft.com/office/drawing/2014/main" id="{15EB127E-3A3F-B465-B10C-48812CC0D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814" y="616191"/>
            <a:ext cx="5320371" cy="3762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89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0C5E-9674-07C8-84D4-9AEB6E735F33}"/>
              </a:ext>
            </a:extLst>
          </p:cNvPr>
          <p:cNvSpPr>
            <a:spLocks noGrp="1"/>
          </p:cNvSpPr>
          <p:nvPr>
            <p:ph type="title"/>
          </p:nvPr>
        </p:nvSpPr>
        <p:spPr>
          <a:xfrm>
            <a:off x="628650" y="273844"/>
            <a:ext cx="7154383" cy="994200"/>
          </a:xfrm>
        </p:spPr>
        <p:txBody>
          <a:bodyPr>
            <a:normAutofit/>
          </a:bodyPr>
          <a:lstStyle/>
          <a:p>
            <a:r>
              <a:rPr lang="en-US" sz="3600" dirty="0">
                <a:latin typeface="Times New Roman" panose="02020603050405020304" pitchFamily="18" charset="0"/>
                <a:cs typeface="Times New Roman" panose="02020603050405020304" pitchFamily="18" charset="0"/>
              </a:rPr>
              <a:t>What is Configuration?</a:t>
            </a:r>
            <a:endParaRPr lang="en-IN"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AC41D98-EA56-A240-26C2-BBD56A5E1E2C}"/>
              </a:ext>
            </a:extLst>
          </p:cNvPr>
          <p:cNvSpPr>
            <a:spLocks noGrp="1"/>
          </p:cNvSpPr>
          <p:nvPr>
            <p:ph type="body" idx="1"/>
          </p:nvPr>
        </p:nvSpPr>
        <p:spPr>
          <a:xfrm>
            <a:off x="628650" y="1369219"/>
            <a:ext cx="7886700" cy="3085823"/>
          </a:xfrm>
        </p:spPr>
        <p:txBody>
          <a:bodyPr>
            <a:normAutofit fontScale="92500" lnSpcReduction="10000"/>
          </a:bodyPr>
          <a:lstStyle/>
          <a:p>
            <a:pPr marL="114300" indent="0">
              <a:buNone/>
            </a:pPr>
            <a:r>
              <a:rPr lang="en-US" dirty="0">
                <a:latin typeface="Times New Roman" panose="02020603050405020304" pitchFamily="18" charset="0"/>
                <a:cs typeface="Times New Roman" panose="02020603050405020304" pitchFamily="18" charset="0"/>
              </a:rPr>
              <a:t>Routing is one of the most essential procedures in data communication. It ensures that data travels from one network to another with optimal speed and minimal delay and that its integrity is maintained in the process. </a:t>
            </a:r>
          </a:p>
          <a:p>
            <a:pPr marL="114300" indent="0">
              <a:buNone/>
            </a:pPr>
            <a:r>
              <a:rPr lang="en-US" dirty="0">
                <a:latin typeface="Times New Roman" panose="02020603050405020304" pitchFamily="18" charset="0"/>
                <a:cs typeface="Times New Roman" panose="02020603050405020304" pitchFamily="18" charset="0"/>
              </a:rPr>
              <a:t>Broadly, routing is performed in two different ways: </a:t>
            </a:r>
          </a:p>
          <a:p>
            <a:r>
              <a:rPr lang="en-US" dirty="0">
                <a:latin typeface="Times New Roman" panose="02020603050405020304" pitchFamily="18" charset="0"/>
                <a:cs typeface="Times New Roman" panose="02020603050405020304" pitchFamily="18" charset="0"/>
              </a:rPr>
              <a:t>Dynamic routing</a:t>
            </a:r>
          </a:p>
          <a:p>
            <a:r>
              <a:rPr lang="en-US" dirty="0">
                <a:latin typeface="Times New Roman" panose="02020603050405020304" pitchFamily="18" charset="0"/>
                <a:cs typeface="Times New Roman" panose="02020603050405020304" pitchFamily="18" charset="0"/>
              </a:rPr>
              <a:t>Static routing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37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EAAB91-9204-765A-D8BF-1B99A8B2CDE8}"/>
              </a:ext>
            </a:extLst>
          </p:cNvPr>
          <p:cNvSpPr txBox="1"/>
          <p:nvPr/>
        </p:nvSpPr>
        <p:spPr>
          <a:xfrm>
            <a:off x="492919" y="824806"/>
            <a:ext cx="8399264" cy="1407886"/>
          </a:xfrm>
          <a:prstGeom prst="rect">
            <a:avLst/>
          </a:prstGeom>
          <a:noFill/>
        </p:spPr>
        <p:txBody>
          <a:bodyPr wrap="square">
            <a:spAutoFit/>
          </a:bodyPr>
          <a:lstStyle/>
          <a:p>
            <a:r>
              <a:rPr lang="en-US" sz="1800" b="1" dirty="0">
                <a:solidFill>
                  <a:schemeClr val="accent5">
                    <a:lumMod val="75000"/>
                  </a:schemeClr>
                </a:solidFill>
                <a:effectLst/>
                <a:latin typeface="Times New Roman" panose="02020603050405020304" pitchFamily="18" charset="0"/>
                <a:ea typeface="Times New Roman" panose="02020603050405020304" pitchFamily="18" charset="0"/>
              </a:rPr>
              <a:t>Various Routing Configurations</a:t>
            </a:r>
          </a:p>
          <a:p>
            <a:endParaRPr lang="en-US" b="1" dirty="0">
              <a:latin typeface="Times New Roman" panose="02020603050405020304" pitchFamily="18" charset="0"/>
            </a:endParaRPr>
          </a:p>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Static Routing: </a:t>
            </a:r>
          </a:p>
          <a:p>
            <a:pPr>
              <a:lnSpc>
                <a:spcPct val="150000"/>
              </a:lnSpc>
            </a:pPr>
            <a:r>
              <a:rPr lang="en-US" i="0" dirty="0">
                <a:solidFill>
                  <a:srgbClr val="202122"/>
                </a:solidFill>
                <a:effectLst/>
                <a:latin typeface="Times New Roman" panose="02020603050405020304" pitchFamily="18" charset="0"/>
                <a:cs typeface="Times New Roman" panose="02020603050405020304" pitchFamily="18" charset="0"/>
              </a:rPr>
              <a:t>Static routing </a:t>
            </a:r>
            <a:r>
              <a:rPr lang="en-US" b="0" i="0" dirty="0">
                <a:solidFill>
                  <a:srgbClr val="202122"/>
                </a:solidFill>
                <a:effectLst/>
                <a:latin typeface="Times New Roman" panose="02020603050405020304" pitchFamily="18" charset="0"/>
                <a:cs typeface="Times New Roman" panose="02020603050405020304" pitchFamily="18" charset="0"/>
              </a:rPr>
              <a:t>is a form of </a:t>
            </a:r>
            <a:r>
              <a:rPr lang="en-US" i="0" u="sng" strike="noStrike" dirty="0">
                <a:solidFill>
                  <a:schemeClr val="tx1"/>
                </a:solidFill>
                <a:effectLst/>
                <a:latin typeface="Times New Roman" panose="02020603050405020304" pitchFamily="18" charset="0"/>
                <a:cs typeface="Times New Roman" panose="02020603050405020304" pitchFamily="18" charset="0"/>
                <a:hlinkClick r:id="rId2" tooltip="Routing">
                  <a:extLst>
                    <a:ext uri="{A12FA001-AC4F-418D-AE19-62706E023703}">
                      <ahyp:hlinkClr xmlns:ahyp="http://schemas.microsoft.com/office/drawing/2018/hyperlinkcolor" val="tx"/>
                    </a:ext>
                  </a:extLst>
                </a:hlinkClick>
              </a:rPr>
              <a:t>routing</a:t>
            </a:r>
            <a:r>
              <a:rPr lang="en-US" b="0" i="0" dirty="0">
                <a:solidFill>
                  <a:srgbClr val="202122"/>
                </a:solidFill>
                <a:effectLst/>
                <a:latin typeface="Times New Roman" panose="02020603050405020304" pitchFamily="18" charset="0"/>
                <a:cs typeface="Times New Roman" panose="02020603050405020304" pitchFamily="18" charset="0"/>
              </a:rPr>
              <a:t> that occurs when a router uses a manually-configured routing entry, rather than information from dynamic routing traffic.</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DF23703-1FBE-BDA8-8F62-800FBCF8B361}"/>
              </a:ext>
            </a:extLst>
          </p:cNvPr>
          <p:cNvSpPr txBox="1"/>
          <p:nvPr/>
        </p:nvSpPr>
        <p:spPr>
          <a:xfrm>
            <a:off x="492919" y="2129310"/>
            <a:ext cx="8284964" cy="2598275"/>
          </a:xfrm>
          <a:prstGeom prst="rect">
            <a:avLst/>
          </a:prstGeom>
          <a:noFill/>
        </p:spPr>
        <p:txBody>
          <a:bodyPr wrap="square">
            <a:spAutoFit/>
          </a:bodyPr>
          <a:lstStyle/>
          <a:p>
            <a:pPr marL="285750" indent="-285750" algn="just" fontAlgn="base">
              <a:lnSpc>
                <a:spcPct val="150000"/>
              </a:lnSpc>
              <a:buFont typeface="Wingdings" panose="05000000000000000000" pitchFamily="2" charset="2"/>
              <a:buChar char="q"/>
              <a:tabLst>
                <a:tab pos="270510" algn="l"/>
              </a:tabLst>
            </a:pPr>
            <a:r>
              <a:rPr lang="en-IN" b="1"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Routing Information Protocol Routing:</a:t>
            </a:r>
          </a:p>
          <a:p>
            <a:pPr algn="just" fontAlgn="base">
              <a:lnSpc>
                <a:spcPct val="150000"/>
              </a:lnSpc>
              <a:tabLst>
                <a:tab pos="270510" algn="l"/>
              </a:tabLst>
            </a:pPr>
            <a:r>
              <a:rPr lang="en-IN" spc="10" dirty="0">
                <a:solidFill>
                  <a:srgbClr val="000000"/>
                </a:solidFill>
                <a:effectLst/>
                <a:latin typeface="Times New Roman" panose="02020603050405020304" pitchFamily="18" charset="0"/>
                <a:ea typeface="Times New Roman" panose="02020603050405020304" pitchFamily="18" charset="0"/>
              </a:rPr>
              <a:t>(RIP) is a dynamic routing protocol that uses hop count as a routing metric to find the best path between the source and the destination network. It is a distance-vector routing protocol and works on the Network layer of the OSI model. </a:t>
            </a:r>
          </a:p>
          <a:p>
            <a:pPr marL="285750" indent="-285750" fontAlgn="base">
              <a:lnSpc>
                <a:spcPct val="150000"/>
              </a:lnSpc>
              <a:buFont typeface="Wingdings" panose="05000000000000000000" pitchFamily="2" charset="2"/>
              <a:buChar char="q"/>
            </a:pPr>
            <a:r>
              <a:rPr lang="en-US" b="1" spc="10" dirty="0">
                <a:solidFill>
                  <a:schemeClr val="tx1"/>
                </a:solidFill>
                <a:effectLst/>
                <a:latin typeface="Times New Roman" panose="02020603050405020304" pitchFamily="18" charset="0"/>
                <a:ea typeface="Times New Roman" panose="02020603050405020304" pitchFamily="18" charset="0"/>
              </a:rPr>
              <a:t>OSPF Routing</a:t>
            </a:r>
            <a:endParaRPr lang="en-IN" b="1" dirty="0">
              <a:solidFill>
                <a:schemeClr val="tx1"/>
              </a:solidFill>
              <a:effectLst/>
              <a:latin typeface="Times New Roman" panose="02020603050405020304" pitchFamily="18" charset="0"/>
              <a:ea typeface="Times New Roman" panose="02020603050405020304" pitchFamily="18" charset="0"/>
            </a:endParaRPr>
          </a:p>
          <a:p>
            <a:pPr algn="just" fontAlgn="base">
              <a:lnSpc>
                <a:spcPct val="150000"/>
              </a:lnSpc>
            </a:pPr>
            <a:r>
              <a:rPr lang="en-IN" dirty="0">
                <a:solidFill>
                  <a:srgbClr val="161616"/>
                </a:solidFill>
                <a:effectLst/>
                <a:latin typeface="Times New Roman" panose="02020603050405020304" pitchFamily="18" charset="0"/>
                <a:ea typeface="Times New Roman" panose="02020603050405020304" pitchFamily="18" charset="0"/>
              </a:rPr>
              <a:t>Open Shortest Path First (OSPF) is a link-state routing protocol that was developed for IP networks and is based on the Shortest Path First (SPF) algorithm. OSPF is an Interior Gateway Protocol (IGP).</a:t>
            </a:r>
            <a:endParaRPr lang="en-IN" dirty="0">
              <a:effectLst/>
              <a:latin typeface="Times New Roman" panose="02020603050405020304" pitchFamily="18" charset="0"/>
              <a:ea typeface="Times New Roman" panose="02020603050405020304" pitchFamily="18" charset="0"/>
            </a:endParaRPr>
          </a:p>
          <a:p>
            <a:pPr algn="just" fontAlgn="base">
              <a:lnSpc>
                <a:spcPct val="150000"/>
              </a:lnSpc>
              <a:tabLst>
                <a:tab pos="270510" algn="l"/>
              </a:tabLst>
            </a:pP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55993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516</Words>
  <Application>Microsoft Office PowerPoint</Application>
  <PresentationFormat>On-screen Show (16:9)</PresentationFormat>
  <Paragraphs>51</Paragraphs>
  <Slides>24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Montserrat Medium</vt:lpstr>
      <vt:lpstr>Calibri</vt:lpstr>
      <vt:lpstr>Lato</vt:lpstr>
      <vt:lpstr>Wingdings</vt:lpstr>
      <vt:lpstr>Times New Roman</vt:lpstr>
      <vt:lpstr>Office Theme</vt:lpstr>
      <vt:lpstr>Network Automation Using Python </vt:lpstr>
      <vt:lpstr>PROBLEM STATEMENT</vt:lpstr>
      <vt:lpstr>OBJECTIVES</vt:lpstr>
      <vt:lpstr>INTRODUCTION</vt:lpstr>
      <vt:lpstr>What is Network Automation? Network automation refers to the use of technology to automate and streamline the management and operation of computer networks.</vt:lpstr>
      <vt:lpstr>The Benefits of Network Automation</vt:lpstr>
      <vt:lpstr>PowerPoint Presentation</vt:lpstr>
      <vt:lpstr>What is Configuration?</vt:lpstr>
      <vt:lpstr>PowerPoint Presentation</vt:lpstr>
      <vt:lpstr>PowerPoint Presentation</vt:lpstr>
      <vt:lpstr>PowerPoint Presentation</vt:lpstr>
      <vt:lpstr>PowerPoint Presentation</vt:lpstr>
      <vt:lpstr>PowerPoint Presentation</vt:lpstr>
      <vt:lpstr>PowerPoint Presentation</vt:lpstr>
      <vt:lpstr>Softwares To Be Used</vt:lpstr>
      <vt:lpstr>Technologies To Be Used</vt:lpstr>
      <vt:lpstr>Project Flow</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Automation Using Python </dc:title>
  <cp:lastModifiedBy>Krishna Pal</cp:lastModifiedBy>
  <cp:revision>25</cp:revision>
  <dcterms:modified xsi:type="dcterms:W3CDTF">2023-05-09T18:36:49Z</dcterms:modified>
</cp:coreProperties>
</file>