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56ff1e14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56ff1e1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60ad2a0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60ad2a0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fab551f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fab551f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616b7ba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616b7ba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60ad2a0b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60ad2a0b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60ad2a0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60ad2a0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56ff1e1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56ff1e1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60ad2a0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60ad2a0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60ad2a0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60ad2a0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6037684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6037684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60ad2a0b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60ad2a0b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60ad2a0b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60ad2a0b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60ad2a0b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60ad2a0b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_T3WwIYFzwCLGnI9olKd9_VVXIIbJeUb/view" TargetMode="External"/><Relationship Id="rId4" Type="http://schemas.openxmlformats.org/officeDocument/2006/relationships/image" Target="../media/image1.png"/><Relationship Id="rId5" Type="http://schemas.openxmlformats.org/officeDocument/2006/relationships/hyperlink" Target="http://drive.google.com/file/d/1W1eG3r2yPxf5RtKtgyaHADk3FqivqVL0/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v62kEyKFbk0DvvzjQFkNahml4GPtcyG/view" TargetMode="External"/><Relationship Id="rId4" Type="http://schemas.openxmlformats.org/officeDocument/2006/relationships/image" Target="../media/image1.png"/><Relationship Id="rId5" Type="http://schemas.openxmlformats.org/officeDocument/2006/relationships/hyperlink" Target="http://drive.google.com/file/d/1-HzTFd0YkdwXwIhnPSE7dI_oDSoHPbXC/view"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791oO4_ntFPiDHETK17HffE-ycotm5Kb/view" TargetMode="External"/><Relationship Id="rId4" Type="http://schemas.openxmlformats.org/officeDocument/2006/relationships/image" Target="../media/image1.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Sprint 2 Demo</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RF Team 1 - Direction of Arrival Project</a:t>
            </a:r>
            <a:endParaRPr sz="2100"/>
          </a:p>
          <a:p>
            <a:pPr indent="0" lvl="0" marL="0" rtl="0" algn="ctr">
              <a:spcBef>
                <a:spcPts val="0"/>
              </a:spcBef>
              <a:spcAft>
                <a:spcPts val="0"/>
              </a:spcAft>
              <a:buNone/>
            </a:pPr>
            <a:r>
              <a:rPr lang="en" sz="2100"/>
              <a:t>Cassandra Harrison, Robert Kramer, Sofia Mvokany, Krishna Patel &amp; Kyle Reagan</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Rotating Platform </a:t>
            </a:r>
            <a:endParaRPr/>
          </a:p>
        </p:txBody>
      </p:sp>
      <p:sp>
        <p:nvSpPr>
          <p:cNvPr id="112" name="Google Shape;112;p22"/>
          <p:cNvSpPr txBox="1"/>
          <p:nvPr>
            <p:ph idx="1" type="body"/>
          </p:nvPr>
        </p:nvSpPr>
        <p:spPr>
          <a:xfrm>
            <a:off x="311700" y="1152475"/>
            <a:ext cx="4312500" cy="38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Direction</a:t>
            </a:r>
            <a:endParaRPr/>
          </a:p>
          <a:p>
            <a:pPr indent="-342900" lvl="0" marL="457200" rtl="0" algn="l">
              <a:spcBef>
                <a:spcPts val="1600"/>
              </a:spcBef>
              <a:spcAft>
                <a:spcPts val="0"/>
              </a:spcAft>
              <a:buSzPts val="1800"/>
              <a:buChar char="●"/>
            </a:pPr>
            <a:r>
              <a:rPr lang="en"/>
              <a:t>Coded the motor to be able to move clockwise and </a:t>
            </a:r>
            <a:r>
              <a:rPr lang="en"/>
              <a:t>counterclockwise</a:t>
            </a:r>
            <a:endParaRPr/>
          </a:p>
          <a:p>
            <a:pPr indent="-342900" lvl="0" marL="457200" rtl="0" algn="l">
              <a:spcBef>
                <a:spcPts val="0"/>
              </a:spcBef>
              <a:spcAft>
                <a:spcPts val="0"/>
              </a:spcAft>
              <a:buSzPts val="1800"/>
              <a:buChar char="●"/>
            </a:pPr>
            <a:r>
              <a:rPr lang="en"/>
              <a:t>Can rotate 360°, 180° or any angle specified in the code</a:t>
            </a:r>
            <a:endParaRPr/>
          </a:p>
          <a:p>
            <a:pPr indent="0" lvl="0" marL="0" rtl="0" algn="l">
              <a:spcBef>
                <a:spcPts val="1600"/>
              </a:spcBef>
              <a:spcAft>
                <a:spcPts val="0"/>
              </a:spcAft>
              <a:buNone/>
            </a:pPr>
            <a:r>
              <a:rPr lang="en"/>
              <a:t>Speed</a:t>
            </a:r>
            <a:endParaRPr/>
          </a:p>
          <a:p>
            <a:pPr indent="-342900" lvl="0" marL="457200" rtl="0" algn="l">
              <a:spcBef>
                <a:spcPts val="1600"/>
              </a:spcBef>
              <a:spcAft>
                <a:spcPts val="0"/>
              </a:spcAft>
              <a:buSzPts val="1800"/>
              <a:buChar char="●"/>
            </a:pPr>
            <a:r>
              <a:rPr lang="en"/>
              <a:t>User can control speed, exact speed wanted can be coded in.</a:t>
            </a:r>
            <a:endParaRPr/>
          </a:p>
          <a:p>
            <a:pPr indent="-342900" lvl="0" marL="457200" rtl="0" algn="l">
              <a:spcBef>
                <a:spcPts val="0"/>
              </a:spcBef>
              <a:spcAft>
                <a:spcPts val="0"/>
              </a:spcAft>
              <a:buSzPts val="1800"/>
              <a:buChar char="●"/>
            </a:pPr>
            <a:r>
              <a:rPr lang="en"/>
              <a:t>Currently step delay is at 1000 microseconds</a:t>
            </a:r>
            <a:endParaRPr/>
          </a:p>
          <a:p>
            <a:pPr indent="0" lvl="0" marL="0" rtl="0" algn="l">
              <a:spcBef>
                <a:spcPts val="1600"/>
              </a:spcBef>
              <a:spcAft>
                <a:spcPts val="1600"/>
              </a:spcAft>
              <a:buNone/>
            </a:pPr>
            <a:r>
              <a:t/>
            </a:r>
            <a:endParaRPr/>
          </a:p>
        </p:txBody>
      </p:sp>
      <p:pic>
        <p:nvPicPr>
          <p:cNvPr id="113" name="Google Shape;113;p22" title="20201012_155917_1.mp4">
            <a:hlinkClick r:id="rId3"/>
          </p:cNvPr>
          <p:cNvPicPr preferRelativeResize="0"/>
          <p:nvPr/>
        </p:nvPicPr>
        <p:blipFill>
          <a:blip r:embed="rId4">
            <a:alphaModFix/>
          </a:blip>
          <a:stretch>
            <a:fillRect/>
          </a:stretch>
        </p:blipFill>
        <p:spPr>
          <a:xfrm>
            <a:off x="5472849" y="110500"/>
            <a:ext cx="3171875" cy="2238225"/>
          </a:xfrm>
          <a:prstGeom prst="rect">
            <a:avLst/>
          </a:prstGeom>
          <a:noFill/>
          <a:ln>
            <a:noFill/>
          </a:ln>
        </p:spPr>
      </p:pic>
      <p:pic>
        <p:nvPicPr>
          <p:cNvPr id="114" name="Google Shape;114;p22" title="30404afe.1920x1080r90.mp4">
            <a:hlinkClick r:id="rId5"/>
          </p:cNvPr>
          <p:cNvPicPr preferRelativeResize="0"/>
          <p:nvPr/>
        </p:nvPicPr>
        <p:blipFill>
          <a:blip r:embed="rId4">
            <a:alphaModFix/>
          </a:blip>
          <a:stretch>
            <a:fillRect/>
          </a:stretch>
        </p:blipFill>
        <p:spPr>
          <a:xfrm>
            <a:off x="5472850" y="2571749"/>
            <a:ext cx="3171875" cy="23789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Rotating Platform Cont.</a:t>
            </a:r>
            <a:endParaRPr/>
          </a:p>
        </p:txBody>
      </p:sp>
      <p:sp>
        <p:nvSpPr>
          <p:cNvPr id="120" name="Google Shape;120;p23"/>
          <p:cNvSpPr txBox="1"/>
          <p:nvPr>
            <p:ph idx="1" type="body"/>
          </p:nvPr>
        </p:nvSpPr>
        <p:spPr>
          <a:xfrm>
            <a:off x="311700" y="1152475"/>
            <a:ext cx="4125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Angle</a:t>
            </a:r>
            <a:endParaRPr/>
          </a:p>
          <a:p>
            <a:pPr indent="-342900" lvl="0" marL="457200" rtl="0" algn="l">
              <a:spcBef>
                <a:spcPts val="1600"/>
              </a:spcBef>
              <a:spcAft>
                <a:spcPts val="0"/>
              </a:spcAft>
              <a:buSzPts val="1800"/>
              <a:buChar char="●"/>
            </a:pPr>
            <a:r>
              <a:rPr lang="en"/>
              <a:t>Coded to output the angle at either every degree or every 10 degrees</a:t>
            </a:r>
            <a:endParaRPr/>
          </a:p>
          <a:p>
            <a:pPr indent="-342900" lvl="0" marL="457200" rtl="0" algn="l">
              <a:spcBef>
                <a:spcPts val="0"/>
              </a:spcBef>
              <a:spcAft>
                <a:spcPts val="0"/>
              </a:spcAft>
              <a:buSzPts val="1800"/>
              <a:buChar char="●"/>
            </a:pPr>
            <a:r>
              <a:rPr lang="en"/>
              <a:t>It’s continuously updating and resets once it’s made a full revolution</a:t>
            </a:r>
            <a:endParaRPr/>
          </a:p>
          <a:p>
            <a:pPr indent="-342900" lvl="0" marL="457200" rtl="0" algn="l">
              <a:spcBef>
                <a:spcPts val="0"/>
              </a:spcBef>
              <a:spcAft>
                <a:spcPts val="0"/>
              </a:spcAft>
              <a:buSzPts val="1800"/>
              <a:buChar char="●"/>
            </a:pPr>
            <a:r>
              <a:rPr lang="en"/>
              <a:t>0 degrees is the motors initial position</a:t>
            </a:r>
            <a:endParaRPr/>
          </a:p>
        </p:txBody>
      </p:sp>
      <p:pic>
        <p:nvPicPr>
          <p:cNvPr id="121" name="Google Shape;121;p23" title="IMG_0651.MOV">
            <a:hlinkClick r:id="rId3"/>
          </p:cNvPr>
          <p:cNvPicPr preferRelativeResize="0"/>
          <p:nvPr/>
        </p:nvPicPr>
        <p:blipFill>
          <a:blip r:embed="rId4">
            <a:alphaModFix/>
          </a:blip>
          <a:stretch>
            <a:fillRect/>
          </a:stretch>
        </p:blipFill>
        <p:spPr>
          <a:xfrm>
            <a:off x="5077125" y="299875"/>
            <a:ext cx="2991500" cy="2243625"/>
          </a:xfrm>
          <a:prstGeom prst="rect">
            <a:avLst/>
          </a:prstGeom>
          <a:noFill/>
          <a:ln>
            <a:noFill/>
          </a:ln>
        </p:spPr>
      </p:pic>
      <p:pic>
        <p:nvPicPr>
          <p:cNvPr id="122" name="Google Shape;122;p23" title="IMG_0652.MOV">
            <a:hlinkClick r:id="rId5"/>
          </p:cNvPr>
          <p:cNvPicPr preferRelativeResize="0"/>
          <p:nvPr/>
        </p:nvPicPr>
        <p:blipFill>
          <a:blip r:embed="rId4">
            <a:alphaModFix/>
          </a:blip>
          <a:stretch>
            <a:fillRect/>
          </a:stretch>
        </p:blipFill>
        <p:spPr>
          <a:xfrm>
            <a:off x="5077125" y="2747475"/>
            <a:ext cx="2991500" cy="2243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Loop Antenna</a:t>
            </a:r>
            <a:endParaRPr/>
          </a:p>
        </p:txBody>
      </p:sp>
      <p:sp>
        <p:nvSpPr>
          <p:cNvPr id="128" name="Google Shape;128;p2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Direction</a:t>
            </a:r>
            <a:endParaRPr/>
          </a:p>
          <a:p>
            <a:pPr indent="-304800" lvl="0" marL="457200" rtl="0" algn="l">
              <a:spcBef>
                <a:spcPts val="1600"/>
              </a:spcBef>
              <a:spcAft>
                <a:spcPts val="0"/>
              </a:spcAft>
              <a:buSzPts val="1200"/>
              <a:buChar char="●"/>
            </a:pPr>
            <a:r>
              <a:rPr lang="en"/>
              <a:t>“Deep null” in radiation pattern results in very low signal received when plane of loop is pointing at the signal source</a:t>
            </a:r>
            <a:endParaRPr/>
          </a:p>
          <a:p>
            <a:pPr indent="0" lvl="0" marL="0" rtl="0" algn="l">
              <a:spcBef>
                <a:spcPts val="1600"/>
              </a:spcBef>
              <a:spcAft>
                <a:spcPts val="0"/>
              </a:spcAft>
              <a:buNone/>
            </a:pPr>
            <a:r>
              <a:rPr lang="en"/>
              <a:t>Size</a:t>
            </a:r>
            <a:endParaRPr/>
          </a:p>
          <a:p>
            <a:pPr indent="-304800" lvl="0" marL="457200" rtl="0" algn="l">
              <a:spcBef>
                <a:spcPts val="1600"/>
              </a:spcBef>
              <a:spcAft>
                <a:spcPts val="0"/>
              </a:spcAft>
              <a:buSzPts val="1200"/>
              <a:buChar char="●"/>
            </a:pPr>
            <a:r>
              <a:rPr lang="en"/>
              <a:t>Electrically small (length &lt; λ/10) results in a magnetic loop antenna</a:t>
            </a:r>
            <a:endParaRPr/>
          </a:p>
          <a:p>
            <a:pPr indent="-304800" lvl="0" marL="457200" rtl="0" algn="l">
              <a:spcBef>
                <a:spcPts val="0"/>
              </a:spcBef>
              <a:spcAft>
                <a:spcPts val="0"/>
              </a:spcAft>
              <a:buSzPts val="1200"/>
              <a:buChar char="●"/>
            </a:pPr>
            <a:r>
              <a:rPr lang="en"/>
              <a:t>At 915 MHz, that would be about 33 mm</a:t>
            </a:r>
            <a:endParaRPr/>
          </a:p>
          <a:p>
            <a:pPr indent="0" lvl="0" marL="0" rtl="0" algn="l">
              <a:spcBef>
                <a:spcPts val="1600"/>
              </a:spcBef>
              <a:spcAft>
                <a:spcPts val="1600"/>
              </a:spcAft>
              <a:buNone/>
            </a:pPr>
            <a:r>
              <a:t/>
            </a:r>
            <a:endParaRPr/>
          </a:p>
        </p:txBody>
      </p:sp>
      <p:pic>
        <p:nvPicPr>
          <p:cNvPr id="129" name="Google Shape;129;p24"/>
          <p:cNvPicPr preferRelativeResize="0"/>
          <p:nvPr/>
        </p:nvPicPr>
        <p:blipFill>
          <a:blip r:embed="rId3">
            <a:alphaModFix/>
          </a:blip>
          <a:stretch>
            <a:fillRect/>
          </a:stretch>
        </p:blipFill>
        <p:spPr>
          <a:xfrm>
            <a:off x="4385400" y="1422075"/>
            <a:ext cx="4446900" cy="3216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Simulations</a:t>
            </a:r>
            <a:endParaRPr/>
          </a:p>
        </p:txBody>
      </p:sp>
      <p:pic>
        <p:nvPicPr>
          <p:cNvPr id="135" name="Google Shape;135;p25"/>
          <p:cNvPicPr preferRelativeResize="0"/>
          <p:nvPr/>
        </p:nvPicPr>
        <p:blipFill>
          <a:blip r:embed="rId3">
            <a:alphaModFix/>
          </a:blip>
          <a:stretch>
            <a:fillRect/>
          </a:stretch>
        </p:blipFill>
        <p:spPr>
          <a:xfrm>
            <a:off x="271938" y="1718862"/>
            <a:ext cx="4079426" cy="2747526"/>
          </a:xfrm>
          <a:prstGeom prst="rect">
            <a:avLst/>
          </a:prstGeom>
          <a:noFill/>
          <a:ln>
            <a:noFill/>
          </a:ln>
        </p:spPr>
      </p:pic>
      <p:pic>
        <p:nvPicPr>
          <p:cNvPr id="136" name="Google Shape;136;p25"/>
          <p:cNvPicPr preferRelativeResize="0"/>
          <p:nvPr/>
        </p:nvPicPr>
        <p:blipFill>
          <a:blip r:embed="rId4">
            <a:alphaModFix/>
          </a:blip>
          <a:stretch>
            <a:fillRect/>
          </a:stretch>
        </p:blipFill>
        <p:spPr>
          <a:xfrm>
            <a:off x="5250086" y="1044175"/>
            <a:ext cx="3164526" cy="363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3 - what are the goals</a:t>
            </a:r>
            <a:endParaRPr/>
          </a:p>
        </p:txBody>
      </p:sp>
      <p:sp>
        <p:nvSpPr>
          <p:cNvPr id="142" name="Google Shape;142;p26"/>
          <p:cNvSpPr txBox="1"/>
          <p:nvPr/>
        </p:nvSpPr>
        <p:spPr>
          <a:xfrm>
            <a:off x="311700" y="1542675"/>
            <a:ext cx="8087100" cy="1315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Acquire a GPS and Mission Planner to gather location data for our system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Build the antenna based on the results of simulations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Brainstorm and execute mounting the antenna on the rotating platform </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Test the full system and show that it outputs position, angle at which the antenna receives data and the spectrum of the data exchanged. </a:t>
            </a:r>
            <a:endParaRPr sz="1200"/>
          </a:p>
          <a:p>
            <a:pPr indent="0" lvl="0" marL="45720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Create a system that is able to give the geographical position, angle and spectrum characteristics of a drone flying illegally in 915 MHz frequency range. </a:t>
            </a:r>
            <a:endParaRPr/>
          </a:p>
          <a:p>
            <a:pPr indent="-342900" lvl="0" marL="457200" rtl="0" algn="l">
              <a:spcBef>
                <a:spcPts val="1600"/>
              </a:spcBef>
              <a:spcAft>
                <a:spcPts val="0"/>
              </a:spcAft>
              <a:buSzPts val="1800"/>
              <a:buChar char="●"/>
            </a:pPr>
            <a:r>
              <a:rPr lang="en"/>
              <a:t>Achievable using a  wide range rotating loop antenna connected to an SDR that will keep track of drone data spectrum at any given time. The position where the data exchange spectrum is the weakest refers to where the drone is located.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Split into smaller teams to handle specific parts of the product</a:t>
            </a:r>
            <a:endParaRPr/>
          </a:p>
          <a:p>
            <a:pPr indent="-342900" lvl="0" marL="457200" rtl="0" algn="l">
              <a:spcBef>
                <a:spcPts val="1000"/>
              </a:spcBef>
              <a:spcAft>
                <a:spcPts val="0"/>
              </a:spcAft>
              <a:buSzPts val="1800"/>
              <a:buChar char="●"/>
            </a:pPr>
            <a:r>
              <a:rPr lang="en"/>
              <a:t>Parts include</a:t>
            </a:r>
            <a:endParaRPr/>
          </a:p>
          <a:p>
            <a:pPr indent="-317500" lvl="1" marL="914400" rtl="0" algn="l">
              <a:spcBef>
                <a:spcPts val="1000"/>
              </a:spcBef>
              <a:spcAft>
                <a:spcPts val="0"/>
              </a:spcAft>
              <a:buSzPts val="1400"/>
              <a:buChar char="○"/>
            </a:pPr>
            <a:r>
              <a:rPr lang="en"/>
              <a:t>Telemetry Radios</a:t>
            </a:r>
            <a:endParaRPr/>
          </a:p>
          <a:p>
            <a:pPr indent="-317500" lvl="1" marL="914400" rtl="0" algn="l">
              <a:spcBef>
                <a:spcPts val="1000"/>
              </a:spcBef>
              <a:spcAft>
                <a:spcPts val="0"/>
              </a:spcAft>
              <a:buSzPts val="1400"/>
              <a:buChar char="○"/>
            </a:pPr>
            <a:r>
              <a:rPr lang="en"/>
              <a:t>Software Defined Radios</a:t>
            </a:r>
            <a:endParaRPr/>
          </a:p>
          <a:p>
            <a:pPr indent="-317500" lvl="1" marL="914400" rtl="0" algn="l">
              <a:spcBef>
                <a:spcPts val="1000"/>
              </a:spcBef>
              <a:spcAft>
                <a:spcPts val="0"/>
              </a:spcAft>
              <a:buSzPts val="1400"/>
              <a:buChar char="○"/>
            </a:pPr>
            <a:r>
              <a:rPr lang="en"/>
              <a:t>Rotating Platform</a:t>
            </a:r>
            <a:endParaRPr/>
          </a:p>
          <a:p>
            <a:pPr indent="-317500" lvl="1" marL="914400" rtl="0" algn="l">
              <a:spcBef>
                <a:spcPts val="1000"/>
              </a:spcBef>
              <a:spcAft>
                <a:spcPts val="1000"/>
              </a:spcAft>
              <a:buSzPts val="1400"/>
              <a:buChar char="○"/>
            </a:pPr>
            <a:r>
              <a:rPr lang="en"/>
              <a:t>Loop Antenna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Sprint 1 - what was done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end of Sprint 1, we had: </a:t>
            </a:r>
            <a:endParaRPr/>
          </a:p>
          <a:p>
            <a:pPr indent="-342900" lvl="0" marL="457200" rtl="0" algn="l">
              <a:spcBef>
                <a:spcPts val="1600"/>
              </a:spcBef>
              <a:spcAft>
                <a:spcPts val="0"/>
              </a:spcAft>
              <a:buSzPts val="1800"/>
              <a:buChar char="●"/>
            </a:pPr>
            <a:r>
              <a:rPr lang="en"/>
              <a:t>Ordered the different pieces of our system </a:t>
            </a:r>
            <a:endParaRPr/>
          </a:p>
          <a:p>
            <a:pPr indent="-342900" lvl="0" marL="457200" rtl="0" algn="l">
              <a:spcBef>
                <a:spcPts val="0"/>
              </a:spcBef>
              <a:spcAft>
                <a:spcPts val="0"/>
              </a:spcAft>
              <a:buSzPts val="1800"/>
              <a:buChar char="●"/>
            </a:pPr>
            <a:r>
              <a:rPr lang="en"/>
              <a:t>Assigned each member of the team to a focus group for each part of the system  </a:t>
            </a:r>
            <a:endParaRPr/>
          </a:p>
          <a:p>
            <a:pPr indent="-342900" lvl="0" marL="457200" rtl="0" algn="l">
              <a:spcBef>
                <a:spcPts val="0"/>
              </a:spcBef>
              <a:spcAft>
                <a:spcPts val="0"/>
              </a:spcAft>
              <a:buSzPts val="1800"/>
              <a:buChar char="●"/>
            </a:pPr>
            <a:r>
              <a:rPr lang="en"/>
              <a:t>Downloaded software Airspy for spectrum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Telemetry Radios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Radios are Holybro Telemetry radios, 500 mW. Active at 915 MHz. </a:t>
            </a:r>
            <a:endParaRPr/>
          </a:p>
          <a:p>
            <a:pPr indent="-342900" lvl="0" marL="457200" rtl="0" algn="l">
              <a:spcBef>
                <a:spcPts val="1000"/>
              </a:spcBef>
              <a:spcAft>
                <a:spcPts val="0"/>
              </a:spcAft>
              <a:buSzPts val="1800"/>
              <a:buChar char="●"/>
            </a:pPr>
            <a:r>
              <a:rPr lang="en"/>
              <a:t>Once connected, they transmit and receive data stored in the Pix Hawk to each other. </a:t>
            </a:r>
            <a:endParaRPr/>
          </a:p>
          <a:p>
            <a:pPr indent="-317500" lvl="1" marL="914400" rtl="0" algn="l">
              <a:spcBef>
                <a:spcPts val="1000"/>
              </a:spcBef>
              <a:spcAft>
                <a:spcPts val="1000"/>
              </a:spcAft>
              <a:buSzPts val="1400"/>
              <a:buChar char="○"/>
            </a:pPr>
            <a:r>
              <a:rPr lang="en"/>
              <a:t>This data transfer can be seen using a loop antenna and a RTL-SDR radio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Pixhawk and Radio </a:t>
            </a:r>
            <a:r>
              <a:rPr lang="en"/>
              <a:t>Configuration</a:t>
            </a:r>
            <a:endParaRPr/>
          </a:p>
        </p:txBody>
      </p:sp>
      <p:sp>
        <p:nvSpPr>
          <p:cNvPr id="85" name="Google Shape;85;p18"/>
          <p:cNvSpPr txBox="1"/>
          <p:nvPr>
            <p:ph idx="1" type="body"/>
          </p:nvPr>
        </p:nvSpPr>
        <p:spPr>
          <a:xfrm>
            <a:off x="311700" y="1152475"/>
            <a:ext cx="3986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indicator lights show connectivity</a:t>
            </a:r>
            <a:endParaRPr/>
          </a:p>
          <a:p>
            <a:pPr indent="-342900" lvl="0" marL="457200" rtl="0" algn="l">
              <a:spcBef>
                <a:spcPts val="1000"/>
              </a:spcBef>
              <a:spcAft>
                <a:spcPts val="0"/>
              </a:spcAft>
              <a:buSzPts val="1800"/>
              <a:buChar char="●"/>
            </a:pPr>
            <a:r>
              <a:rPr lang="en"/>
              <a:t>When the light starts flashing red, data is being transferred.</a:t>
            </a:r>
            <a:endParaRPr/>
          </a:p>
          <a:p>
            <a:pPr indent="-342900" lvl="0" marL="457200" rtl="0" algn="l">
              <a:spcBef>
                <a:spcPts val="1000"/>
              </a:spcBef>
              <a:spcAft>
                <a:spcPts val="0"/>
              </a:spcAft>
              <a:buSzPts val="1800"/>
              <a:buChar char="●"/>
            </a:pPr>
            <a:r>
              <a:rPr lang="en"/>
              <a:t>Ready to proceed with next sprint focusing on integrating entire system</a:t>
            </a:r>
            <a:endParaRPr/>
          </a:p>
          <a:p>
            <a:pPr indent="0" lvl="0" marL="457200" rtl="0" algn="l">
              <a:spcBef>
                <a:spcPts val="1000"/>
              </a:spcBef>
              <a:spcAft>
                <a:spcPts val="1600"/>
              </a:spcAft>
              <a:buNone/>
            </a:pPr>
            <a:r>
              <a:t/>
            </a:r>
            <a:endParaRPr/>
          </a:p>
        </p:txBody>
      </p:sp>
      <p:pic>
        <p:nvPicPr>
          <p:cNvPr id="86" name="Google Shape;86;p18"/>
          <p:cNvPicPr preferRelativeResize="0"/>
          <p:nvPr/>
        </p:nvPicPr>
        <p:blipFill>
          <a:blip r:embed="rId3">
            <a:alphaModFix/>
          </a:blip>
          <a:stretch>
            <a:fillRect/>
          </a:stretch>
        </p:blipFill>
        <p:spPr>
          <a:xfrm>
            <a:off x="4280231" y="1152475"/>
            <a:ext cx="4595494" cy="3730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RTL - SDR</a:t>
            </a:r>
            <a:endParaRPr/>
          </a:p>
          <a:p>
            <a:pPr indent="0" lvl="0" marL="0" rtl="0" algn="l">
              <a:spcBef>
                <a:spcPts val="0"/>
              </a:spcBef>
              <a:spcAft>
                <a:spcPts val="0"/>
              </a:spcAft>
              <a:buNone/>
            </a:pPr>
            <a:r>
              <a:t/>
            </a:r>
            <a:endParaRPr/>
          </a:p>
        </p:txBody>
      </p:sp>
      <p:sp>
        <p:nvSpPr>
          <p:cNvPr id="92" name="Google Shape;92;p19"/>
          <p:cNvSpPr txBox="1"/>
          <p:nvPr>
            <p:ph idx="1" type="body"/>
          </p:nvPr>
        </p:nvSpPr>
        <p:spPr>
          <a:xfrm>
            <a:off x="8175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Software defined radio: RTL2832U dongle. </a:t>
            </a:r>
            <a:endParaRPr/>
          </a:p>
          <a:p>
            <a:pPr indent="-342900" lvl="0" marL="457200" rtl="0" algn="l">
              <a:spcBef>
                <a:spcPts val="1000"/>
              </a:spcBef>
              <a:spcAft>
                <a:spcPts val="0"/>
              </a:spcAft>
              <a:buSzPts val="1800"/>
              <a:buChar char="●"/>
            </a:pPr>
            <a:r>
              <a:rPr lang="en"/>
              <a:t>Currently used with a Team Blacksheep Diamond antenna. </a:t>
            </a:r>
            <a:endParaRPr/>
          </a:p>
          <a:p>
            <a:pPr indent="-342900" lvl="0" marL="457200" rtl="0" algn="l">
              <a:spcBef>
                <a:spcPts val="1000"/>
              </a:spcBef>
              <a:spcAft>
                <a:spcPts val="0"/>
              </a:spcAft>
              <a:buSzPts val="1800"/>
              <a:buChar char="●"/>
            </a:pPr>
            <a:r>
              <a:rPr lang="en"/>
              <a:t>Airspy is the software currently being used to display spectrum</a:t>
            </a:r>
            <a:endParaRPr/>
          </a:p>
          <a:p>
            <a:pPr indent="0" lvl="0" marL="0" rtl="0" algn="l">
              <a:spcBef>
                <a:spcPts val="1000"/>
              </a:spcBef>
              <a:spcAft>
                <a:spcPts val="1600"/>
              </a:spcAft>
              <a:buNone/>
            </a:pPr>
            <a:r>
              <a:t/>
            </a:r>
            <a:endParaRPr/>
          </a:p>
        </p:txBody>
      </p:sp>
      <p:pic>
        <p:nvPicPr>
          <p:cNvPr id="93" name="Google Shape;93;p19"/>
          <p:cNvPicPr preferRelativeResize="0"/>
          <p:nvPr/>
        </p:nvPicPr>
        <p:blipFill rotWithShape="1">
          <a:blip r:embed="rId3">
            <a:alphaModFix/>
          </a:blip>
          <a:srcRect b="15752" l="7950" r="17467" t="-2302"/>
          <a:stretch/>
        </p:blipFill>
        <p:spPr>
          <a:xfrm>
            <a:off x="5276400" y="2627000"/>
            <a:ext cx="3204200" cy="251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915 MHz spectrum with no data transfer </a:t>
            </a:r>
            <a:endParaRPr/>
          </a:p>
        </p:txBody>
      </p:sp>
      <p:pic>
        <p:nvPicPr>
          <p:cNvPr id="99" name="Google Shape;99;p20"/>
          <p:cNvPicPr preferRelativeResize="0"/>
          <p:nvPr/>
        </p:nvPicPr>
        <p:blipFill>
          <a:blip r:embed="rId3">
            <a:alphaModFix/>
          </a:blip>
          <a:stretch>
            <a:fillRect/>
          </a:stretch>
        </p:blipFill>
        <p:spPr>
          <a:xfrm>
            <a:off x="866600" y="1152463"/>
            <a:ext cx="5448300" cy="4352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915 MHz spectrum with data transfer</a:t>
            </a:r>
            <a:endParaRPr/>
          </a:p>
        </p:txBody>
      </p:sp>
      <p:pic>
        <p:nvPicPr>
          <p:cNvPr id="105" name="Google Shape;105;p21" title="IMG_1197.MOV">
            <a:hlinkClick r:id="rId3"/>
          </p:cNvPr>
          <p:cNvPicPr preferRelativeResize="0"/>
          <p:nvPr/>
        </p:nvPicPr>
        <p:blipFill>
          <a:blip r:embed="rId4">
            <a:alphaModFix/>
          </a:blip>
          <a:stretch>
            <a:fillRect/>
          </a:stretch>
        </p:blipFill>
        <p:spPr>
          <a:xfrm>
            <a:off x="6029650" y="1247325"/>
            <a:ext cx="3114350" cy="2335750"/>
          </a:xfrm>
          <a:prstGeom prst="rect">
            <a:avLst/>
          </a:prstGeom>
          <a:noFill/>
          <a:ln>
            <a:noFill/>
          </a:ln>
        </p:spPr>
      </p:pic>
      <p:pic>
        <p:nvPicPr>
          <p:cNvPr id="106" name="Google Shape;106;p21"/>
          <p:cNvPicPr preferRelativeResize="0"/>
          <p:nvPr/>
        </p:nvPicPr>
        <p:blipFill rotWithShape="1">
          <a:blip r:embed="rId5">
            <a:alphaModFix/>
          </a:blip>
          <a:srcRect b="-30988" l="15816" r="-47291" t="-486"/>
          <a:stretch/>
        </p:blipFill>
        <p:spPr>
          <a:xfrm>
            <a:off x="242055" y="1102125"/>
            <a:ext cx="8515745" cy="3768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