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19"/>
  </p:notesMasterIdLst>
  <p:handoutMasterIdLst>
    <p:handoutMasterId r:id="rId20"/>
  </p:handoutMasterIdLst>
  <p:sldIdLst>
    <p:sldId id="2425" r:id="rId2"/>
    <p:sldId id="2419" r:id="rId3"/>
    <p:sldId id="1319" r:id="rId4"/>
    <p:sldId id="2409" r:id="rId5"/>
    <p:sldId id="2427" r:id="rId6"/>
    <p:sldId id="2410" r:id="rId7"/>
    <p:sldId id="2412" r:id="rId8"/>
    <p:sldId id="2431" r:id="rId9"/>
    <p:sldId id="2415" r:id="rId10"/>
    <p:sldId id="2429" r:id="rId11"/>
    <p:sldId id="2430" r:id="rId12"/>
    <p:sldId id="2433" r:id="rId13"/>
    <p:sldId id="2434" r:id="rId14"/>
    <p:sldId id="2411" r:id="rId15"/>
    <p:sldId id="2432" r:id="rId16"/>
    <p:sldId id="2435" r:id="rId17"/>
    <p:sldId id="2170" r:id="rId18"/>
  </p:sldIdLst>
  <p:sldSz cx="9144000" cy="6858000" type="screen4x3"/>
  <p:notesSz cx="7053263" cy="9309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7C7"/>
    <a:srgbClr val="F7B7EE"/>
    <a:srgbClr val="F27A9F"/>
    <a:srgbClr val="D2984A"/>
    <a:srgbClr val="E25CC5"/>
    <a:srgbClr val="99CCFF"/>
    <a:srgbClr val="B8F3B3"/>
    <a:srgbClr val="AFA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6" autoAdjust="0"/>
    <p:restoredTop sz="94624" autoAdjust="0"/>
  </p:normalViewPr>
  <p:slideViewPr>
    <p:cSldViewPr>
      <p:cViewPr varScale="1">
        <p:scale>
          <a:sx n="71" d="100"/>
          <a:sy n="71" d="100"/>
        </p:scale>
        <p:origin x="14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218"/>
    </p:cViewPr>
  </p:sorterViewPr>
  <p:notesViewPr>
    <p:cSldViewPr>
      <p:cViewPr varScale="1">
        <p:scale>
          <a:sx n="54" d="100"/>
          <a:sy n="54" d="100"/>
        </p:scale>
        <p:origin x="-1824" y="-10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68638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806" tIns="46903" rIns="93806" bIns="46903" numCol="1" anchor="t" anchorCtr="0" compatLnSpc="1">
            <a:prstTxWarp prst="textNoShape">
              <a:avLst/>
            </a:prstTxWarp>
          </a:bodyPr>
          <a:lstStyle>
            <a:lvl1pPr defTabSz="93821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1613" y="0"/>
            <a:ext cx="3068637" cy="4667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806" tIns="46903" rIns="93806" bIns="46903" numCol="1" anchor="t" anchorCtr="0" compatLnSpc="1">
            <a:prstTxWarp prst="textNoShape">
              <a:avLst/>
            </a:prstTxWarp>
          </a:bodyPr>
          <a:lstStyle>
            <a:lvl1pPr algn="r" defTabSz="938217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70950"/>
            <a:ext cx="3068638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806" tIns="46903" rIns="93806" bIns="46903" numCol="1" anchor="b" anchorCtr="0" compatLnSpc="1">
            <a:prstTxWarp prst="textNoShape">
              <a:avLst/>
            </a:prstTxWarp>
          </a:bodyPr>
          <a:lstStyle>
            <a:lvl1pPr defTabSz="938217">
              <a:defRPr sz="1200"/>
            </a:lvl1pPr>
          </a:lstStyle>
          <a:p>
            <a:pPr>
              <a:defRPr/>
            </a:pPr>
            <a:r>
              <a:rPr lang="en-US"/>
              <a:t>RAJARSHI SHAHU COLLEGE OF ENGINEERING</a:t>
            </a:r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1613" y="8870950"/>
            <a:ext cx="3068637" cy="46513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none" lIns="93806" tIns="46903" rIns="93806" bIns="46903" numCol="1" anchor="b" anchorCtr="0" compatLnSpc="1">
            <a:prstTxWarp prst="textNoShape">
              <a:avLst/>
            </a:prstTxWarp>
          </a:bodyPr>
          <a:lstStyle>
            <a:lvl1pPr algn="r" defTabSz="938217">
              <a:defRPr sz="1200"/>
            </a:lvl1pPr>
          </a:lstStyle>
          <a:p>
            <a:pPr>
              <a:defRPr/>
            </a:pPr>
            <a:fld id="{9681E303-56AE-4050-9613-504735441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5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7" tIns="46744" rIns="93487" bIns="46744" numCol="1" anchor="t" anchorCtr="0" compatLnSpc="1">
            <a:prstTxWarp prst="textNoShape">
              <a:avLst/>
            </a:prstTxWarp>
          </a:bodyPr>
          <a:lstStyle>
            <a:lvl1pPr defTabSz="9350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75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7" tIns="46744" rIns="93487" bIns="46744" numCol="1" anchor="t" anchorCtr="0" compatLnSpc="1">
            <a:prstTxWarp prst="textNoShape">
              <a:avLst/>
            </a:prstTxWarp>
          </a:bodyPr>
          <a:lstStyle>
            <a:lvl1pPr algn="r" defTabSz="9350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1388" y="4422775"/>
            <a:ext cx="517048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7" tIns="46744" rIns="93487" bIns="46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963"/>
            <a:ext cx="30575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7" tIns="46744" rIns="93487" bIns="46744" numCol="1" anchor="b" anchorCtr="0" compatLnSpc="1">
            <a:prstTxWarp prst="textNoShape">
              <a:avLst/>
            </a:prstTxWarp>
          </a:bodyPr>
          <a:lstStyle>
            <a:lvl1pPr defTabSz="935031">
              <a:defRPr sz="1200"/>
            </a:lvl1pPr>
          </a:lstStyle>
          <a:p>
            <a:pPr>
              <a:defRPr/>
            </a:pPr>
            <a:r>
              <a:rPr lang="en-US"/>
              <a:t>RAJARSHI SHAHU COLLEGE OF ENGINEERING</a:t>
            </a:r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843963"/>
            <a:ext cx="305752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7" tIns="46744" rIns="93487" bIns="46744" numCol="1" anchor="b" anchorCtr="0" compatLnSpc="1">
            <a:prstTxWarp prst="textNoShape">
              <a:avLst/>
            </a:prstTxWarp>
          </a:bodyPr>
          <a:lstStyle>
            <a:lvl1pPr algn="r" defTabSz="935031">
              <a:defRPr sz="1200"/>
            </a:lvl1pPr>
          </a:lstStyle>
          <a:p>
            <a:pPr>
              <a:defRPr/>
            </a:pPr>
            <a:fld id="{28F75655-B864-4D61-B47F-651411AFB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583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6C7E66EC-BF4F-42ED-9919-EA4BC4964D43}" type="slidenum">
              <a:rPr lang="en-US" smtClean="0"/>
              <a:pPr defTabSz="933450"/>
              <a:t>1</a:t>
            </a:fld>
            <a:endParaRPr lang="en-US"/>
          </a:p>
        </p:txBody>
      </p:sp>
      <p:sp>
        <p:nvSpPr>
          <p:cNvPr id="1843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3450"/>
            <a:r>
              <a:rPr lang="en-US"/>
              <a:t>RAJARSHI SHAHU COLLEGE OF ENGINEERING</a:t>
            </a:r>
          </a:p>
        </p:txBody>
      </p:sp>
    </p:spTree>
    <p:extLst>
      <p:ext uri="{BB962C8B-B14F-4D97-AF65-F5344CB8AC3E}">
        <p14:creationId xmlns:p14="http://schemas.microsoft.com/office/powerpoint/2010/main" val="74142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RAJARSHI SHAHU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F75655-B864-4D61-B47F-651411AFB82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7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3638"/>
            <a:ext cx="4189413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RAJARSHI SHAHU COLLEGE OF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8F75655-B864-4D61-B47F-651411AFB82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92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3450"/>
            <a:r>
              <a:rPr lang="en-US"/>
              <a:t>RAJARSHI SHAHU COLLEGE OF ENGINEERING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8386AD3C-10E3-46FD-8A39-62F888B92AC8}" type="slidenum">
              <a:rPr lang="en-US" smtClean="0"/>
              <a:pPr defTabSz="93345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37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3450"/>
            <a:r>
              <a:rPr lang="en-US"/>
              <a:t>RAJARSHI SHAHU COLLEGE OF ENGINEERING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8386AD3C-10E3-46FD-8A39-62F888B92AC8}" type="slidenum">
              <a:rPr lang="en-US" smtClean="0"/>
              <a:pPr defTabSz="93345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72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518CE-894A-B564-6699-34A3A0292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4A1A5FBE-75B1-E4D9-CE0F-AC1AA13BF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9D41390-4870-EA87-6DEE-ED8479CBE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19460" name="Footer Placeholder 3">
            <a:extLst>
              <a:ext uri="{FF2B5EF4-FFF2-40B4-BE49-F238E27FC236}">
                <a16:creationId xmlns:a16="http://schemas.microsoft.com/office/drawing/2014/main" id="{138BDD5B-704C-AFE9-7596-A12BE953CD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pPr defTabSz="933450"/>
            <a:r>
              <a:rPr lang="en-US"/>
              <a:t>RAJARSHI SHAHU COLLEGE OF ENGINEERING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D93BF188-1458-8D86-4A13-689276FB8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33450"/>
            <a:fld id="{8386AD3C-10E3-46FD-8A39-62F888B92AC8}" type="slidenum">
              <a:rPr lang="en-US" smtClean="0"/>
              <a:pPr defTabSz="93345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A87BC2-780E-48E3-8234-3157C67B4F40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4618722-85F2-49E1-89B1-9E86406A8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86B32-55AC-4684-A60C-94388017907B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5BAB9-5576-4705-B90C-38A1A6AC3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6DED09-7B01-4A46-BFC6-D8D289603967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EAB335-ABC8-4496-9F91-228E70D648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66F59B-9DD9-43FC-AD43-4E267EB1E45E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93AE8-7D6F-4EBC-9055-C87C4CD254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100D5-773A-4D1D-9189-9D093A8BCE12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7B7A5-48E3-40F5-BC1F-8DEEFC2CE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F9BCC-267A-4084-A9B2-4607999098AC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63F3A1-E590-4750-BA34-B966EAF722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6EEEF-202C-463D-B41B-5D2D9ABF98BC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591D3D3-633C-4795-B84A-1C5AAD17D1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3DC0712-3F59-443F-AA06-0B7B7386E774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4E3882D-3FC6-4732-8775-B399B869E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9A7A1FA5-9673-45B0-BC58-FC87F5E43DA0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0688BA9-0730-45F5-9265-49B3701350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7C233-C44B-4E81-AF72-EB78A0581E11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9F3C7-9235-4E1F-BD7E-387B7F7080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375122-7A0D-492F-A131-66EB44165E1A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381A45A-1AE5-4FBD-BE47-05AFFC3CC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F4842E-DA1C-4738-A0E3-6D129E42FE18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C4BA7E-72E2-462B-9608-A1F3C5EC9E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8C3D093-1651-4102-AD55-E7BC658C3F15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65C5069-9BC4-433E-A111-BD58E54EAA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60869E-5864-4327-BAAC-7964AFD1B51B}" type="datetime4">
              <a:rPr lang="en-US"/>
              <a:pPr>
                <a:defRPr/>
              </a:pPr>
              <a:t>June 14,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RAJARSHI  SHAHU  COLLEGE  OF  ENGINEERING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E144B9C-2574-4A8C-AD23-80F1B284D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1" r:id="rId2"/>
    <p:sldLayoutId id="2147483748" r:id="rId3"/>
    <p:sldLayoutId id="2147483749" r:id="rId4"/>
    <p:sldLayoutId id="2147483750" r:id="rId5"/>
    <p:sldLayoutId id="2147483742" r:id="rId6"/>
    <p:sldLayoutId id="2147483751" r:id="rId7"/>
    <p:sldLayoutId id="2147483743" r:id="rId8"/>
    <p:sldLayoutId id="2147483752" r:id="rId9"/>
    <p:sldLayoutId id="2147483744" r:id="rId10"/>
    <p:sldLayoutId id="2147483753" r:id="rId11"/>
    <p:sldLayoutId id="2147483745" r:id="rId12"/>
    <p:sldLayoutId id="2147483746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16/j.iswa.2022.200135" TargetMode="External"/><Relationship Id="rId5" Type="http://schemas.openxmlformats.org/officeDocument/2006/relationships/hyperlink" Target="https://solana.com/solana-whitepaper.pdf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39/ssrn.3740057" TargetMode="External"/><Relationship Id="rId5" Type="http://schemas.openxmlformats.org/officeDocument/2006/relationships/hyperlink" Target="https://ethereum.org/en/whitepaper/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9223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224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" name="Rectangle 5"/>
          <p:cNvSpPr/>
          <p:nvPr/>
        </p:nvSpPr>
        <p:spPr>
          <a:xfrm>
            <a:off x="304800" y="1524000"/>
            <a:ext cx="8458200" cy="50167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A</a:t>
            </a:r>
            <a:endParaRPr lang="en-US" sz="2400" dirty="0"/>
          </a:p>
          <a:p>
            <a:pPr algn="ctr"/>
            <a:r>
              <a:rPr lang="en-US" sz="2400" b="1" dirty="0"/>
              <a:t>Project Phase-II Presentation</a:t>
            </a:r>
          </a:p>
          <a:p>
            <a:pPr algn="ctr"/>
            <a:r>
              <a:rPr lang="en-US" sz="2400" b="1" dirty="0"/>
              <a:t>on</a:t>
            </a:r>
          </a:p>
          <a:p>
            <a:pPr algn="ctr"/>
            <a:r>
              <a:rPr lang="en-US" sz="2400" b="1" dirty="0"/>
              <a:t> “Decentralized Ride-hailing Platform based on Blockchain”</a:t>
            </a:r>
            <a:endParaRPr lang="en-US" sz="2400" dirty="0"/>
          </a:p>
          <a:p>
            <a:pPr algn="ctr"/>
            <a:endParaRPr lang="en-US" sz="1000" b="1" dirty="0"/>
          </a:p>
          <a:p>
            <a:pPr algn="ctr"/>
            <a:r>
              <a:rPr lang="en-US" sz="2400" b="1" dirty="0"/>
              <a:t>by</a:t>
            </a:r>
            <a:endParaRPr lang="en-US" sz="2400" dirty="0"/>
          </a:p>
          <a:p>
            <a:pPr algn="ctr"/>
            <a:r>
              <a:rPr lang="en-US" sz="1400" b="1" dirty="0"/>
              <a:t> </a:t>
            </a:r>
            <a:endParaRPr lang="en-US" sz="1400" dirty="0"/>
          </a:p>
          <a:p>
            <a:pPr algn="ctr"/>
            <a:r>
              <a:rPr lang="en-US" sz="2400" dirty="0"/>
              <a:t>SAHIL KUTHE</a:t>
            </a:r>
          </a:p>
          <a:p>
            <a:pPr algn="ctr"/>
            <a:r>
              <a:rPr lang="en-US" sz="2400" dirty="0"/>
              <a:t>KRISHNA PATIL</a:t>
            </a:r>
          </a:p>
          <a:p>
            <a:pPr algn="ctr"/>
            <a:r>
              <a:rPr lang="en-US" sz="2400" dirty="0"/>
              <a:t>NILIMA PATIL</a:t>
            </a:r>
          </a:p>
          <a:p>
            <a:pPr algn="ctr"/>
            <a:endParaRPr lang="en-US" sz="1200" dirty="0"/>
          </a:p>
          <a:p>
            <a:pPr algn="ctr"/>
            <a:r>
              <a:rPr lang="en-US" sz="2400" b="1" dirty="0"/>
              <a:t> </a:t>
            </a:r>
            <a:r>
              <a:rPr lang="en-US" sz="2400" b="1" i="1" dirty="0"/>
              <a:t>under the guidance of</a:t>
            </a:r>
            <a:endParaRPr lang="en-US" sz="2400" dirty="0"/>
          </a:p>
          <a:p>
            <a:pPr algn="ctr"/>
            <a:r>
              <a:rPr lang="en-US" sz="1200" b="1" dirty="0"/>
              <a:t> </a:t>
            </a:r>
            <a:endParaRPr lang="en-US" sz="1200" dirty="0"/>
          </a:p>
          <a:p>
            <a:pPr algn="ctr"/>
            <a:r>
              <a:rPr lang="en-US" sz="2400" dirty="0"/>
              <a:t>Dr. S. A. Bhisikar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C7343CCD-DCD0-40DF-B326-38120DFFD57B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600200"/>
            <a:ext cx="1905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Working: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22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3320" name="Footer Placeholder 12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4" name="image1.jpg">
            <a:extLst>
              <a:ext uri="{FF2B5EF4-FFF2-40B4-BE49-F238E27FC236}">
                <a16:creationId xmlns:a16="http://schemas.microsoft.com/office/drawing/2014/main" id="{D6951116-EED3-1F2F-B342-6DACE8F63C6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295400" y="2123421"/>
            <a:ext cx="6648450" cy="4048780"/>
          </a:xfrm>
          <a:prstGeom prst="rect">
            <a:avLst/>
          </a:prstGeom>
          <a:ln/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Results: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22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3320" name="Footer Placeholder 12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5" name="image10.png">
            <a:extLst>
              <a:ext uri="{FF2B5EF4-FFF2-40B4-BE49-F238E27FC236}">
                <a16:creationId xmlns:a16="http://schemas.microsoft.com/office/drawing/2014/main" id="{003DAF48-6138-90E8-8FB2-E21584A51B73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390651" y="2947056"/>
            <a:ext cx="6553199" cy="357505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DBEC3F-1ED0-2789-E948-3A9FB96D375A}"/>
              </a:ext>
            </a:extLst>
          </p:cNvPr>
          <p:cNvSpPr txBox="1"/>
          <p:nvPr/>
        </p:nvSpPr>
        <p:spPr>
          <a:xfrm>
            <a:off x="1295400" y="2349552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Ride Booking from point A to B</a:t>
            </a:r>
          </a:p>
        </p:txBody>
      </p:sp>
    </p:spTree>
    <p:extLst>
      <p:ext uri="{BB962C8B-B14F-4D97-AF65-F5344CB8AC3E}">
        <p14:creationId xmlns:p14="http://schemas.microsoft.com/office/powerpoint/2010/main" val="183569824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DF849-269F-D48C-0D9D-7D1CEAE34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774D8A8-4CA2-F477-FBDC-3C7D4A2A8537}"/>
              </a:ext>
            </a:extLst>
          </p:cNvPr>
          <p:cNvSpPr/>
          <p:nvPr/>
        </p:nvSpPr>
        <p:spPr>
          <a:xfrm>
            <a:off x="4572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Results: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8F124AB-D8EF-E370-444C-C515EC78D3F8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3321" name="Rectangle 5">
              <a:extLst>
                <a:ext uri="{FF2B5EF4-FFF2-40B4-BE49-F238E27FC236}">
                  <a16:creationId xmlns:a16="http://schemas.microsoft.com/office/drawing/2014/main" id="{6F6EE358-BBA6-07C3-EC66-B234AACA1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22" name="Picture 4" descr="shahuMah">
              <a:extLst>
                <a:ext uri="{FF2B5EF4-FFF2-40B4-BE49-F238E27FC236}">
                  <a16:creationId xmlns:a16="http://schemas.microsoft.com/office/drawing/2014/main" id="{6311841C-7836-C058-985E-129036AACF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>
              <a:extLst>
                <a:ext uri="{FF2B5EF4-FFF2-40B4-BE49-F238E27FC236}">
                  <a16:creationId xmlns:a16="http://schemas.microsoft.com/office/drawing/2014/main" id="{BE24B10C-C3F9-D6CF-8E73-9669CAAF12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AB272-7B3C-0691-1663-FD4E4F803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13320" name="Footer Placeholder 12">
            <a:extLst>
              <a:ext uri="{FF2B5EF4-FFF2-40B4-BE49-F238E27FC236}">
                <a16:creationId xmlns:a16="http://schemas.microsoft.com/office/drawing/2014/main" id="{60C1958E-3C44-C541-2BFB-090A3DB85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3" name="image9.png">
            <a:extLst>
              <a:ext uri="{FF2B5EF4-FFF2-40B4-BE49-F238E27FC236}">
                <a16:creationId xmlns:a16="http://schemas.microsoft.com/office/drawing/2014/main" id="{4F354D2D-7B92-C1B8-2EC4-0033B6EE575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524000" y="2985156"/>
            <a:ext cx="6096000" cy="3498850"/>
          </a:xfrm>
          <a:prstGeom prst="rect">
            <a:avLst/>
          </a:prstGeom>
          <a:ln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DD6868-DCE0-B520-44B0-D083E7D6692D}"/>
              </a:ext>
            </a:extLst>
          </p:cNvPr>
          <p:cNvSpPr txBox="1"/>
          <p:nvPr/>
        </p:nvSpPr>
        <p:spPr>
          <a:xfrm>
            <a:off x="1371600" y="2292678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Wallet Connection for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45495107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B182A-3FFB-B34A-150D-D23A4196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B37425E-0C35-18B9-D138-A74B87BF50FB}"/>
              </a:ext>
            </a:extLst>
          </p:cNvPr>
          <p:cNvSpPr/>
          <p:nvPr/>
        </p:nvSpPr>
        <p:spPr>
          <a:xfrm>
            <a:off x="4572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Results: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5374C4C-A504-E60A-EE6E-A06DA255C6B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3321" name="Rectangle 5">
              <a:extLst>
                <a:ext uri="{FF2B5EF4-FFF2-40B4-BE49-F238E27FC236}">
                  <a16:creationId xmlns:a16="http://schemas.microsoft.com/office/drawing/2014/main" id="{C4238F51-F9DC-88F1-111B-444C187ED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22" name="Picture 4" descr="shahuMah">
              <a:extLst>
                <a:ext uri="{FF2B5EF4-FFF2-40B4-BE49-F238E27FC236}">
                  <a16:creationId xmlns:a16="http://schemas.microsoft.com/office/drawing/2014/main" id="{6A8BD084-C2F7-D86D-6B31-71EDDE38C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>
              <a:extLst>
                <a:ext uri="{FF2B5EF4-FFF2-40B4-BE49-F238E27FC236}">
                  <a16:creationId xmlns:a16="http://schemas.microsoft.com/office/drawing/2014/main" id="{F5FC1BAD-2CD4-99BF-1ABD-F1CCC2751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3C2366-0484-B37E-130A-6A804DB0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13320" name="Footer Placeholder 12">
            <a:extLst>
              <a:ext uri="{FF2B5EF4-FFF2-40B4-BE49-F238E27FC236}">
                <a16:creationId xmlns:a16="http://schemas.microsoft.com/office/drawing/2014/main" id="{F63D2C58-B0B6-7B91-587F-526F5B93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FD3F3238-2CBD-4DCC-29F1-40D1B7DCE02A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600200" y="2971800"/>
            <a:ext cx="5714999" cy="3124200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EBC9E-CA54-37B5-2A11-04E76A8F51FF}"/>
              </a:ext>
            </a:extLst>
          </p:cNvPr>
          <p:cNvSpPr txBox="1"/>
          <p:nvPr/>
        </p:nvSpPr>
        <p:spPr>
          <a:xfrm>
            <a:off x="1143000" y="2286000"/>
            <a:ext cx="617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Transaction details:</a:t>
            </a:r>
          </a:p>
        </p:txBody>
      </p:sp>
    </p:spTree>
    <p:extLst>
      <p:ext uri="{BB962C8B-B14F-4D97-AF65-F5344CB8AC3E}">
        <p14:creationId xmlns:p14="http://schemas.microsoft.com/office/powerpoint/2010/main" val="190671541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Outcomes:</a:t>
            </a:r>
          </a:p>
        </p:txBody>
      </p:sp>
      <p:grpSp>
        <p:nvGrpSpPr>
          <p:cNvPr id="15365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369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4F88B45-30DC-445C-8CD7-218177689F3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5367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5690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362200"/>
            <a:ext cx="8686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1. A functional smart contract system for automated ride matching and secure escrow payments using crypto wallets.</a:t>
            </a:r>
          </a:p>
          <a:p>
            <a:pPr marL="457200" indent="-457200" algn="just">
              <a:buAutoNum type="arabicPeriod"/>
            </a:pPr>
            <a:endParaRPr lang="en-US" sz="2000" dirty="0"/>
          </a:p>
          <a:p>
            <a:pPr algn="just"/>
            <a:r>
              <a:rPr lang="en-US" sz="2000" dirty="0"/>
              <a:t>2. Increased Transparency and Trust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3. Reduced Fees as there will be no middleman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4. Enhanced security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References: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5368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369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4F88B45-30DC-445C-8CD7-218177689F3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15367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5690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8912" y="2286000"/>
            <a:ext cx="7543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Kudva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Norderhaug, S.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Badsha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Sengupta, and A. S. M. Kayes, "PEBERS: Practical Ethereum Blockchain-Based Efficient Ride-Hailing Service,"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IEEE International Conference on Informatics, IoT, and Enabling Technologies (</a:t>
            </a:r>
            <a:r>
              <a:rPr lang="en-US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ICIoT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Doha, Qatar, 2020, pp. 56–61.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O. Naik, N. Patel, S. A. Baba, and H. Dalvi, "Decentralized Ride Hailing System using Blockchain and IPFS,"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 IEEE Bombay Section Signature Conference (IBSSC)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Mumbai, India, 2022, pp. 1–6.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Y. Lu, Y. Qi, S. Qi, Y. Li, H. Song and Y. Liu, "Say No to Price Discrimination: Decentralized and Automated Incentives for Price Auditing in Ride-Hailing Services,"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Mobile Computing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21, no. 2, pp. 663–680, Feb. 2022.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A. Yakovenko, "Solana: A New Architecture for a High Performance Blockchain v0.8.13,"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Whitepaper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 [Online]. Available: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https://solana.com/solana-whitepaper.pdf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Z. Zheng, S. Xie, H. N. Dai, X. Chen, and H. Wang, "An Overview of Blockchain Technology: Architecture, Consensus, and Future Trends,"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2017 IEEE International Congress on Big Data (</a:t>
            </a:r>
            <a:r>
              <a:rPr lang="en-US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BigData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Congress)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Honolulu, HI, USA, 2017, pp. 557–564.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R. Shivers, M. A. Rahman, M. J. H. Faruk, H. Shahriar, A.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Cuzzocrea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V. Clincy, "Ride-Hailing for Autonomous Vehicles: Hyperledger Fabric-Based Secure and Decentralized Blockchain Platform,"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2021 IEEE International Conference on Big Data (Big Data)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Orlando, FL, USA, 2021, pp. 3741–3750.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N. Mahmoud, A. Aly and H. Abd Elkader, "Enhancing Blockchain-based Ride-Sharing Services using IPFS,"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Systems with Applications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16, 2022, Art. no. 200135. [Online]. Available: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https://doi.org/10.1016/j.iswa.2022.200135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M. Li, Y. Chen, C. Lal, M. Conti, F. Martinelli and M.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Alazab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"Nereus: Anonymous and Secure Ride-Hailing Service Based on Private Smart Contracts,"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Dependable and Secure Computing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20, no. 4, pp. 2849–2866, Jul.–Aug. 2023.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S. Nakamoto, "Bitcoin: A Peer-to-Peer Electronic Cash System," 2008. [Online]. Available: https://bitcoin.org/bitcoin.pdf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269309386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2DA53-C3BA-5A6B-D7B6-F012F6094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9F68AE-279F-8C61-6C1C-94AA0CC54816}"/>
              </a:ext>
            </a:extLst>
          </p:cNvPr>
          <p:cNvSpPr/>
          <p:nvPr/>
        </p:nvSpPr>
        <p:spPr>
          <a:xfrm>
            <a:off x="6096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References: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EF01794C-4140-2FCF-1B8F-B195628F617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5368" name="Rectangle 5">
              <a:extLst>
                <a:ext uri="{FF2B5EF4-FFF2-40B4-BE49-F238E27FC236}">
                  <a16:creationId xmlns:a16="http://schemas.microsoft.com/office/drawing/2014/main" id="{F49E6D23-9A87-E5E7-6566-A9A65338C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5369" name="Picture 4" descr="shahuMah">
              <a:extLst>
                <a:ext uri="{FF2B5EF4-FFF2-40B4-BE49-F238E27FC236}">
                  <a16:creationId xmlns:a16="http://schemas.microsoft.com/office/drawing/2014/main" id="{4A182729-BB47-77BC-9916-E2E1D78F6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0" name="Picture 15" descr="logo">
              <a:extLst>
                <a:ext uri="{FF2B5EF4-FFF2-40B4-BE49-F238E27FC236}">
                  <a16:creationId xmlns:a16="http://schemas.microsoft.com/office/drawing/2014/main" id="{93F6418C-B4EC-B955-45C3-C78B72C759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0A24F03-43E7-7652-037A-95613297D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84F88B45-30DC-445C-8CD7-218177689F3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5367" name="Footer Placeholder 11">
            <a:extLst>
              <a:ext uri="{FF2B5EF4-FFF2-40B4-BE49-F238E27FC236}">
                <a16:creationId xmlns:a16="http://schemas.microsoft.com/office/drawing/2014/main" id="{C7D157BA-040B-255F-2DE7-24F8D2E8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3722688" y="65690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276FD1-76F4-8482-A55D-0F0AD4CD00EF}"/>
              </a:ext>
            </a:extLst>
          </p:cNvPr>
          <p:cNvSpPr/>
          <p:nvPr/>
        </p:nvSpPr>
        <p:spPr>
          <a:xfrm>
            <a:off x="438912" y="2286000"/>
            <a:ext cx="75438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V. Buterin, "Ethereum White Paper," GitHub repository, 2013. [Online]. Available: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https://ethereum.org/en/whitepaper/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J. Smith and R. Brown, "The Potential of Blockchain for Transportation Systems,"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Transportation Research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45, no. 2, pp. 123–135, 2020.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O.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Mokalusi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Kuriakose and H. Vermaak, "A Comparison of Transaction Fees for Various Data Types and Data Sizes of Blockchain Smart Contracts on a Selection of Blockchain Platforms," in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ICT Systems and Sustainability: Proceedings of ICT4SD 2022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Springer, Berlin, Germany, 2022, pp. 158–172.</a:t>
            </a:r>
            <a:endParaRPr lang="en-IN" sz="1000" dirty="0"/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Y. Lu, et al., "Safety Warning!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Decentralised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Automated Incentives for Disqualified Drivers Auditing in Ride-Hailing Services,"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Mobile Computing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3, pp. 1748–1762, Mar. 2023.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H. Yu, H. Zhang, X. Yu, X. Du and M.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Guizani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PGRide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Privacy-Preserving Group Ridesharing Matching in Online Ride Hailing Services,"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Internet of Things Journal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8, no. 7, pp. 5722–5735, Apr. 2021.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N. Szabo, "Smart Contracts: Building Blocks for Digital Markets,"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Extropy: The Journal of Transhumanist Thought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16, 1996, pp. 28–37.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[16] R.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Gaineddenova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“Pricing and Efficiency in a Decentralized Ride-Hailing Platform,”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Paper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2021. [Online]. Available: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https://doi.org/10.2139/ssrn.3740057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[17] M. Bez, G. Fornari and T. Vardanega, "The Scalability Challenge of Ethereum: An Initial Quantitative Analysis," </a:t>
            </a:r>
            <a:r>
              <a:rPr lang="en-US" sz="1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2019 IEEE International Conference on Service-Oriented System Engineering (SOSE)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 Francisco East Bay, CA, USA, 2019, pp. 167–176.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00683000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1" y="2743200"/>
            <a:ext cx="6321868" cy="1200329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72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6390" name="Rectangle 4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6391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392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4A396435-A32C-41F6-8326-AF0433AD1B8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6389" name="Footer Placeholder 9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00200"/>
            <a:ext cx="7391400" cy="4678204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Contents: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Introduction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Literature Survey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Findings from Literature Survey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Aim &amp; Objectives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Proposed Block Diagram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Methodology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Results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Applications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Expected outcome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Action Plan</a:t>
            </a:r>
          </a:p>
          <a:p>
            <a:pPr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US" sz="2000" dirty="0">
                <a:latin typeface="Rockwell" pitchFamily="18" charset="0"/>
                <a:cs typeface="Times New Roman" pitchFamily="18" charset="0"/>
              </a:rPr>
              <a:t>References</a:t>
            </a:r>
            <a:endParaRPr lang="en-US" sz="2000" b="1" dirty="0">
              <a:latin typeface="Rockwell" pitchFamily="18" charset="0"/>
              <a:cs typeface="Times New Roman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49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9DD53C-C835-4C40-BDCC-AA2BCCDECB8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10247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3646488" y="65690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 dirty="0"/>
              <a:t>RAJARSHI  SHAHU  COLLEGE  OF  ENGINEERING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764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Introduction:</a:t>
            </a:r>
          </a:p>
        </p:txBody>
      </p:sp>
      <p:grpSp>
        <p:nvGrpSpPr>
          <p:cNvPr id="10245" name="Group 6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49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9DD53C-C835-4C40-BDCC-AA2BCCDECB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10247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3646488" y="65690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400" y="2454295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Imagine a ride-sharing network where there's no central authority like Uber.  Instead, riders and drivers connect directly through a blockchain-based app. Smart contracts, self-executing programs on the blockchain, automate key functions.</a:t>
            </a:r>
          </a:p>
          <a:p>
            <a:pPr algn="just"/>
            <a:endParaRPr lang="en-US" sz="16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8BA76D2-D6ED-4DA7-9AE9-85F0109E3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80" y="3909121"/>
            <a:ext cx="2982308" cy="265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What Are Decentralized applications (dapps)">
            <a:extLst>
              <a:ext uri="{FF2B5EF4-FFF2-40B4-BE49-F238E27FC236}">
                <a16:creationId xmlns:a16="http://schemas.microsoft.com/office/drawing/2014/main" id="{4F1B0C9C-52BE-4127-8FF7-F54246C52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08" y="4084657"/>
            <a:ext cx="4610100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096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800" b="1" dirty="0">
                <a:latin typeface="Rockwell" pitchFamily="18" charset="0"/>
                <a:cs typeface="Times New Roman" pitchFamily="18" charset="0"/>
              </a:rPr>
              <a:t>Literature Survey</a:t>
            </a:r>
            <a:r>
              <a:rPr lang="en-US" b="1" dirty="0">
                <a:latin typeface="Rockwell" pitchFamily="18" charset="0"/>
                <a:cs typeface="Times New Roman" pitchFamily="18" charset="0"/>
              </a:rPr>
              <a:t>:</a:t>
            </a:r>
          </a:p>
        </p:txBody>
      </p:sp>
      <p:grpSp>
        <p:nvGrpSpPr>
          <p:cNvPr id="11313" name="Group 5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1316" name="Rectangle 6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1317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318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10176BAE-A02D-4C58-A2AE-FE39450A90D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1315" name="Footer Placeholder 12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5690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B7CC07-F8BF-2418-5397-3DEC0F569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365683"/>
              </p:ext>
            </p:extLst>
          </p:nvPr>
        </p:nvGraphicFramePr>
        <p:xfrm>
          <a:off x="571500" y="2159279"/>
          <a:ext cx="8229599" cy="44645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1105">
                  <a:extLst>
                    <a:ext uri="{9D8B030D-6E8A-4147-A177-3AD203B41FA5}">
                      <a16:colId xmlns:a16="http://schemas.microsoft.com/office/drawing/2014/main" val="423551203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2270667612"/>
                    </a:ext>
                  </a:extLst>
                </a:gridCol>
                <a:gridCol w="1323473">
                  <a:extLst>
                    <a:ext uri="{9D8B030D-6E8A-4147-A177-3AD203B41FA5}">
                      <a16:colId xmlns:a16="http://schemas.microsoft.com/office/drawing/2014/main" val="4148896840"/>
                    </a:ext>
                  </a:extLst>
                </a:gridCol>
                <a:gridCol w="1660358">
                  <a:extLst>
                    <a:ext uri="{9D8B030D-6E8A-4147-A177-3AD203B41FA5}">
                      <a16:colId xmlns:a16="http://schemas.microsoft.com/office/drawing/2014/main" val="694818912"/>
                    </a:ext>
                  </a:extLst>
                </a:gridCol>
                <a:gridCol w="2129590">
                  <a:extLst>
                    <a:ext uri="{9D8B030D-6E8A-4147-A177-3AD203B41FA5}">
                      <a16:colId xmlns:a16="http://schemas.microsoft.com/office/drawing/2014/main" val="2993080034"/>
                    </a:ext>
                  </a:extLst>
                </a:gridCol>
                <a:gridCol w="2273968">
                  <a:extLst>
                    <a:ext uri="{9D8B030D-6E8A-4147-A177-3AD203B41FA5}">
                      <a16:colId xmlns:a16="http://schemas.microsoft.com/office/drawing/2014/main" val="3995254196"/>
                    </a:ext>
                  </a:extLst>
                </a:gridCol>
              </a:tblGrid>
              <a:tr h="551089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Sr.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Ref. No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Publisher, Year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Benefits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Drawbacks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b"/>
                </a:tc>
                <a:extLst>
                  <a:ext uri="{0D108BD9-81ED-4DB2-BD59-A6C34878D82A}">
                    <a16:rowId xmlns:a16="http://schemas.microsoft.com/office/drawing/2014/main" val="892026037"/>
                  </a:ext>
                </a:extLst>
              </a:tr>
              <a:tr h="7960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IEEE, 2020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PEBERS (The ride-hailing based on Ethereum)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Demonstrated feasibility of decentralized ride-hailing using Ethereum smart contracts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gas fees, low scalability, latency due to Ethereum congestion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960970003"/>
                  </a:ext>
                </a:extLst>
              </a:tr>
              <a:tr h="7960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IEEE, 2022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+ IPFS for Ride-Hailing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transparency and decentralized storage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bottlenecks from Ethereum, IPFS integration complexity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4015047036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IEEE, 2022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Incentive Auditing in Ride-Hailing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Prevents price discrimination through automated incentives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real-time implementation, lacks usability evaluation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392443055"/>
                  </a:ext>
                </a:extLst>
              </a:tr>
              <a:tr h="551089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Solana Whitepaper, 2018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Solana Blockchain (PoH + BFT)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throughput (65K TPS), Low latency, Minimal fees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Newer ecosystem, Limited mainstream adoption at the time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1457387567"/>
                  </a:ext>
                </a:extLst>
              </a:tr>
              <a:tr h="86949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[5]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BigData Congress, 2017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 Architecture &amp; Consensus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overview of blockchain design and trends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Generalized discussion, not specific to ride-hailing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/>
                </a:tc>
                <a:extLst>
                  <a:ext uri="{0D108BD9-81ED-4DB2-BD59-A6C34878D82A}">
                    <a16:rowId xmlns:a16="http://schemas.microsoft.com/office/drawing/2014/main" val="414394309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16764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Findings from Literature Survey: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49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250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629DD53C-C835-4C40-BDCC-AA2BCCDECB8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0247" name="Footer Placeholder 13"/>
          <p:cNvSpPr>
            <a:spLocks noGrp="1"/>
          </p:cNvSpPr>
          <p:nvPr>
            <p:ph type="ftr" sz="quarter" idx="11"/>
          </p:nvPr>
        </p:nvSpPr>
        <p:spPr bwMode="auto">
          <a:xfrm>
            <a:off x="3646488" y="65690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" y="2242458"/>
            <a:ext cx="84582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- Ride-hailing apps like Uber and Ola provide convenient alternatives to traditional travel modes in India and globally.</a:t>
            </a:r>
          </a:p>
          <a:p>
            <a:r>
              <a:rPr lang="en-US" sz="1600" dirty="0"/>
              <a:t>- Challenges of traditional transportation include affordability issues with private vehicles, crowded public transportation, and unreliable taxis/auto rickshaws.</a:t>
            </a:r>
          </a:p>
          <a:p>
            <a:r>
              <a:rPr lang="en-US" sz="1600" dirty="0"/>
              <a:t>- Advancements in internet technology and smartphones make booking rides easy but introduce issues like surge pricing and high intermediary fees.</a:t>
            </a:r>
          </a:p>
          <a:p>
            <a:r>
              <a:rPr lang="en-US" sz="1600" dirty="0"/>
              <a:t>- Research into decentralized vehicle systems is rapidly advancing to address these challenges.</a:t>
            </a:r>
          </a:p>
          <a:p>
            <a:r>
              <a:rPr lang="en-US" sz="1600" dirty="0"/>
              <a:t>- Traditional ride-hailing systems are inherently centralized, posing obstacles to decentralization efforts.</a:t>
            </a:r>
          </a:p>
          <a:p>
            <a:r>
              <a:rPr lang="en-US" sz="1600" dirty="0"/>
              <a:t>- Blockchain and similar decentralized technologies offer solutions with their immutability, transparency, and fault tolerance.</a:t>
            </a:r>
          </a:p>
          <a:p>
            <a:r>
              <a:rPr lang="en-US" sz="1600" dirty="0"/>
              <a:t>- Successful implementation of decentralized ride-hailing could eliminate intermediary fees and surge charges, enhancing transparency.</a:t>
            </a:r>
          </a:p>
          <a:p>
            <a:r>
              <a:rPr lang="en-US" sz="1600" dirty="0"/>
              <a:t>- Proposed framework involves implementing a decentralized ride-hailing architecture on IPFS and Ethereum blockchain platform.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Aim &amp; Objectives</a:t>
            </a:r>
            <a:r>
              <a:rPr lang="en-US" sz="2400" dirty="0"/>
              <a:t>:</a:t>
            </a:r>
            <a:endParaRPr lang="en-US" sz="26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229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2297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298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95B16EF9-C68A-498B-A44B-B2FC773B55A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2295" name="Footer Placeholder 11"/>
          <p:cNvSpPr>
            <a:spLocks noGrp="1"/>
          </p:cNvSpPr>
          <p:nvPr>
            <p:ph type="ftr" sz="quarter" idx="11"/>
          </p:nvPr>
        </p:nvSpPr>
        <p:spPr bwMode="auto">
          <a:xfrm>
            <a:off x="3505200" y="6569075"/>
            <a:ext cx="5421313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76200" y="2345323"/>
            <a:ext cx="86106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algn="just">
              <a:tabLst>
                <a:tab pos="960438" algn="l"/>
                <a:tab pos="3890963" algn="l"/>
              </a:tabLst>
            </a:pPr>
            <a:r>
              <a:rPr lang="en-US" sz="18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Aims:</a:t>
            </a:r>
          </a:p>
          <a:p>
            <a:pPr marL="800100" lvl="1" indent="-342900" algn="just">
              <a:buAutoNum type="arabicPeriod"/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Enhance efficiency and reduce costs in carpooling.</a:t>
            </a:r>
          </a:p>
          <a:p>
            <a:pPr marL="800100" lvl="1" indent="-342900" algn="just">
              <a:buAutoNum type="arabicPeriod"/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Increase trust and foster community among users.</a:t>
            </a:r>
          </a:p>
          <a:p>
            <a:pPr marL="800100" lvl="1" indent="-342900" algn="just">
              <a:buAutoNum type="arabicPeriod"/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 Promote sustainability and accessibility of carpooling options.</a:t>
            </a:r>
          </a:p>
          <a:p>
            <a:pPr lvl="1" algn="just">
              <a:tabLst>
                <a:tab pos="960438" algn="l"/>
                <a:tab pos="3890963" algn="l"/>
              </a:tabLst>
            </a:pPr>
            <a:endParaRPr lang="en-US" sz="1800" dirty="0"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lvl="1" algn="just">
              <a:tabLst>
                <a:tab pos="960438" algn="l"/>
                <a:tab pos="3890963" algn="l"/>
              </a:tabLst>
            </a:pPr>
            <a:r>
              <a:rPr lang="en-US" sz="1800" b="1" dirty="0">
                <a:latin typeface="Arial" pitchFamily="34" charset="0"/>
                <a:ea typeface="Times New Roman" pitchFamily="18" charset="0"/>
                <a:cs typeface="Arial" pitchFamily="34" charset="0"/>
              </a:rPr>
              <a:t>Objectives:</a:t>
            </a:r>
          </a:p>
          <a:p>
            <a:pPr marL="800100" lvl="1" indent="-342900" algn="just">
              <a:buAutoNum type="arabicPeriod"/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Develop a user-friendly blockchain platform for secure carpooling</a:t>
            </a:r>
          </a:p>
          <a:p>
            <a:pPr lvl="1" algn="just"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2. Utilize smart contracts for automated and fair payment processing.</a:t>
            </a:r>
          </a:p>
          <a:p>
            <a:pPr lvl="1" algn="just"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3.Implement blockchain-based identity verification for enhanced security.</a:t>
            </a:r>
          </a:p>
          <a:p>
            <a:pPr lvl="1" algn="just"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4. Establish partnerships to promote adoption and usage.</a:t>
            </a:r>
          </a:p>
          <a:p>
            <a:pPr lvl="1" algn="just">
              <a:tabLst>
                <a:tab pos="960438" algn="l"/>
                <a:tab pos="3890963" algn="l"/>
              </a:tabLst>
            </a:pPr>
            <a:r>
              <a:rPr lang="en-US" sz="1800" dirty="0">
                <a:latin typeface="Arial" pitchFamily="34" charset="0"/>
                <a:ea typeface="Times New Roman" pitchFamily="18" charset="0"/>
                <a:cs typeface="Arial" pitchFamily="34" charset="0"/>
              </a:rPr>
              <a:t>5. Conduct testing and security audits for reliability.</a:t>
            </a:r>
            <a:endParaRPr kumimoji="0" 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Proposed Block Diagram:</a:t>
            </a:r>
          </a:p>
        </p:txBody>
      </p:sp>
      <p:grpSp>
        <p:nvGrpSpPr>
          <p:cNvPr id="13317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22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3320" name="Footer Placeholder 12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501584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7E5E8-056F-4082-91CA-B1B2B0BF93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90" y="2190139"/>
            <a:ext cx="7951040" cy="367726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Methodology: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22" name="Picture 4" descr="shahuMah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13320" name="Footer Placeholder 12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/>
              <a:t>RAJARSHI  SHAHU  COLLEGE  OF 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E54172-63CB-4DCA-B794-21D146B9BF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251" y="2587386"/>
            <a:ext cx="3407657" cy="2289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1118B-1FB0-469C-9632-6876F27B6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637260"/>
            <a:ext cx="3047999" cy="21657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EBBE82-0777-4289-9E2B-16EEAB7EA1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47" y="4424672"/>
            <a:ext cx="2124672" cy="212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97230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7200" y="1600200"/>
            <a:ext cx="73914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003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latin typeface="Rockwell" pitchFamily="18" charset="0"/>
                <a:cs typeface="Times New Roman" pitchFamily="18" charset="0"/>
              </a:rPr>
              <a:t>Methodology: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1077913"/>
            <a:chOff x="0" y="0"/>
            <a:chExt cx="9144000" cy="1077218"/>
          </a:xfrm>
        </p:grpSpPr>
        <p:sp>
          <p:nvSpPr>
            <p:cNvPr id="1332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9144000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   JSPM’s 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RAJARSHI SHAHU COLLEGE OF ENGINEERING</a:t>
              </a:r>
            </a:p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Department of Electronics and Telecommunication Engineering</a:t>
              </a:r>
              <a:r>
                <a:rPr lang="en-US" sz="24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3322" name="Picture 4" descr="shahuMah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43850" y="0"/>
              <a:ext cx="120015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3" name="Picture 15" descr="logo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1143000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fld id="{FCCCDC31-6216-4B10-96D7-B96B0185C7F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3320" name="Footer Placeholder 12"/>
          <p:cNvSpPr>
            <a:spLocks noGrp="1"/>
          </p:cNvSpPr>
          <p:nvPr>
            <p:ph type="ftr" sz="quarter" idx="11"/>
          </p:nvPr>
        </p:nvSpPr>
        <p:spPr bwMode="auto">
          <a:xfrm>
            <a:off x="3722688" y="6492875"/>
            <a:ext cx="5421312" cy="365125"/>
          </a:xfrm>
          <a:noFill/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sz="1000" dirty="0"/>
              <a:t>RAJARSHI  SHAHU  COLLEGE  OF  ENGINEERING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1C22AC-C15F-4F03-84D8-14DB766B5F92}"/>
              </a:ext>
            </a:extLst>
          </p:cNvPr>
          <p:cNvSpPr/>
          <p:nvPr/>
        </p:nvSpPr>
        <p:spPr>
          <a:xfrm>
            <a:off x="381000" y="2397356"/>
            <a:ext cx="7848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/>
              <a:t>Dapp</a:t>
            </a:r>
            <a:r>
              <a:rPr lang="en-US" sz="1600" b="1" dirty="0"/>
              <a:t>: </a:t>
            </a:r>
            <a:r>
              <a:rPr lang="en-US" sz="1600" dirty="0" err="1"/>
              <a:t>DApp</a:t>
            </a:r>
            <a:r>
              <a:rPr lang="en-US" sz="1600" dirty="0"/>
              <a:t> stands for Decentralized Application. It's a software program that operates on a blockchain or a peer-to-peer (P2P) network of computers, instead of a single server controlled by a company.</a:t>
            </a:r>
          </a:p>
          <a:p>
            <a:r>
              <a:rPr lang="en-US" sz="1600" b="1" dirty="0"/>
              <a:t>SOL blockchain: </a:t>
            </a:r>
            <a:r>
              <a:rPr lang="en-US" sz="1600" dirty="0"/>
              <a:t>Solana blockchain is a platform designed specifically for decentralized applications (</a:t>
            </a:r>
            <a:r>
              <a:rPr lang="en-US" sz="1600" dirty="0" err="1"/>
              <a:t>dApps</a:t>
            </a:r>
            <a:r>
              <a:rPr lang="en-US" sz="1600" dirty="0"/>
              <a:t>) and fast, scalable cryptocurrency transactions.</a:t>
            </a:r>
          </a:p>
          <a:p>
            <a:r>
              <a:rPr lang="en-US" sz="1600" dirty="0"/>
              <a:t>Proof-of-History (</a:t>
            </a:r>
            <a:r>
              <a:rPr lang="en-US" sz="1600" dirty="0" err="1"/>
              <a:t>PoH</a:t>
            </a:r>
            <a:r>
              <a:rPr lang="en-US" sz="1600" dirty="0"/>
              <a:t>): This unique feature helps Solana achieve its speed by cryptographically verifying the order in which transactions occur, without the need for all nodes to constantly communicate.</a:t>
            </a:r>
          </a:p>
          <a:p>
            <a:r>
              <a:rPr lang="en-US" sz="1600" b="1" dirty="0"/>
              <a:t>Proof-of-Stake (</a:t>
            </a:r>
            <a:r>
              <a:rPr lang="en-US" sz="1600" b="1" dirty="0" err="1"/>
              <a:t>PoS</a:t>
            </a:r>
            <a:r>
              <a:rPr lang="en-US" sz="1600" b="1" dirty="0"/>
              <a:t>): </a:t>
            </a:r>
            <a:r>
              <a:rPr lang="en-US" sz="1600" dirty="0"/>
              <a:t>Solana utilizes a hybrid consensus mechanism, combining </a:t>
            </a:r>
            <a:r>
              <a:rPr lang="en-US" sz="1600" dirty="0" err="1"/>
              <a:t>PoH</a:t>
            </a:r>
            <a:r>
              <a:rPr lang="en-US" sz="1600" dirty="0"/>
              <a:t> with </a:t>
            </a:r>
            <a:r>
              <a:rPr lang="en-US" sz="1600" dirty="0" err="1"/>
              <a:t>PoS.</a:t>
            </a:r>
            <a:r>
              <a:rPr lang="en-US" sz="1600" dirty="0"/>
              <a:t> In </a:t>
            </a:r>
            <a:r>
              <a:rPr lang="en-US" sz="1600" dirty="0" err="1"/>
              <a:t>PoS</a:t>
            </a:r>
            <a:r>
              <a:rPr lang="en-US" sz="1600" dirty="0"/>
              <a:t>, validators who verify transactions are chosen based on the amount of SOL tokens they stake, contributing to network security.</a:t>
            </a:r>
          </a:p>
          <a:p>
            <a:r>
              <a:rPr lang="en-US" sz="1600" b="1" dirty="0"/>
              <a:t>Rust:  </a:t>
            </a:r>
            <a:r>
              <a:rPr lang="en-US" sz="1600" dirty="0"/>
              <a:t>Rust is a compiled, statically typed systems programming language emphasizing memory safety and concurrency without garbage collection. Overall, Rust is a powerful language for programmers who need a balance of speed, safety, and ease of development.</a:t>
            </a:r>
            <a:endParaRPr lang="en-IN" sz="1600" dirty="0"/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ustom 4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0000"/>
      </a:hlink>
      <a:folHlink>
        <a:srgbClr val="775F55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000000"/>
    </a:hlink>
    <a:folHlink>
      <a:srgbClr val="775F5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24771</TotalTime>
  <Words>1991</Words>
  <Application>Microsoft Office PowerPoint</Application>
  <PresentationFormat>On-screen Show (4:3)</PresentationFormat>
  <Paragraphs>241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Rockwell</vt:lpstr>
      <vt:lpstr>Tahoma</vt:lpstr>
      <vt:lpstr>Times New Roman</vt:lpstr>
      <vt:lpstr>Tw Cen MT</vt:lpstr>
      <vt:lpstr>Wingdings</vt:lpstr>
      <vt:lpstr>Wingdings 2</vt:lpstr>
      <vt:lpstr>Median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cs412slides</dc:title>
  <dc:creator>Jiawei Han</dc:creator>
  <cp:lastModifiedBy>Sahil Kuthe</cp:lastModifiedBy>
  <cp:revision>3228</cp:revision>
  <cp:lastPrinted>2014-07-14T23:06:03Z</cp:lastPrinted>
  <dcterms:created xsi:type="dcterms:W3CDTF">1999-12-01T22:01:55Z</dcterms:created>
  <dcterms:modified xsi:type="dcterms:W3CDTF">2025-06-14T06:35:50Z</dcterms:modified>
</cp:coreProperties>
</file>