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9"/>
  </p:notesMasterIdLst>
  <p:sldIdLst>
    <p:sldId id="256" r:id="rId2"/>
    <p:sldId id="275" r:id="rId3"/>
    <p:sldId id="287" r:id="rId4"/>
    <p:sldId id="276" r:id="rId5"/>
    <p:sldId id="268" r:id="rId6"/>
    <p:sldId id="295" r:id="rId7"/>
    <p:sldId id="288" r:id="rId8"/>
    <p:sldId id="301" r:id="rId9"/>
    <p:sldId id="302" r:id="rId10"/>
    <p:sldId id="297" r:id="rId11"/>
    <p:sldId id="298" r:id="rId12"/>
    <p:sldId id="299" r:id="rId13"/>
    <p:sldId id="300" r:id="rId14"/>
    <p:sldId id="303" r:id="rId15"/>
    <p:sldId id="283" r:id="rId16"/>
    <p:sldId id="266" r:id="rId17"/>
    <p:sldId id="293" r:id="rId18"/>
    <p:sldId id="265" r:id="rId19"/>
    <p:sldId id="279" r:id="rId20"/>
    <p:sldId id="277" r:id="rId21"/>
    <p:sldId id="292" r:id="rId22"/>
    <p:sldId id="278" r:id="rId23"/>
    <p:sldId id="274" r:id="rId24"/>
    <p:sldId id="289" r:id="rId25"/>
    <p:sldId id="291" r:id="rId26"/>
    <p:sldId id="290"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44"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A441D-1342-4240-A60E-5712D190246B}" type="datetimeFigureOut">
              <a:rPr lang="en-US" smtClean="0"/>
              <a:t>8/22/2021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DD863-96AF-42BE-BBEE-1409C29CF682}" type="slidenum">
              <a:rPr lang="en-US" smtClean="0"/>
              <a:t>‹#›</a:t>
            </a:fld>
            <a:endParaRPr lang="en-US"/>
          </a:p>
        </p:txBody>
      </p:sp>
    </p:spTree>
    <p:extLst>
      <p:ext uri="{BB962C8B-B14F-4D97-AF65-F5344CB8AC3E}">
        <p14:creationId xmlns:p14="http://schemas.microsoft.com/office/powerpoint/2010/main" val="417942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2" name="Google Shape;6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976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550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17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832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3585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5937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3968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0204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56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965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111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2034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4731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8769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65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1100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094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54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88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108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352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7103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17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451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229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0F30-9E36-4C42-9A5D-702364D1EF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1AC044-A797-404C-A9D5-8038BBA79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361ABE-E97E-48E7-9DE1-4DDCE809F55C}"/>
              </a:ext>
            </a:extLst>
          </p:cNvPr>
          <p:cNvSpPr>
            <a:spLocks noGrp="1"/>
          </p:cNvSpPr>
          <p:nvPr>
            <p:ph type="dt" sz="half" idx="10"/>
          </p:nvPr>
        </p:nvSpPr>
        <p:spPr/>
        <p:txBody>
          <a:bodyPr/>
          <a:lstStyle/>
          <a:p>
            <a:fld id="{FAB0F3AB-5D91-4AD1-8968-53F5F3216980}" type="datetimeFigureOut">
              <a:rPr lang="en-US" smtClean="0"/>
              <a:t>8/22/2021</a:t>
            </a:fld>
            <a:endParaRPr lang="en-US"/>
          </a:p>
        </p:txBody>
      </p:sp>
      <p:sp>
        <p:nvSpPr>
          <p:cNvPr id="5" name="Footer Placeholder 4">
            <a:extLst>
              <a:ext uri="{FF2B5EF4-FFF2-40B4-BE49-F238E27FC236}">
                <a16:creationId xmlns:a16="http://schemas.microsoft.com/office/drawing/2014/main" id="{DBB3454D-8CDB-4FB9-A470-354E508A7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8C023-6DC5-4B17-AE1B-ED4748557721}"/>
              </a:ext>
            </a:extLst>
          </p:cNvPr>
          <p:cNvSpPr>
            <a:spLocks noGrp="1"/>
          </p:cNvSpPr>
          <p:nvPr>
            <p:ph type="sldNum" sz="quarter" idx="12"/>
          </p:nvPr>
        </p:nvSpPr>
        <p:spPr/>
        <p:txBody>
          <a:bodyPr/>
          <a:lstStyle/>
          <a:p>
            <a:fld id="{C43811E3-3D84-466D-8F45-BB14E111B27D}" type="slidenum">
              <a:rPr lang="en-US" smtClean="0"/>
              <a:t>‹#›</a:t>
            </a:fld>
            <a:endParaRPr lang="en-US"/>
          </a:p>
        </p:txBody>
      </p:sp>
    </p:spTree>
    <p:extLst>
      <p:ext uri="{BB962C8B-B14F-4D97-AF65-F5344CB8AC3E}">
        <p14:creationId xmlns:p14="http://schemas.microsoft.com/office/powerpoint/2010/main" val="144525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1C95-320D-47BC-B0F2-BD71AC3262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8E1869-F0BD-4BF8-B0CC-B373D28D31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D179C-5624-42A7-BBE1-E8A7C8B530BC}"/>
              </a:ext>
            </a:extLst>
          </p:cNvPr>
          <p:cNvSpPr>
            <a:spLocks noGrp="1"/>
          </p:cNvSpPr>
          <p:nvPr>
            <p:ph type="dt" sz="half" idx="10"/>
          </p:nvPr>
        </p:nvSpPr>
        <p:spPr/>
        <p:txBody>
          <a:bodyPr/>
          <a:lstStyle/>
          <a:p>
            <a:fld id="{FAB0F3AB-5D91-4AD1-8968-53F5F3216980}" type="datetimeFigureOut">
              <a:rPr lang="en-US" smtClean="0"/>
              <a:t>8/22/2021</a:t>
            </a:fld>
            <a:endParaRPr lang="en-US"/>
          </a:p>
        </p:txBody>
      </p:sp>
      <p:sp>
        <p:nvSpPr>
          <p:cNvPr id="5" name="Footer Placeholder 4">
            <a:extLst>
              <a:ext uri="{FF2B5EF4-FFF2-40B4-BE49-F238E27FC236}">
                <a16:creationId xmlns:a16="http://schemas.microsoft.com/office/drawing/2014/main" id="{7F9A2BD2-8B87-4B95-8F72-6F08B558F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E6FE5-79EC-4C1D-853C-172F199EB601}"/>
              </a:ext>
            </a:extLst>
          </p:cNvPr>
          <p:cNvSpPr>
            <a:spLocks noGrp="1"/>
          </p:cNvSpPr>
          <p:nvPr>
            <p:ph type="sldNum" sz="quarter" idx="12"/>
          </p:nvPr>
        </p:nvSpPr>
        <p:spPr/>
        <p:txBody>
          <a:bodyPr/>
          <a:lstStyle/>
          <a:p>
            <a:fld id="{C43811E3-3D84-466D-8F45-BB14E111B27D}" type="slidenum">
              <a:rPr lang="en-US" smtClean="0"/>
              <a:t>‹#›</a:t>
            </a:fld>
            <a:endParaRPr lang="en-US"/>
          </a:p>
        </p:txBody>
      </p:sp>
    </p:spTree>
    <p:extLst>
      <p:ext uri="{BB962C8B-B14F-4D97-AF65-F5344CB8AC3E}">
        <p14:creationId xmlns:p14="http://schemas.microsoft.com/office/powerpoint/2010/main" val="384450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5BBE75-CCAD-441C-A5E5-0203966D5B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AD2B40-903A-4A35-9D1D-1CB0B449B1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5063B-51CB-4960-973B-8B44C1422DC6}"/>
              </a:ext>
            </a:extLst>
          </p:cNvPr>
          <p:cNvSpPr>
            <a:spLocks noGrp="1"/>
          </p:cNvSpPr>
          <p:nvPr>
            <p:ph type="dt" sz="half" idx="10"/>
          </p:nvPr>
        </p:nvSpPr>
        <p:spPr/>
        <p:txBody>
          <a:bodyPr/>
          <a:lstStyle/>
          <a:p>
            <a:fld id="{FAB0F3AB-5D91-4AD1-8968-53F5F3216980}" type="datetimeFigureOut">
              <a:rPr lang="en-US" smtClean="0"/>
              <a:t>8/22/2021</a:t>
            </a:fld>
            <a:endParaRPr lang="en-US"/>
          </a:p>
        </p:txBody>
      </p:sp>
      <p:sp>
        <p:nvSpPr>
          <p:cNvPr id="5" name="Footer Placeholder 4">
            <a:extLst>
              <a:ext uri="{FF2B5EF4-FFF2-40B4-BE49-F238E27FC236}">
                <a16:creationId xmlns:a16="http://schemas.microsoft.com/office/drawing/2014/main" id="{FD8D495E-6457-49EC-B466-665EE45AA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74346-CF1B-4348-94CD-CDAC9A34C360}"/>
              </a:ext>
            </a:extLst>
          </p:cNvPr>
          <p:cNvSpPr>
            <a:spLocks noGrp="1"/>
          </p:cNvSpPr>
          <p:nvPr>
            <p:ph type="sldNum" sz="quarter" idx="12"/>
          </p:nvPr>
        </p:nvSpPr>
        <p:spPr/>
        <p:txBody>
          <a:bodyPr/>
          <a:lstStyle/>
          <a:p>
            <a:fld id="{C43811E3-3D84-466D-8F45-BB14E111B27D}" type="slidenum">
              <a:rPr lang="en-US" smtClean="0"/>
              <a:t>‹#›</a:t>
            </a:fld>
            <a:endParaRPr lang="en-US"/>
          </a:p>
        </p:txBody>
      </p:sp>
    </p:spTree>
    <p:extLst>
      <p:ext uri="{BB962C8B-B14F-4D97-AF65-F5344CB8AC3E}">
        <p14:creationId xmlns:p14="http://schemas.microsoft.com/office/powerpoint/2010/main" val="3151544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4" y="0"/>
            <a:ext cx="12188952" cy="6858000"/>
          </a:xfrm>
          <a:prstGeom prst="rect">
            <a:avLst/>
          </a:prstGeom>
          <a:noFill/>
          <a:ln>
            <a:noFill/>
          </a:ln>
        </p:spPr>
      </p:pic>
      <p:sp>
        <p:nvSpPr>
          <p:cNvPr id="20" name="Google Shape;20;p2"/>
          <p:cNvSpPr txBox="1">
            <a:spLocks noGrp="1"/>
          </p:cNvSpPr>
          <p:nvPr>
            <p:ph type="body" idx="1"/>
          </p:nvPr>
        </p:nvSpPr>
        <p:spPr>
          <a:xfrm>
            <a:off x="658368" y="3968496"/>
            <a:ext cx="6638544" cy="1650381"/>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005BBB"/>
              </a:buClr>
              <a:buSzPts val="2800"/>
              <a:buFont typeface="Arial"/>
              <a:buNone/>
              <a:defRPr sz="2800" b="0" i="0" u="none" strike="noStrike" cap="none">
                <a:solidFill>
                  <a:schemeClr val="lt1"/>
                </a:solidFill>
                <a:latin typeface="Georgia"/>
                <a:ea typeface="Georgia"/>
                <a:cs typeface="Georgia"/>
                <a:sym typeface="Georgia"/>
              </a:defRPr>
            </a:lvl1pPr>
            <a:lvl2pPr marL="914400" marR="0" lvl="1" indent="-355600" algn="l" rtl="0">
              <a:lnSpc>
                <a:spcPct val="90000"/>
              </a:lnSpc>
              <a:spcBef>
                <a:spcPts val="500"/>
              </a:spcBef>
              <a:spcAft>
                <a:spcPts val="0"/>
              </a:spcAft>
              <a:buClr>
                <a:srgbClr val="005BBB"/>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rgbClr val="005BBB"/>
              </a:buClr>
              <a:buSzPts val="1800"/>
              <a:buFont typeface="Merriweather Sans"/>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rgbClr val="005BBB"/>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rgbClr val="005BBB"/>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1" name="Google Shape;21;p2"/>
          <p:cNvPicPr preferRelativeResize="0"/>
          <p:nvPr/>
        </p:nvPicPr>
        <p:blipFill rotWithShape="1">
          <a:blip r:embed="rId3">
            <a:alphaModFix/>
          </a:blip>
          <a:srcRect/>
          <a:stretch/>
        </p:blipFill>
        <p:spPr>
          <a:xfrm>
            <a:off x="658368" y="6046265"/>
            <a:ext cx="4650699" cy="344912"/>
          </a:xfrm>
          <a:prstGeom prst="rect">
            <a:avLst/>
          </a:prstGeom>
          <a:noFill/>
          <a:ln>
            <a:noFill/>
          </a:ln>
        </p:spPr>
      </p:pic>
      <p:sp>
        <p:nvSpPr>
          <p:cNvPr id="22" name="Google Shape;22;p2"/>
          <p:cNvSpPr txBox="1">
            <a:spLocks noGrp="1"/>
          </p:cNvSpPr>
          <p:nvPr>
            <p:ph type="ctrTitle"/>
          </p:nvPr>
        </p:nvSpPr>
        <p:spPr>
          <a:xfrm>
            <a:off x="658368" y="1490472"/>
            <a:ext cx="6638544" cy="2386584"/>
          </a:xfrm>
          <a:prstGeom prst="rect">
            <a:avLst/>
          </a:prstGeom>
          <a:noFill/>
          <a:ln>
            <a:noFill/>
          </a:ln>
        </p:spPr>
        <p:txBody>
          <a:bodyPr spcFirstLastPara="1" wrap="square" lIns="91425" tIns="91425" rIns="91425" bIns="91425" anchor="b" anchorCtr="0">
            <a:noAutofit/>
          </a:bodyPr>
          <a:lstStyle>
            <a:lvl1pPr marR="0" lvl="0" algn="l" rtl="0">
              <a:lnSpc>
                <a:spcPct val="96666"/>
              </a:lnSpc>
              <a:spcBef>
                <a:spcPts val="0"/>
              </a:spcBef>
              <a:spcAft>
                <a:spcPts val="0"/>
              </a:spcAft>
              <a:buClr>
                <a:schemeClr val="lt1"/>
              </a:buClr>
              <a:buSzPts val="6000"/>
              <a:buFont typeface="Arial"/>
              <a:buNone/>
              <a:defRPr sz="6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206709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53"/>
        <p:cNvGrpSpPr/>
        <p:nvPr/>
      </p:nvGrpSpPr>
      <p:grpSpPr>
        <a:xfrm>
          <a:off x="0" y="0"/>
          <a:ext cx="0" cy="0"/>
          <a:chOff x="0" y="0"/>
          <a:chExt cx="0" cy="0"/>
        </a:xfrm>
      </p:grpSpPr>
      <p:sp>
        <p:nvSpPr>
          <p:cNvPr id="54" name="Google Shape;54;p11"/>
          <p:cNvSpPr>
            <a:spLocks noGrp="1"/>
          </p:cNvSpPr>
          <p:nvPr>
            <p:ph type="chart" idx="2"/>
          </p:nvPr>
        </p:nvSpPr>
        <p:spPr>
          <a:xfrm>
            <a:off x="5098987" y="1320800"/>
            <a:ext cx="6388100" cy="4465639"/>
          </a:xfrm>
          <a:prstGeom prst="rect">
            <a:avLst/>
          </a:prstGeom>
          <a:solidFill>
            <a:srgbClr val="BFBFBF"/>
          </a:solid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rgbClr val="005BBB"/>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rgbClr val="005BBB"/>
              </a:buClr>
              <a:buSzPts val="1800"/>
              <a:buFont typeface="Merriweather Sans"/>
              <a:buChar char="-"/>
              <a:defRPr sz="18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rgbClr val="005BBB"/>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rgbClr val="005BBB"/>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11"/>
          <p:cNvSpPr txBox="1">
            <a:spLocks noGrp="1"/>
          </p:cNvSpPr>
          <p:nvPr>
            <p:ph type="title"/>
          </p:nvPr>
        </p:nvSpPr>
        <p:spPr>
          <a:xfrm>
            <a:off x="569468" y="1320800"/>
            <a:ext cx="4268653" cy="716084"/>
          </a:xfrm>
          <a:prstGeom prst="rect">
            <a:avLst/>
          </a:prstGeom>
          <a:noFill/>
          <a:ln>
            <a:noFill/>
          </a:ln>
        </p:spPr>
        <p:txBody>
          <a:bodyPr spcFirstLastPara="1" wrap="square" lIns="91425" tIns="91425" rIns="91425" bIns="91425" anchor="b" anchorCtr="0">
            <a:noAutofit/>
          </a:bodyPr>
          <a:lstStyle>
            <a:lvl1pPr marR="0" lvl="0" algn="l" rtl="0">
              <a:lnSpc>
                <a:spcPct val="80000"/>
              </a:lnSpc>
              <a:spcBef>
                <a:spcPts val="0"/>
              </a:spcBef>
              <a:spcAft>
                <a:spcPts val="0"/>
              </a:spcAft>
              <a:buClr>
                <a:srgbClr val="005BBB"/>
              </a:buClr>
              <a:buSzPts val="3600"/>
              <a:buFont typeface="Georgia"/>
              <a:buNone/>
              <a:defRPr sz="3600" b="0" i="0" u="none" strike="noStrike" cap="none">
                <a:solidFill>
                  <a:srgbClr val="005BBB"/>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11"/>
          <p:cNvSpPr txBox="1">
            <a:spLocks noGrp="1"/>
          </p:cNvSpPr>
          <p:nvPr>
            <p:ph type="body" idx="1"/>
          </p:nvPr>
        </p:nvSpPr>
        <p:spPr>
          <a:xfrm>
            <a:off x="569469" y="2189263"/>
            <a:ext cx="4002532" cy="276832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44444"/>
              </a:lnSpc>
              <a:spcBef>
                <a:spcPts val="1000"/>
              </a:spcBef>
              <a:spcAft>
                <a:spcPts val="0"/>
              </a:spcAft>
              <a:buClr>
                <a:srgbClr val="005BBB"/>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rgbClr val="005BBB"/>
              </a:buClr>
              <a:buSzPts val="2000"/>
              <a:buFont typeface="Arial"/>
              <a:buNone/>
              <a:defRPr sz="2000" b="0" i="0" u="none" strike="noStrike" cap="none">
                <a:solidFill>
                  <a:srgbClr val="9E9E9E"/>
                </a:solidFill>
                <a:latin typeface="Arial"/>
                <a:ea typeface="Arial"/>
                <a:cs typeface="Arial"/>
                <a:sym typeface="Arial"/>
              </a:defRPr>
            </a:lvl2pPr>
            <a:lvl3pPr marL="1371600" marR="0" lvl="2" indent="-228600" algn="l" rtl="0">
              <a:lnSpc>
                <a:spcPct val="90000"/>
              </a:lnSpc>
              <a:spcBef>
                <a:spcPts val="500"/>
              </a:spcBef>
              <a:spcAft>
                <a:spcPts val="0"/>
              </a:spcAft>
              <a:buClr>
                <a:srgbClr val="005BBB"/>
              </a:buClr>
              <a:buSzPts val="1800"/>
              <a:buFont typeface="Merriweather Sans"/>
              <a:buNone/>
              <a:defRPr sz="1800" b="0" i="0" u="none" strike="noStrike" cap="none">
                <a:solidFill>
                  <a:srgbClr val="9E9E9E"/>
                </a:solidFill>
                <a:latin typeface="Arial"/>
                <a:ea typeface="Arial"/>
                <a:cs typeface="Arial"/>
                <a:sym typeface="Arial"/>
              </a:defRPr>
            </a:lvl3pPr>
            <a:lvl4pPr marL="1828800" marR="0" lvl="3" indent="-228600" algn="l" rtl="0">
              <a:lnSpc>
                <a:spcPct val="90000"/>
              </a:lnSpc>
              <a:spcBef>
                <a:spcPts val="500"/>
              </a:spcBef>
              <a:spcAft>
                <a:spcPts val="0"/>
              </a:spcAft>
              <a:buClr>
                <a:srgbClr val="005BBB"/>
              </a:buClr>
              <a:buSzPts val="1600"/>
              <a:buFont typeface="Arial"/>
              <a:buNone/>
              <a:defRPr sz="1600" b="0" i="0" u="none" strike="noStrike" cap="none">
                <a:solidFill>
                  <a:srgbClr val="9E9E9E"/>
                </a:solidFill>
                <a:latin typeface="Arial"/>
                <a:ea typeface="Arial"/>
                <a:cs typeface="Arial"/>
                <a:sym typeface="Arial"/>
              </a:defRPr>
            </a:lvl4pPr>
            <a:lvl5pPr marL="2286000" marR="0" lvl="4" indent="-228600" algn="l" rtl="0">
              <a:lnSpc>
                <a:spcPct val="90000"/>
              </a:lnSpc>
              <a:spcBef>
                <a:spcPts val="500"/>
              </a:spcBef>
              <a:spcAft>
                <a:spcPts val="0"/>
              </a:spcAft>
              <a:buClr>
                <a:srgbClr val="005BBB"/>
              </a:buClr>
              <a:buSzPts val="1600"/>
              <a:buFont typeface="Arial"/>
              <a:buNone/>
              <a:defRPr sz="1600" b="0" i="0" u="none" strike="noStrike" cap="none">
                <a:solidFill>
                  <a:srgbClr val="9E9E9E"/>
                </a:solidFill>
                <a:latin typeface="Arial"/>
                <a:ea typeface="Arial"/>
                <a:cs typeface="Arial"/>
                <a:sym typeface="Arial"/>
              </a:defRPr>
            </a:lvl5pPr>
            <a:lvl6pPr marL="2743200" marR="0" lvl="5" indent="-228600" algn="l" rtl="0">
              <a:lnSpc>
                <a:spcPct val="90000"/>
              </a:lnSpc>
              <a:spcBef>
                <a:spcPts val="500"/>
              </a:spcBef>
              <a:spcAft>
                <a:spcPts val="0"/>
              </a:spcAft>
              <a:buClr>
                <a:srgbClr val="9E9E9E"/>
              </a:buClr>
              <a:buSzPts val="1600"/>
              <a:buFont typeface="Arial"/>
              <a:buNone/>
              <a:defRPr sz="1600" b="0" i="0" u="none" strike="noStrike" cap="none">
                <a:solidFill>
                  <a:srgbClr val="9E9E9E"/>
                </a:solidFill>
                <a:latin typeface="Arial"/>
                <a:ea typeface="Arial"/>
                <a:cs typeface="Arial"/>
                <a:sym typeface="Arial"/>
              </a:defRPr>
            </a:lvl6pPr>
            <a:lvl7pPr marL="3200400" marR="0" lvl="6" indent="-228600" algn="l" rtl="0">
              <a:lnSpc>
                <a:spcPct val="90000"/>
              </a:lnSpc>
              <a:spcBef>
                <a:spcPts val="500"/>
              </a:spcBef>
              <a:spcAft>
                <a:spcPts val="0"/>
              </a:spcAft>
              <a:buClr>
                <a:srgbClr val="9E9E9E"/>
              </a:buClr>
              <a:buSzPts val="1600"/>
              <a:buFont typeface="Arial"/>
              <a:buNone/>
              <a:defRPr sz="1600" b="0" i="0" u="none" strike="noStrike" cap="none">
                <a:solidFill>
                  <a:srgbClr val="9E9E9E"/>
                </a:solidFill>
                <a:latin typeface="Arial"/>
                <a:ea typeface="Arial"/>
                <a:cs typeface="Arial"/>
                <a:sym typeface="Arial"/>
              </a:defRPr>
            </a:lvl7pPr>
            <a:lvl8pPr marL="3657600" marR="0" lvl="7" indent="-228600" algn="l" rtl="0">
              <a:lnSpc>
                <a:spcPct val="90000"/>
              </a:lnSpc>
              <a:spcBef>
                <a:spcPts val="500"/>
              </a:spcBef>
              <a:spcAft>
                <a:spcPts val="0"/>
              </a:spcAft>
              <a:buClr>
                <a:srgbClr val="9E9E9E"/>
              </a:buClr>
              <a:buSzPts val="1600"/>
              <a:buFont typeface="Arial"/>
              <a:buNone/>
              <a:defRPr sz="1600" b="0" i="0" u="none" strike="noStrike" cap="none">
                <a:solidFill>
                  <a:srgbClr val="9E9E9E"/>
                </a:solidFill>
                <a:latin typeface="Arial"/>
                <a:ea typeface="Arial"/>
                <a:cs typeface="Arial"/>
                <a:sym typeface="Arial"/>
              </a:defRPr>
            </a:lvl8pPr>
            <a:lvl9pPr marL="4114800" marR="0" lvl="8" indent="-228600" algn="l" rtl="0">
              <a:lnSpc>
                <a:spcPct val="90000"/>
              </a:lnSpc>
              <a:spcBef>
                <a:spcPts val="500"/>
              </a:spcBef>
              <a:spcAft>
                <a:spcPts val="0"/>
              </a:spcAft>
              <a:buClr>
                <a:srgbClr val="9E9E9E"/>
              </a:buClr>
              <a:buSzPts val="1600"/>
              <a:buFont typeface="Arial"/>
              <a:buNone/>
              <a:defRPr sz="1600" b="0" i="0" u="none" strike="noStrike" cap="none">
                <a:solidFill>
                  <a:srgbClr val="9E9E9E"/>
                </a:solidFill>
                <a:latin typeface="Arial"/>
                <a:ea typeface="Arial"/>
                <a:cs typeface="Arial"/>
                <a:sym typeface="Arial"/>
              </a:defRPr>
            </a:lvl9pPr>
          </a:lstStyle>
          <a:p>
            <a:endParaRPr/>
          </a:p>
        </p:txBody>
      </p:sp>
    </p:spTree>
    <p:extLst>
      <p:ext uri="{BB962C8B-B14F-4D97-AF65-F5344CB8AC3E}">
        <p14:creationId xmlns:p14="http://schemas.microsoft.com/office/powerpoint/2010/main" val="2040812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and Photo">
  <p:cSld name="Text and Photo">
    <p:spTree>
      <p:nvGrpSpPr>
        <p:cNvPr id="1" name="Shape 41"/>
        <p:cNvGrpSpPr/>
        <p:nvPr/>
      </p:nvGrpSpPr>
      <p:grpSpPr>
        <a:xfrm>
          <a:off x="0" y="0"/>
          <a:ext cx="0" cy="0"/>
          <a:chOff x="0" y="0"/>
          <a:chExt cx="0" cy="0"/>
        </a:xfrm>
      </p:grpSpPr>
      <p:sp>
        <p:nvSpPr>
          <p:cNvPr id="42" name="Google Shape;42;p8"/>
          <p:cNvSpPr>
            <a:spLocks noGrp="1"/>
          </p:cNvSpPr>
          <p:nvPr>
            <p:ph type="pic" idx="2"/>
          </p:nvPr>
        </p:nvSpPr>
        <p:spPr>
          <a:xfrm>
            <a:off x="5098566" y="930275"/>
            <a:ext cx="7093434" cy="5930900"/>
          </a:xfrm>
          <a:prstGeom prst="rect">
            <a:avLst/>
          </a:prstGeom>
          <a:solidFill>
            <a:srgbClr val="BFBFBF"/>
          </a:solid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rgbClr val="005BBB"/>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rgbClr val="005BBB"/>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rgbClr val="005BBB"/>
              </a:buClr>
              <a:buSzPts val="2400"/>
              <a:buFont typeface="Merriweather Sans"/>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rgbClr val="005BBB"/>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rgbClr val="005BBB"/>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3" name="Google Shape;43;p8"/>
          <p:cNvSpPr txBox="1">
            <a:spLocks noGrp="1"/>
          </p:cNvSpPr>
          <p:nvPr>
            <p:ph type="title"/>
          </p:nvPr>
        </p:nvSpPr>
        <p:spPr>
          <a:xfrm>
            <a:off x="569468" y="1320800"/>
            <a:ext cx="4268653" cy="716084"/>
          </a:xfrm>
          <a:prstGeom prst="rect">
            <a:avLst/>
          </a:prstGeom>
          <a:noFill/>
          <a:ln>
            <a:noFill/>
          </a:ln>
        </p:spPr>
        <p:txBody>
          <a:bodyPr spcFirstLastPara="1" wrap="square" lIns="91425" tIns="91425" rIns="91425" bIns="91425" anchor="b" anchorCtr="0">
            <a:noAutofit/>
          </a:bodyPr>
          <a:lstStyle>
            <a:lvl1pPr marR="0" lvl="0" algn="l" rtl="0">
              <a:lnSpc>
                <a:spcPct val="80000"/>
              </a:lnSpc>
              <a:spcBef>
                <a:spcPts val="0"/>
              </a:spcBef>
              <a:spcAft>
                <a:spcPts val="0"/>
              </a:spcAft>
              <a:buClr>
                <a:srgbClr val="005BBB"/>
              </a:buClr>
              <a:buSzPts val="3600"/>
              <a:buFont typeface="Georgia"/>
              <a:buNone/>
              <a:defRPr sz="3600" b="0" i="0" u="none" strike="noStrike" cap="none">
                <a:solidFill>
                  <a:srgbClr val="005BBB"/>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8"/>
          <p:cNvSpPr txBox="1">
            <a:spLocks noGrp="1"/>
          </p:cNvSpPr>
          <p:nvPr>
            <p:ph type="body" idx="1"/>
          </p:nvPr>
        </p:nvSpPr>
        <p:spPr>
          <a:xfrm>
            <a:off x="569469" y="2189263"/>
            <a:ext cx="4002532" cy="276832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44444"/>
              </a:lnSpc>
              <a:spcBef>
                <a:spcPts val="1000"/>
              </a:spcBef>
              <a:spcAft>
                <a:spcPts val="0"/>
              </a:spcAft>
              <a:buClr>
                <a:srgbClr val="005BBB"/>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rgbClr val="005BBB"/>
              </a:buClr>
              <a:buSzPts val="2000"/>
              <a:buFont typeface="Arial"/>
              <a:buNone/>
              <a:defRPr sz="2000" b="0" i="0" u="none" strike="noStrike" cap="none">
                <a:solidFill>
                  <a:srgbClr val="9E9E9E"/>
                </a:solidFill>
                <a:latin typeface="Arial"/>
                <a:ea typeface="Arial"/>
                <a:cs typeface="Arial"/>
                <a:sym typeface="Arial"/>
              </a:defRPr>
            </a:lvl2pPr>
            <a:lvl3pPr marL="1371600" marR="0" lvl="2" indent="-228600" algn="l" rtl="0">
              <a:lnSpc>
                <a:spcPct val="90000"/>
              </a:lnSpc>
              <a:spcBef>
                <a:spcPts val="500"/>
              </a:spcBef>
              <a:spcAft>
                <a:spcPts val="0"/>
              </a:spcAft>
              <a:buClr>
                <a:srgbClr val="005BBB"/>
              </a:buClr>
              <a:buSzPts val="1800"/>
              <a:buFont typeface="Merriweather Sans"/>
              <a:buNone/>
              <a:defRPr sz="1800" b="0" i="0" u="none" strike="noStrike" cap="none">
                <a:solidFill>
                  <a:srgbClr val="9E9E9E"/>
                </a:solidFill>
                <a:latin typeface="Arial"/>
                <a:ea typeface="Arial"/>
                <a:cs typeface="Arial"/>
                <a:sym typeface="Arial"/>
              </a:defRPr>
            </a:lvl3pPr>
            <a:lvl4pPr marL="1828800" marR="0" lvl="3" indent="-228600" algn="l" rtl="0">
              <a:lnSpc>
                <a:spcPct val="90000"/>
              </a:lnSpc>
              <a:spcBef>
                <a:spcPts val="500"/>
              </a:spcBef>
              <a:spcAft>
                <a:spcPts val="0"/>
              </a:spcAft>
              <a:buClr>
                <a:srgbClr val="005BBB"/>
              </a:buClr>
              <a:buSzPts val="1600"/>
              <a:buFont typeface="Arial"/>
              <a:buNone/>
              <a:defRPr sz="1600" b="0" i="0" u="none" strike="noStrike" cap="none">
                <a:solidFill>
                  <a:srgbClr val="9E9E9E"/>
                </a:solidFill>
                <a:latin typeface="Arial"/>
                <a:ea typeface="Arial"/>
                <a:cs typeface="Arial"/>
                <a:sym typeface="Arial"/>
              </a:defRPr>
            </a:lvl4pPr>
            <a:lvl5pPr marL="2286000" marR="0" lvl="4" indent="-228600" algn="l" rtl="0">
              <a:lnSpc>
                <a:spcPct val="90000"/>
              </a:lnSpc>
              <a:spcBef>
                <a:spcPts val="500"/>
              </a:spcBef>
              <a:spcAft>
                <a:spcPts val="0"/>
              </a:spcAft>
              <a:buClr>
                <a:srgbClr val="005BBB"/>
              </a:buClr>
              <a:buSzPts val="1600"/>
              <a:buFont typeface="Arial"/>
              <a:buNone/>
              <a:defRPr sz="1600" b="0" i="0" u="none" strike="noStrike" cap="none">
                <a:solidFill>
                  <a:srgbClr val="9E9E9E"/>
                </a:solidFill>
                <a:latin typeface="Arial"/>
                <a:ea typeface="Arial"/>
                <a:cs typeface="Arial"/>
                <a:sym typeface="Arial"/>
              </a:defRPr>
            </a:lvl5pPr>
            <a:lvl6pPr marL="2743200" marR="0" lvl="5" indent="-228600" algn="l" rtl="0">
              <a:lnSpc>
                <a:spcPct val="90000"/>
              </a:lnSpc>
              <a:spcBef>
                <a:spcPts val="500"/>
              </a:spcBef>
              <a:spcAft>
                <a:spcPts val="0"/>
              </a:spcAft>
              <a:buClr>
                <a:srgbClr val="9E9E9E"/>
              </a:buClr>
              <a:buSzPts val="1600"/>
              <a:buFont typeface="Arial"/>
              <a:buNone/>
              <a:defRPr sz="1600" b="0" i="0" u="none" strike="noStrike" cap="none">
                <a:solidFill>
                  <a:srgbClr val="9E9E9E"/>
                </a:solidFill>
                <a:latin typeface="Arial"/>
                <a:ea typeface="Arial"/>
                <a:cs typeface="Arial"/>
                <a:sym typeface="Arial"/>
              </a:defRPr>
            </a:lvl6pPr>
            <a:lvl7pPr marL="3200400" marR="0" lvl="6" indent="-228600" algn="l" rtl="0">
              <a:lnSpc>
                <a:spcPct val="90000"/>
              </a:lnSpc>
              <a:spcBef>
                <a:spcPts val="500"/>
              </a:spcBef>
              <a:spcAft>
                <a:spcPts val="0"/>
              </a:spcAft>
              <a:buClr>
                <a:srgbClr val="9E9E9E"/>
              </a:buClr>
              <a:buSzPts val="1600"/>
              <a:buFont typeface="Arial"/>
              <a:buNone/>
              <a:defRPr sz="1600" b="0" i="0" u="none" strike="noStrike" cap="none">
                <a:solidFill>
                  <a:srgbClr val="9E9E9E"/>
                </a:solidFill>
                <a:latin typeface="Arial"/>
                <a:ea typeface="Arial"/>
                <a:cs typeface="Arial"/>
                <a:sym typeface="Arial"/>
              </a:defRPr>
            </a:lvl7pPr>
            <a:lvl8pPr marL="3657600" marR="0" lvl="7" indent="-228600" algn="l" rtl="0">
              <a:lnSpc>
                <a:spcPct val="90000"/>
              </a:lnSpc>
              <a:spcBef>
                <a:spcPts val="500"/>
              </a:spcBef>
              <a:spcAft>
                <a:spcPts val="0"/>
              </a:spcAft>
              <a:buClr>
                <a:srgbClr val="9E9E9E"/>
              </a:buClr>
              <a:buSzPts val="1600"/>
              <a:buFont typeface="Arial"/>
              <a:buNone/>
              <a:defRPr sz="1600" b="0" i="0" u="none" strike="noStrike" cap="none">
                <a:solidFill>
                  <a:srgbClr val="9E9E9E"/>
                </a:solidFill>
                <a:latin typeface="Arial"/>
                <a:ea typeface="Arial"/>
                <a:cs typeface="Arial"/>
                <a:sym typeface="Arial"/>
              </a:defRPr>
            </a:lvl8pPr>
            <a:lvl9pPr marL="4114800" marR="0" lvl="8" indent="-228600" algn="l" rtl="0">
              <a:lnSpc>
                <a:spcPct val="90000"/>
              </a:lnSpc>
              <a:spcBef>
                <a:spcPts val="500"/>
              </a:spcBef>
              <a:spcAft>
                <a:spcPts val="0"/>
              </a:spcAft>
              <a:buClr>
                <a:srgbClr val="9E9E9E"/>
              </a:buClr>
              <a:buSzPts val="1600"/>
              <a:buFont typeface="Arial"/>
              <a:buNone/>
              <a:defRPr sz="1600" b="0" i="0" u="none" strike="noStrike" cap="none">
                <a:solidFill>
                  <a:srgbClr val="9E9E9E"/>
                </a:solidFill>
                <a:latin typeface="Arial"/>
                <a:ea typeface="Arial"/>
                <a:cs typeface="Arial"/>
                <a:sym typeface="Arial"/>
              </a:defRPr>
            </a:lvl9pPr>
          </a:lstStyle>
          <a:p>
            <a:endParaRPr/>
          </a:p>
        </p:txBody>
      </p:sp>
    </p:spTree>
    <p:extLst>
      <p:ext uri="{BB962C8B-B14F-4D97-AF65-F5344CB8AC3E}">
        <p14:creationId xmlns:p14="http://schemas.microsoft.com/office/powerpoint/2010/main" val="304438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12BD-51D6-4C49-B7FA-8474E910D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B31C2-4FAD-4B91-A8BA-DBC7545C72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66197-D479-4F91-BA5A-3EE674FF8D39}"/>
              </a:ext>
            </a:extLst>
          </p:cNvPr>
          <p:cNvSpPr>
            <a:spLocks noGrp="1"/>
          </p:cNvSpPr>
          <p:nvPr>
            <p:ph type="dt" sz="half" idx="10"/>
          </p:nvPr>
        </p:nvSpPr>
        <p:spPr/>
        <p:txBody>
          <a:bodyPr/>
          <a:lstStyle/>
          <a:p>
            <a:fld id="{FAB0F3AB-5D91-4AD1-8968-53F5F3216980}" type="datetimeFigureOut">
              <a:rPr lang="en-US" smtClean="0"/>
              <a:t>8/22/2021</a:t>
            </a:fld>
            <a:endParaRPr lang="en-US"/>
          </a:p>
        </p:txBody>
      </p:sp>
      <p:sp>
        <p:nvSpPr>
          <p:cNvPr id="5" name="Footer Placeholder 4">
            <a:extLst>
              <a:ext uri="{FF2B5EF4-FFF2-40B4-BE49-F238E27FC236}">
                <a16:creationId xmlns:a16="http://schemas.microsoft.com/office/drawing/2014/main" id="{29A24715-EC88-4E62-9003-9E4EC010E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3084F-5619-4148-9ADD-82AAB1217EC1}"/>
              </a:ext>
            </a:extLst>
          </p:cNvPr>
          <p:cNvSpPr>
            <a:spLocks noGrp="1"/>
          </p:cNvSpPr>
          <p:nvPr>
            <p:ph type="sldNum" sz="quarter" idx="12"/>
          </p:nvPr>
        </p:nvSpPr>
        <p:spPr/>
        <p:txBody>
          <a:bodyPr/>
          <a:lstStyle/>
          <a:p>
            <a:fld id="{C43811E3-3D84-466D-8F45-BB14E111B27D}" type="slidenum">
              <a:rPr lang="en-US" smtClean="0"/>
              <a:t>‹#›</a:t>
            </a:fld>
            <a:endParaRPr lang="en-US"/>
          </a:p>
        </p:txBody>
      </p:sp>
    </p:spTree>
    <p:extLst>
      <p:ext uri="{BB962C8B-B14F-4D97-AF65-F5344CB8AC3E}">
        <p14:creationId xmlns:p14="http://schemas.microsoft.com/office/powerpoint/2010/main" val="305773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9DF7-12F8-43A2-801B-C67D1B6E6B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43D611-CF14-4162-8265-5C6BD3B96C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985E8A-1F62-406E-997E-90F9DEEAB807}"/>
              </a:ext>
            </a:extLst>
          </p:cNvPr>
          <p:cNvSpPr>
            <a:spLocks noGrp="1"/>
          </p:cNvSpPr>
          <p:nvPr>
            <p:ph type="dt" sz="half" idx="10"/>
          </p:nvPr>
        </p:nvSpPr>
        <p:spPr/>
        <p:txBody>
          <a:bodyPr/>
          <a:lstStyle/>
          <a:p>
            <a:fld id="{FAB0F3AB-5D91-4AD1-8968-53F5F3216980}" type="datetimeFigureOut">
              <a:rPr lang="en-US" smtClean="0"/>
              <a:t>8/22/2021</a:t>
            </a:fld>
            <a:endParaRPr lang="en-US"/>
          </a:p>
        </p:txBody>
      </p:sp>
      <p:sp>
        <p:nvSpPr>
          <p:cNvPr id="5" name="Footer Placeholder 4">
            <a:extLst>
              <a:ext uri="{FF2B5EF4-FFF2-40B4-BE49-F238E27FC236}">
                <a16:creationId xmlns:a16="http://schemas.microsoft.com/office/drawing/2014/main" id="{92142CE1-2FFE-4E9C-9ADA-951268568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F4619-E1DE-4602-AE73-BB8457379C1A}"/>
              </a:ext>
            </a:extLst>
          </p:cNvPr>
          <p:cNvSpPr>
            <a:spLocks noGrp="1"/>
          </p:cNvSpPr>
          <p:nvPr>
            <p:ph type="sldNum" sz="quarter" idx="12"/>
          </p:nvPr>
        </p:nvSpPr>
        <p:spPr/>
        <p:txBody>
          <a:bodyPr/>
          <a:lstStyle/>
          <a:p>
            <a:fld id="{C43811E3-3D84-466D-8F45-BB14E111B27D}" type="slidenum">
              <a:rPr lang="en-US" smtClean="0"/>
              <a:t>‹#›</a:t>
            </a:fld>
            <a:endParaRPr lang="en-US"/>
          </a:p>
        </p:txBody>
      </p:sp>
    </p:spTree>
    <p:extLst>
      <p:ext uri="{BB962C8B-B14F-4D97-AF65-F5344CB8AC3E}">
        <p14:creationId xmlns:p14="http://schemas.microsoft.com/office/powerpoint/2010/main" val="108461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4C6E-7112-4B5D-B7CD-DDDDC7276B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87AB2B-8F99-49FA-98DB-592D5A49B2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72E33B-F0D4-4D3C-96C4-84E1AA29AF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F45932-8EF0-4665-8834-622C12B818BF}"/>
              </a:ext>
            </a:extLst>
          </p:cNvPr>
          <p:cNvSpPr>
            <a:spLocks noGrp="1"/>
          </p:cNvSpPr>
          <p:nvPr>
            <p:ph type="dt" sz="half" idx="10"/>
          </p:nvPr>
        </p:nvSpPr>
        <p:spPr/>
        <p:txBody>
          <a:bodyPr/>
          <a:lstStyle/>
          <a:p>
            <a:fld id="{FAB0F3AB-5D91-4AD1-8968-53F5F3216980}" type="datetimeFigureOut">
              <a:rPr lang="en-US" smtClean="0"/>
              <a:t>8/22/2021</a:t>
            </a:fld>
            <a:endParaRPr lang="en-US"/>
          </a:p>
        </p:txBody>
      </p:sp>
      <p:sp>
        <p:nvSpPr>
          <p:cNvPr id="6" name="Footer Placeholder 5">
            <a:extLst>
              <a:ext uri="{FF2B5EF4-FFF2-40B4-BE49-F238E27FC236}">
                <a16:creationId xmlns:a16="http://schemas.microsoft.com/office/drawing/2014/main" id="{9D748EEA-45E6-4F85-93D0-1801DE121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579ED4-75A5-46F2-9C46-98B6640A8405}"/>
              </a:ext>
            </a:extLst>
          </p:cNvPr>
          <p:cNvSpPr>
            <a:spLocks noGrp="1"/>
          </p:cNvSpPr>
          <p:nvPr>
            <p:ph type="sldNum" sz="quarter" idx="12"/>
          </p:nvPr>
        </p:nvSpPr>
        <p:spPr/>
        <p:txBody>
          <a:bodyPr/>
          <a:lstStyle/>
          <a:p>
            <a:fld id="{C43811E3-3D84-466D-8F45-BB14E111B27D}" type="slidenum">
              <a:rPr lang="en-US" smtClean="0"/>
              <a:t>‹#›</a:t>
            </a:fld>
            <a:endParaRPr lang="en-US"/>
          </a:p>
        </p:txBody>
      </p:sp>
    </p:spTree>
    <p:extLst>
      <p:ext uri="{BB962C8B-B14F-4D97-AF65-F5344CB8AC3E}">
        <p14:creationId xmlns:p14="http://schemas.microsoft.com/office/powerpoint/2010/main" val="334073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6DA9-F3BE-4C11-8EBC-2F38EA79A0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E0146D-98EF-49EB-B544-C80B7B6669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4118A9-8308-4DA6-A553-B41C6ACDFC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879922-F897-48EA-A72C-BA6BF9996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6AB98E-EEC8-4A65-AE7A-F640B3C03AD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55113-BB38-49AD-A4BA-8E9FD8FD5B99}"/>
              </a:ext>
            </a:extLst>
          </p:cNvPr>
          <p:cNvSpPr>
            <a:spLocks noGrp="1"/>
          </p:cNvSpPr>
          <p:nvPr>
            <p:ph type="dt" sz="half" idx="10"/>
          </p:nvPr>
        </p:nvSpPr>
        <p:spPr/>
        <p:txBody>
          <a:bodyPr/>
          <a:lstStyle/>
          <a:p>
            <a:fld id="{FAB0F3AB-5D91-4AD1-8968-53F5F3216980}" type="datetimeFigureOut">
              <a:rPr lang="en-US" smtClean="0"/>
              <a:t>8/22/2021</a:t>
            </a:fld>
            <a:endParaRPr lang="en-US"/>
          </a:p>
        </p:txBody>
      </p:sp>
      <p:sp>
        <p:nvSpPr>
          <p:cNvPr id="8" name="Footer Placeholder 7">
            <a:extLst>
              <a:ext uri="{FF2B5EF4-FFF2-40B4-BE49-F238E27FC236}">
                <a16:creationId xmlns:a16="http://schemas.microsoft.com/office/drawing/2014/main" id="{83BF965A-BC08-45B7-923D-19DE229329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4063CC-D666-4DDB-A91F-A51FE45BAA96}"/>
              </a:ext>
            </a:extLst>
          </p:cNvPr>
          <p:cNvSpPr>
            <a:spLocks noGrp="1"/>
          </p:cNvSpPr>
          <p:nvPr>
            <p:ph type="sldNum" sz="quarter" idx="12"/>
          </p:nvPr>
        </p:nvSpPr>
        <p:spPr/>
        <p:txBody>
          <a:bodyPr/>
          <a:lstStyle/>
          <a:p>
            <a:fld id="{C43811E3-3D84-466D-8F45-BB14E111B27D}" type="slidenum">
              <a:rPr lang="en-US" smtClean="0"/>
              <a:t>‹#›</a:t>
            </a:fld>
            <a:endParaRPr lang="en-US"/>
          </a:p>
        </p:txBody>
      </p:sp>
    </p:spTree>
    <p:extLst>
      <p:ext uri="{BB962C8B-B14F-4D97-AF65-F5344CB8AC3E}">
        <p14:creationId xmlns:p14="http://schemas.microsoft.com/office/powerpoint/2010/main" val="142065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EF48-32D3-4203-8C31-066BCCEA4B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DD7FD9-F738-47BD-B616-0946DC7B9AE8}"/>
              </a:ext>
            </a:extLst>
          </p:cNvPr>
          <p:cNvSpPr>
            <a:spLocks noGrp="1"/>
          </p:cNvSpPr>
          <p:nvPr>
            <p:ph type="dt" sz="half" idx="10"/>
          </p:nvPr>
        </p:nvSpPr>
        <p:spPr/>
        <p:txBody>
          <a:bodyPr/>
          <a:lstStyle/>
          <a:p>
            <a:fld id="{FAB0F3AB-5D91-4AD1-8968-53F5F3216980}" type="datetimeFigureOut">
              <a:rPr lang="en-US" smtClean="0"/>
              <a:t>8/22/2021</a:t>
            </a:fld>
            <a:endParaRPr lang="en-US"/>
          </a:p>
        </p:txBody>
      </p:sp>
      <p:sp>
        <p:nvSpPr>
          <p:cNvPr id="4" name="Footer Placeholder 3">
            <a:extLst>
              <a:ext uri="{FF2B5EF4-FFF2-40B4-BE49-F238E27FC236}">
                <a16:creationId xmlns:a16="http://schemas.microsoft.com/office/drawing/2014/main" id="{9B07C6B7-3975-4AAF-8942-F3F5EED78B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04439-C4A4-4CFC-B8FF-93A6A911DC5D}"/>
              </a:ext>
            </a:extLst>
          </p:cNvPr>
          <p:cNvSpPr>
            <a:spLocks noGrp="1"/>
          </p:cNvSpPr>
          <p:nvPr>
            <p:ph type="sldNum" sz="quarter" idx="12"/>
          </p:nvPr>
        </p:nvSpPr>
        <p:spPr/>
        <p:txBody>
          <a:bodyPr/>
          <a:lstStyle/>
          <a:p>
            <a:fld id="{C43811E3-3D84-466D-8F45-BB14E111B27D}" type="slidenum">
              <a:rPr lang="en-US" smtClean="0"/>
              <a:t>‹#›</a:t>
            </a:fld>
            <a:endParaRPr lang="en-US"/>
          </a:p>
        </p:txBody>
      </p:sp>
    </p:spTree>
    <p:extLst>
      <p:ext uri="{BB962C8B-B14F-4D97-AF65-F5344CB8AC3E}">
        <p14:creationId xmlns:p14="http://schemas.microsoft.com/office/powerpoint/2010/main" val="265398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12B8CC-0662-4C73-A3A9-7AD5EF8A6034}"/>
              </a:ext>
            </a:extLst>
          </p:cNvPr>
          <p:cNvSpPr>
            <a:spLocks noGrp="1"/>
          </p:cNvSpPr>
          <p:nvPr>
            <p:ph type="dt" sz="half" idx="10"/>
          </p:nvPr>
        </p:nvSpPr>
        <p:spPr/>
        <p:txBody>
          <a:bodyPr/>
          <a:lstStyle/>
          <a:p>
            <a:fld id="{FAB0F3AB-5D91-4AD1-8968-53F5F3216980}" type="datetimeFigureOut">
              <a:rPr lang="en-US" smtClean="0"/>
              <a:t>8/22/2021</a:t>
            </a:fld>
            <a:endParaRPr lang="en-US"/>
          </a:p>
        </p:txBody>
      </p:sp>
      <p:sp>
        <p:nvSpPr>
          <p:cNvPr id="3" name="Footer Placeholder 2">
            <a:extLst>
              <a:ext uri="{FF2B5EF4-FFF2-40B4-BE49-F238E27FC236}">
                <a16:creationId xmlns:a16="http://schemas.microsoft.com/office/drawing/2014/main" id="{ACE0C77E-30DD-412B-BA92-C5EA2AFF7D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582BCF-0FBB-410B-8BCE-77C27465AB01}"/>
              </a:ext>
            </a:extLst>
          </p:cNvPr>
          <p:cNvSpPr>
            <a:spLocks noGrp="1"/>
          </p:cNvSpPr>
          <p:nvPr>
            <p:ph type="sldNum" sz="quarter" idx="12"/>
          </p:nvPr>
        </p:nvSpPr>
        <p:spPr/>
        <p:txBody>
          <a:bodyPr/>
          <a:lstStyle/>
          <a:p>
            <a:fld id="{C43811E3-3D84-466D-8F45-BB14E111B27D}" type="slidenum">
              <a:rPr lang="en-US" smtClean="0"/>
              <a:t>‹#›</a:t>
            </a:fld>
            <a:endParaRPr lang="en-US"/>
          </a:p>
        </p:txBody>
      </p:sp>
    </p:spTree>
    <p:extLst>
      <p:ext uri="{BB962C8B-B14F-4D97-AF65-F5344CB8AC3E}">
        <p14:creationId xmlns:p14="http://schemas.microsoft.com/office/powerpoint/2010/main" val="205440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DB87-DFEC-4ADC-B7A5-620B29169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C01EC2-9F67-4FA4-A7B5-A74E4B3E1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9B67CB-0172-4705-9B29-7FA1242D3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3C01A1-5B9E-4836-8FAA-FB35EA298C24}"/>
              </a:ext>
            </a:extLst>
          </p:cNvPr>
          <p:cNvSpPr>
            <a:spLocks noGrp="1"/>
          </p:cNvSpPr>
          <p:nvPr>
            <p:ph type="dt" sz="half" idx="10"/>
          </p:nvPr>
        </p:nvSpPr>
        <p:spPr/>
        <p:txBody>
          <a:bodyPr/>
          <a:lstStyle/>
          <a:p>
            <a:fld id="{FAB0F3AB-5D91-4AD1-8968-53F5F3216980}" type="datetimeFigureOut">
              <a:rPr lang="en-US" smtClean="0"/>
              <a:t>8/22/2021</a:t>
            </a:fld>
            <a:endParaRPr lang="en-US"/>
          </a:p>
        </p:txBody>
      </p:sp>
      <p:sp>
        <p:nvSpPr>
          <p:cNvPr id="6" name="Footer Placeholder 5">
            <a:extLst>
              <a:ext uri="{FF2B5EF4-FFF2-40B4-BE49-F238E27FC236}">
                <a16:creationId xmlns:a16="http://schemas.microsoft.com/office/drawing/2014/main" id="{71ADEBDD-5513-4B70-8373-437CA1832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0F09F-F7BA-4C41-9858-C4D8A125F7BA}"/>
              </a:ext>
            </a:extLst>
          </p:cNvPr>
          <p:cNvSpPr>
            <a:spLocks noGrp="1"/>
          </p:cNvSpPr>
          <p:nvPr>
            <p:ph type="sldNum" sz="quarter" idx="12"/>
          </p:nvPr>
        </p:nvSpPr>
        <p:spPr/>
        <p:txBody>
          <a:bodyPr/>
          <a:lstStyle/>
          <a:p>
            <a:fld id="{C43811E3-3D84-466D-8F45-BB14E111B27D}" type="slidenum">
              <a:rPr lang="en-US" smtClean="0"/>
              <a:t>‹#›</a:t>
            </a:fld>
            <a:endParaRPr lang="en-US"/>
          </a:p>
        </p:txBody>
      </p:sp>
    </p:spTree>
    <p:extLst>
      <p:ext uri="{BB962C8B-B14F-4D97-AF65-F5344CB8AC3E}">
        <p14:creationId xmlns:p14="http://schemas.microsoft.com/office/powerpoint/2010/main" val="79794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A366-38B9-427B-B97B-AC203604D7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BE59F7-A896-420D-9A25-3A3A15010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84929C-0990-4D87-BC30-403432315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8C565C-65B7-4AF2-B193-FC842F3FB0E5}"/>
              </a:ext>
            </a:extLst>
          </p:cNvPr>
          <p:cNvSpPr>
            <a:spLocks noGrp="1"/>
          </p:cNvSpPr>
          <p:nvPr>
            <p:ph type="dt" sz="half" idx="10"/>
          </p:nvPr>
        </p:nvSpPr>
        <p:spPr/>
        <p:txBody>
          <a:bodyPr/>
          <a:lstStyle/>
          <a:p>
            <a:fld id="{FAB0F3AB-5D91-4AD1-8968-53F5F3216980}" type="datetimeFigureOut">
              <a:rPr lang="en-US" smtClean="0"/>
              <a:t>8/22/2021</a:t>
            </a:fld>
            <a:endParaRPr lang="en-US"/>
          </a:p>
        </p:txBody>
      </p:sp>
      <p:sp>
        <p:nvSpPr>
          <p:cNvPr id="6" name="Footer Placeholder 5">
            <a:extLst>
              <a:ext uri="{FF2B5EF4-FFF2-40B4-BE49-F238E27FC236}">
                <a16:creationId xmlns:a16="http://schemas.microsoft.com/office/drawing/2014/main" id="{A1102CF6-F03B-4B1A-BD50-9C325580C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EB44F-7B79-40EF-9A3A-D109272F47F1}"/>
              </a:ext>
            </a:extLst>
          </p:cNvPr>
          <p:cNvSpPr>
            <a:spLocks noGrp="1"/>
          </p:cNvSpPr>
          <p:nvPr>
            <p:ph type="sldNum" sz="quarter" idx="12"/>
          </p:nvPr>
        </p:nvSpPr>
        <p:spPr/>
        <p:txBody>
          <a:bodyPr/>
          <a:lstStyle/>
          <a:p>
            <a:fld id="{C43811E3-3D84-466D-8F45-BB14E111B27D}" type="slidenum">
              <a:rPr lang="en-US" smtClean="0"/>
              <a:t>‹#›</a:t>
            </a:fld>
            <a:endParaRPr lang="en-US"/>
          </a:p>
        </p:txBody>
      </p:sp>
    </p:spTree>
    <p:extLst>
      <p:ext uri="{BB962C8B-B14F-4D97-AF65-F5344CB8AC3E}">
        <p14:creationId xmlns:p14="http://schemas.microsoft.com/office/powerpoint/2010/main" val="6205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01D809-3E0A-445D-94B9-E38AE3779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06CFBE-103F-4667-8A9D-D86C86626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049E4-B52C-408F-9B19-D738DBD0F5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0F3AB-5D91-4AD1-8968-53F5F3216980}" type="datetimeFigureOut">
              <a:rPr lang="en-US" smtClean="0"/>
              <a:t>8/22/2021</a:t>
            </a:fld>
            <a:endParaRPr lang="en-US"/>
          </a:p>
        </p:txBody>
      </p:sp>
      <p:sp>
        <p:nvSpPr>
          <p:cNvPr id="5" name="Footer Placeholder 4">
            <a:extLst>
              <a:ext uri="{FF2B5EF4-FFF2-40B4-BE49-F238E27FC236}">
                <a16:creationId xmlns:a16="http://schemas.microsoft.com/office/drawing/2014/main" id="{0A21A755-753E-413A-8A07-0C93A9A98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7276FF-1028-4D19-A285-EE8B574D6B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811E3-3D84-466D-8F45-BB14E111B27D}" type="slidenum">
              <a:rPr lang="en-US" smtClean="0"/>
              <a:t>‹#›</a:t>
            </a:fld>
            <a:endParaRPr lang="en-US"/>
          </a:p>
        </p:txBody>
      </p:sp>
    </p:spTree>
    <p:extLst>
      <p:ext uri="{BB962C8B-B14F-4D97-AF65-F5344CB8AC3E}">
        <p14:creationId xmlns:p14="http://schemas.microsoft.com/office/powerpoint/2010/main" val="1363670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s://www.bbc.com/news/av/world-europe-58093275"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hyperlink" Target="https://www.corporatecomplianceinsights.com/compliance-lessons-australian-bushfires/" TargetMode="External"/><Relationship Id="rId5" Type="http://schemas.openxmlformats.org/officeDocument/2006/relationships/hyperlink" Target="https://abcnews.go.com/International/people-flee-fires-greece-trapped-plead/story?id=79337249" TargetMode="External"/><Relationship Id="rId4" Type="http://schemas.openxmlformats.org/officeDocument/2006/relationships/hyperlink" Target="https://climate.nasa.gov/climate_resources/24/graphic-the-relentless-rise-of-carbon-dioxid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body" idx="1"/>
          </p:nvPr>
        </p:nvSpPr>
        <p:spPr>
          <a:xfrm>
            <a:off x="93307" y="3968496"/>
            <a:ext cx="8826758" cy="1650381"/>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rgbClr val="005BBB"/>
              </a:buClr>
              <a:buSzPts val="2800"/>
              <a:buFont typeface="Arial"/>
              <a:buNone/>
            </a:pPr>
            <a:r>
              <a:rPr lang="en-US" dirty="0"/>
              <a:t>Krishna Priya Muthu</a:t>
            </a:r>
          </a:p>
          <a:p>
            <a:pPr marL="0" marR="0" lvl="0" indent="0" algn="l" rtl="0">
              <a:lnSpc>
                <a:spcPct val="90000"/>
              </a:lnSpc>
              <a:spcBef>
                <a:spcPts val="0"/>
              </a:spcBef>
              <a:spcAft>
                <a:spcPts val="0"/>
              </a:spcAft>
              <a:buClr>
                <a:srgbClr val="005BBB"/>
              </a:buClr>
              <a:buSzPts val="2800"/>
              <a:buFont typeface="Arial"/>
              <a:buNone/>
            </a:pPr>
            <a:r>
              <a:rPr lang="en-US" sz="2800" b="0" i="0" u="none" strike="noStrike" cap="none" dirty="0">
                <a:solidFill>
                  <a:schemeClr val="lt1"/>
                </a:solidFill>
                <a:latin typeface="Georgia"/>
                <a:ea typeface="Georgia"/>
                <a:cs typeface="Georgia"/>
                <a:sym typeface="Georgia"/>
              </a:rPr>
              <a:t>August 2021</a:t>
            </a:r>
          </a:p>
          <a:p>
            <a:pPr marL="0" marR="0" lvl="0" indent="0" algn="l" rtl="0">
              <a:lnSpc>
                <a:spcPct val="90000"/>
              </a:lnSpc>
              <a:spcBef>
                <a:spcPts val="0"/>
              </a:spcBef>
              <a:spcAft>
                <a:spcPts val="0"/>
              </a:spcAft>
              <a:buClr>
                <a:srgbClr val="005BBB"/>
              </a:buClr>
              <a:buSzPts val="2800"/>
              <a:buFont typeface="Arial"/>
              <a:buNone/>
            </a:pPr>
            <a:r>
              <a:rPr lang="en-US" dirty="0"/>
              <a:t>Department of Sustainable Transportation and Logistics</a:t>
            </a:r>
            <a:endParaRPr sz="2800" b="0" i="0" u="none" strike="noStrike" cap="none" dirty="0">
              <a:solidFill>
                <a:schemeClr val="lt1"/>
              </a:solidFill>
              <a:latin typeface="Georgia"/>
              <a:ea typeface="Georgia"/>
              <a:cs typeface="Georgia"/>
              <a:sym typeface="Georgia"/>
            </a:endParaRPr>
          </a:p>
        </p:txBody>
      </p:sp>
      <p:sp>
        <p:nvSpPr>
          <p:cNvPr id="65" name="Google Shape;65;p13"/>
          <p:cNvSpPr txBox="1">
            <a:spLocks noGrp="1"/>
          </p:cNvSpPr>
          <p:nvPr>
            <p:ph type="ctrTitle"/>
          </p:nvPr>
        </p:nvSpPr>
        <p:spPr>
          <a:xfrm>
            <a:off x="93307" y="231416"/>
            <a:ext cx="11719249" cy="2015413"/>
          </a:xfrm>
          <a:prstGeom prst="rect">
            <a:avLst/>
          </a:prstGeom>
          <a:noFill/>
          <a:ln>
            <a:noFill/>
          </a:ln>
        </p:spPr>
        <p:txBody>
          <a:bodyPr spcFirstLastPara="1" wrap="square" lIns="0" tIns="45700" rIns="91425" bIns="45700" anchor="b" anchorCtr="0">
            <a:noAutofit/>
          </a:bodyPr>
          <a:lstStyle/>
          <a:p>
            <a:pPr>
              <a:lnSpc>
                <a:spcPct val="100000"/>
              </a:lnSpc>
            </a:pPr>
            <a:r>
              <a:rPr lang="en-US" sz="4000" dirty="0"/>
              <a:t>An Investigation of Inventory Routing Problem with Carbon Emission and Sustainability Consideration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65002" y="494522"/>
            <a:ext cx="4268653" cy="1075832"/>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Implementation of Program</a:t>
            </a:r>
            <a:endParaRPr sz="3600" b="0" i="0" u="none" strike="noStrike" cap="none" dirty="0">
              <a:solidFill>
                <a:srgbClr val="005BBB"/>
              </a:solidFill>
              <a:latin typeface="Georgia"/>
              <a:ea typeface="Georgia"/>
              <a:cs typeface="Georgia"/>
              <a:sym typeface="Georgia"/>
            </a:endParaRPr>
          </a:p>
        </p:txBody>
      </p:sp>
      <p:pic>
        <p:nvPicPr>
          <p:cNvPr id="3" name="Picture 2">
            <a:extLst>
              <a:ext uri="{FF2B5EF4-FFF2-40B4-BE49-F238E27FC236}">
                <a16:creationId xmlns:a16="http://schemas.microsoft.com/office/drawing/2014/main" id="{500D80AF-741D-4787-805F-BFAB2FD06F7F}"/>
              </a:ext>
            </a:extLst>
          </p:cNvPr>
          <p:cNvPicPr>
            <a:picLocks noChangeAspect="1"/>
          </p:cNvPicPr>
          <p:nvPr/>
        </p:nvPicPr>
        <p:blipFill>
          <a:blip r:embed="rId3"/>
          <a:stretch>
            <a:fillRect/>
          </a:stretch>
        </p:blipFill>
        <p:spPr>
          <a:xfrm>
            <a:off x="5300100" y="688940"/>
            <a:ext cx="5268060" cy="5144218"/>
          </a:xfrm>
          <a:prstGeom prst="rect">
            <a:avLst/>
          </a:prstGeom>
        </p:spPr>
      </p:pic>
    </p:spTree>
    <p:extLst>
      <p:ext uri="{BB962C8B-B14F-4D97-AF65-F5344CB8AC3E}">
        <p14:creationId xmlns:p14="http://schemas.microsoft.com/office/powerpoint/2010/main" val="153145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65002" y="494522"/>
            <a:ext cx="4268653" cy="1075832"/>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Implementation of Program</a:t>
            </a:r>
            <a:endParaRPr sz="3600" b="0" i="0" u="none" strike="noStrike" cap="none" dirty="0">
              <a:solidFill>
                <a:srgbClr val="005BBB"/>
              </a:solidFill>
              <a:latin typeface="Georgia"/>
              <a:ea typeface="Georgia"/>
              <a:cs typeface="Georgia"/>
              <a:sym typeface="Georgia"/>
            </a:endParaRPr>
          </a:p>
        </p:txBody>
      </p:sp>
      <p:pic>
        <p:nvPicPr>
          <p:cNvPr id="2" name="Picture 1">
            <a:extLst>
              <a:ext uri="{FF2B5EF4-FFF2-40B4-BE49-F238E27FC236}">
                <a16:creationId xmlns:a16="http://schemas.microsoft.com/office/drawing/2014/main" id="{F9EDAD85-EC02-4C9C-ABA7-6D37C3973918}"/>
              </a:ext>
            </a:extLst>
          </p:cNvPr>
          <p:cNvPicPr>
            <a:picLocks noChangeAspect="1"/>
          </p:cNvPicPr>
          <p:nvPr/>
        </p:nvPicPr>
        <p:blipFill>
          <a:blip r:embed="rId3"/>
          <a:stretch>
            <a:fillRect/>
          </a:stretch>
        </p:blipFill>
        <p:spPr>
          <a:xfrm>
            <a:off x="5558226" y="640916"/>
            <a:ext cx="5572903" cy="5277587"/>
          </a:xfrm>
          <a:prstGeom prst="rect">
            <a:avLst/>
          </a:prstGeom>
        </p:spPr>
      </p:pic>
    </p:spTree>
    <p:extLst>
      <p:ext uri="{BB962C8B-B14F-4D97-AF65-F5344CB8AC3E}">
        <p14:creationId xmlns:p14="http://schemas.microsoft.com/office/powerpoint/2010/main" val="121266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65002" y="494522"/>
            <a:ext cx="4268653" cy="1075832"/>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Implementation of Program (constraints)</a:t>
            </a:r>
            <a:endParaRPr sz="3600" b="0" i="0" u="none" strike="noStrike" cap="none" dirty="0">
              <a:solidFill>
                <a:srgbClr val="005BBB"/>
              </a:solidFill>
              <a:latin typeface="Georgia"/>
              <a:ea typeface="Georgia"/>
              <a:cs typeface="Georgia"/>
              <a:sym typeface="Georgia"/>
            </a:endParaRPr>
          </a:p>
        </p:txBody>
      </p:sp>
      <p:pic>
        <p:nvPicPr>
          <p:cNvPr id="3" name="Picture 2">
            <a:extLst>
              <a:ext uri="{FF2B5EF4-FFF2-40B4-BE49-F238E27FC236}">
                <a16:creationId xmlns:a16="http://schemas.microsoft.com/office/drawing/2014/main" id="{D3F65352-271A-42EA-92A6-8C19CA09064D}"/>
              </a:ext>
            </a:extLst>
          </p:cNvPr>
          <p:cNvPicPr>
            <a:picLocks noChangeAspect="1"/>
          </p:cNvPicPr>
          <p:nvPr/>
        </p:nvPicPr>
        <p:blipFill>
          <a:blip r:embed="rId3"/>
          <a:stretch>
            <a:fillRect/>
          </a:stretch>
        </p:blipFill>
        <p:spPr>
          <a:xfrm>
            <a:off x="108702" y="1867051"/>
            <a:ext cx="11974596" cy="4496427"/>
          </a:xfrm>
          <a:prstGeom prst="rect">
            <a:avLst/>
          </a:prstGeom>
        </p:spPr>
      </p:pic>
    </p:spTree>
    <p:extLst>
      <p:ext uri="{BB962C8B-B14F-4D97-AF65-F5344CB8AC3E}">
        <p14:creationId xmlns:p14="http://schemas.microsoft.com/office/powerpoint/2010/main" val="2529740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65002" y="494522"/>
            <a:ext cx="4268653" cy="1075832"/>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Implementation of Program - results</a:t>
            </a:r>
            <a:endParaRPr sz="3600" b="0" i="0" u="none" strike="noStrike" cap="none" dirty="0">
              <a:solidFill>
                <a:srgbClr val="005BBB"/>
              </a:solidFill>
              <a:latin typeface="Georgia"/>
              <a:ea typeface="Georgia"/>
              <a:cs typeface="Georgia"/>
              <a:sym typeface="Georgia"/>
            </a:endParaRPr>
          </a:p>
        </p:txBody>
      </p:sp>
      <p:pic>
        <p:nvPicPr>
          <p:cNvPr id="4" name="image29.png">
            <a:extLst>
              <a:ext uri="{FF2B5EF4-FFF2-40B4-BE49-F238E27FC236}">
                <a16:creationId xmlns:a16="http://schemas.microsoft.com/office/drawing/2014/main" id="{799BC2F3-74A3-4DF3-BEC0-4A14C10C3377}"/>
              </a:ext>
            </a:extLst>
          </p:cNvPr>
          <p:cNvPicPr/>
          <p:nvPr/>
        </p:nvPicPr>
        <p:blipFill>
          <a:blip r:embed="rId3"/>
          <a:srcRect/>
          <a:stretch>
            <a:fillRect/>
          </a:stretch>
        </p:blipFill>
        <p:spPr>
          <a:xfrm>
            <a:off x="4915678" y="1155188"/>
            <a:ext cx="5943600" cy="1823085"/>
          </a:xfrm>
          <a:prstGeom prst="rect">
            <a:avLst/>
          </a:prstGeom>
          <a:ln/>
        </p:spPr>
      </p:pic>
      <p:pic>
        <p:nvPicPr>
          <p:cNvPr id="5" name="image33.png">
            <a:extLst>
              <a:ext uri="{FF2B5EF4-FFF2-40B4-BE49-F238E27FC236}">
                <a16:creationId xmlns:a16="http://schemas.microsoft.com/office/drawing/2014/main" id="{E34538D6-A650-48DC-9B27-49C0CEE04944}"/>
              </a:ext>
            </a:extLst>
          </p:cNvPr>
          <p:cNvPicPr/>
          <p:nvPr/>
        </p:nvPicPr>
        <p:blipFill>
          <a:blip r:embed="rId4"/>
          <a:srcRect/>
          <a:stretch>
            <a:fillRect/>
          </a:stretch>
        </p:blipFill>
        <p:spPr>
          <a:xfrm>
            <a:off x="2892490" y="3678049"/>
            <a:ext cx="7694645" cy="2228229"/>
          </a:xfrm>
          <a:prstGeom prst="rect">
            <a:avLst/>
          </a:prstGeom>
          <a:ln/>
        </p:spPr>
      </p:pic>
    </p:spTree>
    <p:extLst>
      <p:ext uri="{BB962C8B-B14F-4D97-AF65-F5344CB8AC3E}">
        <p14:creationId xmlns:p14="http://schemas.microsoft.com/office/powerpoint/2010/main" val="51749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65002" y="494522"/>
            <a:ext cx="4268653" cy="1075832"/>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Implementation of Program - results</a:t>
            </a:r>
            <a:endParaRPr sz="3600" b="0" i="0" u="none" strike="noStrike" cap="none" dirty="0">
              <a:solidFill>
                <a:srgbClr val="005BBB"/>
              </a:solidFill>
              <a:latin typeface="Georgia"/>
              <a:ea typeface="Georgia"/>
              <a:cs typeface="Georgia"/>
              <a:sym typeface="Georgia"/>
            </a:endParaRPr>
          </a:p>
        </p:txBody>
      </p:sp>
      <p:pic>
        <p:nvPicPr>
          <p:cNvPr id="6" name="image31.png">
            <a:extLst>
              <a:ext uri="{FF2B5EF4-FFF2-40B4-BE49-F238E27FC236}">
                <a16:creationId xmlns:a16="http://schemas.microsoft.com/office/drawing/2014/main" id="{94C070B7-B367-4AA8-AF2C-73A596B4169C}"/>
              </a:ext>
            </a:extLst>
          </p:cNvPr>
          <p:cNvPicPr/>
          <p:nvPr/>
        </p:nvPicPr>
        <p:blipFill>
          <a:blip r:embed="rId3"/>
          <a:srcRect/>
          <a:stretch>
            <a:fillRect/>
          </a:stretch>
        </p:blipFill>
        <p:spPr>
          <a:xfrm>
            <a:off x="826599" y="2295330"/>
            <a:ext cx="3884788" cy="2849595"/>
          </a:xfrm>
          <a:prstGeom prst="rect">
            <a:avLst/>
          </a:prstGeom>
          <a:ln/>
        </p:spPr>
      </p:pic>
      <p:pic>
        <p:nvPicPr>
          <p:cNvPr id="8" name="image39.png">
            <a:extLst>
              <a:ext uri="{FF2B5EF4-FFF2-40B4-BE49-F238E27FC236}">
                <a16:creationId xmlns:a16="http://schemas.microsoft.com/office/drawing/2014/main" id="{FAE84F07-EEFF-43F9-944A-05A8940D904B}"/>
              </a:ext>
            </a:extLst>
          </p:cNvPr>
          <p:cNvPicPr/>
          <p:nvPr/>
        </p:nvPicPr>
        <p:blipFill>
          <a:blip r:embed="rId4"/>
          <a:srcRect/>
          <a:stretch>
            <a:fillRect/>
          </a:stretch>
        </p:blipFill>
        <p:spPr>
          <a:xfrm>
            <a:off x="4711387" y="25399"/>
            <a:ext cx="3941445" cy="3089910"/>
          </a:xfrm>
          <a:prstGeom prst="rect">
            <a:avLst/>
          </a:prstGeom>
          <a:ln/>
        </p:spPr>
      </p:pic>
      <p:pic>
        <p:nvPicPr>
          <p:cNvPr id="9" name="image40.png">
            <a:extLst>
              <a:ext uri="{FF2B5EF4-FFF2-40B4-BE49-F238E27FC236}">
                <a16:creationId xmlns:a16="http://schemas.microsoft.com/office/drawing/2014/main" id="{3493FC2E-8B38-41AA-B946-14F37D80B46B}"/>
              </a:ext>
            </a:extLst>
          </p:cNvPr>
          <p:cNvPicPr/>
          <p:nvPr/>
        </p:nvPicPr>
        <p:blipFill>
          <a:blip r:embed="rId5"/>
          <a:srcRect/>
          <a:stretch>
            <a:fillRect/>
          </a:stretch>
        </p:blipFill>
        <p:spPr>
          <a:xfrm>
            <a:off x="4833655" y="3464068"/>
            <a:ext cx="4021455" cy="2899410"/>
          </a:xfrm>
          <a:prstGeom prst="rect">
            <a:avLst/>
          </a:prstGeom>
          <a:ln/>
        </p:spPr>
      </p:pic>
    </p:spTree>
    <p:extLst>
      <p:ext uri="{BB962C8B-B14F-4D97-AF65-F5344CB8AC3E}">
        <p14:creationId xmlns:p14="http://schemas.microsoft.com/office/powerpoint/2010/main" val="4256267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69469" y="625151"/>
            <a:ext cx="8901103" cy="599970"/>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Research Questions</a:t>
            </a:r>
            <a:endParaRPr sz="3600" b="0" i="0" u="none" strike="noStrike" cap="none" dirty="0">
              <a:solidFill>
                <a:srgbClr val="005BBB"/>
              </a:solidFill>
              <a:latin typeface="Georgia"/>
              <a:ea typeface="Georgia"/>
              <a:cs typeface="Georgia"/>
              <a:sym typeface="Georgia"/>
            </a:endParaRPr>
          </a:p>
        </p:txBody>
      </p:sp>
      <p:sp>
        <p:nvSpPr>
          <p:cNvPr id="108" name="Google Shape;108;p19"/>
          <p:cNvSpPr txBox="1">
            <a:spLocks noGrp="1"/>
          </p:cNvSpPr>
          <p:nvPr>
            <p:ph type="body" idx="1"/>
          </p:nvPr>
        </p:nvSpPr>
        <p:spPr>
          <a:xfrm>
            <a:off x="718758" y="1461475"/>
            <a:ext cx="10356678" cy="2768327"/>
          </a:xfrm>
          <a:prstGeom prst="rect">
            <a:avLst/>
          </a:prstGeom>
          <a:noFill/>
          <a:ln>
            <a:noFill/>
          </a:ln>
        </p:spPr>
        <p:txBody>
          <a:bodyPr spcFirstLastPara="1" wrap="square" lIns="91425" tIns="45700" rIns="91425" bIns="45700" anchor="t" anchorCtr="0">
            <a:noAutofit/>
          </a:bodyPr>
          <a:lstStyle/>
          <a:p>
            <a:pPr lvl="0"/>
            <a:r>
              <a:rPr lang="en-US" dirty="0"/>
              <a:t>What is a vendor managed inventory policy?</a:t>
            </a:r>
          </a:p>
          <a:p>
            <a:pPr lvl="0"/>
            <a:r>
              <a:rPr lang="en-US" dirty="0"/>
              <a:t>What is a retailer managed inventory policy?</a:t>
            </a:r>
          </a:p>
          <a:p>
            <a:pPr lvl="0"/>
            <a:r>
              <a:rPr lang="en-US" dirty="0"/>
              <a:t>How is the distance calculated in both policies?</a:t>
            </a:r>
          </a:p>
          <a:p>
            <a:pPr lvl="0"/>
            <a:r>
              <a:rPr lang="en-US" dirty="0"/>
              <a:t>Is carbon emission controllable? </a:t>
            </a:r>
          </a:p>
          <a:p>
            <a:pPr lvl="0"/>
            <a:r>
              <a:rPr lang="en-US" dirty="0"/>
              <a:t>What is the carbon emission associated with conventional trucks, electric trucks, and hydrogen trucks?</a:t>
            </a:r>
          </a:p>
          <a:p>
            <a:pPr lvl="0"/>
            <a:r>
              <a:rPr lang="en-US" dirty="0"/>
              <a:t>Can a sustainable option work out by moving to a particular type of vehicle?</a:t>
            </a:r>
          </a:p>
          <a:p>
            <a:pPr marL="0" marR="0" lvl="0" indent="0" algn="l" rtl="0">
              <a:lnSpc>
                <a:spcPct val="144444"/>
              </a:lnSpc>
              <a:spcBef>
                <a:spcPts val="1000"/>
              </a:spcBef>
              <a:spcAft>
                <a:spcPts val="0"/>
              </a:spcAft>
              <a:buClr>
                <a:srgbClr val="005BBB"/>
              </a:buClr>
              <a:buSzPts val="1800"/>
              <a:buFont typeface="Aria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54329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69468" y="1320800"/>
            <a:ext cx="4268653" cy="716084"/>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Results</a:t>
            </a:r>
            <a:endParaRPr sz="3600" b="0" i="0" u="none" strike="noStrike" cap="none" dirty="0">
              <a:solidFill>
                <a:srgbClr val="005BBB"/>
              </a:solidFill>
              <a:latin typeface="Georgia"/>
              <a:ea typeface="Georgia"/>
              <a:cs typeface="Georgia"/>
              <a:sym typeface="Georgia"/>
            </a:endParaRPr>
          </a:p>
        </p:txBody>
      </p:sp>
      <p:pic>
        <p:nvPicPr>
          <p:cNvPr id="4" name="Picture 3">
            <a:extLst>
              <a:ext uri="{FF2B5EF4-FFF2-40B4-BE49-F238E27FC236}">
                <a16:creationId xmlns:a16="http://schemas.microsoft.com/office/drawing/2014/main" id="{8BE2F2B7-C97E-43F9-8446-470C3530759D}"/>
              </a:ext>
            </a:extLst>
          </p:cNvPr>
          <p:cNvPicPr>
            <a:picLocks noChangeAspect="1"/>
          </p:cNvPicPr>
          <p:nvPr/>
        </p:nvPicPr>
        <p:blipFill>
          <a:blip r:embed="rId3"/>
          <a:stretch>
            <a:fillRect/>
          </a:stretch>
        </p:blipFill>
        <p:spPr>
          <a:xfrm>
            <a:off x="3945080" y="791872"/>
            <a:ext cx="7251656" cy="5470688"/>
          </a:xfrm>
          <a:prstGeom prst="rect">
            <a:avLst/>
          </a:prstGeom>
        </p:spPr>
      </p:pic>
    </p:spTree>
    <p:extLst>
      <p:ext uri="{BB962C8B-B14F-4D97-AF65-F5344CB8AC3E}">
        <p14:creationId xmlns:p14="http://schemas.microsoft.com/office/powerpoint/2010/main" val="178348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69468" y="1320800"/>
            <a:ext cx="4268653" cy="716084"/>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Results</a:t>
            </a:r>
            <a:endParaRPr sz="3600" b="0" i="0" u="none" strike="noStrike" cap="none" dirty="0">
              <a:solidFill>
                <a:srgbClr val="005BBB"/>
              </a:solidFill>
              <a:latin typeface="Georgia"/>
              <a:ea typeface="Georgia"/>
              <a:cs typeface="Georgia"/>
              <a:sym typeface="Georgia"/>
            </a:endParaRPr>
          </a:p>
        </p:txBody>
      </p:sp>
      <p:pic>
        <p:nvPicPr>
          <p:cNvPr id="5" name="image8.png">
            <a:extLst>
              <a:ext uri="{FF2B5EF4-FFF2-40B4-BE49-F238E27FC236}">
                <a16:creationId xmlns:a16="http://schemas.microsoft.com/office/drawing/2014/main" id="{09FFE906-1637-40B3-8188-616BA0C1E529}"/>
              </a:ext>
            </a:extLst>
          </p:cNvPr>
          <p:cNvPicPr/>
          <p:nvPr/>
        </p:nvPicPr>
        <p:blipFill>
          <a:blip r:embed="rId3"/>
          <a:srcRect/>
          <a:stretch>
            <a:fillRect/>
          </a:stretch>
        </p:blipFill>
        <p:spPr>
          <a:xfrm>
            <a:off x="3105538" y="1007152"/>
            <a:ext cx="7680649" cy="4843695"/>
          </a:xfrm>
          <a:prstGeom prst="rect">
            <a:avLst/>
          </a:prstGeom>
          <a:ln/>
        </p:spPr>
      </p:pic>
    </p:spTree>
    <p:extLst>
      <p:ext uri="{BB962C8B-B14F-4D97-AF65-F5344CB8AC3E}">
        <p14:creationId xmlns:p14="http://schemas.microsoft.com/office/powerpoint/2010/main" val="15927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2"/>
          <p:cNvSpPr txBox="1">
            <a:spLocks noGrp="1"/>
          </p:cNvSpPr>
          <p:nvPr>
            <p:ph type="title"/>
          </p:nvPr>
        </p:nvSpPr>
        <p:spPr>
          <a:xfrm>
            <a:off x="569468" y="1320800"/>
            <a:ext cx="4268653" cy="716084"/>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U.S. emissions from Transportation sector</a:t>
            </a:r>
            <a:endParaRPr sz="3600" b="0" i="0" u="none" strike="noStrike" cap="none" dirty="0">
              <a:solidFill>
                <a:srgbClr val="005BBB"/>
              </a:solidFill>
              <a:latin typeface="Georgia"/>
              <a:ea typeface="Georgia"/>
              <a:cs typeface="Georgia"/>
              <a:sym typeface="Georgia"/>
            </a:endParaRPr>
          </a:p>
        </p:txBody>
      </p:sp>
      <p:sp>
        <p:nvSpPr>
          <p:cNvPr id="141" name="Google Shape;141;p22"/>
          <p:cNvSpPr/>
          <p:nvPr/>
        </p:nvSpPr>
        <p:spPr>
          <a:xfrm>
            <a:off x="2829048" y="5103122"/>
            <a:ext cx="172724" cy="797066"/>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42" name="Google Shape;142;p22"/>
          <p:cNvSpPr/>
          <p:nvPr/>
        </p:nvSpPr>
        <p:spPr>
          <a:xfrm rot="10800000">
            <a:off x="4438485" y="5120441"/>
            <a:ext cx="172724" cy="797066"/>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9" name="Picture 8">
            <a:extLst>
              <a:ext uri="{FF2B5EF4-FFF2-40B4-BE49-F238E27FC236}">
                <a16:creationId xmlns:a16="http://schemas.microsoft.com/office/drawing/2014/main" id="{E86DE0D6-19AA-40B8-A4CF-D2912EC05247}"/>
              </a:ext>
            </a:extLst>
          </p:cNvPr>
          <p:cNvPicPr/>
          <p:nvPr/>
        </p:nvPicPr>
        <p:blipFill>
          <a:blip r:embed="rId3"/>
          <a:stretch>
            <a:fillRect/>
          </a:stretch>
        </p:blipFill>
        <p:spPr>
          <a:xfrm>
            <a:off x="4854492" y="1408921"/>
            <a:ext cx="6768040" cy="46729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2"/>
          <p:cNvSpPr txBox="1">
            <a:spLocks noGrp="1"/>
          </p:cNvSpPr>
          <p:nvPr>
            <p:ph type="title"/>
          </p:nvPr>
        </p:nvSpPr>
        <p:spPr>
          <a:xfrm>
            <a:off x="569469" y="1308864"/>
            <a:ext cx="4268653" cy="716084"/>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dirty="0"/>
              <a:t>Transportation sector emissions</a:t>
            </a:r>
            <a:r>
              <a:rPr lang="en-US" sz="3600" b="0" i="0" u="none" strike="noStrike" cap="none" dirty="0">
                <a:solidFill>
                  <a:srgbClr val="005BBB"/>
                </a:solidFill>
                <a:latin typeface="Georgia"/>
                <a:ea typeface="Georgia"/>
                <a:cs typeface="Georgia"/>
                <a:sym typeface="Georgia"/>
              </a:rPr>
              <a:t> by source, from EPA</a:t>
            </a:r>
            <a:endParaRPr sz="3600" b="0" i="0" u="none" strike="noStrike" cap="none" dirty="0">
              <a:solidFill>
                <a:srgbClr val="005BBB"/>
              </a:solidFill>
              <a:latin typeface="Georgia"/>
              <a:ea typeface="Georgia"/>
              <a:cs typeface="Georgia"/>
              <a:sym typeface="Georgia"/>
            </a:endParaRPr>
          </a:p>
        </p:txBody>
      </p:sp>
      <p:sp>
        <p:nvSpPr>
          <p:cNvPr id="141" name="Google Shape;141;p22"/>
          <p:cNvSpPr/>
          <p:nvPr/>
        </p:nvSpPr>
        <p:spPr>
          <a:xfrm>
            <a:off x="2760139" y="5150603"/>
            <a:ext cx="172724" cy="797066"/>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42" name="Google Shape;142;p22"/>
          <p:cNvSpPr/>
          <p:nvPr/>
        </p:nvSpPr>
        <p:spPr>
          <a:xfrm rot="10800000">
            <a:off x="4438485" y="5120441"/>
            <a:ext cx="172724" cy="797066"/>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43" name="Google Shape;143;p22"/>
          <p:cNvSpPr txBox="1"/>
          <p:nvPr/>
        </p:nvSpPr>
        <p:spPr>
          <a:xfrm>
            <a:off x="2932863" y="5174013"/>
            <a:ext cx="1576087" cy="6924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300" dirty="0" err="1">
                <a:solidFill>
                  <a:schemeClr val="lt1"/>
                </a:solidFill>
                <a:latin typeface="Arial"/>
                <a:ea typeface="Arial"/>
                <a:cs typeface="Arial"/>
                <a:sym typeface="Arial"/>
              </a:rPr>
              <a:t>neque</a:t>
            </a:r>
            <a:r>
              <a:rPr lang="en-US" sz="1300" dirty="0">
                <a:solidFill>
                  <a:schemeClr val="lt1"/>
                </a:solidFill>
                <a:latin typeface="Arial"/>
                <a:ea typeface="Arial"/>
                <a:cs typeface="Arial"/>
                <a:sym typeface="Arial"/>
              </a:rPr>
              <a:t> </a:t>
            </a:r>
            <a:r>
              <a:rPr lang="en-US" sz="1300" dirty="0" err="1">
                <a:solidFill>
                  <a:schemeClr val="lt1"/>
                </a:solidFill>
                <a:latin typeface="Arial"/>
                <a:ea typeface="Arial"/>
                <a:cs typeface="Arial"/>
                <a:sym typeface="Arial"/>
              </a:rPr>
              <a:t>dignissim</a:t>
            </a:r>
            <a:r>
              <a:rPr lang="en-US" sz="1300" dirty="0">
                <a:solidFill>
                  <a:schemeClr val="lt1"/>
                </a:solidFill>
                <a:latin typeface="Arial"/>
                <a:ea typeface="Arial"/>
                <a:cs typeface="Arial"/>
                <a:sym typeface="Arial"/>
              </a:rPr>
              <a:t>, and in </a:t>
            </a:r>
            <a:r>
              <a:rPr lang="en-US" sz="1300" dirty="0" err="1">
                <a:solidFill>
                  <a:schemeClr val="lt1"/>
                </a:solidFill>
                <a:latin typeface="Arial"/>
                <a:ea typeface="Arial"/>
                <a:cs typeface="Arial"/>
                <a:sym typeface="Arial"/>
              </a:rPr>
              <a:t>aliquet</a:t>
            </a:r>
            <a:r>
              <a:rPr lang="en-US" sz="1300" dirty="0">
                <a:solidFill>
                  <a:schemeClr val="lt1"/>
                </a:solidFill>
                <a:latin typeface="Arial"/>
                <a:ea typeface="Arial"/>
                <a:cs typeface="Arial"/>
                <a:sym typeface="Arial"/>
              </a:rPr>
              <a:t> </a:t>
            </a:r>
            <a:r>
              <a:rPr lang="en-US" sz="1300" dirty="0" err="1">
                <a:solidFill>
                  <a:schemeClr val="lt1"/>
                </a:solidFill>
                <a:latin typeface="Arial"/>
                <a:ea typeface="Arial"/>
                <a:cs typeface="Arial"/>
                <a:sym typeface="Arial"/>
              </a:rPr>
              <a:t>nisl</a:t>
            </a:r>
            <a:r>
              <a:rPr lang="en-US" sz="1300" dirty="0">
                <a:solidFill>
                  <a:schemeClr val="lt1"/>
                </a:solidFill>
                <a:latin typeface="Arial"/>
                <a:ea typeface="Arial"/>
                <a:cs typeface="Arial"/>
                <a:sym typeface="Arial"/>
              </a:rPr>
              <a:t> </a:t>
            </a:r>
            <a:br>
              <a:rPr lang="en-US" sz="1300" dirty="0">
                <a:solidFill>
                  <a:schemeClr val="lt1"/>
                </a:solidFill>
                <a:latin typeface="Arial"/>
                <a:ea typeface="Arial"/>
                <a:cs typeface="Arial"/>
                <a:sym typeface="Arial"/>
              </a:rPr>
            </a:br>
            <a:r>
              <a:rPr lang="en-US" sz="1300" dirty="0">
                <a:solidFill>
                  <a:schemeClr val="lt1"/>
                </a:solidFill>
                <a:latin typeface="Arial"/>
                <a:ea typeface="Arial"/>
                <a:cs typeface="Arial"/>
                <a:sym typeface="Arial"/>
              </a:rPr>
              <a:t>et </a:t>
            </a:r>
            <a:r>
              <a:rPr lang="en-US" sz="1300" dirty="0" err="1">
                <a:solidFill>
                  <a:schemeClr val="lt1"/>
                </a:solidFill>
                <a:latin typeface="Arial"/>
                <a:ea typeface="Arial"/>
                <a:cs typeface="Arial"/>
                <a:sym typeface="Arial"/>
              </a:rPr>
              <a:t>umis</a:t>
            </a:r>
            <a:r>
              <a:rPr lang="en-US" sz="1300" dirty="0">
                <a:solidFill>
                  <a:schemeClr val="lt1"/>
                </a:solidFill>
                <a:latin typeface="Arial"/>
                <a:ea typeface="Arial"/>
                <a:cs typeface="Arial"/>
                <a:sym typeface="Arial"/>
              </a:rPr>
              <a:t> </a:t>
            </a:r>
            <a:r>
              <a:rPr lang="en-US" sz="1300" dirty="0" err="1">
                <a:solidFill>
                  <a:schemeClr val="lt1"/>
                </a:solidFill>
                <a:latin typeface="Arial"/>
                <a:ea typeface="Arial"/>
                <a:cs typeface="Arial"/>
                <a:sym typeface="Arial"/>
              </a:rPr>
              <a:t>varius</a:t>
            </a:r>
            <a:r>
              <a:rPr lang="en-US" sz="1300" dirty="0">
                <a:solidFill>
                  <a:schemeClr val="lt1"/>
                </a:solidFill>
                <a:latin typeface="Arial"/>
                <a:ea typeface="Arial"/>
                <a:cs typeface="Arial"/>
                <a:sym typeface="Arial"/>
              </a:rPr>
              <a:t>.</a:t>
            </a:r>
            <a:endParaRPr dirty="0"/>
          </a:p>
        </p:txBody>
      </p:sp>
      <p:pic>
        <p:nvPicPr>
          <p:cNvPr id="9" name="Picture 8">
            <a:extLst>
              <a:ext uri="{FF2B5EF4-FFF2-40B4-BE49-F238E27FC236}">
                <a16:creationId xmlns:a16="http://schemas.microsoft.com/office/drawing/2014/main" id="{83DE1B76-AAB5-4EED-AF1F-D94C9E6D567C}"/>
              </a:ext>
            </a:extLst>
          </p:cNvPr>
          <p:cNvPicPr/>
          <p:nvPr/>
        </p:nvPicPr>
        <p:blipFill>
          <a:blip r:embed="rId3"/>
          <a:stretch>
            <a:fillRect/>
          </a:stretch>
        </p:blipFill>
        <p:spPr>
          <a:xfrm>
            <a:off x="4576997" y="1221778"/>
            <a:ext cx="7419017" cy="4712627"/>
          </a:xfrm>
          <a:prstGeom prst="rect">
            <a:avLst/>
          </a:prstGeom>
        </p:spPr>
      </p:pic>
    </p:spTree>
    <p:extLst>
      <p:ext uri="{BB962C8B-B14F-4D97-AF65-F5344CB8AC3E}">
        <p14:creationId xmlns:p14="http://schemas.microsoft.com/office/powerpoint/2010/main" val="208290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69468" y="1320800"/>
            <a:ext cx="4268653" cy="716084"/>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Carbon emission graph</a:t>
            </a:r>
            <a:endParaRPr sz="3600" b="0" i="0" u="none" strike="noStrike" cap="none" dirty="0">
              <a:solidFill>
                <a:srgbClr val="005BBB"/>
              </a:solidFill>
              <a:latin typeface="Georgia"/>
              <a:ea typeface="Georgia"/>
              <a:cs typeface="Georgia"/>
              <a:sym typeface="Georgia"/>
            </a:endParaRPr>
          </a:p>
        </p:txBody>
      </p:sp>
      <p:sp>
        <p:nvSpPr>
          <p:cNvPr id="108" name="Google Shape;108;p19"/>
          <p:cNvSpPr txBox="1">
            <a:spLocks noGrp="1"/>
          </p:cNvSpPr>
          <p:nvPr>
            <p:ph type="body" idx="1"/>
          </p:nvPr>
        </p:nvSpPr>
        <p:spPr>
          <a:xfrm>
            <a:off x="569468" y="2241882"/>
            <a:ext cx="4002532" cy="2768327"/>
          </a:xfrm>
          <a:prstGeom prst="rect">
            <a:avLst/>
          </a:prstGeom>
          <a:noFill/>
          <a:ln>
            <a:noFill/>
          </a:ln>
        </p:spPr>
        <p:txBody>
          <a:bodyPr spcFirstLastPara="1" wrap="square" lIns="91425" tIns="45700" rIns="91425" bIns="45700" anchor="t" anchorCtr="0">
            <a:noAutofit/>
          </a:bodyPr>
          <a:lstStyle/>
          <a:p>
            <a:pPr marL="0" marR="0" lvl="0" indent="0" algn="l" rtl="0">
              <a:lnSpc>
                <a:spcPct val="144444"/>
              </a:lnSpc>
              <a:spcBef>
                <a:spcPts val="0"/>
              </a:spcBef>
              <a:spcAft>
                <a:spcPts val="0"/>
              </a:spcAft>
              <a:buClr>
                <a:srgbClr val="005BBB"/>
              </a:buClr>
              <a:buSzPts val="1800"/>
              <a:buFont typeface="Arial"/>
              <a:buNone/>
            </a:pPr>
            <a:r>
              <a:rPr lang="en-US" sz="1800" b="0" i="0" u="none" strike="noStrike" cap="none" dirty="0">
                <a:solidFill>
                  <a:schemeClr val="dk1"/>
                </a:solidFill>
                <a:latin typeface="Arial"/>
                <a:ea typeface="Arial"/>
                <a:cs typeface="Arial"/>
                <a:sym typeface="Arial"/>
              </a:rPr>
              <a:t>The increase in carbon emission since industrial revolution is 48%</a:t>
            </a:r>
            <a:endParaRPr sz="1800" b="0" i="0" u="none" strike="noStrike" cap="none" dirty="0">
              <a:solidFill>
                <a:schemeClr val="dk1"/>
              </a:solidFill>
              <a:latin typeface="Arial"/>
              <a:ea typeface="Arial"/>
              <a:cs typeface="Arial"/>
              <a:sym typeface="Arial"/>
            </a:endParaRPr>
          </a:p>
        </p:txBody>
      </p:sp>
      <p:pic>
        <p:nvPicPr>
          <p:cNvPr id="21" name="Picture Placeholder 20">
            <a:extLst>
              <a:ext uri="{FF2B5EF4-FFF2-40B4-BE49-F238E27FC236}">
                <a16:creationId xmlns:a16="http://schemas.microsoft.com/office/drawing/2014/main" id="{1D5D67EF-0950-4AC7-9A0C-10AE47C847D3}"/>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l="18706" r="18706"/>
          <a:stretch>
            <a:fillRect/>
          </a:stretch>
        </p:blipFill>
        <p:spPr>
          <a:xfrm>
            <a:off x="682102" y="3144417"/>
            <a:ext cx="3777264" cy="3158213"/>
          </a:xfrm>
        </p:spPr>
      </p:pic>
      <p:pic>
        <p:nvPicPr>
          <p:cNvPr id="19" name="Picture 18">
            <a:extLst>
              <a:ext uri="{FF2B5EF4-FFF2-40B4-BE49-F238E27FC236}">
                <a16:creationId xmlns:a16="http://schemas.microsoft.com/office/drawing/2014/main" id="{3D1B655C-F8B4-4A91-BDDF-43FDD1D6FB53}"/>
              </a:ext>
            </a:extLst>
          </p:cNvPr>
          <p:cNvPicPr>
            <a:picLocks noChangeAspect="1"/>
          </p:cNvPicPr>
          <p:nvPr/>
        </p:nvPicPr>
        <p:blipFill>
          <a:blip r:embed="rId4"/>
          <a:stretch>
            <a:fillRect/>
          </a:stretch>
        </p:blipFill>
        <p:spPr>
          <a:xfrm>
            <a:off x="4739951" y="510935"/>
            <a:ext cx="7452049" cy="6230219"/>
          </a:xfrm>
          <a:prstGeom prst="rect">
            <a:avLst/>
          </a:prstGeom>
        </p:spPr>
      </p:pic>
    </p:spTree>
    <p:extLst>
      <p:ext uri="{BB962C8B-B14F-4D97-AF65-F5344CB8AC3E}">
        <p14:creationId xmlns:p14="http://schemas.microsoft.com/office/powerpoint/2010/main" val="3971148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401517" y="481045"/>
            <a:ext cx="10039438" cy="716084"/>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dirty="0"/>
              <a:t>Comparison of CO2 emission in RMI and VMI</a:t>
            </a:r>
            <a:endParaRPr sz="3600" b="0" i="0" u="none" strike="noStrike" cap="none" dirty="0">
              <a:solidFill>
                <a:srgbClr val="005BBB"/>
              </a:solidFill>
              <a:latin typeface="Georgia"/>
              <a:ea typeface="Georgia"/>
              <a:cs typeface="Georgia"/>
              <a:sym typeface="Georgia"/>
            </a:endParaRPr>
          </a:p>
        </p:txBody>
      </p:sp>
      <p:pic>
        <p:nvPicPr>
          <p:cNvPr id="10" name="image19.png">
            <a:extLst>
              <a:ext uri="{FF2B5EF4-FFF2-40B4-BE49-F238E27FC236}">
                <a16:creationId xmlns:a16="http://schemas.microsoft.com/office/drawing/2014/main" id="{750485EC-DD72-44E6-A228-5DCBCA885806}"/>
              </a:ext>
            </a:extLst>
          </p:cNvPr>
          <p:cNvPicPr/>
          <p:nvPr/>
        </p:nvPicPr>
        <p:blipFill>
          <a:blip r:embed="rId3"/>
          <a:srcRect/>
          <a:stretch>
            <a:fillRect/>
          </a:stretch>
        </p:blipFill>
        <p:spPr>
          <a:xfrm>
            <a:off x="1192763" y="1267901"/>
            <a:ext cx="5943600" cy="5255260"/>
          </a:xfrm>
          <a:prstGeom prst="rect">
            <a:avLst/>
          </a:prstGeom>
          <a:ln/>
        </p:spPr>
      </p:pic>
    </p:spTree>
    <p:extLst>
      <p:ext uri="{BB962C8B-B14F-4D97-AF65-F5344CB8AC3E}">
        <p14:creationId xmlns:p14="http://schemas.microsoft.com/office/powerpoint/2010/main" val="3935264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466831" y="266441"/>
            <a:ext cx="8910434" cy="716084"/>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dirty="0"/>
              <a:t>Comparison of CO2 emission from vehicles</a:t>
            </a:r>
            <a:endParaRPr sz="3600" b="0" i="0" u="none" strike="noStrike" cap="none" dirty="0">
              <a:solidFill>
                <a:srgbClr val="005BBB"/>
              </a:solidFill>
              <a:latin typeface="Georgia"/>
              <a:ea typeface="Georgia"/>
              <a:cs typeface="Georgia"/>
              <a:sym typeface="Georgia"/>
            </a:endParaRPr>
          </a:p>
        </p:txBody>
      </p:sp>
      <p:pic>
        <p:nvPicPr>
          <p:cNvPr id="2" name="Picture 1">
            <a:extLst>
              <a:ext uri="{FF2B5EF4-FFF2-40B4-BE49-F238E27FC236}">
                <a16:creationId xmlns:a16="http://schemas.microsoft.com/office/drawing/2014/main" id="{45F076A3-7984-4D71-93E8-5035B26FD365}"/>
              </a:ext>
            </a:extLst>
          </p:cNvPr>
          <p:cNvPicPr>
            <a:picLocks noChangeAspect="1"/>
          </p:cNvPicPr>
          <p:nvPr/>
        </p:nvPicPr>
        <p:blipFill>
          <a:blip r:embed="rId3"/>
          <a:stretch>
            <a:fillRect/>
          </a:stretch>
        </p:blipFill>
        <p:spPr>
          <a:xfrm>
            <a:off x="3823190" y="842566"/>
            <a:ext cx="7457521" cy="5894137"/>
          </a:xfrm>
          <a:prstGeom prst="rect">
            <a:avLst/>
          </a:prstGeom>
        </p:spPr>
      </p:pic>
    </p:spTree>
    <p:extLst>
      <p:ext uri="{BB962C8B-B14F-4D97-AF65-F5344CB8AC3E}">
        <p14:creationId xmlns:p14="http://schemas.microsoft.com/office/powerpoint/2010/main" val="186411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2"/>
          <p:cNvSpPr txBox="1">
            <a:spLocks noGrp="1"/>
          </p:cNvSpPr>
          <p:nvPr>
            <p:ph type="title"/>
          </p:nvPr>
        </p:nvSpPr>
        <p:spPr>
          <a:xfrm>
            <a:off x="494823" y="582450"/>
            <a:ext cx="6241879" cy="716084"/>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Vehicle emission comparison</a:t>
            </a:r>
            <a:endParaRPr sz="3600" b="0" i="0" u="none" strike="noStrike" cap="none" dirty="0">
              <a:solidFill>
                <a:srgbClr val="005BBB"/>
              </a:solidFill>
              <a:latin typeface="Georgia"/>
              <a:ea typeface="Georgia"/>
              <a:cs typeface="Georgia"/>
              <a:sym typeface="Georgia"/>
            </a:endParaRPr>
          </a:p>
        </p:txBody>
      </p:sp>
      <p:sp>
        <p:nvSpPr>
          <p:cNvPr id="141" name="Google Shape;141;p22"/>
          <p:cNvSpPr/>
          <p:nvPr/>
        </p:nvSpPr>
        <p:spPr>
          <a:xfrm>
            <a:off x="2829048" y="5103122"/>
            <a:ext cx="172724" cy="797066"/>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2" name="Google Shape;142;p22"/>
          <p:cNvSpPr/>
          <p:nvPr/>
        </p:nvSpPr>
        <p:spPr>
          <a:xfrm rot="10800000">
            <a:off x="4438485" y="5120441"/>
            <a:ext cx="172724" cy="797066"/>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 name="Picture 3">
            <a:extLst>
              <a:ext uri="{FF2B5EF4-FFF2-40B4-BE49-F238E27FC236}">
                <a16:creationId xmlns:a16="http://schemas.microsoft.com/office/drawing/2014/main" id="{B6F34671-45B1-47C7-9A39-26C325AE2927}"/>
              </a:ext>
            </a:extLst>
          </p:cNvPr>
          <p:cNvPicPr>
            <a:picLocks noChangeAspect="1"/>
          </p:cNvPicPr>
          <p:nvPr/>
        </p:nvPicPr>
        <p:blipFill>
          <a:blip r:embed="rId3"/>
          <a:stretch>
            <a:fillRect/>
          </a:stretch>
        </p:blipFill>
        <p:spPr>
          <a:xfrm>
            <a:off x="1483554" y="1754878"/>
            <a:ext cx="8456734" cy="3528306"/>
          </a:xfrm>
          <a:prstGeom prst="rect">
            <a:avLst/>
          </a:prstGeom>
        </p:spPr>
      </p:pic>
    </p:spTree>
    <p:extLst>
      <p:ext uri="{BB962C8B-B14F-4D97-AF65-F5344CB8AC3E}">
        <p14:creationId xmlns:p14="http://schemas.microsoft.com/office/powerpoint/2010/main" val="2729363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436407" y="391233"/>
            <a:ext cx="4268653" cy="2410108"/>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Lifecycle CO2 emission of Gasoline truck, Electric truck and Hydrogen truck</a:t>
            </a:r>
            <a:endParaRPr sz="3600" b="0" i="0" u="none" strike="noStrike" cap="none" dirty="0">
              <a:solidFill>
                <a:srgbClr val="005BBB"/>
              </a:solidFill>
              <a:latin typeface="Georgia"/>
              <a:ea typeface="Georgia"/>
              <a:cs typeface="Georgia"/>
              <a:sym typeface="Georgia"/>
            </a:endParaRPr>
          </a:p>
        </p:txBody>
      </p:sp>
      <p:pic>
        <p:nvPicPr>
          <p:cNvPr id="2" name="Picture 1">
            <a:extLst>
              <a:ext uri="{FF2B5EF4-FFF2-40B4-BE49-F238E27FC236}">
                <a16:creationId xmlns:a16="http://schemas.microsoft.com/office/drawing/2014/main" id="{4B969E35-D787-46D2-A1B3-16C025338D0F}"/>
              </a:ext>
            </a:extLst>
          </p:cNvPr>
          <p:cNvPicPr>
            <a:picLocks noChangeAspect="1"/>
          </p:cNvPicPr>
          <p:nvPr/>
        </p:nvPicPr>
        <p:blipFill>
          <a:blip r:embed="rId3"/>
          <a:stretch>
            <a:fillRect/>
          </a:stretch>
        </p:blipFill>
        <p:spPr>
          <a:xfrm>
            <a:off x="4288411" y="625257"/>
            <a:ext cx="4864919" cy="5439534"/>
          </a:xfrm>
          <a:prstGeom prst="rect">
            <a:avLst/>
          </a:prstGeom>
        </p:spPr>
      </p:pic>
      <p:pic>
        <p:nvPicPr>
          <p:cNvPr id="4" name="image2.png">
            <a:extLst>
              <a:ext uri="{FF2B5EF4-FFF2-40B4-BE49-F238E27FC236}">
                <a16:creationId xmlns:a16="http://schemas.microsoft.com/office/drawing/2014/main" id="{E950BCE9-417C-4084-B329-921C72533D55}"/>
              </a:ext>
            </a:extLst>
          </p:cNvPr>
          <p:cNvPicPr/>
          <p:nvPr/>
        </p:nvPicPr>
        <p:blipFill>
          <a:blip r:embed="rId4"/>
          <a:srcRect/>
          <a:stretch>
            <a:fillRect/>
          </a:stretch>
        </p:blipFill>
        <p:spPr>
          <a:xfrm>
            <a:off x="1023272" y="3728605"/>
            <a:ext cx="2762250" cy="1371600"/>
          </a:xfrm>
          <a:prstGeom prst="rect">
            <a:avLst/>
          </a:prstGeom>
          <a:ln/>
        </p:spPr>
      </p:pic>
    </p:spTree>
    <p:extLst>
      <p:ext uri="{BB962C8B-B14F-4D97-AF65-F5344CB8AC3E}">
        <p14:creationId xmlns:p14="http://schemas.microsoft.com/office/powerpoint/2010/main" val="1224331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494823" y="920121"/>
            <a:ext cx="5924638" cy="716084"/>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dirty="0"/>
              <a:t>Limitations and assumptions</a:t>
            </a:r>
            <a:endParaRPr sz="3600" b="0" i="0" u="none" strike="noStrike" cap="none" dirty="0">
              <a:solidFill>
                <a:srgbClr val="005BBB"/>
              </a:solidFill>
              <a:latin typeface="Georgia"/>
              <a:ea typeface="Georgia"/>
              <a:cs typeface="Georgia"/>
              <a:sym typeface="Georgia"/>
            </a:endParaRPr>
          </a:p>
        </p:txBody>
      </p:sp>
      <p:sp>
        <p:nvSpPr>
          <p:cNvPr id="109" name="Google Shape;109;p19"/>
          <p:cNvSpPr/>
          <p:nvPr/>
        </p:nvSpPr>
        <p:spPr>
          <a:xfrm rot="3418706" flipH="1">
            <a:off x="4004372" y="4595494"/>
            <a:ext cx="1399130" cy="1663105"/>
          </a:xfrm>
          <a:prstGeom prst="arc">
            <a:avLst>
              <a:gd name="adj1" fmla="val 16200000"/>
              <a:gd name="adj2" fmla="val 4002257"/>
            </a:avLst>
          </a:prstGeom>
          <a:noFill/>
          <a:ln w="20300" cap="flat" cmpd="sng">
            <a:solidFill>
              <a:schemeClr val="accent3"/>
            </a:solidFill>
            <a:prstDash val="dash"/>
            <a:miter lim="800000"/>
            <a:headEnd type="stealth" w="med" len="med"/>
            <a:tailEnd type="oval"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9"/>
          <p:cNvSpPr txBox="1"/>
          <p:nvPr/>
        </p:nvSpPr>
        <p:spPr>
          <a:xfrm>
            <a:off x="3097433" y="5633093"/>
            <a:ext cx="1842036"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accent3"/>
                </a:solidFill>
                <a:latin typeface="Arial"/>
                <a:ea typeface="Arial"/>
                <a:cs typeface="Arial"/>
                <a:sym typeface="Arial"/>
              </a:rPr>
              <a:t>Note: </a:t>
            </a:r>
            <a:r>
              <a:rPr lang="en-US" sz="1300" b="0" i="0" u="none" strike="noStrike" cap="none">
                <a:solidFill>
                  <a:schemeClr val="accent3"/>
                </a:solidFill>
                <a:latin typeface="Arial"/>
                <a:ea typeface="Arial"/>
                <a:cs typeface="Arial"/>
                <a:sym typeface="Arial"/>
              </a:rPr>
              <a:t>neque digni and in aliquet nisl </a:t>
            </a:r>
            <a:br>
              <a:rPr lang="en-US" sz="1300" b="0" i="0" u="none" strike="noStrike" cap="none">
                <a:solidFill>
                  <a:schemeClr val="accent3"/>
                </a:solidFill>
                <a:latin typeface="Arial"/>
                <a:ea typeface="Arial"/>
                <a:cs typeface="Arial"/>
                <a:sym typeface="Arial"/>
              </a:rPr>
            </a:br>
            <a:r>
              <a:rPr lang="en-US" sz="1300" b="0" i="0" u="none" strike="noStrike" cap="none">
                <a:solidFill>
                  <a:schemeClr val="accent3"/>
                </a:solidFill>
                <a:latin typeface="Arial"/>
                <a:ea typeface="Arial"/>
                <a:cs typeface="Arial"/>
                <a:sym typeface="Arial"/>
              </a:rPr>
              <a:t>et a umis varius.</a:t>
            </a:r>
            <a:endParaRPr sz="1300" b="0">
              <a:solidFill>
                <a:schemeClr val="accent3"/>
              </a:solidFill>
              <a:latin typeface="Arial"/>
              <a:ea typeface="Arial"/>
              <a:cs typeface="Arial"/>
              <a:sym typeface="Arial"/>
            </a:endParaRPr>
          </a:p>
        </p:txBody>
      </p:sp>
      <p:sp>
        <p:nvSpPr>
          <p:cNvPr id="2" name="Rectangle 1">
            <a:extLst>
              <a:ext uri="{FF2B5EF4-FFF2-40B4-BE49-F238E27FC236}">
                <a16:creationId xmlns:a16="http://schemas.microsoft.com/office/drawing/2014/main" id="{D0FD3052-0E06-470C-9AA3-2F977E638979}"/>
              </a:ext>
            </a:extLst>
          </p:cNvPr>
          <p:cNvSpPr/>
          <p:nvPr/>
        </p:nvSpPr>
        <p:spPr>
          <a:xfrm>
            <a:off x="1323392" y="1636205"/>
            <a:ext cx="9545215" cy="4922245"/>
          </a:xfrm>
          <a:prstGeom prst="rect">
            <a:avLst/>
          </a:prstGeom>
        </p:spPr>
        <p:txBody>
          <a:bodyPr wrap="square">
            <a:spAutoFit/>
          </a:bodyPr>
          <a:lstStyle/>
          <a:p>
            <a:pPr marL="342900" marR="0" lvl="0" indent="-342900">
              <a:lnSpc>
                <a:spcPct val="200000"/>
              </a:lnSpc>
              <a:spcBef>
                <a:spcPts val="0"/>
              </a:spcBef>
              <a:spcAft>
                <a:spcPts val="0"/>
              </a:spcAft>
              <a:buFont typeface="Symbol" panose="05050102010706020507" pitchFamily="18" charset="2"/>
              <a:buChar char=""/>
            </a:pPr>
            <a:r>
              <a:rPr lang="en-US" sz="2000" dirty="0">
                <a:latin typeface="Georgia" panose="02040502050405020303" pitchFamily="18" charset="0"/>
                <a:ea typeface="Times New Roman" panose="02020603050405020304" pitchFamily="18" charset="0"/>
              </a:rPr>
              <a:t>This software cannot be connected with live data for updated traffic.</a:t>
            </a:r>
          </a:p>
          <a:p>
            <a:pPr marL="342900" marR="0" lvl="0" indent="-342900">
              <a:lnSpc>
                <a:spcPct val="200000"/>
              </a:lnSpc>
              <a:spcBef>
                <a:spcPts val="0"/>
              </a:spcBef>
              <a:spcAft>
                <a:spcPts val="0"/>
              </a:spcAft>
              <a:buFont typeface="Symbol" panose="05050102010706020507" pitchFamily="18" charset="2"/>
              <a:buChar char=""/>
            </a:pPr>
            <a:r>
              <a:rPr lang="en-US" sz="2000" dirty="0">
                <a:latin typeface="Georgia" panose="02040502050405020303" pitchFamily="18" charset="0"/>
                <a:ea typeface="Times New Roman" panose="02020603050405020304" pitchFamily="18" charset="0"/>
              </a:rPr>
              <a:t>Free CPLEX edition allows only a thousand variables and a thousand constraints</a:t>
            </a:r>
          </a:p>
          <a:p>
            <a:pPr marL="342900" marR="0" lvl="0" indent="-342900">
              <a:lnSpc>
                <a:spcPct val="200000"/>
              </a:lnSpc>
              <a:spcBef>
                <a:spcPts val="0"/>
              </a:spcBef>
              <a:spcAft>
                <a:spcPts val="0"/>
              </a:spcAft>
              <a:buFont typeface="Symbol" panose="05050102010706020507" pitchFamily="18" charset="2"/>
              <a:buChar char=""/>
            </a:pPr>
            <a:r>
              <a:rPr lang="en-US" sz="2000" dirty="0">
                <a:latin typeface="Georgia" panose="02040502050405020303" pitchFamily="18" charset="0"/>
                <a:ea typeface="Times New Roman" panose="02020603050405020304" pitchFamily="18" charset="0"/>
              </a:rPr>
              <a:t>Takes time to run bigger models with many constraints.</a:t>
            </a:r>
          </a:p>
          <a:p>
            <a:pPr marL="342900" marR="0" lvl="0" indent="-342900">
              <a:lnSpc>
                <a:spcPct val="200000"/>
              </a:lnSpc>
              <a:spcBef>
                <a:spcPts val="0"/>
              </a:spcBef>
              <a:spcAft>
                <a:spcPts val="0"/>
              </a:spcAft>
              <a:buFont typeface="Symbol" panose="05050102010706020507" pitchFamily="18" charset="2"/>
              <a:buChar char=""/>
            </a:pPr>
            <a:r>
              <a:rPr lang="en-US" sz="2000" dirty="0">
                <a:latin typeface="Georgia" panose="02040502050405020303" pitchFamily="18" charset="0"/>
                <a:ea typeface="Times New Roman" panose="02020603050405020304" pitchFamily="18" charset="0"/>
              </a:rPr>
              <a:t>An availability of unlimited supply of goods at depot seems unrealistic.</a:t>
            </a:r>
          </a:p>
          <a:p>
            <a:pPr marL="342900" marR="0" lvl="0" indent="-342900">
              <a:lnSpc>
                <a:spcPct val="200000"/>
              </a:lnSpc>
              <a:spcBef>
                <a:spcPts val="0"/>
              </a:spcBef>
              <a:spcAft>
                <a:spcPts val="0"/>
              </a:spcAft>
              <a:buFont typeface="Symbol" panose="05050102010706020507" pitchFamily="18" charset="2"/>
              <a:buChar char=""/>
            </a:pPr>
            <a:r>
              <a:rPr lang="en-US" sz="2000" dirty="0">
                <a:latin typeface="Georgia" panose="02040502050405020303" pitchFamily="18" charset="0"/>
                <a:ea typeface="Times New Roman" panose="02020603050405020304" pitchFamily="18" charset="0"/>
              </a:rPr>
              <a:t>The distance calculated between depot and customers or amongst customers is assumed to be Euclidean.</a:t>
            </a:r>
          </a:p>
          <a:p>
            <a:pPr marL="342900" marR="0" lvl="0" indent="-342900">
              <a:lnSpc>
                <a:spcPct val="200000"/>
              </a:lnSpc>
              <a:spcBef>
                <a:spcPts val="0"/>
              </a:spcBef>
              <a:spcAft>
                <a:spcPts val="0"/>
              </a:spcAft>
              <a:buFont typeface="Symbol" panose="05050102010706020507" pitchFamily="18" charset="2"/>
              <a:buChar char=""/>
            </a:pPr>
            <a:r>
              <a:rPr lang="en-US" sz="2000" dirty="0">
                <a:latin typeface="Georgia" panose="02040502050405020303" pitchFamily="18" charset="0"/>
                <a:ea typeface="Times New Roman" panose="02020603050405020304" pitchFamily="18" charset="0"/>
              </a:rPr>
              <a:t>Euclidean distances cannot be applied for real scenario to get exact results.</a:t>
            </a:r>
          </a:p>
        </p:txBody>
      </p:sp>
    </p:spTree>
    <p:extLst>
      <p:ext uri="{BB962C8B-B14F-4D97-AF65-F5344CB8AC3E}">
        <p14:creationId xmlns:p14="http://schemas.microsoft.com/office/powerpoint/2010/main" val="362945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69467" y="1320800"/>
            <a:ext cx="11541667" cy="716084"/>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dirty="0"/>
              <a:t>How could this software help transportation managers? </a:t>
            </a:r>
            <a:endParaRPr sz="3600" b="0" i="0" u="none" strike="noStrike" cap="none" dirty="0">
              <a:solidFill>
                <a:srgbClr val="005BBB"/>
              </a:solidFill>
              <a:latin typeface="Georgia"/>
              <a:ea typeface="Georgia"/>
              <a:cs typeface="Georgia"/>
              <a:sym typeface="Georgia"/>
            </a:endParaRPr>
          </a:p>
        </p:txBody>
      </p:sp>
      <p:sp>
        <p:nvSpPr>
          <p:cNvPr id="108" name="Google Shape;108;p19"/>
          <p:cNvSpPr txBox="1">
            <a:spLocks noGrp="1"/>
          </p:cNvSpPr>
          <p:nvPr>
            <p:ph type="body" idx="1"/>
          </p:nvPr>
        </p:nvSpPr>
        <p:spPr>
          <a:xfrm>
            <a:off x="569467" y="2241882"/>
            <a:ext cx="10412663" cy="2768327"/>
          </a:xfrm>
          <a:prstGeom prst="rect">
            <a:avLst/>
          </a:prstGeom>
          <a:noFill/>
          <a:ln>
            <a:noFill/>
          </a:ln>
        </p:spPr>
        <p:txBody>
          <a:bodyPr spcFirstLastPara="1" wrap="square" lIns="91425" tIns="45700" rIns="91425" bIns="45700" anchor="t" anchorCtr="0">
            <a:noAutofit/>
          </a:bodyPr>
          <a:lstStyle/>
          <a:p>
            <a:pPr>
              <a:lnSpc>
                <a:spcPct val="200000"/>
              </a:lnSpc>
            </a:pPr>
            <a:r>
              <a:rPr lang="en-US" dirty="0">
                <a:latin typeface="Times New Roman" panose="02020603050405020304" pitchFamily="18" charset="0"/>
                <a:ea typeface="Times New Roman" panose="02020603050405020304" pitchFamily="18" charset="0"/>
              </a:rPr>
              <a:t>This research could help inventory and transportation managers: </a:t>
            </a:r>
          </a:p>
          <a:p>
            <a:pPr marL="342900" lvl="0" indent="-342900">
              <a:lnSpc>
                <a:spcPct val="200000"/>
              </a:lnSpc>
              <a:spcBef>
                <a:spcPts val="0"/>
              </a:spcBef>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in decision making and freight planning. </a:t>
            </a:r>
          </a:p>
          <a:p>
            <a:pPr marL="342900" lvl="0" indent="-342900">
              <a:lnSpc>
                <a:spcPct val="200000"/>
              </a:lnSpc>
              <a:spcBef>
                <a:spcPts val="0"/>
              </a:spcBef>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Inventory management by minimizing cost</a:t>
            </a:r>
          </a:p>
          <a:p>
            <a:pPr marL="0" marR="0" lvl="0" indent="0" algn="l" rtl="0">
              <a:lnSpc>
                <a:spcPct val="144444"/>
              </a:lnSpc>
              <a:spcBef>
                <a:spcPts val="0"/>
              </a:spcBef>
              <a:spcAft>
                <a:spcPts val="0"/>
              </a:spcAft>
              <a:buClr>
                <a:srgbClr val="005BBB"/>
              </a:buClr>
              <a:buSzPts val="1800"/>
              <a:buFont typeface="Aria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6398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69468" y="1320800"/>
            <a:ext cx="4268653" cy="716084"/>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dirty="0"/>
              <a:t>Future extensions</a:t>
            </a:r>
            <a:endParaRPr sz="3600" b="0" i="0" u="none" strike="noStrike" cap="none" dirty="0">
              <a:solidFill>
                <a:srgbClr val="005BBB"/>
              </a:solidFill>
              <a:latin typeface="Georgia"/>
              <a:ea typeface="Georgia"/>
              <a:cs typeface="Georgia"/>
              <a:sym typeface="Georgia"/>
            </a:endParaRPr>
          </a:p>
        </p:txBody>
      </p:sp>
      <p:sp>
        <p:nvSpPr>
          <p:cNvPr id="108" name="Google Shape;108;p19"/>
          <p:cNvSpPr txBox="1">
            <a:spLocks noGrp="1"/>
          </p:cNvSpPr>
          <p:nvPr>
            <p:ph type="body" idx="1"/>
          </p:nvPr>
        </p:nvSpPr>
        <p:spPr>
          <a:xfrm>
            <a:off x="569467" y="2241882"/>
            <a:ext cx="11084467" cy="4177579"/>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The problem could be extended to a wider network of customers. </a:t>
            </a:r>
          </a:p>
          <a:p>
            <a:pPr marL="342900" lvl="0" indent="-342900">
              <a:spcBef>
                <a:spcPts val="0"/>
              </a:spcBef>
              <a:buFont typeface="Arial" panose="020B0604020202020204" pitchFamily="34" charset="0"/>
              <a:buChar char="•"/>
            </a:pPr>
            <a:r>
              <a:rPr lang="en-US" sz="2400" dirty="0">
                <a:latin typeface="Georgia" panose="02040502050405020303" pitchFamily="18" charset="0"/>
                <a:ea typeface="Times New Roman" panose="02020603050405020304" pitchFamily="18" charset="0"/>
              </a:rPr>
              <a:t>Evaluation of emissions could be perfected by including various other elements such as logistics of vehicle manufacturing,</a:t>
            </a:r>
          </a:p>
          <a:p>
            <a:pPr marL="342900" lvl="0" indent="-342900">
              <a:spcBef>
                <a:spcPts val="0"/>
              </a:spcBef>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Repurposing of lithium batteries. </a:t>
            </a:r>
            <a:endParaRPr sz="2400" b="0" i="0" u="none" strike="noStrike" cap="none" dirty="0">
              <a:solidFill>
                <a:schemeClr val="dk1"/>
              </a:solidFill>
              <a:latin typeface="Georgia" panose="02040502050405020303" pitchFamily="18" charset="0"/>
              <a:sym typeface="Arial"/>
            </a:endParaRPr>
          </a:p>
        </p:txBody>
      </p:sp>
    </p:spTree>
    <p:extLst>
      <p:ext uri="{BB962C8B-B14F-4D97-AF65-F5344CB8AC3E}">
        <p14:creationId xmlns:p14="http://schemas.microsoft.com/office/powerpoint/2010/main" val="2892346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69467" y="541176"/>
            <a:ext cx="4916932" cy="823904"/>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References</a:t>
            </a:r>
            <a:endParaRPr sz="3600" b="0" i="0" u="none" strike="noStrike" cap="none" dirty="0">
              <a:solidFill>
                <a:srgbClr val="005BBB"/>
              </a:solidFill>
              <a:latin typeface="Georgia"/>
              <a:ea typeface="Georgia"/>
              <a:cs typeface="Georgia"/>
              <a:sym typeface="Georgia"/>
            </a:endParaRPr>
          </a:p>
        </p:txBody>
      </p:sp>
      <p:sp>
        <p:nvSpPr>
          <p:cNvPr id="108" name="Google Shape;108;p19"/>
          <p:cNvSpPr txBox="1">
            <a:spLocks noGrp="1"/>
          </p:cNvSpPr>
          <p:nvPr>
            <p:ph type="body" idx="1"/>
          </p:nvPr>
        </p:nvSpPr>
        <p:spPr>
          <a:xfrm>
            <a:off x="569467" y="1446246"/>
            <a:ext cx="11299072" cy="3563964"/>
          </a:xfrm>
          <a:prstGeom prst="rect">
            <a:avLst/>
          </a:prstGeom>
          <a:noFill/>
          <a:ln>
            <a:noFill/>
          </a:ln>
        </p:spPr>
        <p:txBody>
          <a:bodyPr spcFirstLastPara="1" wrap="square" lIns="91425" tIns="45700" rIns="91425" bIns="45700" anchor="t" anchorCtr="0">
            <a:noAutofit/>
          </a:bodyPr>
          <a:lstStyle/>
          <a:p>
            <a:pPr marL="342900" indent="-342900">
              <a:spcBef>
                <a:spcPts val="0"/>
              </a:spcBef>
              <a:buAutoNum type="arabicPeriod"/>
            </a:pPr>
            <a:r>
              <a:rPr lang="en-US" u="sng" dirty="0">
                <a:hlinkClick r:id="rId3"/>
              </a:rPr>
              <a:t>https://www.bbc.com/news/av/world-europe-58093275</a:t>
            </a:r>
            <a:endParaRPr lang="en-US" dirty="0"/>
          </a:p>
          <a:p>
            <a:pPr marL="342900" indent="-342900">
              <a:spcBef>
                <a:spcPts val="0"/>
              </a:spcBef>
              <a:buAutoNum type="arabicPeriod"/>
            </a:pPr>
            <a:r>
              <a:rPr lang="en-US" u="sng" dirty="0">
                <a:hlinkClick r:id="rId4"/>
              </a:rPr>
              <a:t>https://climate.nasa.gov/climate_resources/24/graphic-the-relentless-rise-of-carbon-dioxide/</a:t>
            </a:r>
            <a:endParaRPr lang="en-US" u="sng" dirty="0"/>
          </a:p>
          <a:p>
            <a:pPr marL="342900" indent="-342900">
              <a:spcBef>
                <a:spcPts val="0"/>
              </a:spcBef>
              <a:buAutoNum type="arabicPeriod"/>
            </a:pPr>
            <a:r>
              <a:rPr lang="en-US" u="sng" dirty="0">
                <a:hlinkClick r:id="rId5"/>
              </a:rPr>
              <a:t>https://abcnews.go.com/International/people-flee-fires-greece-trapped-plead/story?id=79337249</a:t>
            </a:r>
            <a:endParaRPr lang="en-US" u="sng" dirty="0"/>
          </a:p>
          <a:p>
            <a:pPr marL="342900" indent="-342900">
              <a:spcBef>
                <a:spcPts val="0"/>
              </a:spcBef>
              <a:buAutoNum type="arabicPeriod"/>
            </a:pPr>
            <a:r>
              <a:rPr lang="en-US" u="sng" dirty="0">
                <a:hlinkClick r:id="rId6"/>
              </a:rPr>
              <a:t>https://www.corporatecomplianceinsights.com/compliance-lessons-australian-bushfires/</a:t>
            </a:r>
            <a:endParaRPr lang="en-US" u="sng" dirty="0"/>
          </a:p>
          <a:p>
            <a:pPr marL="0" indent="0">
              <a:spcBef>
                <a:spcPts val="0"/>
              </a:spcBef>
            </a:pPr>
            <a:endParaRPr lang="en-US" u="sng" dirty="0"/>
          </a:p>
          <a:p>
            <a:pPr marL="342900" indent="-342900">
              <a:spcBef>
                <a:spcPts val="0"/>
              </a:spcBef>
              <a:buAutoNum type="arabicPeriod"/>
            </a:pPr>
            <a:endParaRPr lang="en-US" u="sng" dirty="0"/>
          </a:p>
          <a:p>
            <a:pPr marL="342900" indent="-342900">
              <a:spcBef>
                <a:spcPts val="0"/>
              </a:spcBef>
              <a:buAutoNum type="arabicPeriod"/>
            </a:pPr>
            <a:endParaRPr lang="en-US" u="sng" dirty="0"/>
          </a:p>
          <a:p>
            <a:pPr marL="342900" indent="-342900">
              <a:spcBef>
                <a:spcPts val="0"/>
              </a:spcBef>
              <a:buAutoNum type="arabicPeriod"/>
            </a:pPr>
            <a:endParaRPr lang="en-US" dirty="0"/>
          </a:p>
          <a:p>
            <a:pPr marL="0" marR="0" lvl="0" indent="0" algn="l" rtl="0">
              <a:lnSpc>
                <a:spcPct val="144444"/>
              </a:lnSpc>
              <a:spcBef>
                <a:spcPts val="0"/>
              </a:spcBef>
              <a:spcAft>
                <a:spcPts val="0"/>
              </a:spcAft>
              <a:buClr>
                <a:srgbClr val="005BBB"/>
              </a:buClr>
              <a:buSzPts val="1800"/>
              <a:buFont typeface="Aria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3052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50807" y="961053"/>
            <a:ext cx="6316524" cy="1075831"/>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dirty="0"/>
              <a:t>I</a:t>
            </a:r>
            <a:r>
              <a:rPr lang="en-US" sz="3600" b="0" i="0" u="none" strike="noStrike" cap="none" dirty="0">
                <a:solidFill>
                  <a:srgbClr val="005BBB"/>
                </a:solidFill>
                <a:latin typeface="Georgia"/>
                <a:ea typeface="Georgia"/>
                <a:cs typeface="Georgia"/>
                <a:sym typeface="Georgia"/>
              </a:rPr>
              <a:t>nventory routing problem</a:t>
            </a:r>
            <a:endParaRPr sz="3600" b="0" i="0" u="none" strike="noStrike" cap="none" dirty="0">
              <a:solidFill>
                <a:srgbClr val="005BBB"/>
              </a:solidFill>
              <a:latin typeface="Georgia"/>
              <a:ea typeface="Georgia"/>
              <a:cs typeface="Georgia"/>
              <a:sym typeface="Georgia"/>
            </a:endParaRPr>
          </a:p>
        </p:txBody>
      </p:sp>
      <p:sp>
        <p:nvSpPr>
          <p:cNvPr id="21" name="Rectangle 4">
            <a:extLst>
              <a:ext uri="{FF2B5EF4-FFF2-40B4-BE49-F238E27FC236}">
                <a16:creationId xmlns:a16="http://schemas.microsoft.com/office/drawing/2014/main" id="{0E4DB41D-F8D7-4B62-A81E-F1E6BFC130D3}"/>
              </a:ext>
            </a:extLst>
          </p:cNvPr>
          <p:cNvSpPr>
            <a:spLocks noChangeArrowheads="1"/>
          </p:cNvSpPr>
          <p:nvPr/>
        </p:nvSpPr>
        <p:spPr bwMode="auto">
          <a:xfrm>
            <a:off x="793102" y="2370778"/>
            <a:ext cx="1065244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3600" b="0" i="0" u="none" strike="noStrike" cap="none" normalizeH="0" baseline="0" dirty="0">
                <a:ln>
                  <a:noFill/>
                </a:ln>
                <a:solidFill>
                  <a:schemeClr val="tx1"/>
                </a:solidFill>
                <a:effectLst/>
                <a:latin typeface="Georgia" panose="02040502050405020303" pitchFamily="18" charset="0"/>
                <a:ea typeface="Times New Roman" panose="02020603050405020304" pitchFamily="18" charset="0"/>
              </a:rPr>
              <a:t>This is a type of problem that decides how much to deliver each customer every day of the horizon, and how to organize the routes to replenish the stock such that there is no stock out.</a:t>
            </a:r>
            <a:endParaRPr kumimoji="0" lang="en-US" altLang="en-US" sz="3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482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942691" y="1031551"/>
            <a:ext cx="8425243" cy="716084"/>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dirty="0"/>
              <a:t>Benefits of </a:t>
            </a:r>
            <a:r>
              <a:rPr lang="en-US" sz="3600" b="0" i="0" u="none" strike="noStrike" cap="none" dirty="0">
                <a:solidFill>
                  <a:srgbClr val="005BBB"/>
                </a:solidFill>
                <a:latin typeface="Georgia"/>
                <a:ea typeface="Georgia"/>
                <a:cs typeface="Georgia"/>
                <a:sym typeface="Georgia"/>
              </a:rPr>
              <a:t>inventory routing problem</a:t>
            </a:r>
            <a:endParaRPr sz="3600" b="0" i="0" u="none" strike="noStrike" cap="none" dirty="0">
              <a:solidFill>
                <a:srgbClr val="005BBB"/>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A5E4CCCF-A9FA-466D-9AE4-D0A29083A813}"/>
              </a:ext>
            </a:extLst>
          </p:cNvPr>
          <p:cNvSpPr>
            <a:spLocks noGrp="1"/>
          </p:cNvSpPr>
          <p:nvPr>
            <p:ph type="body" idx="1"/>
          </p:nvPr>
        </p:nvSpPr>
        <p:spPr>
          <a:xfrm>
            <a:off x="569468" y="2189263"/>
            <a:ext cx="10160735" cy="2768327"/>
          </a:xfrm>
        </p:spPr>
        <p:txBody>
          <a:bodyPr/>
          <a:lstStyle/>
          <a:p>
            <a:r>
              <a:rPr lang="en-US" dirty="0"/>
              <a:t>Helps a good relationship between customers and suppliers</a:t>
            </a:r>
          </a:p>
          <a:p>
            <a:r>
              <a:rPr lang="en-US" dirty="0"/>
              <a:t>Overall performance is improved</a:t>
            </a:r>
          </a:p>
          <a:p>
            <a:r>
              <a:rPr lang="en-US" dirty="0"/>
              <a:t>Helps improve business</a:t>
            </a:r>
          </a:p>
          <a:p>
            <a:endParaRPr lang="en-US" dirty="0"/>
          </a:p>
        </p:txBody>
      </p:sp>
    </p:spTree>
    <p:extLst>
      <p:ext uri="{BB962C8B-B14F-4D97-AF65-F5344CB8AC3E}">
        <p14:creationId xmlns:p14="http://schemas.microsoft.com/office/powerpoint/2010/main" val="153592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9"/>
          <p:cNvSpPr txBox="1">
            <a:spLocks noGrp="1"/>
          </p:cNvSpPr>
          <p:nvPr>
            <p:ph type="title"/>
          </p:nvPr>
        </p:nvSpPr>
        <p:spPr>
          <a:xfrm>
            <a:off x="565002" y="494522"/>
            <a:ext cx="5239481" cy="1075832"/>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rgbClr val="005BBB"/>
              </a:buClr>
              <a:buSzPts val="3600"/>
              <a:buFont typeface="Georgia"/>
              <a:buNone/>
            </a:pPr>
            <a:r>
              <a:rPr lang="en-US" sz="3600" b="0" i="0" u="none" strike="noStrike" cap="none" dirty="0">
                <a:solidFill>
                  <a:srgbClr val="005BBB"/>
                </a:solidFill>
                <a:latin typeface="Georgia"/>
                <a:ea typeface="Georgia"/>
                <a:cs typeface="Georgia"/>
                <a:sym typeface="Georgia"/>
              </a:rPr>
              <a:t>Implementation of Program - parameters</a:t>
            </a:r>
            <a:endParaRPr sz="3600" b="0" i="0" u="none" strike="noStrike" cap="none" dirty="0">
              <a:solidFill>
                <a:srgbClr val="005BBB"/>
              </a:solidFill>
              <a:latin typeface="Georgia"/>
              <a:ea typeface="Georgia"/>
              <a:cs typeface="Georgia"/>
              <a:sym typeface="Georgia"/>
            </a:endParaRPr>
          </a:p>
        </p:txBody>
      </p:sp>
      <p:pic>
        <p:nvPicPr>
          <p:cNvPr id="2" name="Picture 1">
            <a:extLst>
              <a:ext uri="{FF2B5EF4-FFF2-40B4-BE49-F238E27FC236}">
                <a16:creationId xmlns:a16="http://schemas.microsoft.com/office/drawing/2014/main" id="{FC9A30E7-BDEE-4799-86E7-61B6C2DB38C1}"/>
              </a:ext>
            </a:extLst>
          </p:cNvPr>
          <p:cNvPicPr>
            <a:picLocks noChangeAspect="1"/>
          </p:cNvPicPr>
          <p:nvPr/>
        </p:nvPicPr>
        <p:blipFill>
          <a:blip r:embed="rId3"/>
          <a:stretch>
            <a:fillRect/>
          </a:stretch>
        </p:blipFill>
        <p:spPr>
          <a:xfrm>
            <a:off x="5752928" y="376528"/>
            <a:ext cx="5239481" cy="5582429"/>
          </a:xfrm>
          <a:prstGeom prst="rect">
            <a:avLst/>
          </a:prstGeom>
        </p:spPr>
      </p:pic>
    </p:spTree>
    <p:extLst>
      <p:ext uri="{BB962C8B-B14F-4D97-AF65-F5344CB8AC3E}">
        <p14:creationId xmlns:p14="http://schemas.microsoft.com/office/powerpoint/2010/main" val="362334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4" name="Title 3">
            <a:extLst>
              <a:ext uri="{FF2B5EF4-FFF2-40B4-BE49-F238E27FC236}">
                <a16:creationId xmlns:a16="http://schemas.microsoft.com/office/drawing/2014/main" id="{E71C7059-15D6-4DEC-A55A-F155BFF50A73}"/>
              </a:ext>
            </a:extLst>
          </p:cNvPr>
          <p:cNvSpPr>
            <a:spLocks noGrp="1"/>
          </p:cNvSpPr>
          <p:nvPr>
            <p:ph type="title"/>
          </p:nvPr>
        </p:nvSpPr>
        <p:spPr/>
        <p:txBody>
          <a:bodyPr/>
          <a:lstStyle/>
          <a:p>
            <a:r>
              <a:rPr lang="en-US" dirty="0"/>
              <a:t>Objective function</a:t>
            </a:r>
          </a:p>
        </p:txBody>
      </p:sp>
      <p:pic>
        <p:nvPicPr>
          <p:cNvPr id="2" name="Picture 1">
            <a:extLst>
              <a:ext uri="{FF2B5EF4-FFF2-40B4-BE49-F238E27FC236}">
                <a16:creationId xmlns:a16="http://schemas.microsoft.com/office/drawing/2014/main" id="{F599724D-8595-499B-90CF-6E51FD85B390}"/>
              </a:ext>
            </a:extLst>
          </p:cNvPr>
          <p:cNvPicPr>
            <a:picLocks noChangeAspect="1"/>
          </p:cNvPicPr>
          <p:nvPr/>
        </p:nvPicPr>
        <p:blipFill>
          <a:blip r:embed="rId3"/>
          <a:stretch>
            <a:fillRect/>
          </a:stretch>
        </p:blipFill>
        <p:spPr>
          <a:xfrm>
            <a:off x="1315321" y="2740559"/>
            <a:ext cx="10195840" cy="2988436"/>
          </a:xfrm>
          <a:prstGeom prst="rect">
            <a:avLst/>
          </a:prstGeom>
        </p:spPr>
      </p:pic>
      <p:pic>
        <p:nvPicPr>
          <p:cNvPr id="3" name="Picture 2">
            <a:extLst>
              <a:ext uri="{FF2B5EF4-FFF2-40B4-BE49-F238E27FC236}">
                <a16:creationId xmlns:a16="http://schemas.microsoft.com/office/drawing/2014/main" id="{628C4605-7715-477D-9852-A2E276BECC31}"/>
              </a:ext>
            </a:extLst>
          </p:cNvPr>
          <p:cNvPicPr>
            <a:picLocks noChangeAspect="1"/>
          </p:cNvPicPr>
          <p:nvPr/>
        </p:nvPicPr>
        <p:blipFill rotWithShape="1">
          <a:blip r:embed="rId4"/>
          <a:srcRect l="-441" t="454" r="441" b="23995"/>
          <a:stretch/>
        </p:blipFill>
        <p:spPr>
          <a:xfrm>
            <a:off x="5024432" y="1911768"/>
            <a:ext cx="4229690" cy="626159"/>
          </a:xfrm>
          <a:prstGeom prst="rect">
            <a:avLst/>
          </a:prstGeom>
        </p:spPr>
      </p:pic>
    </p:spTree>
    <p:extLst>
      <p:ext uri="{BB962C8B-B14F-4D97-AF65-F5344CB8AC3E}">
        <p14:creationId xmlns:p14="http://schemas.microsoft.com/office/powerpoint/2010/main" val="330406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7" name="Picture 6">
            <a:extLst>
              <a:ext uri="{FF2B5EF4-FFF2-40B4-BE49-F238E27FC236}">
                <a16:creationId xmlns:a16="http://schemas.microsoft.com/office/drawing/2014/main" id="{B905C3D2-8103-46AE-A6E3-AF47151E6D39}"/>
              </a:ext>
            </a:extLst>
          </p:cNvPr>
          <p:cNvPicPr>
            <a:picLocks noChangeAspect="1"/>
          </p:cNvPicPr>
          <p:nvPr/>
        </p:nvPicPr>
        <p:blipFill>
          <a:blip r:embed="rId3"/>
          <a:stretch>
            <a:fillRect/>
          </a:stretch>
        </p:blipFill>
        <p:spPr>
          <a:xfrm>
            <a:off x="1249636" y="1704692"/>
            <a:ext cx="9046110" cy="2687216"/>
          </a:xfrm>
          <a:prstGeom prst="rect">
            <a:avLst/>
          </a:prstGeom>
        </p:spPr>
      </p:pic>
    </p:spTree>
    <p:extLst>
      <p:ext uri="{BB962C8B-B14F-4D97-AF65-F5344CB8AC3E}">
        <p14:creationId xmlns:p14="http://schemas.microsoft.com/office/powerpoint/2010/main" val="304898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8" name="Picture 7">
            <a:extLst>
              <a:ext uri="{FF2B5EF4-FFF2-40B4-BE49-F238E27FC236}">
                <a16:creationId xmlns:a16="http://schemas.microsoft.com/office/drawing/2014/main" id="{A54E0124-7FCD-452B-9FD8-DAB6CC72B5C0}"/>
              </a:ext>
            </a:extLst>
          </p:cNvPr>
          <p:cNvPicPr>
            <a:picLocks noChangeAspect="1"/>
          </p:cNvPicPr>
          <p:nvPr/>
        </p:nvPicPr>
        <p:blipFill>
          <a:blip r:embed="rId3"/>
          <a:stretch>
            <a:fillRect/>
          </a:stretch>
        </p:blipFill>
        <p:spPr>
          <a:xfrm>
            <a:off x="2842758" y="1309391"/>
            <a:ext cx="6506483" cy="4239217"/>
          </a:xfrm>
          <a:prstGeom prst="rect">
            <a:avLst/>
          </a:prstGeom>
        </p:spPr>
      </p:pic>
    </p:spTree>
    <p:extLst>
      <p:ext uri="{BB962C8B-B14F-4D97-AF65-F5344CB8AC3E}">
        <p14:creationId xmlns:p14="http://schemas.microsoft.com/office/powerpoint/2010/main" val="3765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2" name="Picture 1">
            <a:extLst>
              <a:ext uri="{FF2B5EF4-FFF2-40B4-BE49-F238E27FC236}">
                <a16:creationId xmlns:a16="http://schemas.microsoft.com/office/drawing/2014/main" id="{5D6A00A3-5497-4F29-B4D8-DA8D31E4339A}"/>
              </a:ext>
            </a:extLst>
          </p:cNvPr>
          <p:cNvPicPr>
            <a:picLocks noChangeAspect="1"/>
          </p:cNvPicPr>
          <p:nvPr/>
        </p:nvPicPr>
        <p:blipFill>
          <a:blip r:embed="rId3"/>
          <a:stretch>
            <a:fillRect/>
          </a:stretch>
        </p:blipFill>
        <p:spPr>
          <a:xfrm>
            <a:off x="3625877" y="1989414"/>
            <a:ext cx="6115904" cy="2076740"/>
          </a:xfrm>
          <a:prstGeom prst="rect">
            <a:avLst/>
          </a:prstGeom>
        </p:spPr>
      </p:pic>
    </p:spTree>
    <p:extLst>
      <p:ext uri="{BB962C8B-B14F-4D97-AF65-F5344CB8AC3E}">
        <p14:creationId xmlns:p14="http://schemas.microsoft.com/office/powerpoint/2010/main" val="33152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3512</TotalTime>
  <Words>467</Words>
  <Application>Microsoft Office PowerPoint</Application>
  <PresentationFormat>Widescreen</PresentationFormat>
  <Paragraphs>59</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Georgia</vt:lpstr>
      <vt:lpstr>Merriweather Sans</vt:lpstr>
      <vt:lpstr>Symbol</vt:lpstr>
      <vt:lpstr>Times New Roman</vt:lpstr>
      <vt:lpstr>Office Theme</vt:lpstr>
      <vt:lpstr>An Investigation of Inventory Routing Problem with Carbon Emission and Sustainability Consideration </vt:lpstr>
      <vt:lpstr>Carbon emission graph</vt:lpstr>
      <vt:lpstr>Inventory routing problem</vt:lpstr>
      <vt:lpstr>Benefits of inventory routing problem</vt:lpstr>
      <vt:lpstr>Implementation of Program - parameters</vt:lpstr>
      <vt:lpstr>Objective function</vt:lpstr>
      <vt:lpstr>PowerPoint Presentation</vt:lpstr>
      <vt:lpstr>PowerPoint Presentation</vt:lpstr>
      <vt:lpstr>PowerPoint Presentation</vt:lpstr>
      <vt:lpstr>Implementation of Program</vt:lpstr>
      <vt:lpstr>Implementation of Program</vt:lpstr>
      <vt:lpstr>Implementation of Program (constraints)</vt:lpstr>
      <vt:lpstr>Implementation of Program - results</vt:lpstr>
      <vt:lpstr>Implementation of Program - results</vt:lpstr>
      <vt:lpstr>Research Questions</vt:lpstr>
      <vt:lpstr>Results</vt:lpstr>
      <vt:lpstr>Results</vt:lpstr>
      <vt:lpstr>U.S. emissions from Transportation sector</vt:lpstr>
      <vt:lpstr>Transportation sector emissions by source, from EPA</vt:lpstr>
      <vt:lpstr>Comparison of CO2 emission in RMI and VMI</vt:lpstr>
      <vt:lpstr>Comparison of CO2 emission from vehicles</vt:lpstr>
      <vt:lpstr>Vehicle emission comparison</vt:lpstr>
      <vt:lpstr>Lifecycle CO2 emission of Gasoline truck, Electric truck and Hydrogen truck</vt:lpstr>
      <vt:lpstr>Limitations and assumptions</vt:lpstr>
      <vt:lpstr>How could this software help transportation managers? </vt:lpstr>
      <vt:lpstr>Future extensions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Inventory Policies And Illustration of Carbon Emission  </dc:title>
  <dc:creator>krisn</dc:creator>
  <cp:lastModifiedBy>krisn</cp:lastModifiedBy>
  <cp:revision>87</cp:revision>
  <dcterms:created xsi:type="dcterms:W3CDTF">2021-08-11T02:33:37Z</dcterms:created>
  <dcterms:modified xsi:type="dcterms:W3CDTF">2021-08-23T21:30:24Z</dcterms:modified>
</cp:coreProperties>
</file>