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9" r:id="rId4"/>
    <p:sldId id="256" r:id="rId5"/>
    <p:sldId id="265" r:id="rId6"/>
    <p:sldId id="266" r:id="rId7"/>
    <p:sldId id="271" r:id="rId8"/>
    <p:sldId id="270" r:id="rId9"/>
    <p:sldId id="272" r:id="rId10"/>
    <p:sldId id="274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89A"/>
    <a:srgbClr val="E5ABE1"/>
    <a:srgbClr val="794DB3"/>
    <a:srgbClr val="081736"/>
    <a:srgbClr val="EBDFD3"/>
    <a:srgbClr val="0C0C60"/>
    <a:srgbClr val="13A17F"/>
    <a:srgbClr val="EF89DC"/>
    <a:srgbClr val="FF0066"/>
    <a:srgbClr val="3E2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6829-DD34-3A23-6D85-CF29D6AF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4FF4C-56F6-F8F0-7E73-28A190D7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088A-1730-E75F-15FF-A8EF93D4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2668-1CA7-74F3-2B03-D1320E1B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894C-74EA-7822-65A3-0E8D6BE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B48-356E-A5B4-8C5B-C7F1E8D1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17555-B8FE-DBE9-BFC7-2AFBEACB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B4D9-8460-3A5D-E93D-C59F0BAA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AB64-871F-ED87-2376-05B38B92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A60B-4E3B-E2E0-B62C-3444DAF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7DF1C-D798-8CA3-CC8E-FF4063E65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896AE-E6CF-394D-8501-18C23FB5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B682-EA5A-AE0F-AB91-D4B9B6E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6C1E-48F4-991A-D866-B47D617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946B-2C3E-DD28-6787-505CB75B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2E77-739A-E110-C5AA-08460FF8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3821-F0A7-F132-36EE-A1E84B00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7045-4244-4212-B688-654541DA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9D42-51F5-E739-6F69-2198B8C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15FE-E127-9A53-DD26-E8FF440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D6E8-9D64-0107-1F50-FE16F372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3F893-E848-03AA-469C-061A5FDA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D409-37AD-9B5F-EF96-3F4756C5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D2B1-BC6D-3883-464C-24A7DFC9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B7E4-AB42-3AB8-ABFE-8F8596F8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E34D-8FB7-CE60-5818-AD371545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785B-C243-9DAE-7C0B-812DC7FDC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9EBD1-44F9-F134-9928-B20FDFCB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A7C56-7A1E-C6D6-307F-EFE255A9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3F616-423D-639A-586A-68218FCC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E7D2-C1E5-60E4-1153-4530F363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213A-5376-55FB-1124-16C9847B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2D3A-C4C6-84DE-1404-7E18F0F8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FB65-74C8-F749-4C52-C2A10A52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40B6-1266-8F19-DE11-3DC633D58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2F93-C9D0-1498-83ED-55A6221E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5EF2E-B9AF-B313-3603-93540AA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2B6E9-A12E-46C3-BC0E-E7D66E0F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9512-78E4-B73A-36F0-8C635580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5FED-0007-87D3-BC50-A64613F2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C3441-5725-1244-64C7-019E7BAD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88E3F-6423-02B0-E92C-49411C4B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CAA7D-B1D8-B001-F050-A0246223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8668-4AA6-C170-09FF-FDAF2658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EAD65-C8BC-EA87-2273-59718FBC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216F-377D-7C7C-73EA-249FA1D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2459-2E43-2997-2D8A-88B62555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7F57-AA8D-76DC-B495-9A5A6ACB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F038-B58E-A4AF-83F9-92455F41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36CCC-0B61-862F-2D7D-289108A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BCDD-3A21-F85C-EED6-E2FEA981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66F2B-24A8-3207-3233-5552A11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FEDF-F083-E9DF-34E1-F82C1BB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19C90-28D3-6753-8F9C-F9ED69539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3BF8-D4EC-EB5D-D167-69ADD4A8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C9F01-20FA-A69F-51C9-3990A693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DE70-7A74-B1E1-253B-C4F5C00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A933-5176-706B-80BD-5E71AFB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A875B-3323-17EB-8969-B3EEC722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09554-0290-E9BF-E94F-CFE07C10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1B53-C981-92C8-5A50-C55F6521B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170-8AEA-48ED-8575-94E7C40D88D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FDF2-D4CB-C223-59F2-F0200366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5E30-3E45-33C8-C0A2-205F1F9F2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0FC5-CA30-4373-B72B-CAB1738E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AFC02A-8BE6-1BFF-54BE-0F826FCC526B}"/>
              </a:ext>
            </a:extLst>
          </p:cNvPr>
          <p:cNvSpPr txBox="1"/>
          <p:nvPr/>
        </p:nvSpPr>
        <p:spPr>
          <a:xfrm>
            <a:off x="1776412" y="1057275"/>
            <a:ext cx="8639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cap="all" dirty="0">
                <a:solidFill>
                  <a:srgbClr val="081736"/>
                </a:solidFill>
                <a:effectLst/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KNOWLEDGE DISTILLATION</a:t>
            </a:r>
            <a:endParaRPr lang="en-US" sz="3600" b="0" i="0" cap="all" dirty="0">
              <a:solidFill>
                <a:srgbClr val="081736"/>
              </a:solidFill>
              <a:effectLst/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b="1" i="0" cap="all" dirty="0">
                <a:solidFill>
                  <a:srgbClr val="081736"/>
                </a:solidFill>
                <a:effectLst/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</a:p>
          <a:p>
            <a:pPr algn="ctr"/>
            <a:r>
              <a:rPr lang="en-US" sz="3600" b="1" i="0" cap="all" dirty="0">
                <a:solidFill>
                  <a:srgbClr val="081736"/>
                </a:solidFill>
                <a:effectLst/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QUANTIZATION</a:t>
            </a:r>
            <a:endParaRPr lang="en-US" sz="3600" b="0" i="0" cap="all" dirty="0">
              <a:solidFill>
                <a:srgbClr val="081736"/>
              </a:solidFill>
              <a:effectLst/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b="1" i="0" cap="all" dirty="0">
                <a:solidFill>
                  <a:srgbClr val="081736"/>
                </a:solidFill>
                <a:effectLst/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FOR MODULAR DL MODELS</a:t>
            </a:r>
          </a:p>
          <a:p>
            <a:pPr algn="ctr"/>
            <a:endParaRPr lang="en-US" sz="3600" b="0" i="0" cap="all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genial" panose="020B0604020202020204" pitchFamily="2" charset="0"/>
              <a:cs typeface="Alef" panose="00000500000000000000" pitchFamily="2" charset="-79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B1206-972D-A430-A8FF-116FDB2D4B2A}"/>
              </a:ext>
            </a:extLst>
          </p:cNvPr>
          <p:cNvSpPr txBox="1"/>
          <p:nvPr/>
        </p:nvSpPr>
        <p:spPr>
          <a:xfrm>
            <a:off x="3082526" y="3648641"/>
            <a:ext cx="602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81736"/>
                </a:solidFill>
                <a:latin typeface="Garamond" panose="02020404030301010803" pitchFamily="18" charset="0"/>
              </a:rPr>
              <a:t>Analysis of techniques for Modular DL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970B31-1D86-FD4D-DC9D-CB562091124E}"/>
              </a:ext>
            </a:extLst>
          </p:cNvPr>
          <p:cNvCxnSpPr>
            <a:cxnSpLocks/>
          </p:cNvCxnSpPr>
          <p:nvPr/>
        </p:nvCxnSpPr>
        <p:spPr>
          <a:xfrm>
            <a:off x="1290634" y="3514725"/>
            <a:ext cx="9610727" cy="0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9841A1-03BD-A218-9D7B-364814BB2961}"/>
              </a:ext>
            </a:extLst>
          </p:cNvPr>
          <p:cNvSpPr txBox="1"/>
          <p:nvPr/>
        </p:nvSpPr>
        <p:spPr>
          <a:xfrm>
            <a:off x="1471012" y="5772121"/>
            <a:ext cx="924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Krishna Pranay Angara	Ramasai Badam 	     Nikhil Balachandra 	 Vishnu Koppera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C23F9-5FDA-F89E-6639-21B109152C22}"/>
              </a:ext>
            </a:extLst>
          </p:cNvPr>
          <p:cNvSpPr txBox="1"/>
          <p:nvPr/>
        </p:nvSpPr>
        <p:spPr>
          <a:xfrm>
            <a:off x="5826914" y="5099238"/>
            <a:ext cx="538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  <a:cs typeface="Aldhabi" panose="01000000000000000000" pitchFamily="2" charset="-78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281267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86C2C-FCFB-7BC4-195E-BD8139D3898E}"/>
              </a:ext>
            </a:extLst>
          </p:cNvPr>
          <p:cNvSpPr txBox="1"/>
          <p:nvPr/>
        </p:nvSpPr>
        <p:spPr>
          <a:xfrm>
            <a:off x="270425" y="490877"/>
            <a:ext cx="22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1736"/>
                </a:solidFill>
                <a:latin typeface="Georgia" panose="02040502050405020303" pitchFamily="18" charset="0"/>
              </a:rPr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3D1BA5-6953-EC11-F4F1-CB39D38AC50D}"/>
              </a:ext>
            </a:extLst>
          </p:cNvPr>
          <p:cNvCxnSpPr>
            <a:cxnSpLocks/>
          </p:cNvCxnSpPr>
          <p:nvPr/>
        </p:nvCxnSpPr>
        <p:spPr>
          <a:xfrm>
            <a:off x="404809" y="1219200"/>
            <a:ext cx="2519366" cy="0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16B9652-4740-6D62-2C81-599238309662}"/>
              </a:ext>
            </a:extLst>
          </p:cNvPr>
          <p:cNvSpPr/>
          <p:nvPr/>
        </p:nvSpPr>
        <p:spPr>
          <a:xfrm>
            <a:off x="315668" y="2410442"/>
            <a:ext cx="1428750" cy="13943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eorgia" panose="02040502050405020303" pitchFamily="18" charset="0"/>
              </a:rPr>
              <a:t>88.76%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memory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D685CC-1194-9A87-B41B-C1B6D5563C59}"/>
              </a:ext>
            </a:extLst>
          </p:cNvPr>
          <p:cNvSpPr/>
          <p:nvPr/>
        </p:nvSpPr>
        <p:spPr>
          <a:xfrm>
            <a:off x="3503538" y="2410442"/>
            <a:ext cx="1428750" cy="13890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0.05%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6C0204-74EF-E9CE-0776-F1877A21E72E}"/>
              </a:ext>
            </a:extLst>
          </p:cNvPr>
          <p:cNvSpPr/>
          <p:nvPr/>
        </p:nvSpPr>
        <p:spPr>
          <a:xfrm>
            <a:off x="1909603" y="2415742"/>
            <a:ext cx="1428750" cy="13890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&gt;90 secs</a:t>
            </a:r>
          </a:p>
          <a:p>
            <a:pPr algn="ctr"/>
            <a:endParaRPr lang="en-US" sz="1200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B6247E-B999-4265-312A-584287271EAB}"/>
              </a:ext>
            </a:extLst>
          </p:cNvPr>
          <p:cNvSpPr/>
          <p:nvPr/>
        </p:nvSpPr>
        <p:spPr>
          <a:xfrm>
            <a:off x="7259712" y="2405142"/>
            <a:ext cx="1428750" cy="13943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eorgia" panose="02040502050405020303" pitchFamily="18" charset="0"/>
              </a:rPr>
              <a:t>88.76%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memory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678C02-4E44-C317-0DBC-153A66331160}"/>
              </a:ext>
            </a:extLst>
          </p:cNvPr>
          <p:cNvSpPr/>
          <p:nvPr/>
        </p:nvSpPr>
        <p:spPr>
          <a:xfrm>
            <a:off x="10447582" y="2405142"/>
            <a:ext cx="1428750" cy="13890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12%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E6CA7-B522-64BF-7142-9E0B612B8696}"/>
              </a:ext>
            </a:extLst>
          </p:cNvPr>
          <p:cNvSpPr/>
          <p:nvPr/>
        </p:nvSpPr>
        <p:spPr>
          <a:xfrm>
            <a:off x="8853647" y="2415742"/>
            <a:ext cx="1428750" cy="13890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&gt;100 secs</a:t>
            </a:r>
          </a:p>
          <a:p>
            <a:pPr algn="ctr"/>
            <a:endParaRPr lang="en-US" sz="1200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A0A6ED-E9E3-6D19-5BCC-3EA50E28E1E7}"/>
              </a:ext>
            </a:extLst>
          </p:cNvPr>
          <p:cNvSpPr/>
          <p:nvPr/>
        </p:nvSpPr>
        <p:spPr>
          <a:xfrm>
            <a:off x="1149986" y="1756731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Post Quantization Training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B1180E-74C8-AFFB-40B0-A45F14DDDCA8}"/>
              </a:ext>
            </a:extLst>
          </p:cNvPr>
          <p:cNvSpPr/>
          <p:nvPr/>
        </p:nvSpPr>
        <p:spPr>
          <a:xfrm>
            <a:off x="8094030" y="1778874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Quantization Aware 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23D0F-530A-E00E-07FF-B417BA03DCDA}"/>
              </a:ext>
            </a:extLst>
          </p:cNvPr>
          <p:cNvSpPr/>
          <p:nvPr/>
        </p:nvSpPr>
        <p:spPr>
          <a:xfrm>
            <a:off x="4622007" y="4007974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Knowledge Distillation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9FBC-ACA9-1EB0-3DCC-D39DF6C4E3AA}"/>
              </a:ext>
            </a:extLst>
          </p:cNvPr>
          <p:cNvSpPr/>
          <p:nvPr/>
        </p:nvSpPr>
        <p:spPr>
          <a:xfrm>
            <a:off x="3744668" y="4669551"/>
            <a:ext cx="1428750" cy="13943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eorgia" panose="02040502050405020303" pitchFamily="18" charset="0"/>
              </a:rPr>
              <a:t>10%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Memory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reduction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0D355B-587B-2618-A61B-82C6742BFD3B}"/>
              </a:ext>
            </a:extLst>
          </p:cNvPr>
          <p:cNvSpPr/>
          <p:nvPr/>
        </p:nvSpPr>
        <p:spPr>
          <a:xfrm>
            <a:off x="6932538" y="4669551"/>
            <a:ext cx="1428750" cy="13890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30%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increment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ECAB57-56AB-A230-4DAF-38A211E0ED79}"/>
              </a:ext>
            </a:extLst>
          </p:cNvPr>
          <p:cNvSpPr/>
          <p:nvPr/>
        </p:nvSpPr>
        <p:spPr>
          <a:xfrm>
            <a:off x="5338603" y="4674851"/>
            <a:ext cx="1428750" cy="138908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&gt;10 secs</a:t>
            </a:r>
          </a:p>
          <a:p>
            <a:pPr algn="ctr"/>
            <a:endParaRPr lang="en-US" sz="1200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3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86C2C-FCFB-7BC4-195E-BD8139D3898E}"/>
              </a:ext>
            </a:extLst>
          </p:cNvPr>
          <p:cNvSpPr txBox="1"/>
          <p:nvPr/>
        </p:nvSpPr>
        <p:spPr>
          <a:xfrm>
            <a:off x="270425" y="490877"/>
            <a:ext cx="242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1736"/>
                </a:solidFill>
                <a:latin typeface="Georgia" panose="02040502050405020303" pitchFamily="18" charset="0"/>
              </a:rPr>
              <a:t>Future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3D1BA5-6953-EC11-F4F1-CB39D38AC50D}"/>
              </a:ext>
            </a:extLst>
          </p:cNvPr>
          <p:cNvCxnSpPr>
            <a:cxnSpLocks/>
          </p:cNvCxnSpPr>
          <p:nvPr/>
        </p:nvCxnSpPr>
        <p:spPr>
          <a:xfrm>
            <a:off x="404809" y="1219200"/>
            <a:ext cx="2776541" cy="0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E5306C-D0C9-C148-0718-5788A8FF8CD9}"/>
              </a:ext>
            </a:extLst>
          </p:cNvPr>
          <p:cNvSpPr/>
          <p:nvPr/>
        </p:nvSpPr>
        <p:spPr>
          <a:xfrm>
            <a:off x="642933" y="2673277"/>
            <a:ext cx="2471738" cy="3341714"/>
          </a:xfrm>
          <a:prstGeom prst="roundRect">
            <a:avLst/>
          </a:prstGeom>
          <a:noFill/>
          <a:ln w="25400">
            <a:solidFill>
              <a:srgbClr val="08173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57675"/>
                      <a:gd name="connsiteY0" fmla="*/ 556963 h 3341714"/>
                      <a:gd name="connsiteX1" fmla="*/ 556963 w 4257675"/>
                      <a:gd name="connsiteY1" fmla="*/ 0 h 3341714"/>
                      <a:gd name="connsiteX2" fmla="*/ 3700712 w 4257675"/>
                      <a:gd name="connsiteY2" fmla="*/ 0 h 3341714"/>
                      <a:gd name="connsiteX3" fmla="*/ 4257675 w 4257675"/>
                      <a:gd name="connsiteY3" fmla="*/ 556963 h 3341714"/>
                      <a:gd name="connsiteX4" fmla="*/ 4257675 w 4257675"/>
                      <a:gd name="connsiteY4" fmla="*/ 2784751 h 3341714"/>
                      <a:gd name="connsiteX5" fmla="*/ 3700712 w 4257675"/>
                      <a:gd name="connsiteY5" fmla="*/ 3341714 h 3341714"/>
                      <a:gd name="connsiteX6" fmla="*/ 556963 w 4257675"/>
                      <a:gd name="connsiteY6" fmla="*/ 3341714 h 3341714"/>
                      <a:gd name="connsiteX7" fmla="*/ 0 w 4257675"/>
                      <a:gd name="connsiteY7" fmla="*/ 2784751 h 3341714"/>
                      <a:gd name="connsiteX8" fmla="*/ 0 w 4257675"/>
                      <a:gd name="connsiteY8" fmla="*/ 556963 h 33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7675" h="3341714" extrusionOk="0">
                        <a:moveTo>
                          <a:pt x="0" y="556963"/>
                        </a:moveTo>
                        <a:cubicBezTo>
                          <a:pt x="-41785" y="223587"/>
                          <a:pt x="210833" y="14460"/>
                          <a:pt x="556963" y="0"/>
                        </a:cubicBezTo>
                        <a:cubicBezTo>
                          <a:pt x="1843573" y="132882"/>
                          <a:pt x="2653353" y="-84951"/>
                          <a:pt x="3700712" y="0"/>
                        </a:cubicBezTo>
                        <a:cubicBezTo>
                          <a:pt x="3969541" y="37864"/>
                          <a:pt x="4249280" y="295760"/>
                          <a:pt x="4257675" y="556963"/>
                        </a:cubicBezTo>
                        <a:cubicBezTo>
                          <a:pt x="4277862" y="874545"/>
                          <a:pt x="4410155" y="1818903"/>
                          <a:pt x="4257675" y="2784751"/>
                        </a:cubicBezTo>
                        <a:cubicBezTo>
                          <a:pt x="4297355" y="3097060"/>
                          <a:pt x="4013475" y="3331093"/>
                          <a:pt x="3700712" y="3341714"/>
                        </a:cubicBezTo>
                        <a:cubicBezTo>
                          <a:pt x="2194871" y="3429353"/>
                          <a:pt x="944078" y="3269035"/>
                          <a:pt x="556963" y="3341714"/>
                        </a:cubicBezTo>
                        <a:cubicBezTo>
                          <a:pt x="248358" y="3332152"/>
                          <a:pt x="-25867" y="3128301"/>
                          <a:pt x="0" y="2784751"/>
                        </a:cubicBezTo>
                        <a:cubicBezTo>
                          <a:pt x="-38581" y="1744012"/>
                          <a:pt x="63341" y="821311"/>
                          <a:pt x="0" y="5569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2E162-C609-02F9-A21D-712184D9C5CE}"/>
              </a:ext>
            </a:extLst>
          </p:cNvPr>
          <p:cNvSpPr/>
          <p:nvPr/>
        </p:nvSpPr>
        <p:spPr>
          <a:xfrm>
            <a:off x="404809" y="1918506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8A0F51-708C-366D-37BB-087CD6184C1F}"/>
              </a:ext>
            </a:extLst>
          </p:cNvPr>
          <p:cNvSpPr/>
          <p:nvPr/>
        </p:nvSpPr>
        <p:spPr>
          <a:xfrm>
            <a:off x="742944" y="2913145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3F7A64-57D1-DD4C-1F38-2F9938766115}"/>
              </a:ext>
            </a:extLst>
          </p:cNvPr>
          <p:cNvSpPr/>
          <p:nvPr/>
        </p:nvSpPr>
        <p:spPr>
          <a:xfrm>
            <a:off x="742944" y="3960473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Scaling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6F4D7-C083-D824-52E4-3E201080AE9D}"/>
              </a:ext>
            </a:extLst>
          </p:cNvPr>
          <p:cNvSpPr/>
          <p:nvPr/>
        </p:nvSpPr>
        <p:spPr>
          <a:xfrm>
            <a:off x="742944" y="5007801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typecasting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9908E4-D8AC-26D2-E2F3-75EEB93D224D}"/>
              </a:ext>
            </a:extLst>
          </p:cNvPr>
          <p:cNvCxnSpPr/>
          <p:nvPr/>
        </p:nvCxnSpPr>
        <p:spPr>
          <a:xfrm>
            <a:off x="3352795" y="4389807"/>
            <a:ext cx="1029738" cy="0"/>
          </a:xfrm>
          <a:prstGeom prst="straightConnector1">
            <a:avLst/>
          </a:prstGeom>
          <a:ln w="6985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899F7-BD34-7A17-B310-36CCE34D690A}"/>
              </a:ext>
            </a:extLst>
          </p:cNvPr>
          <p:cNvSpPr/>
          <p:nvPr/>
        </p:nvSpPr>
        <p:spPr>
          <a:xfrm>
            <a:off x="4622007" y="3707633"/>
            <a:ext cx="2947986" cy="40957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Quantization Aware training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166A12-4846-0CFB-25BC-EE983E376C95}"/>
              </a:ext>
            </a:extLst>
          </p:cNvPr>
          <p:cNvSpPr/>
          <p:nvPr/>
        </p:nvSpPr>
        <p:spPr>
          <a:xfrm>
            <a:off x="4622007" y="4598225"/>
            <a:ext cx="2947986" cy="4095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Distillation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DF9897-1349-D8C5-4F0A-A07D4CB2A998}"/>
              </a:ext>
            </a:extLst>
          </p:cNvPr>
          <p:cNvCxnSpPr/>
          <p:nvPr/>
        </p:nvCxnSpPr>
        <p:spPr>
          <a:xfrm>
            <a:off x="7628487" y="4293339"/>
            <a:ext cx="1029738" cy="0"/>
          </a:xfrm>
          <a:prstGeom prst="straightConnector1">
            <a:avLst/>
          </a:prstGeom>
          <a:ln w="6985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9F1713-2055-E961-A092-C6C47123D7B9}"/>
              </a:ext>
            </a:extLst>
          </p:cNvPr>
          <p:cNvSpPr/>
          <p:nvPr/>
        </p:nvSpPr>
        <p:spPr>
          <a:xfrm>
            <a:off x="8750107" y="2977296"/>
            <a:ext cx="3333702" cy="2733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Model Size</a:t>
            </a:r>
          </a:p>
          <a:p>
            <a:pPr algn="ctr"/>
            <a:r>
              <a:rPr lang="en-US" dirty="0"/>
              <a:t>Latency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B61711-DEF4-C217-25F0-A80844E4F212}"/>
              </a:ext>
            </a:extLst>
          </p:cNvPr>
          <p:cNvSpPr/>
          <p:nvPr/>
        </p:nvSpPr>
        <p:spPr>
          <a:xfrm>
            <a:off x="8942965" y="2123294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Metrics</a:t>
            </a: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E1AEA2B5-C58E-899B-3BAC-370F131944E5}"/>
              </a:ext>
            </a:extLst>
          </p:cNvPr>
          <p:cNvSpPr/>
          <p:nvPr/>
        </p:nvSpPr>
        <p:spPr>
          <a:xfrm>
            <a:off x="5976937" y="4215545"/>
            <a:ext cx="238125" cy="257175"/>
          </a:xfrm>
          <a:prstGeom prst="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86C2C-FCFB-7BC4-195E-BD8139D3898E}"/>
              </a:ext>
            </a:extLst>
          </p:cNvPr>
          <p:cNvSpPr txBox="1"/>
          <p:nvPr/>
        </p:nvSpPr>
        <p:spPr>
          <a:xfrm>
            <a:off x="4960142" y="3136612"/>
            <a:ext cx="227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81736"/>
                </a:solidFill>
                <a:latin typeface="Georgia" panose="020405020504050203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68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2A2BD-C8A8-A654-C3D8-FD75946A5787}"/>
              </a:ext>
            </a:extLst>
          </p:cNvPr>
          <p:cNvSpPr/>
          <p:nvPr/>
        </p:nvSpPr>
        <p:spPr>
          <a:xfrm>
            <a:off x="270426" y="2109788"/>
            <a:ext cx="4325386" cy="37147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32712-FA42-642D-54E8-CBA1A9990A70}"/>
              </a:ext>
            </a:extLst>
          </p:cNvPr>
          <p:cNvSpPr/>
          <p:nvPr/>
        </p:nvSpPr>
        <p:spPr>
          <a:xfrm>
            <a:off x="8658225" y="2609852"/>
            <a:ext cx="3333702" cy="2733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Model Size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B9E324-D4D8-BCA7-DB7A-355D2B8B8462}"/>
              </a:ext>
            </a:extLst>
          </p:cNvPr>
          <p:cNvSpPr/>
          <p:nvPr/>
        </p:nvSpPr>
        <p:spPr>
          <a:xfrm>
            <a:off x="5060156" y="3771902"/>
            <a:ext cx="2947986" cy="40957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Quantization Aware training</a:t>
            </a:r>
          </a:p>
        </p:txBody>
      </p:sp>
      <p:pic>
        <p:nvPicPr>
          <p:cNvPr id="12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184AAA0-B926-E882-2E62-B64480EC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3" r="2102" b="39366"/>
          <a:stretch/>
        </p:blipFill>
        <p:spPr>
          <a:xfrm>
            <a:off x="581070" y="4655338"/>
            <a:ext cx="3733754" cy="899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6A9648-2C0D-8634-782F-897548967C55}"/>
              </a:ext>
            </a:extLst>
          </p:cNvPr>
          <p:cNvSpPr/>
          <p:nvPr/>
        </p:nvSpPr>
        <p:spPr>
          <a:xfrm>
            <a:off x="5060156" y="2881310"/>
            <a:ext cx="2947986" cy="4095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Quantization Training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8D3EF0-B67F-E411-9235-17224FD026B6}"/>
              </a:ext>
            </a:extLst>
          </p:cNvPr>
          <p:cNvSpPr/>
          <p:nvPr/>
        </p:nvSpPr>
        <p:spPr>
          <a:xfrm>
            <a:off x="959126" y="2340578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Alexnet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787EB3-A97A-ED8B-9C60-7B0B239E54A2}"/>
              </a:ext>
            </a:extLst>
          </p:cNvPr>
          <p:cNvSpPr/>
          <p:nvPr/>
        </p:nvSpPr>
        <p:spPr>
          <a:xfrm>
            <a:off x="883469" y="4100513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ZF net</a:t>
            </a:r>
          </a:p>
        </p:txBody>
      </p:sp>
      <p:pic>
        <p:nvPicPr>
          <p:cNvPr id="17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6829C840-0210-3210-AF18-2FE617635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62"/>
          <a:stretch/>
        </p:blipFill>
        <p:spPr>
          <a:xfrm>
            <a:off x="670477" y="2858055"/>
            <a:ext cx="3463373" cy="1141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DBBF88-95E7-222B-6763-93169E48EDF6}"/>
              </a:ext>
            </a:extLst>
          </p:cNvPr>
          <p:cNvSpPr txBox="1"/>
          <p:nvPr/>
        </p:nvSpPr>
        <p:spPr>
          <a:xfrm>
            <a:off x="270426" y="490877"/>
            <a:ext cx="156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1736"/>
                </a:solidFill>
                <a:latin typeface="Georgia" panose="02040502050405020303" pitchFamily="18" charset="0"/>
              </a:rPr>
              <a:t>Design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7E1FA-AE22-69F1-6A94-39DC0BB4A6CC}"/>
              </a:ext>
            </a:extLst>
          </p:cNvPr>
          <p:cNvCxnSpPr>
            <a:cxnSpLocks/>
          </p:cNvCxnSpPr>
          <p:nvPr/>
        </p:nvCxnSpPr>
        <p:spPr>
          <a:xfrm>
            <a:off x="404809" y="1219200"/>
            <a:ext cx="2271716" cy="0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003B01-DBFA-F2C4-F556-B5A9268FF9FE}"/>
              </a:ext>
            </a:extLst>
          </p:cNvPr>
          <p:cNvSpPr/>
          <p:nvPr/>
        </p:nvSpPr>
        <p:spPr>
          <a:xfrm>
            <a:off x="5060156" y="4662494"/>
            <a:ext cx="2947986" cy="4095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Distillation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C3E9B3-B162-6B24-927C-613F6F1CA868}"/>
              </a:ext>
            </a:extLst>
          </p:cNvPr>
          <p:cNvSpPr/>
          <p:nvPr/>
        </p:nvSpPr>
        <p:spPr>
          <a:xfrm>
            <a:off x="8851083" y="2858055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Metrics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ACE653-032A-15AB-5992-AE742D71309C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4595812" y="3086098"/>
            <a:ext cx="464344" cy="881065"/>
          </a:xfrm>
          <a:prstGeom prst="bentConnector3">
            <a:avLst>
              <a:gd name="adj1" fmla="val 50000"/>
            </a:avLst>
          </a:prstGeom>
          <a:ln w="47625">
            <a:solidFill>
              <a:srgbClr val="794D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001D5E-B955-BB2B-5BB1-01F960D12E1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4595812" y="3967163"/>
            <a:ext cx="464344" cy="95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868BEC4-2C76-AFD7-188A-40C6D18EDE25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4595812" y="3967163"/>
            <a:ext cx="464344" cy="900119"/>
          </a:xfrm>
          <a:prstGeom prst="bentConnector3">
            <a:avLst/>
          </a:prstGeom>
          <a:ln w="47625">
            <a:solidFill>
              <a:srgbClr val="794D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92A6B8-B598-FA2C-31E1-9FF459799A7C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8008142" y="3976690"/>
            <a:ext cx="650083" cy="0"/>
          </a:xfrm>
          <a:prstGeom prst="straightConnector1">
            <a:avLst/>
          </a:prstGeom>
          <a:ln w="47625">
            <a:solidFill>
              <a:srgbClr val="794D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9A9EE7-0B3D-E6FC-A5C5-6F500A7F80E5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008142" y="3086098"/>
            <a:ext cx="650083" cy="890592"/>
          </a:xfrm>
          <a:prstGeom prst="bentConnector3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03DE946-E8D2-DBC6-9A86-ED160C8832B0}"/>
              </a:ext>
            </a:extLst>
          </p:cNvPr>
          <p:cNvCxnSpPr>
            <a:stCxn id="23" idx="3"/>
            <a:endCxn id="6" idx="1"/>
          </p:cNvCxnSpPr>
          <p:nvPr/>
        </p:nvCxnSpPr>
        <p:spPr>
          <a:xfrm flipV="1">
            <a:off x="8008142" y="3976690"/>
            <a:ext cx="650083" cy="890592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0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07686-CBEF-8A02-6D65-D3EE40BFC555}"/>
              </a:ext>
            </a:extLst>
          </p:cNvPr>
          <p:cNvSpPr txBox="1"/>
          <p:nvPr/>
        </p:nvSpPr>
        <p:spPr>
          <a:xfrm>
            <a:off x="270426" y="490877"/>
            <a:ext cx="1901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1736"/>
                </a:solidFill>
                <a:latin typeface="Georgia" panose="02040502050405020303" pitchFamily="18" charset="0"/>
              </a:rPr>
              <a:t>Pipeline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F99E61-D617-29B9-3DA0-7E3362878428}"/>
              </a:ext>
            </a:extLst>
          </p:cNvPr>
          <p:cNvCxnSpPr>
            <a:cxnSpLocks/>
          </p:cNvCxnSpPr>
          <p:nvPr/>
        </p:nvCxnSpPr>
        <p:spPr>
          <a:xfrm>
            <a:off x="404809" y="1219200"/>
            <a:ext cx="2271716" cy="0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AA81D5-3A89-5544-4C34-A39B72A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78" y="4541480"/>
            <a:ext cx="1813639" cy="1253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33AC6-12CF-FAFF-94CE-2AA883C8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78" y="3198164"/>
            <a:ext cx="1726659" cy="973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ACBFB1-6A95-3F93-A5DE-B9FF33A6A60B}"/>
              </a:ext>
            </a:extLst>
          </p:cNvPr>
          <p:cNvSpPr/>
          <p:nvPr/>
        </p:nvSpPr>
        <p:spPr>
          <a:xfrm>
            <a:off x="8802439" y="2782862"/>
            <a:ext cx="2471738" cy="3341714"/>
          </a:xfrm>
          <a:prstGeom prst="roundRect">
            <a:avLst/>
          </a:prstGeom>
          <a:noFill/>
          <a:ln w="25400">
            <a:solidFill>
              <a:srgbClr val="08173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57675"/>
                      <a:gd name="connsiteY0" fmla="*/ 556963 h 3341714"/>
                      <a:gd name="connsiteX1" fmla="*/ 556963 w 4257675"/>
                      <a:gd name="connsiteY1" fmla="*/ 0 h 3341714"/>
                      <a:gd name="connsiteX2" fmla="*/ 3700712 w 4257675"/>
                      <a:gd name="connsiteY2" fmla="*/ 0 h 3341714"/>
                      <a:gd name="connsiteX3" fmla="*/ 4257675 w 4257675"/>
                      <a:gd name="connsiteY3" fmla="*/ 556963 h 3341714"/>
                      <a:gd name="connsiteX4" fmla="*/ 4257675 w 4257675"/>
                      <a:gd name="connsiteY4" fmla="*/ 2784751 h 3341714"/>
                      <a:gd name="connsiteX5" fmla="*/ 3700712 w 4257675"/>
                      <a:gd name="connsiteY5" fmla="*/ 3341714 h 3341714"/>
                      <a:gd name="connsiteX6" fmla="*/ 556963 w 4257675"/>
                      <a:gd name="connsiteY6" fmla="*/ 3341714 h 3341714"/>
                      <a:gd name="connsiteX7" fmla="*/ 0 w 4257675"/>
                      <a:gd name="connsiteY7" fmla="*/ 2784751 h 3341714"/>
                      <a:gd name="connsiteX8" fmla="*/ 0 w 4257675"/>
                      <a:gd name="connsiteY8" fmla="*/ 556963 h 33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7675" h="3341714" extrusionOk="0">
                        <a:moveTo>
                          <a:pt x="0" y="556963"/>
                        </a:moveTo>
                        <a:cubicBezTo>
                          <a:pt x="-41785" y="223587"/>
                          <a:pt x="210833" y="14460"/>
                          <a:pt x="556963" y="0"/>
                        </a:cubicBezTo>
                        <a:cubicBezTo>
                          <a:pt x="1843573" y="132882"/>
                          <a:pt x="2653353" y="-84951"/>
                          <a:pt x="3700712" y="0"/>
                        </a:cubicBezTo>
                        <a:cubicBezTo>
                          <a:pt x="3969541" y="37864"/>
                          <a:pt x="4249280" y="295760"/>
                          <a:pt x="4257675" y="556963"/>
                        </a:cubicBezTo>
                        <a:cubicBezTo>
                          <a:pt x="4277862" y="874545"/>
                          <a:pt x="4410155" y="1818903"/>
                          <a:pt x="4257675" y="2784751"/>
                        </a:cubicBezTo>
                        <a:cubicBezTo>
                          <a:pt x="4297355" y="3097060"/>
                          <a:pt x="4013475" y="3331093"/>
                          <a:pt x="3700712" y="3341714"/>
                        </a:cubicBezTo>
                        <a:cubicBezTo>
                          <a:pt x="2194871" y="3429353"/>
                          <a:pt x="944078" y="3269035"/>
                          <a:pt x="556963" y="3341714"/>
                        </a:cubicBezTo>
                        <a:cubicBezTo>
                          <a:pt x="248358" y="3332152"/>
                          <a:pt x="-25867" y="3128301"/>
                          <a:pt x="0" y="2784751"/>
                        </a:cubicBezTo>
                        <a:cubicBezTo>
                          <a:pt x="-38581" y="1744012"/>
                          <a:pt x="63341" y="821311"/>
                          <a:pt x="0" y="5569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3B29D3-B78A-3292-BDC2-D02FE103E2EF}"/>
              </a:ext>
            </a:extLst>
          </p:cNvPr>
          <p:cNvSpPr/>
          <p:nvPr/>
        </p:nvSpPr>
        <p:spPr>
          <a:xfrm>
            <a:off x="8569928" y="1994706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DL Models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ED193E-4EEB-8A5E-A9D6-A6A01671B637}"/>
              </a:ext>
            </a:extLst>
          </p:cNvPr>
          <p:cNvCxnSpPr/>
          <p:nvPr/>
        </p:nvCxnSpPr>
        <p:spPr>
          <a:xfrm>
            <a:off x="3218412" y="4380282"/>
            <a:ext cx="1029738" cy="0"/>
          </a:xfrm>
          <a:prstGeom prst="straightConnector1">
            <a:avLst/>
          </a:prstGeom>
          <a:ln w="6985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B86B9-6424-5531-BB44-48B5779C8D94}"/>
              </a:ext>
            </a:extLst>
          </p:cNvPr>
          <p:cNvCxnSpPr/>
          <p:nvPr/>
        </p:nvCxnSpPr>
        <p:spPr>
          <a:xfrm>
            <a:off x="7437987" y="4350489"/>
            <a:ext cx="1029738" cy="0"/>
          </a:xfrm>
          <a:prstGeom prst="straightConnector1">
            <a:avLst/>
          </a:prstGeom>
          <a:ln w="6985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18DFBF-0300-193F-F893-5FEA5FAF6F89}"/>
              </a:ext>
            </a:extLst>
          </p:cNvPr>
          <p:cNvSpPr/>
          <p:nvPr/>
        </p:nvSpPr>
        <p:spPr>
          <a:xfrm>
            <a:off x="508550" y="2754286"/>
            <a:ext cx="2471738" cy="3341714"/>
          </a:xfrm>
          <a:prstGeom prst="roundRect">
            <a:avLst/>
          </a:prstGeom>
          <a:noFill/>
          <a:ln w="25400">
            <a:solidFill>
              <a:srgbClr val="08173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57675"/>
                      <a:gd name="connsiteY0" fmla="*/ 556963 h 3341714"/>
                      <a:gd name="connsiteX1" fmla="*/ 556963 w 4257675"/>
                      <a:gd name="connsiteY1" fmla="*/ 0 h 3341714"/>
                      <a:gd name="connsiteX2" fmla="*/ 3700712 w 4257675"/>
                      <a:gd name="connsiteY2" fmla="*/ 0 h 3341714"/>
                      <a:gd name="connsiteX3" fmla="*/ 4257675 w 4257675"/>
                      <a:gd name="connsiteY3" fmla="*/ 556963 h 3341714"/>
                      <a:gd name="connsiteX4" fmla="*/ 4257675 w 4257675"/>
                      <a:gd name="connsiteY4" fmla="*/ 2784751 h 3341714"/>
                      <a:gd name="connsiteX5" fmla="*/ 3700712 w 4257675"/>
                      <a:gd name="connsiteY5" fmla="*/ 3341714 h 3341714"/>
                      <a:gd name="connsiteX6" fmla="*/ 556963 w 4257675"/>
                      <a:gd name="connsiteY6" fmla="*/ 3341714 h 3341714"/>
                      <a:gd name="connsiteX7" fmla="*/ 0 w 4257675"/>
                      <a:gd name="connsiteY7" fmla="*/ 2784751 h 3341714"/>
                      <a:gd name="connsiteX8" fmla="*/ 0 w 4257675"/>
                      <a:gd name="connsiteY8" fmla="*/ 556963 h 33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7675" h="3341714" extrusionOk="0">
                        <a:moveTo>
                          <a:pt x="0" y="556963"/>
                        </a:moveTo>
                        <a:cubicBezTo>
                          <a:pt x="-41785" y="223587"/>
                          <a:pt x="210833" y="14460"/>
                          <a:pt x="556963" y="0"/>
                        </a:cubicBezTo>
                        <a:cubicBezTo>
                          <a:pt x="1843573" y="132882"/>
                          <a:pt x="2653353" y="-84951"/>
                          <a:pt x="3700712" y="0"/>
                        </a:cubicBezTo>
                        <a:cubicBezTo>
                          <a:pt x="3969541" y="37864"/>
                          <a:pt x="4249280" y="295760"/>
                          <a:pt x="4257675" y="556963"/>
                        </a:cubicBezTo>
                        <a:cubicBezTo>
                          <a:pt x="4277862" y="874545"/>
                          <a:pt x="4410155" y="1818903"/>
                          <a:pt x="4257675" y="2784751"/>
                        </a:cubicBezTo>
                        <a:cubicBezTo>
                          <a:pt x="4297355" y="3097060"/>
                          <a:pt x="4013475" y="3331093"/>
                          <a:pt x="3700712" y="3341714"/>
                        </a:cubicBezTo>
                        <a:cubicBezTo>
                          <a:pt x="2194871" y="3429353"/>
                          <a:pt x="944078" y="3269035"/>
                          <a:pt x="556963" y="3341714"/>
                        </a:cubicBezTo>
                        <a:cubicBezTo>
                          <a:pt x="248358" y="3332152"/>
                          <a:pt x="-25867" y="3128301"/>
                          <a:pt x="0" y="2784751"/>
                        </a:cubicBezTo>
                        <a:cubicBezTo>
                          <a:pt x="-38581" y="1744012"/>
                          <a:pt x="63341" y="821311"/>
                          <a:pt x="0" y="5569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67D8E5-7C45-1538-5AAE-266CDE12A438}"/>
              </a:ext>
            </a:extLst>
          </p:cNvPr>
          <p:cNvSpPr/>
          <p:nvPr/>
        </p:nvSpPr>
        <p:spPr>
          <a:xfrm>
            <a:off x="270426" y="1999515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9FC822-6CBD-A407-3038-240FA5574121}"/>
              </a:ext>
            </a:extLst>
          </p:cNvPr>
          <p:cNvSpPr/>
          <p:nvPr/>
        </p:nvSpPr>
        <p:spPr>
          <a:xfrm>
            <a:off x="4655494" y="2749477"/>
            <a:ext cx="2471738" cy="3341714"/>
          </a:xfrm>
          <a:prstGeom prst="roundRect">
            <a:avLst/>
          </a:prstGeom>
          <a:noFill/>
          <a:ln w="25400">
            <a:solidFill>
              <a:srgbClr val="08173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57675"/>
                      <a:gd name="connsiteY0" fmla="*/ 556963 h 3341714"/>
                      <a:gd name="connsiteX1" fmla="*/ 556963 w 4257675"/>
                      <a:gd name="connsiteY1" fmla="*/ 0 h 3341714"/>
                      <a:gd name="connsiteX2" fmla="*/ 3700712 w 4257675"/>
                      <a:gd name="connsiteY2" fmla="*/ 0 h 3341714"/>
                      <a:gd name="connsiteX3" fmla="*/ 4257675 w 4257675"/>
                      <a:gd name="connsiteY3" fmla="*/ 556963 h 3341714"/>
                      <a:gd name="connsiteX4" fmla="*/ 4257675 w 4257675"/>
                      <a:gd name="connsiteY4" fmla="*/ 2784751 h 3341714"/>
                      <a:gd name="connsiteX5" fmla="*/ 3700712 w 4257675"/>
                      <a:gd name="connsiteY5" fmla="*/ 3341714 h 3341714"/>
                      <a:gd name="connsiteX6" fmla="*/ 556963 w 4257675"/>
                      <a:gd name="connsiteY6" fmla="*/ 3341714 h 3341714"/>
                      <a:gd name="connsiteX7" fmla="*/ 0 w 4257675"/>
                      <a:gd name="connsiteY7" fmla="*/ 2784751 h 3341714"/>
                      <a:gd name="connsiteX8" fmla="*/ 0 w 4257675"/>
                      <a:gd name="connsiteY8" fmla="*/ 556963 h 3341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7675" h="3341714" extrusionOk="0">
                        <a:moveTo>
                          <a:pt x="0" y="556963"/>
                        </a:moveTo>
                        <a:cubicBezTo>
                          <a:pt x="-41785" y="223587"/>
                          <a:pt x="210833" y="14460"/>
                          <a:pt x="556963" y="0"/>
                        </a:cubicBezTo>
                        <a:cubicBezTo>
                          <a:pt x="1843573" y="132882"/>
                          <a:pt x="2653353" y="-84951"/>
                          <a:pt x="3700712" y="0"/>
                        </a:cubicBezTo>
                        <a:cubicBezTo>
                          <a:pt x="3969541" y="37864"/>
                          <a:pt x="4249280" y="295760"/>
                          <a:pt x="4257675" y="556963"/>
                        </a:cubicBezTo>
                        <a:cubicBezTo>
                          <a:pt x="4277862" y="874545"/>
                          <a:pt x="4410155" y="1818903"/>
                          <a:pt x="4257675" y="2784751"/>
                        </a:cubicBezTo>
                        <a:cubicBezTo>
                          <a:pt x="4297355" y="3097060"/>
                          <a:pt x="4013475" y="3331093"/>
                          <a:pt x="3700712" y="3341714"/>
                        </a:cubicBezTo>
                        <a:cubicBezTo>
                          <a:pt x="2194871" y="3429353"/>
                          <a:pt x="944078" y="3269035"/>
                          <a:pt x="556963" y="3341714"/>
                        </a:cubicBezTo>
                        <a:cubicBezTo>
                          <a:pt x="248358" y="3332152"/>
                          <a:pt x="-25867" y="3128301"/>
                          <a:pt x="0" y="2784751"/>
                        </a:cubicBezTo>
                        <a:cubicBezTo>
                          <a:pt x="-38581" y="1744012"/>
                          <a:pt x="63341" y="821311"/>
                          <a:pt x="0" y="5569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1032D7-9975-F0E1-8EED-9BF37A1E18E5}"/>
              </a:ext>
            </a:extLst>
          </p:cNvPr>
          <p:cNvSpPr/>
          <p:nvPr/>
        </p:nvSpPr>
        <p:spPr>
          <a:xfrm>
            <a:off x="4417370" y="1994706"/>
            <a:ext cx="2947986" cy="409576"/>
          </a:xfrm>
          <a:prstGeom prst="roundRect">
            <a:avLst/>
          </a:prstGeom>
          <a:gradFill>
            <a:gsLst>
              <a:gs pos="18000">
                <a:srgbClr val="0070C0">
                  <a:alpha val="65000"/>
                </a:srgbClr>
              </a:gs>
              <a:gs pos="72000">
                <a:srgbClr val="794DB3">
                  <a:alpha val="6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Preprocessing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85F29B3-F1C4-D6D0-705C-B25BD7D242E8}"/>
              </a:ext>
            </a:extLst>
          </p:cNvPr>
          <p:cNvSpPr/>
          <p:nvPr/>
        </p:nvSpPr>
        <p:spPr>
          <a:xfrm>
            <a:off x="4755505" y="2989345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5231170-98ED-652D-CBD3-B7B0EE4C33A7}"/>
              </a:ext>
            </a:extLst>
          </p:cNvPr>
          <p:cNvSpPr/>
          <p:nvPr/>
        </p:nvSpPr>
        <p:spPr>
          <a:xfrm>
            <a:off x="4755505" y="4036673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Scaling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D6DF83-1D39-1CB0-25FB-64DFAFA8CBC8}"/>
              </a:ext>
            </a:extLst>
          </p:cNvPr>
          <p:cNvSpPr/>
          <p:nvPr/>
        </p:nvSpPr>
        <p:spPr>
          <a:xfrm>
            <a:off x="4755505" y="5084001"/>
            <a:ext cx="2271716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typecasting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AD45C9-0B45-67A4-75CA-F53A81DE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9" y="2986960"/>
            <a:ext cx="1768520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F7E199E-A749-F377-F455-DE999DEC0E5B}"/>
              </a:ext>
            </a:extLst>
          </p:cNvPr>
          <p:cNvSpPr/>
          <p:nvPr/>
        </p:nvSpPr>
        <p:spPr>
          <a:xfrm>
            <a:off x="776664" y="2894299"/>
            <a:ext cx="1935509" cy="1567627"/>
          </a:xfrm>
          <a:prstGeom prst="roundRect">
            <a:avLst/>
          </a:prstGeom>
          <a:solidFill>
            <a:schemeClr val="tx1">
              <a:alpha val="4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MNIST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B052279-2633-D8C6-F46C-76B9D6FD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" y="4541480"/>
            <a:ext cx="1726527" cy="139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3BCD5D5-9C99-98B8-CDAC-F067FE9D3F77}"/>
              </a:ext>
            </a:extLst>
          </p:cNvPr>
          <p:cNvSpPr/>
          <p:nvPr/>
        </p:nvSpPr>
        <p:spPr>
          <a:xfrm>
            <a:off x="776663" y="4461926"/>
            <a:ext cx="1935509" cy="1567627"/>
          </a:xfrm>
          <a:prstGeom prst="roundRect">
            <a:avLst/>
          </a:prstGeom>
          <a:solidFill>
            <a:schemeClr val="tx1">
              <a:alpha val="4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CIFAR</a:t>
            </a:r>
          </a:p>
        </p:txBody>
      </p:sp>
    </p:spTree>
    <p:extLst>
      <p:ext uri="{BB962C8B-B14F-4D97-AF65-F5344CB8AC3E}">
        <p14:creationId xmlns:p14="http://schemas.microsoft.com/office/powerpoint/2010/main" val="4062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6CBD5E8-427F-3459-85F9-3A0DACCD5E7F}"/>
              </a:ext>
            </a:extLst>
          </p:cNvPr>
          <p:cNvSpPr/>
          <p:nvPr/>
        </p:nvSpPr>
        <p:spPr>
          <a:xfrm>
            <a:off x="1667334" y="4168618"/>
            <a:ext cx="2095228" cy="2089458"/>
          </a:xfrm>
          <a:prstGeom prst="ellipse">
            <a:avLst/>
          </a:prstGeom>
          <a:gradFill flip="none" rotWithShape="1">
            <a:gsLst>
              <a:gs pos="23000">
                <a:srgbClr val="0070C0"/>
              </a:gs>
              <a:gs pos="72000">
                <a:srgbClr val="794DB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333527-B02B-A0C9-8D94-C9748A5133C8}"/>
              </a:ext>
            </a:extLst>
          </p:cNvPr>
          <p:cNvSpPr/>
          <p:nvPr/>
        </p:nvSpPr>
        <p:spPr>
          <a:xfrm>
            <a:off x="6205559" y="1282735"/>
            <a:ext cx="5724939" cy="3793435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8EBCE0-7113-82CF-00F0-0292B7789E8E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CIFAR Dataset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2B6AD65-6887-7D15-FEF1-3F45B36E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44" y="1784026"/>
            <a:ext cx="244851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EA8CF-6826-606A-AADF-9D2BB2161A23}"/>
              </a:ext>
            </a:extLst>
          </p:cNvPr>
          <p:cNvSpPr txBox="1"/>
          <p:nvPr/>
        </p:nvSpPr>
        <p:spPr>
          <a:xfrm>
            <a:off x="7907694" y="4397642"/>
            <a:ext cx="232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Array Datatype casting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642B8F1-BAFC-C85A-BB51-89A4539A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47" y="1774442"/>
            <a:ext cx="2404110" cy="23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EBE868-4931-4D17-CF2E-E30904BC09AA}"/>
              </a:ext>
            </a:extLst>
          </p:cNvPr>
          <p:cNvSpPr txBox="1"/>
          <p:nvPr/>
        </p:nvSpPr>
        <p:spPr>
          <a:xfrm>
            <a:off x="289476" y="3283457"/>
            <a:ext cx="543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32 * 32 * 3 * 50000 * 1 / 8 = 1,920,000 bytes = </a:t>
            </a:r>
            <a:r>
              <a:rPr lang="sv-SE" dirty="0">
                <a:solidFill>
                  <a:srgbClr val="C00000"/>
                </a:solidFill>
              </a:rPr>
              <a:t>1.83 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0767A-794D-59EB-F5AB-DCC1CC655678}"/>
              </a:ext>
            </a:extLst>
          </p:cNvPr>
          <p:cNvSpPr txBox="1"/>
          <p:nvPr/>
        </p:nvSpPr>
        <p:spPr>
          <a:xfrm>
            <a:off x="289678" y="2341734"/>
            <a:ext cx="494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 * 32 * 3 * 50000 = 15,360,000 bytes = </a:t>
            </a:r>
            <a:r>
              <a:rPr lang="en-US" dirty="0">
                <a:solidFill>
                  <a:srgbClr val="C00000"/>
                </a:solidFill>
              </a:rPr>
              <a:t>14.64MB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E9223B-A23A-9593-15D0-78095BF58058}"/>
              </a:ext>
            </a:extLst>
          </p:cNvPr>
          <p:cNvSpPr txBox="1">
            <a:spLocks/>
          </p:cNvSpPr>
          <p:nvPr/>
        </p:nvSpPr>
        <p:spPr>
          <a:xfrm>
            <a:off x="289476" y="2031538"/>
            <a:ext cx="1104899" cy="435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C0C60"/>
                </a:solidFill>
                <a:latin typeface="Bahnschrift" panose="020B0502040204020203" pitchFamily="34" charset="0"/>
              </a:rPr>
              <a:t>Float32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7309F5-A718-F1A4-0C57-CFB1FF654EDC}"/>
              </a:ext>
            </a:extLst>
          </p:cNvPr>
          <p:cNvSpPr txBox="1">
            <a:spLocks/>
          </p:cNvSpPr>
          <p:nvPr/>
        </p:nvSpPr>
        <p:spPr>
          <a:xfrm>
            <a:off x="289476" y="2970965"/>
            <a:ext cx="776188" cy="4356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C0C60"/>
                </a:solidFill>
                <a:latin typeface="Bahnschrift" panose="020B0502040204020203" pitchFamily="34" charset="0"/>
              </a:rPr>
              <a:t>int8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37D89-D884-D801-ACA8-FB0D077B36C5}"/>
              </a:ext>
            </a:extLst>
          </p:cNvPr>
          <p:cNvSpPr txBox="1"/>
          <p:nvPr/>
        </p:nvSpPr>
        <p:spPr>
          <a:xfrm>
            <a:off x="1822752" y="4660671"/>
            <a:ext cx="2024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EBDFD3"/>
                </a:solidFill>
                <a:effectLst/>
                <a:latin typeface="Söhne Mono"/>
              </a:rPr>
              <a:t>87.45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Söhne Mono"/>
              </a:rPr>
              <a:t>%</a:t>
            </a:r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854068-546D-E797-E0EA-F013F950831A}"/>
              </a:ext>
            </a:extLst>
          </p:cNvPr>
          <p:cNvSpPr txBox="1"/>
          <p:nvPr/>
        </p:nvSpPr>
        <p:spPr>
          <a:xfrm>
            <a:off x="2127624" y="532087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DFD3"/>
                </a:solidFill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17367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333527-B02B-A0C9-8D94-C9748A5133C8}"/>
              </a:ext>
            </a:extLst>
          </p:cNvPr>
          <p:cNvSpPr/>
          <p:nvPr/>
        </p:nvSpPr>
        <p:spPr>
          <a:xfrm>
            <a:off x="6205559" y="1282735"/>
            <a:ext cx="5724939" cy="3793435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8EBCE0-7113-82CF-00F0-0292B7789E8E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MNIST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EA8CF-6826-606A-AADF-9D2BB2161A23}"/>
              </a:ext>
            </a:extLst>
          </p:cNvPr>
          <p:cNvSpPr txBox="1"/>
          <p:nvPr/>
        </p:nvSpPr>
        <p:spPr>
          <a:xfrm>
            <a:off x="7907694" y="4397642"/>
            <a:ext cx="232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Array Datatype casting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BE868-4931-4D17-CF2E-E30904BC09AA}"/>
              </a:ext>
            </a:extLst>
          </p:cNvPr>
          <p:cNvSpPr txBox="1"/>
          <p:nvPr/>
        </p:nvSpPr>
        <p:spPr>
          <a:xfrm>
            <a:off x="289476" y="3283457"/>
            <a:ext cx="543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28 * 28 * 1 * 60000 </a:t>
            </a:r>
            <a:r>
              <a:rPr lang="sv-SE" dirty="0"/>
              <a:t>* 1 / 8 =  5,880,000 bytes = </a:t>
            </a:r>
            <a:r>
              <a:rPr lang="sv-SE" dirty="0">
                <a:solidFill>
                  <a:srgbClr val="C00000"/>
                </a:solidFill>
              </a:rPr>
              <a:t>5.59 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0767A-794D-59EB-F5AB-DCC1CC655678}"/>
              </a:ext>
            </a:extLst>
          </p:cNvPr>
          <p:cNvSpPr txBox="1"/>
          <p:nvPr/>
        </p:nvSpPr>
        <p:spPr>
          <a:xfrm>
            <a:off x="289678" y="2341734"/>
            <a:ext cx="494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28 * 28 * 1 * 60000 = 47,040,000 bytes = </a:t>
            </a:r>
            <a:r>
              <a:rPr lang="en-US" dirty="0">
                <a:solidFill>
                  <a:srgbClr val="C00000"/>
                </a:solidFill>
              </a:rPr>
              <a:t>44.89 MB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E9223B-A23A-9593-15D0-78095BF58058}"/>
              </a:ext>
            </a:extLst>
          </p:cNvPr>
          <p:cNvSpPr txBox="1">
            <a:spLocks/>
          </p:cNvSpPr>
          <p:nvPr/>
        </p:nvSpPr>
        <p:spPr>
          <a:xfrm>
            <a:off x="289476" y="2031538"/>
            <a:ext cx="1104899" cy="435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C0C60"/>
                </a:solidFill>
                <a:latin typeface="Bahnschrift" panose="020B0502040204020203" pitchFamily="34" charset="0"/>
              </a:rPr>
              <a:t>Float32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B7309F5-A718-F1A4-0C57-CFB1FF654EDC}"/>
              </a:ext>
            </a:extLst>
          </p:cNvPr>
          <p:cNvSpPr txBox="1">
            <a:spLocks/>
          </p:cNvSpPr>
          <p:nvPr/>
        </p:nvSpPr>
        <p:spPr>
          <a:xfrm>
            <a:off x="289476" y="2970965"/>
            <a:ext cx="776188" cy="4356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C0C60"/>
                </a:solidFill>
                <a:latin typeface="Bahnschrift" panose="020B0502040204020203" pitchFamily="34" charset="0"/>
              </a:rPr>
              <a:t>int8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2F199-E41A-5EDC-5452-4B38CB0AE0E9}"/>
              </a:ext>
            </a:extLst>
          </p:cNvPr>
          <p:cNvSpPr/>
          <p:nvPr/>
        </p:nvSpPr>
        <p:spPr>
          <a:xfrm>
            <a:off x="1667334" y="4168618"/>
            <a:ext cx="2095228" cy="2089458"/>
          </a:xfrm>
          <a:prstGeom prst="ellipse">
            <a:avLst/>
          </a:prstGeom>
          <a:gradFill flip="none" rotWithShape="1">
            <a:gsLst>
              <a:gs pos="23000">
                <a:srgbClr val="0070C0"/>
              </a:gs>
              <a:gs pos="72000">
                <a:srgbClr val="794DB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37D89-D884-D801-ACA8-FB0D077B36C5}"/>
              </a:ext>
            </a:extLst>
          </p:cNvPr>
          <p:cNvSpPr txBox="1"/>
          <p:nvPr/>
        </p:nvSpPr>
        <p:spPr>
          <a:xfrm>
            <a:off x="1822752" y="4660671"/>
            <a:ext cx="2024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EBDFD3"/>
                </a:solidFill>
                <a:effectLst/>
                <a:latin typeface="Söhne Mono"/>
              </a:rPr>
              <a:t>87.53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Söhne Mono"/>
              </a:rPr>
              <a:t>%</a:t>
            </a:r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854068-546D-E797-E0EA-F013F950831A}"/>
              </a:ext>
            </a:extLst>
          </p:cNvPr>
          <p:cNvSpPr txBox="1"/>
          <p:nvPr/>
        </p:nvSpPr>
        <p:spPr>
          <a:xfrm>
            <a:off x="2127624" y="532087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DFD3"/>
                </a:solidFill>
              </a:rPr>
              <a:t>reduction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2D0B86-95D9-E800-A9A7-3ECE33B4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911" y="1774442"/>
            <a:ext cx="2448519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244635D-A285-0855-16B7-0F17441F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9" y="1750977"/>
            <a:ext cx="2419944" cy="24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2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40B53D-A088-BE8A-C623-F9446C2782D9}"/>
              </a:ext>
            </a:extLst>
          </p:cNvPr>
          <p:cNvSpPr/>
          <p:nvPr/>
        </p:nvSpPr>
        <p:spPr>
          <a:xfrm>
            <a:off x="6251597" y="2238567"/>
            <a:ext cx="5724939" cy="3793435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B7A77-F8FF-27E8-5C8B-8C8686C3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02" y="2688891"/>
            <a:ext cx="4480928" cy="25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8EBCE0-7113-82CF-00F0-0292B7789E8E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Data Augmentation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CF73-9BFC-B2FD-0941-5F8B6D03AF0A}"/>
              </a:ext>
            </a:extLst>
          </p:cNvPr>
          <p:cNvSpPr txBox="1"/>
          <p:nvPr/>
        </p:nvSpPr>
        <p:spPr>
          <a:xfrm>
            <a:off x="8253332" y="5372312"/>
            <a:ext cx="16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Augmentation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A00F1-A688-6005-81DF-7EEE42E2A549}"/>
              </a:ext>
            </a:extLst>
          </p:cNvPr>
          <p:cNvSpPr/>
          <p:nvPr/>
        </p:nvSpPr>
        <p:spPr>
          <a:xfrm>
            <a:off x="215464" y="2238567"/>
            <a:ext cx="5724939" cy="3793435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E9098-3D5C-50A1-EF72-215BC1B0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0" y="2612691"/>
            <a:ext cx="4480926" cy="25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F82C18-F70E-B83A-57C8-6475CA9DA4E2}"/>
              </a:ext>
            </a:extLst>
          </p:cNvPr>
          <p:cNvSpPr txBox="1"/>
          <p:nvPr/>
        </p:nvSpPr>
        <p:spPr>
          <a:xfrm>
            <a:off x="2217199" y="5372312"/>
            <a:ext cx="16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Augmentation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3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3C2B39-EC33-CC60-8822-E762C0C509B2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Quantization Training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0FE999-CD8E-99E4-ACFE-539549B6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28680"/>
              </p:ext>
            </p:extLst>
          </p:nvPr>
        </p:nvGraphicFramePr>
        <p:xfrm>
          <a:off x="289477" y="2346797"/>
          <a:ext cx="7393470" cy="3149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133">
                  <a:extLst>
                    <a:ext uri="{9D8B030D-6E8A-4147-A177-3AD203B41FA5}">
                      <a16:colId xmlns:a16="http://schemas.microsoft.com/office/drawing/2014/main" val="169426065"/>
                    </a:ext>
                  </a:extLst>
                </a:gridCol>
                <a:gridCol w="990513">
                  <a:extLst>
                    <a:ext uri="{9D8B030D-6E8A-4147-A177-3AD203B41FA5}">
                      <a16:colId xmlns:a16="http://schemas.microsoft.com/office/drawing/2014/main" val="391574260"/>
                    </a:ext>
                  </a:extLst>
                </a:gridCol>
                <a:gridCol w="1415018">
                  <a:extLst>
                    <a:ext uri="{9D8B030D-6E8A-4147-A177-3AD203B41FA5}">
                      <a16:colId xmlns:a16="http://schemas.microsoft.com/office/drawing/2014/main" val="3584861598"/>
                    </a:ext>
                  </a:extLst>
                </a:gridCol>
                <a:gridCol w="1255829">
                  <a:extLst>
                    <a:ext uri="{9D8B030D-6E8A-4147-A177-3AD203B41FA5}">
                      <a16:colId xmlns:a16="http://schemas.microsoft.com/office/drawing/2014/main" val="1280472720"/>
                    </a:ext>
                  </a:extLst>
                </a:gridCol>
                <a:gridCol w="1132015">
                  <a:extLst>
                    <a:ext uri="{9D8B030D-6E8A-4147-A177-3AD203B41FA5}">
                      <a16:colId xmlns:a16="http://schemas.microsoft.com/office/drawing/2014/main" val="4064920172"/>
                    </a:ext>
                  </a:extLst>
                </a:gridCol>
                <a:gridCol w="972825">
                  <a:extLst>
                    <a:ext uri="{9D8B030D-6E8A-4147-A177-3AD203B41FA5}">
                      <a16:colId xmlns:a16="http://schemas.microsoft.com/office/drawing/2014/main" val="3176479431"/>
                    </a:ext>
                  </a:extLst>
                </a:gridCol>
                <a:gridCol w="955137">
                  <a:extLst>
                    <a:ext uri="{9D8B030D-6E8A-4147-A177-3AD203B41FA5}">
                      <a16:colId xmlns:a16="http://schemas.microsoft.com/office/drawing/2014/main" val="424362235"/>
                    </a:ext>
                  </a:extLst>
                </a:gridCol>
              </a:tblGrid>
              <a:tr h="34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tflite_accuracy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OG_Accuracy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folder (MB)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time (mins)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tflite size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07797"/>
                  </a:ext>
                </a:extLst>
              </a:tr>
              <a:tr h="3467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alexnet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cifar_float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72.71%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72.76%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4.86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18.419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561 KB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72219"/>
                  </a:ext>
                </a:extLst>
              </a:tr>
              <a:tr h="346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cifar_int8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62.47%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63.49%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4.86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17.40333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561 KB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55740"/>
                  </a:ext>
                </a:extLst>
              </a:tr>
              <a:tr h="346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mnist_float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99.42%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99.43%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3.98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18.396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446 KB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8074"/>
                  </a:ext>
                </a:extLst>
              </a:tr>
              <a:tr h="375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mnist_int8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99.32%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99.39%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3.98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17.9495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446 KB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03947"/>
                  </a:ext>
                </a:extLst>
              </a:tr>
              <a:tr h="3467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zfnet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cifar_float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73.88%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73.97%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60.16983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34.8 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6419"/>
                  </a:ext>
                </a:extLst>
              </a:tr>
              <a:tr h="346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cifar_int8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60.97%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60.97%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62.4045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34.8 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0365"/>
                  </a:ext>
                </a:extLst>
              </a:tr>
              <a:tr h="346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mnist_float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99.38%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99.37%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52.84917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34.8 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941581"/>
                  </a:ext>
                </a:extLst>
              </a:tr>
              <a:tr h="346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mnist_int8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95.54%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95.52%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53.3955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34.8 MB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56609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CFDF500-7183-CF38-DEE9-F7430D29B9F8}"/>
              </a:ext>
            </a:extLst>
          </p:cNvPr>
          <p:cNvSpPr/>
          <p:nvPr/>
        </p:nvSpPr>
        <p:spPr>
          <a:xfrm>
            <a:off x="9477057" y="2735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88.76%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Reduction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Model Size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B2849E-C267-146D-7471-F2C2B485A431}"/>
              </a:ext>
            </a:extLst>
          </p:cNvPr>
          <p:cNvSpPr/>
          <p:nvPr/>
        </p:nvSpPr>
        <p:spPr>
          <a:xfrm>
            <a:off x="9477057" y="4680212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0.05%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Reduction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F5620-18FD-EF33-1BAB-76C38D978147}"/>
              </a:ext>
            </a:extLst>
          </p:cNvPr>
          <p:cNvSpPr/>
          <p:nvPr/>
        </p:nvSpPr>
        <p:spPr>
          <a:xfrm>
            <a:off x="9477057" y="2476894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&gt;90 secs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reduction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322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3C2B39-EC33-CC60-8822-E762C0C509B2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Quantization Aware Training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21CAA-3A7C-EB87-B0C9-547D8983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9890"/>
              </p:ext>
            </p:extLst>
          </p:nvPr>
        </p:nvGraphicFramePr>
        <p:xfrm>
          <a:off x="289477" y="2291246"/>
          <a:ext cx="7277652" cy="3493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913">
                  <a:extLst>
                    <a:ext uri="{9D8B030D-6E8A-4147-A177-3AD203B41FA5}">
                      <a16:colId xmlns:a16="http://schemas.microsoft.com/office/drawing/2014/main" val="3181542295"/>
                    </a:ext>
                  </a:extLst>
                </a:gridCol>
                <a:gridCol w="616750">
                  <a:extLst>
                    <a:ext uri="{9D8B030D-6E8A-4147-A177-3AD203B41FA5}">
                      <a16:colId xmlns:a16="http://schemas.microsoft.com/office/drawing/2014/main" val="455896115"/>
                    </a:ext>
                  </a:extLst>
                </a:gridCol>
                <a:gridCol w="2251138">
                  <a:extLst>
                    <a:ext uri="{9D8B030D-6E8A-4147-A177-3AD203B41FA5}">
                      <a16:colId xmlns:a16="http://schemas.microsoft.com/office/drawing/2014/main" val="668249991"/>
                    </a:ext>
                  </a:extLst>
                </a:gridCol>
                <a:gridCol w="1541875">
                  <a:extLst>
                    <a:ext uri="{9D8B030D-6E8A-4147-A177-3AD203B41FA5}">
                      <a16:colId xmlns:a16="http://schemas.microsoft.com/office/drawing/2014/main" val="4165609119"/>
                    </a:ext>
                  </a:extLst>
                </a:gridCol>
                <a:gridCol w="693844">
                  <a:extLst>
                    <a:ext uri="{9D8B030D-6E8A-4147-A177-3AD203B41FA5}">
                      <a16:colId xmlns:a16="http://schemas.microsoft.com/office/drawing/2014/main" val="1849100397"/>
                    </a:ext>
                  </a:extLst>
                </a:gridCol>
                <a:gridCol w="894288">
                  <a:extLst>
                    <a:ext uri="{9D8B030D-6E8A-4147-A177-3AD203B41FA5}">
                      <a16:colId xmlns:a16="http://schemas.microsoft.com/office/drawing/2014/main" val="3598361779"/>
                    </a:ext>
                  </a:extLst>
                </a:gridCol>
                <a:gridCol w="693844">
                  <a:extLst>
                    <a:ext uri="{9D8B030D-6E8A-4147-A177-3AD203B41FA5}">
                      <a16:colId xmlns:a16="http://schemas.microsoft.com/office/drawing/2014/main" val="100166946"/>
                    </a:ext>
                  </a:extLst>
                </a:gridCol>
              </a:tblGrid>
              <a:tr h="26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Trainable parameters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071455"/>
                  </a:ext>
                </a:extLst>
              </a:tr>
              <a:tr h="2687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Alexnet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cifar_augqat_model.h5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551,722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84.6%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64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60228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cifar_augqatnorm_model8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551,722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12.89%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63.45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5722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cifar_augqat_model8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551,722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77.18%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63.8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50613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mnist_augqat_model.h5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436,458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99.39%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18.5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3.44MB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85584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mnist_augqatnorm_model8.h5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436,458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42.71%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18.083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84276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mnist_augqat_model8.h5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436,458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98.6%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19.42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3.44MB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53642"/>
                  </a:ext>
                </a:extLst>
              </a:tr>
              <a:tr h="2687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Zfnet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cifar_zfaugqat_model.h5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36,483,914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83.6%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103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67064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cifar_zfaugqatnorm_model8.h5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36,483,914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14.7%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96.7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26717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cifar_zfaugqat_model8.h5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36,483,914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73.14%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101.1 mins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4.32MB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29285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mnist_zfaugqat_model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36,474,506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98.9%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63.42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278.5MB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6045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mnist_zfaugqat_model8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36,474,506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96.21%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63.57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278.5MB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73224"/>
                  </a:ext>
                </a:extLst>
              </a:tr>
              <a:tr h="26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mnist_zfaugqatnorm_model8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36,474,506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20.17%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63.04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278.5MB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00645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81A65775-26BC-41CD-0865-AC4AAA61433D}"/>
              </a:ext>
            </a:extLst>
          </p:cNvPr>
          <p:cNvSpPr/>
          <p:nvPr/>
        </p:nvSpPr>
        <p:spPr>
          <a:xfrm>
            <a:off x="9477057" y="2735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89.76%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Reduction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Model Size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4EACCB-9E3B-CF50-7E23-E9CC486FBC42}"/>
              </a:ext>
            </a:extLst>
          </p:cNvPr>
          <p:cNvSpPr/>
          <p:nvPr/>
        </p:nvSpPr>
        <p:spPr>
          <a:xfrm>
            <a:off x="9477057" y="4680212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&gt;12%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increment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1F83C-E15F-0C75-DB21-CF661C3AEC87}"/>
              </a:ext>
            </a:extLst>
          </p:cNvPr>
          <p:cNvSpPr/>
          <p:nvPr/>
        </p:nvSpPr>
        <p:spPr>
          <a:xfrm>
            <a:off x="9477057" y="2476894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&gt;900 secs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increment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3758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3C2B39-EC33-CC60-8822-E762C0C509B2}"/>
              </a:ext>
            </a:extLst>
          </p:cNvPr>
          <p:cNvSpPr/>
          <p:nvPr/>
        </p:nvSpPr>
        <p:spPr>
          <a:xfrm>
            <a:off x="289477" y="439437"/>
            <a:ext cx="3558082" cy="67760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Distillation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AB634-3CE9-BA74-E83E-4D64F286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7" y="1688064"/>
            <a:ext cx="3877179" cy="1464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C8FC24-E82E-BE2F-98B8-E7EE1201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70436"/>
              </p:ext>
            </p:extLst>
          </p:nvPr>
        </p:nvGraphicFramePr>
        <p:xfrm>
          <a:off x="6096000" y="1534595"/>
          <a:ext cx="5530297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471">
                  <a:extLst>
                    <a:ext uri="{9D8B030D-6E8A-4147-A177-3AD203B41FA5}">
                      <a16:colId xmlns:a16="http://schemas.microsoft.com/office/drawing/2014/main" val="3001936397"/>
                    </a:ext>
                  </a:extLst>
                </a:gridCol>
                <a:gridCol w="862783">
                  <a:extLst>
                    <a:ext uri="{9D8B030D-6E8A-4147-A177-3AD203B41FA5}">
                      <a16:colId xmlns:a16="http://schemas.microsoft.com/office/drawing/2014/main" val="4125625686"/>
                    </a:ext>
                  </a:extLst>
                </a:gridCol>
                <a:gridCol w="1414398">
                  <a:extLst>
                    <a:ext uri="{9D8B030D-6E8A-4147-A177-3AD203B41FA5}">
                      <a16:colId xmlns:a16="http://schemas.microsoft.com/office/drawing/2014/main" val="3586795807"/>
                    </a:ext>
                  </a:extLst>
                </a:gridCol>
                <a:gridCol w="905215">
                  <a:extLst>
                    <a:ext uri="{9D8B030D-6E8A-4147-A177-3AD203B41FA5}">
                      <a16:colId xmlns:a16="http://schemas.microsoft.com/office/drawing/2014/main" val="965512737"/>
                    </a:ext>
                  </a:extLst>
                </a:gridCol>
                <a:gridCol w="1046655">
                  <a:extLst>
                    <a:ext uri="{9D8B030D-6E8A-4147-A177-3AD203B41FA5}">
                      <a16:colId xmlns:a16="http://schemas.microsoft.com/office/drawing/2014/main" val="3415759619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3322713174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Trainable parameters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43040"/>
                  </a:ext>
                </a:extLst>
              </a:tr>
              <a:tr h="3543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Alexnet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Teacher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76,009,832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52.98%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326 seconds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293MB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942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343,768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44.9%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 seconds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3.99MB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6591"/>
                  </a:ext>
                </a:extLst>
              </a:tr>
              <a:tr h="3543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Zfnet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Teacher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25,657,448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42.19%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97 seconds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4.32MB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5595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343,768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40.50%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82 seconds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3.9MB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58808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1C508B32-78E3-6679-AA21-7E8FD5DA5CAD}"/>
              </a:ext>
            </a:extLst>
          </p:cNvPr>
          <p:cNvSpPr/>
          <p:nvPr/>
        </p:nvSpPr>
        <p:spPr>
          <a:xfrm>
            <a:off x="6765920" y="39311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68 secs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time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Distiller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C2C5C5-84E3-4409-0A9C-057F9E02AE5F}"/>
              </a:ext>
            </a:extLst>
          </p:cNvPr>
          <p:cNvSpPr/>
          <p:nvPr/>
        </p:nvSpPr>
        <p:spPr>
          <a:xfrm>
            <a:off x="9794870" y="39311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58%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Accuracy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Distiller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65DD2C-1370-3B5E-0FC6-B5903326F622}"/>
              </a:ext>
            </a:extLst>
          </p:cNvPr>
          <p:cNvSpPr/>
          <p:nvPr/>
        </p:nvSpPr>
        <p:spPr>
          <a:xfrm>
            <a:off x="289477" y="39311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68 secs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time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Distiller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5F8904-A6A6-54CC-01FA-37D1623449A4}"/>
              </a:ext>
            </a:extLst>
          </p:cNvPr>
          <p:cNvSpPr/>
          <p:nvPr/>
        </p:nvSpPr>
        <p:spPr>
          <a:xfrm>
            <a:off x="3119042" y="3931176"/>
            <a:ext cx="2095228" cy="2089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45%</a:t>
            </a: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Accuracy</a:t>
            </a:r>
          </a:p>
          <a:p>
            <a:pPr algn="ctr"/>
            <a:endParaRPr lang="en-US" b="1" dirty="0">
              <a:solidFill>
                <a:srgbClr val="92D05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Georgia" panose="02040502050405020303" pitchFamily="18" charset="0"/>
              </a:rPr>
              <a:t>Distiller 1</a:t>
            </a:r>
          </a:p>
        </p:txBody>
      </p:sp>
    </p:spTree>
    <p:extLst>
      <p:ext uri="{BB962C8B-B14F-4D97-AF65-F5344CB8AC3E}">
        <p14:creationId xmlns:p14="http://schemas.microsoft.com/office/powerpoint/2010/main" val="11435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569</Words>
  <Application>Microsoft Office PowerPoint</Application>
  <PresentationFormat>Widescreen</PresentationFormat>
  <Paragraphs>287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Unicode MS</vt:lpstr>
      <vt:lpstr>Bahnschrift</vt:lpstr>
      <vt:lpstr>Calibri</vt:lpstr>
      <vt:lpstr>Calibri Light</vt:lpstr>
      <vt:lpstr>Congenial</vt:lpstr>
      <vt:lpstr>Corbel</vt:lpstr>
      <vt:lpstr>Garamond</vt:lpstr>
      <vt:lpstr>Georgia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 and Quantization for modular DL models</dc:title>
  <dc:creator>Krishna Pranay Angara</dc:creator>
  <cp:lastModifiedBy>Krishna Pranay Angara</cp:lastModifiedBy>
  <cp:revision>6</cp:revision>
  <dcterms:created xsi:type="dcterms:W3CDTF">2023-04-12T23:00:43Z</dcterms:created>
  <dcterms:modified xsi:type="dcterms:W3CDTF">2023-04-21T03:34:25Z</dcterms:modified>
</cp:coreProperties>
</file>