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1F99-5A8A-48C4-BA79-2E3459AD3B55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538AF-5EC8-4E11-A224-90265496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0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8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68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E2533-738E-9435-6AE5-1F6EEF89C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732" y="854115"/>
            <a:ext cx="5572125" cy="2166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kern="1200" dirty="0">
                <a:latin typeface="+mj-lt"/>
                <a:ea typeface="+mj-ea"/>
                <a:cs typeface="+mj-cs"/>
              </a:rPr>
              <a:t>Housing Management Application</a:t>
            </a:r>
            <a:br>
              <a:rPr lang="en-US" sz="3100" kern="1200" dirty="0">
                <a:latin typeface="+mj-lt"/>
                <a:ea typeface="+mj-ea"/>
                <a:cs typeface="+mj-cs"/>
              </a:rPr>
            </a:br>
            <a:br>
              <a:rPr lang="en-US" sz="3100" kern="1200" dirty="0">
                <a:latin typeface="+mj-lt"/>
                <a:ea typeface="+mj-ea"/>
                <a:cs typeface="+mj-cs"/>
              </a:rPr>
            </a:br>
            <a:r>
              <a:rPr lang="en-US" sz="1800" b="1" kern="1200" dirty="0">
                <a:latin typeface="+mj-lt"/>
                <a:ea typeface="+mj-ea"/>
                <a:cs typeface="+mj-cs"/>
              </a:rPr>
              <a:t>Client – </a:t>
            </a:r>
            <a:r>
              <a:rPr lang="en-US" sz="1800" b="1" kern="1200" dirty="0" err="1">
                <a:latin typeface="+mj-lt"/>
                <a:ea typeface="+mj-ea"/>
                <a:cs typeface="+mj-cs"/>
              </a:rPr>
              <a:t>BrightStay</a:t>
            </a:r>
            <a:r>
              <a:rPr lang="en-US" sz="18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latin typeface="+mj-lt"/>
                <a:ea typeface="+mj-ea"/>
                <a:cs typeface="+mj-cs"/>
              </a:rPr>
              <a:t>Hosuing</a:t>
            </a:r>
            <a:br>
              <a:rPr lang="en-US" sz="3100" b="1" kern="1200" dirty="0">
                <a:latin typeface="+mj-lt"/>
                <a:ea typeface="+mj-ea"/>
                <a:cs typeface="+mj-cs"/>
              </a:rPr>
            </a:br>
            <a:endParaRPr lang="en-US" sz="31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35 Modern House Ideas That Will Spark Some Intense Zillowing">
            <a:extLst>
              <a:ext uri="{FF2B5EF4-FFF2-40B4-BE49-F238E27FC236}">
                <a16:creationId xmlns:a16="http://schemas.microsoft.com/office/drawing/2014/main" id="{EACBCC64-F683-1192-F366-9CAD76CE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r="21148" b="2"/>
          <a:stretch/>
        </p:blipFill>
        <p:spPr bwMode="auto">
          <a:xfrm>
            <a:off x="954990" y="854115"/>
            <a:ext cx="4379010" cy="5197947"/>
          </a:xfrm>
          <a:custGeom>
            <a:avLst/>
            <a:gdLst/>
            <a:ahLst/>
            <a:cxnLst/>
            <a:rect l="l" t="t" r="r" b="b"/>
            <a:pathLst>
              <a:path w="4379010" h="5197947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5197947"/>
                </a:lnTo>
                <a:lnTo>
                  <a:pt x="0" y="5197947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5652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8946EB8-0D44-1FC5-ABF4-A8980BCB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992" y="3009118"/>
            <a:ext cx="4505607" cy="3469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ctr">
              <a:lnSpc>
                <a:spcPct val="110000"/>
              </a:lnSpc>
              <a:spcAft>
                <a:spcPts val="800"/>
              </a:spcAft>
            </a:pPr>
            <a:r>
              <a:rPr lang="en-US" sz="1500" dirty="0">
                <a:effectLst/>
              </a:rPr>
              <a:t>Submitted by </a:t>
            </a:r>
          </a:p>
          <a:p>
            <a:pPr marL="0" marR="0" algn="ctr">
              <a:lnSpc>
                <a:spcPct val="110000"/>
              </a:lnSpc>
              <a:spcAft>
                <a:spcPts val="800"/>
              </a:spcAft>
            </a:pPr>
            <a:r>
              <a:rPr lang="en-US" sz="1500" dirty="0"/>
              <a:t>Group -8</a:t>
            </a:r>
            <a:endParaRPr lang="en-US" sz="1500" dirty="0">
              <a:effectLst/>
            </a:endParaRPr>
          </a:p>
          <a:p>
            <a:pPr marL="0" marR="0" algn="ctr">
              <a:lnSpc>
                <a:spcPct val="110000"/>
              </a:lnSpc>
              <a:spcAft>
                <a:spcPts val="800"/>
              </a:spcAft>
            </a:pPr>
            <a:r>
              <a:rPr lang="en-US" sz="1500" b="1" dirty="0">
                <a:effectLst/>
              </a:rPr>
              <a:t>Sai </a:t>
            </a:r>
            <a:r>
              <a:rPr lang="en-US" sz="1500" b="1" dirty="0" err="1">
                <a:effectLst/>
              </a:rPr>
              <a:t>Nikhitha</a:t>
            </a:r>
            <a:endParaRPr lang="en-US" sz="1500" dirty="0">
              <a:effectLst/>
            </a:endParaRPr>
          </a:p>
          <a:p>
            <a:pPr marL="0" marR="0" algn="ctr">
              <a:lnSpc>
                <a:spcPct val="110000"/>
              </a:lnSpc>
              <a:spcAft>
                <a:spcPts val="800"/>
              </a:spcAft>
            </a:pPr>
            <a:r>
              <a:rPr lang="en-US" sz="1500" b="1" dirty="0">
                <a:effectLst/>
              </a:rPr>
              <a:t>Anbu </a:t>
            </a:r>
            <a:r>
              <a:rPr lang="en-US" sz="1500" b="1" dirty="0" err="1">
                <a:effectLst/>
              </a:rPr>
              <a:t>Arasan</a:t>
            </a:r>
            <a:endParaRPr lang="en-US" sz="1500" dirty="0">
              <a:effectLst/>
            </a:endParaRPr>
          </a:p>
          <a:p>
            <a:pPr marL="0" marR="0" algn="ctr">
              <a:lnSpc>
                <a:spcPct val="110000"/>
              </a:lnSpc>
              <a:spcAft>
                <a:spcPts val="800"/>
              </a:spcAft>
            </a:pPr>
            <a:r>
              <a:rPr lang="en-US" sz="1500" b="1" dirty="0">
                <a:effectLst/>
              </a:rPr>
              <a:t>Sai Kumar </a:t>
            </a:r>
            <a:r>
              <a:rPr lang="en-US" sz="1500" b="1" dirty="0" err="1">
                <a:effectLst/>
              </a:rPr>
              <a:t>Kurapati</a:t>
            </a:r>
            <a:endParaRPr lang="en-US" sz="1500" dirty="0">
              <a:effectLst/>
            </a:endParaRPr>
          </a:p>
          <a:p>
            <a:pPr algn="ctr">
              <a:lnSpc>
                <a:spcPct val="110000"/>
              </a:lnSpc>
            </a:pPr>
            <a:r>
              <a:rPr lang="en-US" sz="1500" b="1" dirty="0">
                <a:effectLst/>
              </a:rPr>
              <a:t>Venugopal Rao </a:t>
            </a:r>
            <a:r>
              <a:rPr lang="en-US" sz="1500" b="1" dirty="0" err="1">
                <a:effectLst/>
              </a:rPr>
              <a:t>Jupalli</a:t>
            </a: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4727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17E7-B744-1DFF-ED6D-523093CD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DFD</a:t>
            </a:r>
          </a:p>
        </p:txBody>
      </p:sp>
      <p:pic>
        <p:nvPicPr>
          <p:cNvPr id="4" name="Picture 3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BC3EE46C-1A01-2CF8-5C89-AF046588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44" y="192024"/>
            <a:ext cx="6617970" cy="617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64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2B71B-D29C-4B74-CD4F-5B3DB036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4" y="1176617"/>
            <a:ext cx="4949719" cy="2432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Task List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A34277-DF64-488D-F053-68441239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7121"/>
          <a:stretch/>
        </p:blipFill>
        <p:spPr>
          <a:xfrm>
            <a:off x="4295776" y="403534"/>
            <a:ext cx="4448174" cy="625056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9680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2EE10-4AC9-E80B-6303-949F75A5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4" y="1176617"/>
            <a:ext cx="4949719" cy="2432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Critical Path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63BE7-096D-38DF-207D-AB51D592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513" y="314325"/>
            <a:ext cx="7034951" cy="603359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2153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Empty dining table">
            <a:extLst>
              <a:ext uri="{FF2B5EF4-FFF2-40B4-BE49-F238E27FC236}">
                <a16:creationId xmlns:a16="http://schemas.microsoft.com/office/drawing/2014/main" id="{17CBF34A-7E26-99C3-6364-159CD464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1D577-703F-8082-B8B6-C52EB546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8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77FB5-8CBB-DFC1-57C4-ECB6F9BC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645452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F3DF2-750E-CA66-D1E1-AB195AD2C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59489"/>
              </p:ext>
            </p:extLst>
          </p:nvPr>
        </p:nvGraphicFramePr>
        <p:xfrm>
          <a:off x="952500" y="1759933"/>
          <a:ext cx="10153650" cy="4265457"/>
        </p:xfrm>
        <a:graphic>
          <a:graphicData uri="http://schemas.openxmlformats.org/drawingml/2006/table">
            <a:tbl>
              <a:tblPr firstRow="1" firstCol="1" bandRow="1"/>
              <a:tblGrid>
                <a:gridCol w="10153650">
                  <a:extLst>
                    <a:ext uri="{9D8B030D-6E8A-4147-A177-3AD203B41FA5}">
                      <a16:colId xmlns:a16="http://schemas.microsoft.com/office/drawing/2014/main" val="2491928223"/>
                    </a:ext>
                  </a:extLst>
                </a:gridCol>
              </a:tblGrid>
              <a:tr h="2720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968750" algn="l"/>
                        </a:tabLst>
                      </a:pP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 Case Name:</a:t>
                      </a: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Student Registration                           </a:t>
                      </a: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UC-1                       </a:t>
                      </a: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Priority:</a:t>
                      </a: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High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29" marR="50229" marT="69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546987"/>
                  </a:ext>
                </a:extLst>
              </a:tr>
              <a:tr h="2720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Actor:</a:t>
                      </a:r>
                      <a:r>
                        <a:rPr lang="en-US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Student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29" marR="50229" marT="69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558538"/>
                  </a:ext>
                </a:extLst>
              </a:tr>
              <a:tr h="2720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Description:</a:t>
                      </a:r>
                      <a:r>
                        <a:rPr lang="en-US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Allows students to register and access the system.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29" marR="50229" marT="69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742185"/>
                  </a:ext>
                </a:extLst>
              </a:tr>
              <a:tr h="2720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Trigger:</a:t>
                      </a: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 new student wants to create an account.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29" marR="50229" marT="69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998982"/>
                  </a:ext>
                </a:extLst>
              </a:tr>
              <a:tr h="63308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Preconditions:</a:t>
                      </a:r>
                      <a:r>
                        <a:rPr lang="en-US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system is accessible online.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29" marR="50229" marT="69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103169"/>
                  </a:ext>
                </a:extLst>
              </a:tr>
              <a:tr h="191124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Normal Flow: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Students navigate to the registration page.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Fill in the registration form with name, email, and password.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Submits the form.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system validates email and stores user data.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system confirms registration.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29" marR="50229" marT="69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216983"/>
                  </a:ext>
                </a:extLst>
              </a:tr>
              <a:tr h="63308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Postconditions:</a:t>
                      </a:r>
                      <a:r>
                        <a:rPr lang="en-US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student is registered and can log in.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29" marR="50229" marT="69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27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8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8D04A-F846-729A-E2D1-4322E1A3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74315"/>
              </p:ext>
            </p:extLst>
          </p:nvPr>
        </p:nvGraphicFramePr>
        <p:xfrm>
          <a:off x="911909" y="1006698"/>
          <a:ext cx="9417735" cy="4182818"/>
        </p:xfrm>
        <a:graphic>
          <a:graphicData uri="http://schemas.openxmlformats.org/drawingml/2006/table">
            <a:tbl>
              <a:tblPr firstRow="1" firstCol="1" bandRow="1"/>
              <a:tblGrid>
                <a:gridCol w="9417735">
                  <a:extLst>
                    <a:ext uri="{9D8B030D-6E8A-4147-A177-3AD203B41FA5}">
                      <a16:colId xmlns:a16="http://schemas.microsoft.com/office/drawing/2014/main" val="3188068834"/>
                    </a:ext>
                  </a:extLst>
                </a:gridCol>
              </a:tblGrid>
              <a:tr h="51129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968750" algn="l"/>
                        </a:tabLs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 Case Name: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Student Login                                          </a:t>
                      </a: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UC-2                       </a:t>
                      </a: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Priority: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High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07" marR="70907" marT="9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41593"/>
                  </a:ext>
                </a:extLst>
              </a:tr>
              <a:tr h="2808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Actor: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Student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07" marR="70907" marT="9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369324"/>
                  </a:ext>
                </a:extLst>
              </a:tr>
              <a:tr h="2808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Allows students to log into the system.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07" marR="70907" marT="9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06023"/>
                  </a:ext>
                </a:extLst>
              </a:tr>
              <a:tr h="28089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Trigger: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 registered student attempts to log in.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07" marR="70907" marT="9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3490"/>
                  </a:ext>
                </a:extLst>
              </a:tr>
              <a:tr h="62259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Preconditions:</a:t>
                      </a: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student must be registered.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07" marR="70907" marT="9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981151"/>
                  </a:ext>
                </a:extLst>
              </a:tr>
              <a:tr h="15441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Normal Flow: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Students navigate to the login page.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Enters login credentials.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System validates credentials.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If valid, access is granted; otherwise, an error message is displayed.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07" marR="70907" marT="9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57507"/>
                  </a:ext>
                </a:extLst>
              </a:tr>
              <a:tr h="62259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Postconditions:</a:t>
                      </a: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student gains access to their account.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907" marR="70907" marT="9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50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6F5D2C-B2BE-0BBD-F133-51BF84431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82445"/>
              </p:ext>
            </p:extLst>
          </p:nvPr>
        </p:nvGraphicFramePr>
        <p:xfrm>
          <a:off x="952500" y="989226"/>
          <a:ext cx="10325101" cy="4160838"/>
        </p:xfrm>
        <a:graphic>
          <a:graphicData uri="http://schemas.openxmlformats.org/drawingml/2006/table">
            <a:tbl>
              <a:tblPr firstRow="1" firstCol="1" bandRow="1"/>
              <a:tblGrid>
                <a:gridCol w="10325101">
                  <a:extLst>
                    <a:ext uri="{9D8B030D-6E8A-4147-A177-3AD203B41FA5}">
                      <a16:colId xmlns:a16="http://schemas.microsoft.com/office/drawing/2014/main" val="512078766"/>
                    </a:ext>
                  </a:extLst>
                </a:gridCol>
              </a:tblGrid>
              <a:tr h="29276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968750" algn="l"/>
                        </a:tabLs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 Case Name: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Room Allocation                                    </a:t>
                      </a: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UC-3                       </a:t>
                      </a: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Priority: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High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97" marR="65797" marT="91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81449"/>
                  </a:ext>
                </a:extLst>
              </a:tr>
              <a:tr h="29276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Actor: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Student, Admin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97" marR="65797" marT="91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827445"/>
                  </a:ext>
                </a:extLst>
              </a:tr>
              <a:tr h="29276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Assigns rooms to students automatically or manually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97" marR="65797" marT="91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335510"/>
                  </a:ext>
                </a:extLst>
              </a:tr>
              <a:tr h="29276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Trigger: 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 student completes registration.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97" marR="65797" marT="91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769852"/>
                  </a:ext>
                </a:extLst>
              </a:tr>
              <a:tr h="64467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Preconditions:</a:t>
                      </a: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student is registered, and rooms are available.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97" marR="65797" marT="91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30560"/>
                  </a:ext>
                </a:extLst>
              </a:tr>
              <a:tr h="170040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Normal Flow: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Admin accesses the room allocation module.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system suggests an available room based on predefined rules.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Admin approves or modifies the room assignment.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System updates room allocation records.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97" marR="65797" marT="91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313018"/>
                  </a:ext>
                </a:extLst>
              </a:tr>
              <a:tr h="64467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Postconditions:</a:t>
                      </a: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student is assigned a room.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97" marR="65797" marT="913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05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6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7887A4-D2E1-C3A5-388F-5B67472DB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03884"/>
              </p:ext>
            </p:extLst>
          </p:nvPr>
        </p:nvGraphicFramePr>
        <p:xfrm>
          <a:off x="1043434" y="733427"/>
          <a:ext cx="9443591" cy="549343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443591">
                  <a:extLst>
                    <a:ext uri="{9D8B030D-6E8A-4147-A177-3AD203B41FA5}">
                      <a16:colId xmlns:a16="http://schemas.microsoft.com/office/drawing/2014/main" val="1656094670"/>
                    </a:ext>
                  </a:extLst>
                </a:gridCol>
              </a:tblGrid>
              <a:tr h="529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968750" algn="l"/>
                        </a:tabLst>
                      </a:pPr>
                      <a:r>
                        <a:rPr lang="en-US" sz="1400" b="0" kern="100" cap="all" spc="150">
                          <a:solidFill>
                            <a:schemeClr val="lt1"/>
                          </a:solidFill>
                          <a:effectLst/>
                        </a:rPr>
                        <a:t>Use Case Name: Rent Payment                                          ID: UC-4                       Priority: High</a:t>
                      </a:r>
                      <a:endParaRPr lang="en-US" sz="1400" b="0" kern="100" cap="all" spc="15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1" marR="84921" marT="84921" marB="849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00546"/>
                  </a:ext>
                </a:extLst>
              </a:tr>
              <a:tr h="3254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cap="none" spc="0">
                          <a:solidFill>
                            <a:schemeClr val="tx1"/>
                          </a:solidFill>
                          <a:effectLst/>
                        </a:rPr>
                        <a:t>Actor: Student</a:t>
                      </a:r>
                      <a:endParaRPr lang="en-US" sz="1400" b="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1" marR="84921" marT="84921" marB="849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449701"/>
                  </a:ext>
                </a:extLst>
              </a:tr>
              <a:tr h="3254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cap="none" spc="0">
                          <a:solidFill>
                            <a:schemeClr val="tx1"/>
                          </a:solidFill>
                          <a:effectLst/>
                        </a:rPr>
                        <a:t>Description: Enables students to track and pay their rent.</a:t>
                      </a:r>
                      <a:endParaRPr lang="en-US" sz="1400" b="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1" marR="84921" marT="84921" marB="849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53596"/>
                  </a:ext>
                </a:extLst>
              </a:tr>
              <a:tr h="3254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cap="none" spc="0">
                          <a:solidFill>
                            <a:schemeClr val="tx1"/>
                          </a:solidFill>
                          <a:effectLst/>
                        </a:rPr>
                        <a:t>Trigger: Student initiates a rent payment.</a:t>
                      </a:r>
                      <a:endParaRPr lang="en-US" sz="1400" b="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1" marR="84921" marT="84921" marB="849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729867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Preconditions: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Students are logged in and rent is due.</a:t>
                      </a:r>
                      <a:endParaRPr lang="en-US" sz="1400" b="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1" marR="84921" marT="84921" marB="849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912843"/>
                  </a:ext>
                </a:extLst>
              </a:tr>
              <a:tr h="13453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Normal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Student navigates to the payment section.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System displays rent is due.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Student selects payment methods and confirms payment.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The system updates payment records.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1" marR="84921" marT="84921" marB="849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36288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Postconditions: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1079500" algn="l"/>
                        </a:tabLst>
                      </a:pPr>
                      <a:r>
                        <a:rPr lang="en-US" sz="14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Rent is marked as paid.</a:t>
                      </a:r>
                      <a:endParaRPr lang="en-US" sz="1400" b="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1" marR="84921" marT="84921" marB="849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4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27190-F813-D9D5-4984-95057391D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77772"/>
              </p:ext>
            </p:extLst>
          </p:nvPr>
        </p:nvGraphicFramePr>
        <p:xfrm>
          <a:off x="1143030" y="933289"/>
          <a:ext cx="10086975" cy="510715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086975">
                  <a:extLst>
                    <a:ext uri="{9D8B030D-6E8A-4147-A177-3AD203B41FA5}">
                      <a16:colId xmlns:a16="http://schemas.microsoft.com/office/drawing/2014/main" val="3995716241"/>
                    </a:ext>
                  </a:extLst>
                </a:gridCol>
              </a:tblGrid>
              <a:tr h="501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968750" algn="l"/>
                        </a:tabLst>
                      </a:pPr>
                      <a:r>
                        <a:rPr lang="en-US" sz="1400" kern="100">
                          <a:effectLst/>
                        </a:rPr>
                        <a:t>Use Case Name: Maintenance/Complaint Request            ID: UC-5            Priority: High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39" marR="56939" marT="0" marB="0"/>
                </a:tc>
                <a:extLst>
                  <a:ext uri="{0D108BD9-81ED-4DB2-BD59-A6C34878D82A}">
                    <a16:rowId xmlns:a16="http://schemas.microsoft.com/office/drawing/2014/main" val="1318635556"/>
                  </a:ext>
                </a:extLst>
              </a:tr>
              <a:tr h="263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Actor: Student, Admin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39" marR="56939" marT="0" marB="0"/>
                </a:tc>
                <a:extLst>
                  <a:ext uri="{0D108BD9-81ED-4DB2-BD59-A6C34878D82A}">
                    <a16:rowId xmlns:a16="http://schemas.microsoft.com/office/drawing/2014/main" val="1474753727"/>
                  </a:ext>
                </a:extLst>
              </a:tr>
              <a:tr h="501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Description: Allows students to submit maintenance complaints and track resolution.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39" marR="56939" marT="0" marB="0"/>
                </a:tc>
                <a:extLst>
                  <a:ext uri="{0D108BD9-81ED-4DB2-BD59-A6C34878D82A}">
                    <a16:rowId xmlns:a16="http://schemas.microsoft.com/office/drawing/2014/main" val="3062679446"/>
                  </a:ext>
                </a:extLst>
              </a:tr>
              <a:tr h="263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Trigger: Student experiences a maintenance issue.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39" marR="56939" marT="0" marB="0"/>
                </a:tc>
                <a:extLst>
                  <a:ext uri="{0D108BD9-81ED-4DB2-BD59-A6C34878D82A}">
                    <a16:rowId xmlns:a16="http://schemas.microsoft.com/office/drawing/2014/main" val="2521166233"/>
                  </a:ext>
                </a:extLst>
              </a:tr>
              <a:tr h="6079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Preconditions: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400" kern="100" dirty="0">
                          <a:effectLst/>
                        </a:rPr>
                        <a:t>Students are logged in.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39" marR="56939" marT="0" marB="0"/>
                </a:tc>
                <a:extLst>
                  <a:ext uri="{0D108BD9-81ED-4DB2-BD59-A6C34878D82A}">
                    <a16:rowId xmlns:a16="http://schemas.microsoft.com/office/drawing/2014/main" val="1349944864"/>
                  </a:ext>
                </a:extLst>
              </a:tr>
              <a:tr h="2361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Normal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Student navigates to maintenance request section.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Submits details of the issue.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System logs request and notifies admin.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Admin assigns maintenance staff.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Staff resolves issue and updates status.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39" marR="56939" marT="0" marB="0"/>
                </a:tc>
                <a:extLst>
                  <a:ext uri="{0D108BD9-81ED-4DB2-BD59-A6C34878D82A}">
                    <a16:rowId xmlns:a16="http://schemas.microsoft.com/office/drawing/2014/main" val="2923193453"/>
                  </a:ext>
                </a:extLst>
              </a:tr>
              <a:tr h="6079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Postconditions: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10795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Maintenance requests are addressed.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39" marR="56939" marT="0" marB="0"/>
                </a:tc>
                <a:extLst>
                  <a:ext uri="{0D108BD9-81ED-4DB2-BD59-A6C34878D82A}">
                    <a16:rowId xmlns:a16="http://schemas.microsoft.com/office/drawing/2014/main" val="192162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32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5BC0CE-143E-094A-0DFF-2D2EBC8EA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580637"/>
              </p:ext>
            </p:extLst>
          </p:nvPr>
        </p:nvGraphicFramePr>
        <p:xfrm>
          <a:off x="1200151" y="840568"/>
          <a:ext cx="10163175" cy="5199875"/>
        </p:xfrm>
        <a:graphic>
          <a:graphicData uri="http://schemas.openxmlformats.org/drawingml/2006/table">
            <a:tbl>
              <a:tblPr firstRow="1" firstCol="1" bandRow="1"/>
              <a:tblGrid>
                <a:gridCol w="10163175">
                  <a:extLst>
                    <a:ext uri="{9D8B030D-6E8A-4147-A177-3AD203B41FA5}">
                      <a16:colId xmlns:a16="http://schemas.microsoft.com/office/drawing/2014/main" val="429566313"/>
                    </a:ext>
                  </a:extLst>
                </a:gridCol>
              </a:tblGrid>
              <a:tr h="64287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968750" algn="l"/>
                        </a:tabLs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 Case Name: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Leave/Exit Request Management             </a:t>
                      </a: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UC-6     </a:t>
                      </a: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Priority: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Medium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10" marR="80010" marT="11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682745"/>
                  </a:ext>
                </a:extLst>
              </a:tr>
              <a:tr h="35318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Actor:</a:t>
                      </a: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Student, Admin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10" marR="80010" marT="11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070085"/>
                  </a:ext>
                </a:extLst>
              </a:tr>
              <a:tr h="35318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Allows students to submit leave or exit requests.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10" marR="80010" marT="11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340088"/>
                  </a:ext>
                </a:extLst>
              </a:tr>
              <a:tr h="64287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Trigger: 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 student wants to leave the hostel temporarily or permanently.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10" marR="80010" marT="11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635625"/>
                  </a:ext>
                </a:extLst>
              </a:tr>
              <a:tr h="7828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Preconditions: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Students are logged in.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10" marR="80010" marT="11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738947"/>
                  </a:ext>
                </a:extLst>
              </a:tr>
              <a:tr h="164209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Normal Flow: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Student submits a leave request with dates and reason.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Admin reviews the request.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Admin approves or rejects the request.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10" marR="80010" marT="11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223806"/>
                  </a:ext>
                </a:extLst>
              </a:tr>
              <a:tr h="7828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Postconditions:</a:t>
                      </a: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10795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Leave requests are approved or denied.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10" marR="80010" marT="11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0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09D484-7661-B7F7-9105-D88950055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61182"/>
              </p:ext>
            </p:extLst>
          </p:nvPr>
        </p:nvGraphicFramePr>
        <p:xfrm>
          <a:off x="1552576" y="628651"/>
          <a:ext cx="9725025" cy="4939866"/>
        </p:xfrm>
        <a:graphic>
          <a:graphicData uri="http://schemas.openxmlformats.org/drawingml/2006/table">
            <a:tbl>
              <a:tblPr firstRow="1" firstCol="1" bandRow="1"/>
              <a:tblGrid>
                <a:gridCol w="9725025">
                  <a:extLst>
                    <a:ext uri="{9D8B030D-6E8A-4147-A177-3AD203B41FA5}">
                      <a16:colId xmlns:a16="http://schemas.microsoft.com/office/drawing/2014/main" val="880530317"/>
                    </a:ext>
                  </a:extLst>
                </a:gridCol>
              </a:tblGrid>
              <a:tr h="64676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968750" algn="l"/>
                        </a:tabLs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 Case Name: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Report Generation                                           </a:t>
                      </a: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UC-7            </a:t>
                      </a: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Priority: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High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857" marR="79857" marT="110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394058"/>
                  </a:ext>
                </a:extLst>
              </a:tr>
              <a:tr h="3553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Actor: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Admin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857" marR="79857" marT="110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09870"/>
                  </a:ext>
                </a:extLst>
              </a:tr>
              <a:tr h="3553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Generates occupancy reports.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857" marR="79857" marT="110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983591"/>
                  </a:ext>
                </a:extLst>
              </a:tr>
              <a:tr h="3553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Trigger: </a:t>
                      </a: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Admin requests a report.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857" marR="79857" marT="110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021183"/>
                  </a:ext>
                </a:extLst>
              </a:tr>
              <a:tr h="78755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Preconditions:</a:t>
                      </a: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system has sufficient data.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857" marR="79857" marT="110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417555"/>
                  </a:ext>
                </a:extLst>
              </a:tr>
              <a:tr h="165201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Normal Flow: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Admin selects report type (occupancy, finance, maintenance).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system fetches relevant data.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Report is generated and exported as PDF.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857" marR="79857" marT="110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830832"/>
                  </a:ext>
                </a:extLst>
              </a:tr>
              <a:tr h="78755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Postconditions:</a:t>
                      </a: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79500" algn="l"/>
                        </a:tabLst>
                      </a:pPr>
                      <a:r>
                        <a:rPr lang="en-US" sz="14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Reports are generated and stored for reference.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857" marR="79857" marT="110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5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81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5B0C8-A578-B53C-D5C9-7A60305C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Context Level</a:t>
            </a:r>
          </a:p>
        </p:txBody>
      </p:sp>
      <p:pic>
        <p:nvPicPr>
          <p:cNvPr id="4" name="Picture 3" descr="A diagram of housing management system&#10;&#10;AI-generated content may be incorrect.">
            <a:extLst>
              <a:ext uri="{FF2B5EF4-FFF2-40B4-BE49-F238E27FC236}">
                <a16:creationId xmlns:a16="http://schemas.microsoft.com/office/drawing/2014/main" id="{992B94D8-F296-72C4-2089-129490CD8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151" y="555171"/>
            <a:ext cx="11519164" cy="3340554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5011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Georgia Pro Light</vt:lpstr>
      <vt:lpstr>VaultVTI</vt:lpstr>
      <vt:lpstr>Housing Management Application  Client – BrightStay Hosuing 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Level</vt:lpstr>
      <vt:lpstr>Level 0 DFD</vt:lpstr>
      <vt:lpstr>Task List</vt:lpstr>
      <vt:lpstr>Critical Path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Praneeth</dc:creator>
  <cp:lastModifiedBy>Krishna Praneeth</cp:lastModifiedBy>
  <cp:revision>3</cp:revision>
  <dcterms:created xsi:type="dcterms:W3CDTF">2025-02-14T09:15:00Z</dcterms:created>
  <dcterms:modified xsi:type="dcterms:W3CDTF">2025-02-14T20:28:01Z</dcterms:modified>
</cp:coreProperties>
</file>