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1C719-A848-4FFA-B770-95DA8E94EEC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E1262-FFEE-4821-96A9-18567FB5A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8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8CE2-CE4D-D86F-3FA9-884919750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0F3C-61AD-6F59-DE27-CB942078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A0CB-CE88-C392-B28D-BDFF0C21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6329-FC37-8910-348E-527D2BBF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2B79-F90F-AB1A-E603-A1082841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9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0333-4EF0-A6B3-3453-BF731DBF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335BB-2D55-FC20-AC89-C1A4577E6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16992-5C49-E348-3088-57E0E67D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3AB6-ECF7-7D20-0BE5-0EC47344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6E2F-40C9-F1EC-C480-EB009AA5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1EF49-F217-CE51-E2A2-3CAA898F3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BACA-44DA-4797-B3A0-4ED88DBF5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8F84-B1CE-4035-ECB4-DD9D6AC6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3CBD-7795-AF4E-3AE8-0204691A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D81A2-82B1-8178-2353-A2C10621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1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F2AB60-3F8C-B205-0E32-B5E61218EA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6858000"/>
          </a:xfrm>
          <a:custGeom>
            <a:avLst/>
            <a:gdLst>
              <a:gd name="connsiteX0" fmla="*/ 0 w 12188825"/>
              <a:gd name="connsiteY0" fmla="*/ 0 h 6858000"/>
              <a:gd name="connsiteX1" fmla="*/ 6080697 w 12188825"/>
              <a:gd name="connsiteY1" fmla="*/ 0 h 6858000"/>
              <a:gd name="connsiteX2" fmla="*/ 6080697 w 12188825"/>
              <a:gd name="connsiteY2" fmla="*/ 2898648 h 6858000"/>
              <a:gd name="connsiteX3" fmla="*/ 6108129 w 12188825"/>
              <a:gd name="connsiteY3" fmla="*/ 2898648 h 6858000"/>
              <a:gd name="connsiteX4" fmla="*/ 6108129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6080697" y="0"/>
                </a:lnTo>
                <a:lnTo>
                  <a:pt x="6080697" y="2898648"/>
                </a:lnTo>
                <a:lnTo>
                  <a:pt x="6108129" y="2898648"/>
                </a:lnTo>
                <a:lnTo>
                  <a:pt x="6108129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6096" y="2743200"/>
            <a:ext cx="11359806" cy="1627632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defRPr sz="66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 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1039" y="4901184"/>
            <a:ext cx="9429920" cy="987552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24B88-F571-25BB-4513-3A17217DC2E5}"/>
              </a:ext>
            </a:extLst>
          </p:cNvPr>
          <p:cNvSpPr/>
          <p:nvPr userDrawn="1"/>
        </p:nvSpPr>
        <p:spPr>
          <a:xfrm rot="5400000">
            <a:off x="4646675" y="1435605"/>
            <a:ext cx="2898648" cy="274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494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1783-6A0F-CCC2-5C70-2EF8BC23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A2FA-79B5-D881-1AC2-403A4DFF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6DA7-7530-6220-0328-71E2A8B5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6154-255F-FDDD-3E2A-769A25E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9225-FFA0-BA87-F395-40F3B258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3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8D60-68B4-441A-68F0-994ED335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B19EE-8E2B-C2B9-34B3-232C6132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CE9D-80C2-0822-27D3-6F919E3B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8DF4-B0A7-AADC-0457-C79F2F71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AAEA-DF5C-8931-0549-568FFAE2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3FC7-E205-50C4-5D21-DBAB4E90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4F90-5447-E6F0-B77A-FE5BE80AE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51026-B9D7-EBFA-E7F3-E2FB29CE4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96F3C-45D6-1709-943F-FB3569F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29B1-5B32-7D20-3008-8242F32E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DA6C4-9DCC-6546-45F7-507EB003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7442-AAE9-9467-2281-FE15F355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F3660-93F9-6C71-DA9E-47315BB12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DBF4A-63F4-DBF3-E076-C565336B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362EE-8AE7-C746-5483-F8D6C0E8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1EFCD-FDF2-AD44-3316-4A65D2FE9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3C129-B780-A291-E60A-AF22F3EC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3EDD-D4BF-ADF7-2021-F481D647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35463-96C2-3853-B0A1-6AF67F9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E45C-30F4-8C79-EB73-F43A061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D73AC-6AFA-5E39-535C-7E5E81C5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C30FF-CE0A-B8C8-6EE8-F1E268B0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02D4D-9E14-9E8A-B421-0B93030A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01BD9-4556-253F-7479-17CCDE8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F39BA-8474-AB3F-859F-9F9C5333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FE348-B70C-06DF-5C1B-E95E389B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E869-FD30-23D3-A63F-48632F82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6947-3B81-A2DA-4518-B53B5CC5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792B-098C-ED18-CB25-C3914F5EF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AE4A2-1C25-98A8-588D-1EF13D8E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67968-6FA3-4465-C304-02C7EFE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553D2-34A4-512F-24C3-6902CB68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33CD-05A3-4A4E-9BA1-DB950C45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9B33C-2331-F915-B47F-45DB54527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E5C94-3491-F81E-FA80-E400FFDAE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2CD0-1FB7-812F-0AFC-06B20EF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BE2BB-98DC-34C0-5403-B4CC763A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7CD29-863F-0C78-75CC-D0B4A3BE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DE28B-4EA8-DF97-604B-0CE96FFC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57DD3-D11D-8CE6-AA50-AF3906E8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CC88-A330-9BC4-B512-C125E4F55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EEB50-59E5-4B19-975C-5B5CD4B6402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CE6A-AB8E-7B56-67F4-F937725D5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08F1-9A67-3334-3CD6-A48181A6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25665-F810-4A19-983A-62740CBDD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Wooden library">
            <a:extLst>
              <a:ext uri="{FF2B5EF4-FFF2-40B4-BE49-F238E27FC236}">
                <a16:creationId xmlns:a16="http://schemas.microsoft.com/office/drawing/2014/main" id="{B2CFDBFB-F04E-9E7A-5F81-0667FBC143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0000"/>
                    </a14:imgEffect>
                    <a14:imgEffect>
                      <a14:brightnessContrast bright="-60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7" y="0"/>
            <a:ext cx="1218882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A635A2-CC0C-270C-AC8A-59116BD6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01368"/>
            <a:ext cx="11356848" cy="1627632"/>
          </a:xfrm>
        </p:spPr>
        <p:txBody>
          <a:bodyPr/>
          <a:lstStyle/>
          <a:p>
            <a:r>
              <a:rPr lang="en-US" dirty="0"/>
              <a:t>SmartLibraryApplication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430ABE-5769-388C-63FF-B1EA6AB4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5692" y="3886200"/>
            <a:ext cx="9427464" cy="27432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Submitted by</a:t>
            </a: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Meghana G S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Jeevan Sai Javvaji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Vedika Panchamahalkar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Chinnapareddy Yakkanti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Priyanka Yerumsetty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9B728-E9F2-2831-D492-A2BA26A05585}"/>
              </a:ext>
            </a:extLst>
          </p:cNvPr>
          <p:cNvSpPr txBox="1"/>
          <p:nvPr/>
        </p:nvSpPr>
        <p:spPr>
          <a:xfrm>
            <a:off x="4267201" y="3404397"/>
            <a:ext cx="354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 - </a:t>
            </a:r>
            <a:r>
              <a:rPr lang="en-US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Greenfield Public Library</a:t>
            </a: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517E5-59DC-5967-7ECE-E880AD689F49}"/>
              </a:ext>
            </a:extLst>
          </p:cNvPr>
          <p:cNvSpPr txBox="1"/>
          <p:nvPr/>
        </p:nvSpPr>
        <p:spPr>
          <a:xfrm>
            <a:off x="4241354" y="1012317"/>
            <a:ext cx="2231137" cy="819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Task List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D7BC8D-4D9F-51D4-89EC-BE3974101A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31" b="6896"/>
          <a:stretch/>
        </p:blipFill>
        <p:spPr bwMode="auto">
          <a:xfrm>
            <a:off x="596201" y="2569463"/>
            <a:ext cx="4313047" cy="367893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995E40-6172-A334-4FCA-B2BEFBBB83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6127687" y="2615558"/>
            <a:ext cx="5468112" cy="363284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659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68E7A-A27D-EF8C-E637-91D008932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/>
              <a:t>Critical Path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8E2A7E-5B6E-BA7C-43CF-0EBD58211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6"/>
          <a:stretch/>
        </p:blipFill>
        <p:spPr bwMode="auto">
          <a:xfrm>
            <a:off x="454467" y="256286"/>
            <a:ext cx="7608304" cy="380745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792DE9-B36B-EBB9-9CE9-6101ECB9C5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67" y="4063738"/>
            <a:ext cx="8128956" cy="22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3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tatues along the top of a building">
            <a:extLst>
              <a:ext uri="{FF2B5EF4-FFF2-40B4-BE49-F238E27FC236}">
                <a16:creationId xmlns:a16="http://schemas.microsoft.com/office/drawing/2014/main" id="{A1AB49CF-A20A-C64A-C665-4B7DE9AD85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/>
          <a:stretch/>
        </p:blipFill>
        <p:spPr>
          <a:xfrm>
            <a:off x="1588" y="10"/>
            <a:ext cx="12188825" cy="685799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78276F-2C35-AA75-5D1D-B56CD313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743200"/>
            <a:ext cx="11356848" cy="1627632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28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7BBD72-4DCB-6E3E-C53F-AD98F8477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60426"/>
              </p:ext>
            </p:extLst>
          </p:nvPr>
        </p:nvGraphicFramePr>
        <p:xfrm>
          <a:off x="697828" y="643467"/>
          <a:ext cx="10796345" cy="5571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96345">
                  <a:extLst>
                    <a:ext uri="{9D8B030D-6E8A-4147-A177-3AD203B41FA5}">
                      <a16:colId xmlns:a16="http://schemas.microsoft.com/office/drawing/2014/main" val="824097791"/>
                    </a:ext>
                  </a:extLst>
                </a:gridCol>
              </a:tblGrid>
              <a:tr h="341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Use Case Name: User Registration                                                        ID: UC-1          Priority: High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30" marR="99830" marT="0" marB="0"/>
                </a:tc>
                <a:extLst>
                  <a:ext uri="{0D108BD9-81ED-4DB2-BD59-A6C34878D82A}">
                    <a16:rowId xmlns:a16="http://schemas.microsoft.com/office/drawing/2014/main" val="2839582894"/>
                  </a:ext>
                </a:extLst>
              </a:tr>
              <a:tr h="341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02030" algn="l"/>
                        </a:tabLst>
                      </a:pPr>
                      <a:r>
                        <a:rPr lang="en-US" sz="1700" kern="100">
                          <a:effectLst/>
                        </a:rPr>
                        <a:t>Actor: Student, Faculty, Public User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30" marR="99830" marT="0" marB="0"/>
                </a:tc>
                <a:extLst>
                  <a:ext uri="{0D108BD9-81ED-4DB2-BD59-A6C34878D82A}">
                    <a16:rowId xmlns:a16="http://schemas.microsoft.com/office/drawing/2014/main" val="1366380883"/>
                  </a:ext>
                </a:extLst>
              </a:tr>
              <a:tr h="341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89025" algn="l"/>
                        </a:tabLst>
                      </a:pPr>
                      <a:r>
                        <a:rPr lang="en-US" sz="1700" kern="100">
                          <a:effectLst/>
                        </a:rPr>
                        <a:t>Description: Allows users to register and access the system.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30" marR="99830" marT="0" marB="0"/>
                </a:tc>
                <a:extLst>
                  <a:ext uri="{0D108BD9-81ED-4DB2-BD59-A6C34878D82A}">
                    <a16:rowId xmlns:a16="http://schemas.microsoft.com/office/drawing/2014/main" val="1624915658"/>
                  </a:ext>
                </a:extLst>
              </a:tr>
              <a:tr h="3418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Trigger: A new user wants to create an account.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30" marR="99830" marT="0" marB="0"/>
                </a:tc>
                <a:extLst>
                  <a:ext uri="{0D108BD9-81ED-4DB2-BD59-A6C34878D82A}">
                    <a16:rowId xmlns:a16="http://schemas.microsoft.com/office/drawing/2014/main" val="3382218008"/>
                  </a:ext>
                </a:extLst>
              </a:tr>
              <a:tr h="795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Preconditions: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The system must be accessible online.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30" marR="99830" marT="0" marB="0"/>
                </a:tc>
                <a:extLst>
                  <a:ext uri="{0D108BD9-81ED-4DB2-BD59-A6C34878D82A}">
                    <a16:rowId xmlns:a16="http://schemas.microsoft.com/office/drawing/2014/main" val="1358757588"/>
                  </a:ext>
                </a:extLst>
              </a:tr>
              <a:tr h="26120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Normal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User navigates to the registration page.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Fill in the registration form with name, email, password, and user role.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Submits the form.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The system validates email and stores user data.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The system confirms registration.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30" marR="99830" marT="0" marB="0"/>
                </a:tc>
                <a:extLst>
                  <a:ext uri="{0D108BD9-81ED-4DB2-BD59-A6C34878D82A}">
                    <a16:rowId xmlns:a16="http://schemas.microsoft.com/office/drawing/2014/main" val="1308114654"/>
                  </a:ext>
                </a:extLst>
              </a:tr>
              <a:tr h="795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Postconditions: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The user is registered and can log in.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30" marR="99830" marT="0" marB="0"/>
                </a:tc>
                <a:extLst>
                  <a:ext uri="{0D108BD9-81ED-4DB2-BD59-A6C34878D82A}">
                    <a16:rowId xmlns:a16="http://schemas.microsoft.com/office/drawing/2014/main" val="37812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05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A376E4-BA19-9499-E5DA-44A0DDB93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40138"/>
              </p:ext>
            </p:extLst>
          </p:nvPr>
        </p:nvGraphicFramePr>
        <p:xfrm>
          <a:off x="1656810" y="643467"/>
          <a:ext cx="8878381" cy="5571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8381">
                  <a:extLst>
                    <a:ext uri="{9D8B030D-6E8A-4147-A177-3AD203B41FA5}">
                      <a16:colId xmlns:a16="http://schemas.microsoft.com/office/drawing/2014/main" val="1237063156"/>
                    </a:ext>
                  </a:extLst>
                </a:gridCol>
              </a:tblGrid>
              <a:tr h="665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Use Case Name: User Login                                                                     ID: UC-2         Priority: High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2345920663"/>
                  </a:ext>
                </a:extLst>
              </a:tr>
              <a:tr h="351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02030" algn="l"/>
                        </a:tabLst>
                      </a:pPr>
                      <a:r>
                        <a:rPr lang="en-US" sz="1800" kern="100">
                          <a:effectLst/>
                        </a:rPr>
                        <a:t>Actor: Student, Faculty, Public User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3590171276"/>
                  </a:ext>
                </a:extLst>
              </a:tr>
              <a:tr h="351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89025" algn="l"/>
                        </a:tabLst>
                      </a:pPr>
                      <a:r>
                        <a:rPr lang="en-US" sz="1800" kern="100">
                          <a:effectLst/>
                        </a:rPr>
                        <a:t>Description: Allows users to log into the system.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2669708766"/>
                  </a:ext>
                </a:extLst>
              </a:tr>
              <a:tr h="351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Trigger: A registered user attempts to log in.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67465982"/>
                  </a:ext>
                </a:extLst>
              </a:tr>
              <a:tr h="817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The user must be registered.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594037091"/>
                  </a:ext>
                </a:extLst>
              </a:tr>
              <a:tr h="2216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Normal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User navigates to the login page.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Enters login credentials.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System validates credentials.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If valid, access is granted; otherwise, an error message is displayed.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654288315"/>
                  </a:ext>
                </a:extLst>
              </a:tr>
              <a:tr h="817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Postconditions: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The user gains access to their account.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1374721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4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BF5D51-DAD8-A88E-AAC1-F6568616A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54925"/>
              </p:ext>
            </p:extLst>
          </p:nvPr>
        </p:nvGraphicFramePr>
        <p:xfrm>
          <a:off x="770904" y="643467"/>
          <a:ext cx="10650192" cy="55710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50192">
                  <a:extLst>
                    <a:ext uri="{9D8B030D-6E8A-4147-A177-3AD203B41FA5}">
                      <a16:colId xmlns:a16="http://schemas.microsoft.com/office/drawing/2014/main" val="1375729346"/>
                    </a:ext>
                  </a:extLst>
                </a:gridCol>
              </a:tblGrid>
              <a:tr h="316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Use Case Name: Book Borrowing                                                       ID: UC-3         Priority: High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07" marR="92307" marT="0" marB="0"/>
                </a:tc>
                <a:extLst>
                  <a:ext uri="{0D108BD9-81ED-4DB2-BD59-A6C34878D82A}">
                    <a16:rowId xmlns:a16="http://schemas.microsoft.com/office/drawing/2014/main" val="724766337"/>
                  </a:ext>
                </a:extLst>
              </a:tr>
              <a:tr h="316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02030" algn="l"/>
                        </a:tabLst>
                      </a:pPr>
                      <a:r>
                        <a:rPr lang="en-US" sz="1600" kern="100">
                          <a:effectLst/>
                        </a:rPr>
                        <a:t>Actor: Student, Faculty, Public User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07" marR="92307" marT="0" marB="0"/>
                </a:tc>
                <a:extLst>
                  <a:ext uri="{0D108BD9-81ED-4DB2-BD59-A6C34878D82A}">
                    <a16:rowId xmlns:a16="http://schemas.microsoft.com/office/drawing/2014/main" val="2223176775"/>
                  </a:ext>
                </a:extLst>
              </a:tr>
              <a:tr h="316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89025" algn="l"/>
                        </a:tabLst>
                      </a:pPr>
                      <a:r>
                        <a:rPr lang="en-US" sz="1600" kern="100">
                          <a:effectLst/>
                        </a:rPr>
                        <a:t>Description: Allows users to borrow books from the library.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07" marR="92307" marT="0" marB="0"/>
                </a:tc>
                <a:extLst>
                  <a:ext uri="{0D108BD9-81ED-4DB2-BD59-A6C34878D82A}">
                    <a16:rowId xmlns:a16="http://schemas.microsoft.com/office/drawing/2014/main" val="4070106827"/>
                  </a:ext>
                </a:extLst>
              </a:tr>
              <a:tr h="316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Trigger: A user selects a book to borrow.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07" marR="92307" marT="0" marB="0"/>
                </a:tc>
                <a:extLst>
                  <a:ext uri="{0D108BD9-81ED-4DB2-BD59-A6C34878D82A}">
                    <a16:rowId xmlns:a16="http://schemas.microsoft.com/office/drawing/2014/main" val="4289780451"/>
                  </a:ext>
                </a:extLst>
              </a:tr>
              <a:tr h="11557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0">
                          <a:effectLst/>
                        </a:rPr>
                        <a:t>The user is logged in.</a:t>
                      </a:r>
                      <a:endParaRPr lang="en-US" sz="1600" kern="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0">
                          <a:effectLst/>
                        </a:rPr>
                        <a:t>The book is available.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07" marR="92307" marT="0" marB="0"/>
                </a:tc>
                <a:extLst>
                  <a:ext uri="{0D108BD9-81ED-4DB2-BD59-A6C34878D82A}">
                    <a16:rowId xmlns:a16="http://schemas.microsoft.com/office/drawing/2014/main" val="3793086765"/>
                  </a:ext>
                </a:extLst>
              </a:tr>
              <a:tr h="24151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Normal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0">
                          <a:effectLst/>
                        </a:rPr>
                        <a:t>User navigates the book catalog.</a:t>
                      </a:r>
                      <a:endParaRPr lang="en-US" sz="1600" kern="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0">
                          <a:effectLst/>
                        </a:rPr>
                        <a:t>Selects a book and clicks on the borrow option.</a:t>
                      </a:r>
                      <a:endParaRPr lang="en-US" sz="1600" kern="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0">
                          <a:effectLst/>
                        </a:rPr>
                        <a:t>The system verifies user eligibility and book availability.</a:t>
                      </a:r>
                      <a:endParaRPr lang="en-US" sz="1600" kern="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0">
                          <a:effectLst/>
                        </a:rPr>
                        <a:t>The system records the transaction and updates the due date.</a:t>
                      </a:r>
                      <a:endParaRPr lang="en-US" sz="1600" kern="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600" kern="0">
                          <a:effectLst/>
                        </a:rPr>
                        <a:t>User receives a confirmation message.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07" marR="92307" marT="0" marB="0"/>
                </a:tc>
                <a:extLst>
                  <a:ext uri="{0D108BD9-81ED-4DB2-BD59-A6C34878D82A}">
                    <a16:rowId xmlns:a16="http://schemas.microsoft.com/office/drawing/2014/main" val="2855638769"/>
                  </a:ext>
                </a:extLst>
              </a:tr>
              <a:tr h="7358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Postconditions: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The book is assigned to the user with a due date.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2307" marR="92307" marT="0" marB="0"/>
                </a:tc>
                <a:extLst>
                  <a:ext uri="{0D108BD9-81ED-4DB2-BD59-A6C34878D82A}">
                    <a16:rowId xmlns:a16="http://schemas.microsoft.com/office/drawing/2014/main" val="274356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5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D6E5F2-8AB6-0A23-6177-BEAB473B3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65573"/>
              </p:ext>
            </p:extLst>
          </p:nvPr>
        </p:nvGraphicFramePr>
        <p:xfrm>
          <a:off x="643467" y="665540"/>
          <a:ext cx="10905066" cy="5526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5066">
                  <a:extLst>
                    <a:ext uri="{9D8B030D-6E8A-4147-A177-3AD203B41FA5}">
                      <a16:colId xmlns:a16="http://schemas.microsoft.com/office/drawing/2014/main" val="2482324112"/>
                    </a:ext>
                  </a:extLst>
                </a:gridCol>
              </a:tblGrid>
              <a:tr h="339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Use Case Name: Book Return                                                       ID: UC-4         Priority: High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val="1816762837"/>
                  </a:ext>
                </a:extLst>
              </a:tr>
              <a:tr h="339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02030" algn="l"/>
                        </a:tabLst>
                      </a:pPr>
                      <a:r>
                        <a:rPr lang="en-US" sz="1700" kern="100">
                          <a:effectLst/>
                        </a:rPr>
                        <a:t>Actor: Student, Faculty, Public User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val="3305781431"/>
                  </a:ext>
                </a:extLst>
              </a:tr>
              <a:tr h="339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89025" algn="l"/>
                        </a:tabLst>
                      </a:pPr>
                      <a:r>
                        <a:rPr lang="en-US" sz="1700" kern="100">
                          <a:effectLst/>
                        </a:rPr>
                        <a:t>Description: Allows users to return borrowed books.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val="1546681980"/>
                  </a:ext>
                </a:extLst>
              </a:tr>
              <a:tr h="3391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Trigger: A user returns a borrowed book.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val="1031735521"/>
                  </a:ext>
                </a:extLst>
              </a:tr>
              <a:tr h="12400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Preconditions:</a:t>
                      </a:r>
                      <a:r>
                        <a:rPr lang="en-US" sz="1700" kern="0">
                          <a:effectLst/>
                        </a:rPr>
                        <a:t> </a:t>
                      </a:r>
                      <a:endParaRPr lang="en-US" sz="1700" kern="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700" kern="100">
                          <a:effectLst/>
                        </a:rPr>
                        <a:t>The user has an active borrowed book.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 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val="3525510004"/>
                  </a:ext>
                </a:extLst>
              </a:tr>
              <a:tr h="21408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Normal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User navigates to their borrowed book section.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Select the book to return.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The system updates book status and removes it from the user's borrowed list.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If returned late, a fine notification is generated.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val="2975557780"/>
                  </a:ext>
                </a:extLst>
              </a:tr>
              <a:tr h="7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effectLst/>
                        </a:rPr>
                        <a:t>Postconditions: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700" kern="100" dirty="0">
                          <a:effectLst/>
                        </a:rPr>
                        <a:t>The book is marked as returned in the system.</a:t>
                      </a:r>
                      <a:endParaRPr lang="en-US" sz="1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039" marR="99039" marT="0" marB="0"/>
                </a:tc>
                <a:extLst>
                  <a:ext uri="{0D108BD9-81ED-4DB2-BD59-A6C34878D82A}">
                    <a16:rowId xmlns:a16="http://schemas.microsoft.com/office/drawing/2014/main" val="350841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3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8F94D1-EF2A-20D4-9C67-48D9D76F0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71950"/>
              </p:ext>
            </p:extLst>
          </p:nvPr>
        </p:nvGraphicFramePr>
        <p:xfrm>
          <a:off x="643467" y="680154"/>
          <a:ext cx="10905066" cy="5497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05066">
                  <a:extLst>
                    <a:ext uri="{9D8B030D-6E8A-4147-A177-3AD203B41FA5}">
                      <a16:colId xmlns:a16="http://schemas.microsoft.com/office/drawing/2014/main" val="2332057218"/>
                    </a:ext>
                  </a:extLst>
                </a:gridCol>
              </a:tblGrid>
              <a:tr h="337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Use Case Name: Request Approval                                                    ID: UC-5        Priority: High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15" marR="98515" marT="0" marB="0"/>
                </a:tc>
                <a:extLst>
                  <a:ext uri="{0D108BD9-81ED-4DB2-BD59-A6C34878D82A}">
                    <a16:rowId xmlns:a16="http://schemas.microsoft.com/office/drawing/2014/main" val="740992379"/>
                  </a:ext>
                </a:extLst>
              </a:tr>
              <a:tr h="337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02030" algn="l"/>
                        </a:tabLst>
                      </a:pPr>
                      <a:r>
                        <a:rPr lang="en-US" sz="1700" kern="100">
                          <a:effectLst/>
                        </a:rPr>
                        <a:t>Actor: Admin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15" marR="98515" marT="0" marB="0"/>
                </a:tc>
                <a:extLst>
                  <a:ext uri="{0D108BD9-81ED-4DB2-BD59-A6C34878D82A}">
                    <a16:rowId xmlns:a16="http://schemas.microsoft.com/office/drawing/2014/main" val="2398951188"/>
                  </a:ext>
                </a:extLst>
              </a:tr>
              <a:tr h="337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89025" algn="l"/>
                        </a:tabLst>
                      </a:pPr>
                      <a:r>
                        <a:rPr lang="en-US" sz="1700" kern="100">
                          <a:effectLst/>
                        </a:rPr>
                        <a:t>Description: Allows admins to approve or deny book borrowing requests.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15" marR="98515" marT="0" marB="0"/>
                </a:tc>
                <a:extLst>
                  <a:ext uri="{0D108BD9-81ED-4DB2-BD59-A6C34878D82A}">
                    <a16:rowId xmlns:a16="http://schemas.microsoft.com/office/drawing/2014/main" val="3213232436"/>
                  </a:ext>
                </a:extLst>
              </a:tr>
              <a:tr h="3373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Trigger: A user submits a borrow request.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15" marR="98515" marT="0" marB="0"/>
                </a:tc>
                <a:extLst>
                  <a:ext uri="{0D108BD9-81ED-4DB2-BD59-A6C34878D82A}">
                    <a16:rowId xmlns:a16="http://schemas.microsoft.com/office/drawing/2014/main" val="845408196"/>
                  </a:ext>
                </a:extLst>
              </a:tr>
              <a:tr h="785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Preconditions:</a:t>
                      </a:r>
                      <a:r>
                        <a:rPr lang="en-US" sz="1700" kern="0">
                          <a:effectLst/>
                        </a:rPr>
                        <a:t> </a:t>
                      </a:r>
                      <a:endParaRPr lang="en-US" sz="1700" kern="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700" kern="100">
                          <a:effectLst/>
                        </a:rPr>
                        <a:t>The user must have an active membership.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15" marR="98515" marT="0" marB="0"/>
                </a:tc>
                <a:extLst>
                  <a:ext uri="{0D108BD9-81ED-4DB2-BD59-A6C34878D82A}">
                    <a16:rowId xmlns:a16="http://schemas.microsoft.com/office/drawing/2014/main" val="1931451446"/>
                  </a:ext>
                </a:extLst>
              </a:tr>
              <a:tr h="2577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>
                          <a:effectLst/>
                        </a:rPr>
                        <a:t>Normal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Admin logs into the system.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Navigates to the request approval section.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Reviews pending borrow requests.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Approves or denies the request.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700" kern="100">
                          <a:effectLst/>
                        </a:rPr>
                        <a:t>System updates book status accordingly</a:t>
                      </a:r>
                      <a:endParaRPr lang="en-US" sz="17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15" marR="98515" marT="0" marB="0"/>
                </a:tc>
                <a:extLst>
                  <a:ext uri="{0D108BD9-81ED-4DB2-BD59-A6C34878D82A}">
                    <a16:rowId xmlns:a16="http://schemas.microsoft.com/office/drawing/2014/main" val="307404450"/>
                  </a:ext>
                </a:extLst>
              </a:tr>
              <a:tr h="7853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700" kern="100" dirty="0">
                          <a:effectLst/>
                        </a:rPr>
                        <a:t>Postconditions: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700" kern="100" dirty="0">
                          <a:effectLst/>
                        </a:rPr>
                        <a:t>The book is either assigned or remains available</a:t>
                      </a:r>
                      <a:endParaRPr lang="en-US" sz="1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15" marR="98515" marT="0" marB="0"/>
                </a:tc>
                <a:extLst>
                  <a:ext uri="{0D108BD9-81ED-4DB2-BD59-A6C34878D82A}">
                    <a16:rowId xmlns:a16="http://schemas.microsoft.com/office/drawing/2014/main" val="54602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1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F3AAF8-9B4D-8E0D-586D-3A4CBC535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8628"/>
              </p:ext>
            </p:extLst>
          </p:nvPr>
        </p:nvGraphicFramePr>
        <p:xfrm>
          <a:off x="1656810" y="643467"/>
          <a:ext cx="8878381" cy="5571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78381">
                  <a:extLst>
                    <a:ext uri="{9D8B030D-6E8A-4147-A177-3AD203B41FA5}">
                      <a16:colId xmlns:a16="http://schemas.microsoft.com/office/drawing/2014/main" val="3189062825"/>
                    </a:ext>
                  </a:extLst>
                </a:gridCol>
              </a:tblGrid>
              <a:tr h="6656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Use Case Name: Report Generation                                             ID: UC-6        Priority: Medium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471848576"/>
                  </a:ext>
                </a:extLst>
              </a:tr>
              <a:tr h="351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02030" algn="l"/>
                        </a:tabLst>
                      </a:pPr>
                      <a:r>
                        <a:rPr lang="en-US" sz="1800" kern="100">
                          <a:effectLst/>
                        </a:rPr>
                        <a:t>Actor: Admin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3679266856"/>
                  </a:ext>
                </a:extLst>
              </a:tr>
              <a:tr h="351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089025" algn="l"/>
                        </a:tabLst>
                      </a:pPr>
                      <a:r>
                        <a:rPr lang="en-US" sz="1800" kern="100">
                          <a:effectLst/>
                        </a:rPr>
                        <a:t>Description: Generates reports on book borrowings and returns.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2345810971"/>
                  </a:ext>
                </a:extLst>
              </a:tr>
              <a:tr h="351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Trigger: Admin requests a report.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3629641910"/>
                  </a:ext>
                </a:extLst>
              </a:tr>
              <a:tr h="817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Preconditions:</a:t>
                      </a:r>
                      <a:r>
                        <a:rPr lang="en-US" sz="1800" kern="0">
                          <a:effectLst/>
                        </a:rPr>
                        <a:t> </a:t>
                      </a:r>
                      <a:endParaRPr lang="en-US" sz="1800" kern="1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kern="100">
                          <a:effectLst/>
                        </a:rPr>
                        <a:t>The system has sufficient data.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1505520574"/>
                  </a:ext>
                </a:extLst>
              </a:tr>
              <a:tr h="221684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Normal Flow: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Admin logs into the system.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Selects the report type (borrowed books, overdue books, user activity).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The system fetches relevant data.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800" kern="100">
                          <a:effectLst/>
                        </a:rPr>
                        <a:t>Report is generated and available for download.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244509949"/>
                  </a:ext>
                </a:extLst>
              </a:tr>
              <a:tr h="81757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Postconditions: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Reports are generated and stored for reference.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552" marR="102552" marT="0" marB="0"/>
                </a:tc>
                <a:extLst>
                  <a:ext uri="{0D108BD9-81ED-4DB2-BD59-A6C34878D82A}">
                    <a16:rowId xmlns:a16="http://schemas.microsoft.com/office/drawing/2014/main" val="268406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7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2658D-0F1C-BD92-CADE-FABEEAB1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6600"/>
              <a:t>Context Level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library management system&#10;&#10;AI-generated content may be incorrect.">
            <a:extLst>
              <a:ext uri="{FF2B5EF4-FFF2-40B4-BE49-F238E27FC236}">
                <a16:creationId xmlns:a16="http://schemas.microsoft.com/office/drawing/2014/main" id="{525F82C6-F26B-546C-A87B-2FAA331AA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904" y="2084546"/>
            <a:ext cx="11295594" cy="3586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433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7B1BD-01E0-ED6B-5213-513322904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Level 0 DFD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4D064790-9EF9-CF36-856E-DCFEE25D7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63913"/>
            <a:ext cx="7214616" cy="5302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958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619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Symbol</vt:lpstr>
      <vt:lpstr>Office Theme</vt:lpstr>
      <vt:lpstr>SmartLibraryApplication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 Level</vt:lpstr>
      <vt:lpstr>Level 0 DFD</vt:lpstr>
      <vt:lpstr>PowerPoint Presentation</vt:lpstr>
      <vt:lpstr>Critical Path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Praneeth</dc:creator>
  <cp:lastModifiedBy>Krishna Praneeth</cp:lastModifiedBy>
  <cp:revision>1</cp:revision>
  <dcterms:created xsi:type="dcterms:W3CDTF">2025-02-14T08:40:00Z</dcterms:created>
  <dcterms:modified xsi:type="dcterms:W3CDTF">2025-02-14T08:47:07Z</dcterms:modified>
</cp:coreProperties>
</file>