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8406" y="4512376"/>
            <a:ext cx="8639776" cy="90019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406" y="1720884"/>
            <a:ext cx="8639775" cy="2734693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393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338" y="1255172"/>
            <a:ext cx="9297346" cy="105070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24338" y="2419468"/>
            <a:ext cx="9297346" cy="32543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9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26961" y="1414196"/>
            <a:ext cx="1817441" cy="410060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346042" y="1414196"/>
            <a:ext cx="7780919" cy="410060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474" y="2413788"/>
            <a:ext cx="8085116" cy="273752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2474" y="1351721"/>
            <a:ext cx="8085118" cy="99391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817" y="1272209"/>
            <a:ext cx="9164725" cy="103367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15817" y="2425148"/>
            <a:ext cx="4188635" cy="31606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1355" y="2425148"/>
            <a:ext cx="4188635" cy="31606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14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442" y="600817"/>
            <a:ext cx="10079497" cy="1168706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7442" y="1798488"/>
            <a:ext cx="4599587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7442" y="2777279"/>
            <a:ext cx="4599587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7352" y="1798488"/>
            <a:ext cx="4599588" cy="668492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7352" y="2777279"/>
            <a:ext cx="4599588" cy="32769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571185" y="2593591"/>
            <a:ext cx="4525755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107503" y="2593591"/>
            <a:ext cx="4509526" cy="0"/>
          </a:xfrm>
          <a:prstGeom prst="lin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13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2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22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1" y="1391478"/>
            <a:ext cx="3288432" cy="1951414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3235" y="920080"/>
            <a:ext cx="5312467" cy="502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1" y="3566727"/>
            <a:ext cx="3288432" cy="1766325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AAC029-BE5C-900C-E7D2-DE6E3178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02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20" y="1391478"/>
            <a:ext cx="3322510" cy="2037522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 useBgFill="1"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07143" y="931857"/>
            <a:ext cx="5351659" cy="499630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0120" y="3742792"/>
            <a:ext cx="3322510" cy="1590261"/>
          </a:xfrm>
        </p:spPr>
        <p:txBody>
          <a:bodyPr anchor="b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36193-EDE3-4BB5-AE5F-E6E5472AB8B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D8EE65-D4F9-418A-1628-F5DFD3DBA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4305523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8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42" y="1233199"/>
            <a:ext cx="8977511" cy="1073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0444" y="2419639"/>
            <a:ext cx="8977509" cy="3141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E7736193-EDE3-4BB5-AE5F-E6E5472AB8BE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657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fld id="{1CC2C9B9-B4B7-45CC-A7EB-16F8BADE904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87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Rectangle 1051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DC22E14B-4FF3-5229-CA86-75E25F372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BMW M8 Competition Coupé: Highlights &amp; Prices|BMW.in">
            <a:extLst>
              <a:ext uri="{FF2B5EF4-FFF2-40B4-BE49-F238E27FC236}">
                <a16:creationId xmlns:a16="http://schemas.microsoft.com/office/drawing/2014/main" id="{36F0FB8E-8C8B-0A02-FBDF-03ED148A5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50" r="18150"/>
          <a:stretch/>
        </p:blipFill>
        <p:spPr bwMode="auto">
          <a:xfrm>
            <a:off x="6096000" y="-2"/>
            <a:ext cx="6096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6" name="Rectangle 1055">
            <a:extLst>
              <a:ext uri="{FF2B5EF4-FFF2-40B4-BE49-F238E27FC236}">
                <a16:creationId xmlns:a16="http://schemas.microsoft.com/office/drawing/2014/main" id="{FA6B968A-A417-B33C-613C-7B1B4554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D495C-B3F7-D6B7-D668-5DCC934F4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56" y="1272809"/>
            <a:ext cx="4596406" cy="115214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 b="1" kern="1200" cap="all" spc="50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Vehicle Service &amp; Maintenance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61913-0E89-AA78-4C0C-262FD4720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0445" y="2890881"/>
            <a:ext cx="3758379" cy="263386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b="1" dirty="0"/>
              <a:t>Client – </a:t>
            </a:r>
            <a:r>
              <a:rPr lang="en-US" b="1" dirty="0" err="1"/>
              <a:t>BookMyRepair</a:t>
            </a:r>
            <a:endParaRPr lang="en-US" b="1" dirty="0"/>
          </a:p>
          <a:p>
            <a:pPr algn="ctr">
              <a:lnSpc>
                <a:spcPct val="110000"/>
              </a:lnSpc>
            </a:pPr>
            <a:r>
              <a:rPr lang="en-US" b="1" dirty="0"/>
              <a:t>Submitted by: Group 5</a:t>
            </a:r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b="1" dirty="0"/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/>
              <a:t>Jeo</a:t>
            </a:r>
            <a:r>
              <a:rPr lang="en-US" altLang="en-US" b="1" dirty="0"/>
              <a:t> Yesudas</a:t>
            </a:r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Vamshi </a:t>
            </a:r>
            <a:r>
              <a:rPr lang="en-US" altLang="en-US" b="1" dirty="0" err="1"/>
              <a:t>Kurra</a:t>
            </a:r>
            <a:endParaRPr lang="en-US" altLang="en-US" b="1" dirty="0"/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/>
              <a:t>Hareesh</a:t>
            </a:r>
            <a:r>
              <a:rPr lang="en-US" altLang="en-US" b="1" dirty="0"/>
              <a:t> </a:t>
            </a:r>
            <a:r>
              <a:rPr lang="en-US" altLang="en-US" b="1" dirty="0" err="1"/>
              <a:t>Payankalodath</a:t>
            </a:r>
            <a:endParaRPr lang="en-US" altLang="en-US" b="1" dirty="0"/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/>
              <a:t>Nimilitha</a:t>
            </a:r>
            <a:r>
              <a:rPr lang="en-US" altLang="en-US" b="1" dirty="0"/>
              <a:t> Narayani </a:t>
            </a:r>
            <a:r>
              <a:rPr lang="en-US" altLang="en-US" b="1" dirty="0" err="1"/>
              <a:t>Sadaram</a:t>
            </a:r>
            <a:endParaRPr lang="en-US" altLang="en-US" b="1" dirty="0"/>
          </a:p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/>
              <a:t>Manisha Reddy </a:t>
            </a:r>
            <a:r>
              <a:rPr lang="en-US" altLang="en-US" b="1" dirty="0" err="1"/>
              <a:t>Chinthalapani</a:t>
            </a:r>
            <a:r>
              <a:rPr lang="en-US" altLang="en-US" b="1" dirty="0"/>
              <a:t> 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b="1" dirty="0"/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5353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A5DBB5-559F-D229-E08B-3C5E89156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814" y="3015732"/>
            <a:ext cx="3355901" cy="819149"/>
          </a:xfrm>
        </p:spPr>
        <p:txBody>
          <a:bodyPr anchor="b">
            <a:normAutofit/>
          </a:bodyPr>
          <a:lstStyle/>
          <a:p>
            <a:r>
              <a:rPr lang="en-US" dirty="0"/>
              <a:t>Critical path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756F9E-C8C2-D4B3-80F4-8BD8B17F2B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8840" y="485774"/>
            <a:ext cx="8351099" cy="6115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489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735658-270A-8D75-091E-AFB444A3D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a highway near the ocean">
            <a:extLst>
              <a:ext uri="{FF2B5EF4-FFF2-40B4-BE49-F238E27FC236}">
                <a16:creationId xmlns:a16="http://schemas.microsoft.com/office/drawing/2014/main" id="{D797B238-BAFF-E02B-C28B-CD52EB552C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1833" b="131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34286" y="934038"/>
            <a:ext cx="4316884" cy="4991433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  <a:gd name="connsiteX0" fmla="*/ 0 w 10019371"/>
              <a:gd name="connsiteY0" fmla="*/ 1655069 h 4920343"/>
              <a:gd name="connsiteX1" fmla="*/ 33577 w 10019371"/>
              <a:gd name="connsiteY1" fmla="*/ 0 h 4920343"/>
              <a:gd name="connsiteX2" fmla="*/ 10019371 w 10019371"/>
              <a:gd name="connsiteY2" fmla="*/ 0 h 4920343"/>
              <a:gd name="connsiteX3" fmla="*/ 10019371 w 10019371"/>
              <a:gd name="connsiteY3" fmla="*/ 4920343 h 4920343"/>
              <a:gd name="connsiteX4" fmla="*/ 33577 w 10019371"/>
              <a:gd name="connsiteY4" fmla="*/ 4920343 h 4920343"/>
              <a:gd name="connsiteX5" fmla="*/ 33577 w 10019371"/>
              <a:gd name="connsiteY5" fmla="*/ 4119525 h 4920343"/>
              <a:gd name="connsiteX0" fmla="*/ 0 w 9991028"/>
              <a:gd name="connsiteY0" fmla="*/ 1645173 h 4920343"/>
              <a:gd name="connsiteX1" fmla="*/ 5234 w 9991028"/>
              <a:gd name="connsiteY1" fmla="*/ 0 h 4920343"/>
              <a:gd name="connsiteX2" fmla="*/ 9991028 w 9991028"/>
              <a:gd name="connsiteY2" fmla="*/ 0 h 4920343"/>
              <a:gd name="connsiteX3" fmla="*/ 9991028 w 9991028"/>
              <a:gd name="connsiteY3" fmla="*/ 4920343 h 4920343"/>
              <a:gd name="connsiteX4" fmla="*/ 5234 w 9991028"/>
              <a:gd name="connsiteY4" fmla="*/ 4920343 h 4920343"/>
              <a:gd name="connsiteX5" fmla="*/ 5234 w 9991028"/>
              <a:gd name="connsiteY5" fmla="*/ 4119525 h 4920343"/>
              <a:gd name="connsiteX0" fmla="*/ 59 w 9986364"/>
              <a:gd name="connsiteY0" fmla="*/ 1639236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60 w 9986364"/>
              <a:gd name="connsiteY0" fmla="*/ 1847740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1626 w 9985937"/>
              <a:gd name="connsiteY0" fmla="*/ 1797498 h 4920343"/>
              <a:gd name="connsiteX1" fmla="*/ 143 w 9985937"/>
              <a:gd name="connsiteY1" fmla="*/ 0 h 4920343"/>
              <a:gd name="connsiteX2" fmla="*/ 9985937 w 9985937"/>
              <a:gd name="connsiteY2" fmla="*/ 0 h 4920343"/>
              <a:gd name="connsiteX3" fmla="*/ 9985937 w 9985937"/>
              <a:gd name="connsiteY3" fmla="*/ 4920343 h 4920343"/>
              <a:gd name="connsiteX4" fmla="*/ 143 w 9985937"/>
              <a:gd name="connsiteY4" fmla="*/ 4920343 h 4920343"/>
              <a:gd name="connsiteX5" fmla="*/ 143 w 9985937"/>
              <a:gd name="connsiteY5" fmla="*/ 4119525 h 4920343"/>
              <a:gd name="connsiteX0" fmla="*/ 62 w 9986364"/>
              <a:gd name="connsiteY0" fmla="*/ 1779914 h 4920343"/>
              <a:gd name="connsiteX1" fmla="*/ 570 w 9986364"/>
              <a:gd name="connsiteY1" fmla="*/ 0 h 4920343"/>
              <a:gd name="connsiteX2" fmla="*/ 9986364 w 9986364"/>
              <a:gd name="connsiteY2" fmla="*/ 0 h 4920343"/>
              <a:gd name="connsiteX3" fmla="*/ 9986364 w 9986364"/>
              <a:gd name="connsiteY3" fmla="*/ 4920343 h 4920343"/>
              <a:gd name="connsiteX4" fmla="*/ 570 w 9986364"/>
              <a:gd name="connsiteY4" fmla="*/ 4920343 h 4920343"/>
              <a:gd name="connsiteX5" fmla="*/ 570 w 9986364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105 w 9985899"/>
              <a:gd name="connsiteY5" fmla="*/ 4119525 h 4920343"/>
              <a:gd name="connsiteX0" fmla="*/ 17584 w 9985899"/>
              <a:gd name="connsiteY0" fmla="*/ 1779914 h 4920343"/>
              <a:gd name="connsiteX1" fmla="*/ 105 w 9985899"/>
              <a:gd name="connsiteY1" fmla="*/ 0 h 4920343"/>
              <a:gd name="connsiteX2" fmla="*/ 9985899 w 9985899"/>
              <a:gd name="connsiteY2" fmla="*/ 0 h 4920343"/>
              <a:gd name="connsiteX3" fmla="*/ 9985899 w 9985899"/>
              <a:gd name="connsiteY3" fmla="*/ 4920343 h 4920343"/>
              <a:gd name="connsiteX4" fmla="*/ 105 w 9985899"/>
              <a:gd name="connsiteY4" fmla="*/ 4920343 h 4920343"/>
              <a:gd name="connsiteX5" fmla="*/ 3331 w 9985899"/>
              <a:gd name="connsiteY5" fmla="*/ 4251727 h 4920343"/>
              <a:gd name="connsiteX0" fmla="*/ 23936 w 9992251"/>
              <a:gd name="connsiteY0" fmla="*/ 1779914 h 4920343"/>
              <a:gd name="connsiteX1" fmla="*/ 6457 w 9992251"/>
              <a:gd name="connsiteY1" fmla="*/ 0 h 4920343"/>
              <a:gd name="connsiteX2" fmla="*/ 9992251 w 9992251"/>
              <a:gd name="connsiteY2" fmla="*/ 0 h 4920343"/>
              <a:gd name="connsiteX3" fmla="*/ 9992251 w 9992251"/>
              <a:gd name="connsiteY3" fmla="*/ 4920343 h 4920343"/>
              <a:gd name="connsiteX4" fmla="*/ 6457 w 9992251"/>
              <a:gd name="connsiteY4" fmla="*/ 4920343 h 4920343"/>
              <a:gd name="connsiteX5" fmla="*/ 0 w 9992251"/>
              <a:gd name="connsiteY5" fmla="*/ 4250393 h 4920343"/>
              <a:gd name="connsiteX0" fmla="*/ 20707 w 9989022"/>
              <a:gd name="connsiteY0" fmla="*/ 1779914 h 4920343"/>
              <a:gd name="connsiteX1" fmla="*/ 3228 w 9989022"/>
              <a:gd name="connsiteY1" fmla="*/ 0 h 4920343"/>
              <a:gd name="connsiteX2" fmla="*/ 9989022 w 9989022"/>
              <a:gd name="connsiteY2" fmla="*/ 0 h 4920343"/>
              <a:gd name="connsiteX3" fmla="*/ 9989022 w 9989022"/>
              <a:gd name="connsiteY3" fmla="*/ 4920343 h 4920343"/>
              <a:gd name="connsiteX4" fmla="*/ 3228 w 9989022"/>
              <a:gd name="connsiteY4" fmla="*/ 4920343 h 4920343"/>
              <a:gd name="connsiteX5" fmla="*/ 0 w 9989022"/>
              <a:gd name="connsiteY5" fmla="*/ 4250394 h 4920343"/>
              <a:gd name="connsiteX0" fmla="*/ 17583 w 9985898"/>
              <a:gd name="connsiteY0" fmla="*/ 1779914 h 4920343"/>
              <a:gd name="connsiteX1" fmla="*/ 104 w 9985898"/>
              <a:gd name="connsiteY1" fmla="*/ 0 h 4920343"/>
              <a:gd name="connsiteX2" fmla="*/ 9985898 w 9985898"/>
              <a:gd name="connsiteY2" fmla="*/ 0 h 4920343"/>
              <a:gd name="connsiteX3" fmla="*/ 9985898 w 9985898"/>
              <a:gd name="connsiteY3" fmla="*/ 4920343 h 4920343"/>
              <a:gd name="connsiteX4" fmla="*/ 104 w 9985898"/>
              <a:gd name="connsiteY4" fmla="*/ 4920343 h 4920343"/>
              <a:gd name="connsiteX5" fmla="*/ 6559 w 9985898"/>
              <a:gd name="connsiteY5" fmla="*/ 4251729 h 4920343"/>
              <a:gd name="connsiteX0" fmla="*/ 23935 w 9992250"/>
              <a:gd name="connsiteY0" fmla="*/ 1779914 h 4920343"/>
              <a:gd name="connsiteX1" fmla="*/ 6456 w 9992250"/>
              <a:gd name="connsiteY1" fmla="*/ 0 h 4920343"/>
              <a:gd name="connsiteX2" fmla="*/ 9992250 w 9992250"/>
              <a:gd name="connsiteY2" fmla="*/ 0 h 4920343"/>
              <a:gd name="connsiteX3" fmla="*/ 9992250 w 9992250"/>
              <a:gd name="connsiteY3" fmla="*/ 4920343 h 4920343"/>
              <a:gd name="connsiteX4" fmla="*/ 6456 w 9992250"/>
              <a:gd name="connsiteY4" fmla="*/ 4920343 h 4920343"/>
              <a:gd name="connsiteX5" fmla="*/ 0 w 9992250"/>
              <a:gd name="connsiteY5" fmla="*/ 4255735 h 4920343"/>
              <a:gd name="connsiteX0" fmla="*/ 20706 w 9989021"/>
              <a:gd name="connsiteY0" fmla="*/ 1779914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339 w 9989021"/>
              <a:gd name="connsiteY0" fmla="*/ 2408875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11022 w 9989021"/>
              <a:gd name="connsiteY0" fmla="*/ 2454278 h 4920343"/>
              <a:gd name="connsiteX1" fmla="*/ 3227 w 9989021"/>
              <a:gd name="connsiteY1" fmla="*/ 0 h 4920343"/>
              <a:gd name="connsiteX2" fmla="*/ 9989021 w 9989021"/>
              <a:gd name="connsiteY2" fmla="*/ 0 h 4920343"/>
              <a:gd name="connsiteX3" fmla="*/ 9989021 w 9989021"/>
              <a:gd name="connsiteY3" fmla="*/ 4920343 h 4920343"/>
              <a:gd name="connsiteX4" fmla="*/ 3227 w 9989021"/>
              <a:gd name="connsiteY4" fmla="*/ 4920343 h 4920343"/>
              <a:gd name="connsiteX5" fmla="*/ 0 w 9989021"/>
              <a:gd name="connsiteY5" fmla="*/ 4255735 h 4920343"/>
              <a:gd name="connsiteX0" fmla="*/ 0 w 9990908"/>
              <a:gd name="connsiteY0" fmla="*/ 2455614 h 4920343"/>
              <a:gd name="connsiteX1" fmla="*/ 5114 w 9990908"/>
              <a:gd name="connsiteY1" fmla="*/ 0 h 4920343"/>
              <a:gd name="connsiteX2" fmla="*/ 9990908 w 9990908"/>
              <a:gd name="connsiteY2" fmla="*/ 0 h 4920343"/>
              <a:gd name="connsiteX3" fmla="*/ 9990908 w 9990908"/>
              <a:gd name="connsiteY3" fmla="*/ 4920343 h 4920343"/>
              <a:gd name="connsiteX4" fmla="*/ 5114 w 9990908"/>
              <a:gd name="connsiteY4" fmla="*/ 4920343 h 4920343"/>
              <a:gd name="connsiteX5" fmla="*/ 1887 w 9990908"/>
              <a:gd name="connsiteY5" fmla="*/ 425573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90908" h="4920343">
                <a:moveTo>
                  <a:pt x="0" y="2455614"/>
                </a:moveTo>
                <a:cubicBezTo>
                  <a:pt x="1745" y="1907223"/>
                  <a:pt x="3369" y="548391"/>
                  <a:pt x="5114" y="0"/>
                </a:cubicBezTo>
                <a:lnTo>
                  <a:pt x="9990908" y="0"/>
                </a:lnTo>
                <a:lnTo>
                  <a:pt x="9990908" y="4920343"/>
                </a:lnTo>
                <a:lnTo>
                  <a:pt x="5114" y="4920343"/>
                </a:lnTo>
                <a:cubicBezTo>
                  <a:pt x="5114" y="4653404"/>
                  <a:pt x="1887" y="4522674"/>
                  <a:pt x="1887" y="4255735"/>
                </a:cubicBezTo>
              </a:path>
            </a:pathLst>
          </a:cu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7A74C2-2429-CDBF-00B1-D74D8D251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620" y="1597224"/>
            <a:ext cx="3939362" cy="1841435"/>
          </a:xfrm>
          <a:noFill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939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D60A7A-CFBE-2D61-D6BE-A14E77499041}"/>
              </a:ext>
            </a:extLst>
          </p:cNvPr>
          <p:cNvSpPr txBox="1"/>
          <p:nvPr/>
        </p:nvSpPr>
        <p:spPr>
          <a:xfrm>
            <a:off x="745044" y="2743199"/>
            <a:ext cx="3355901" cy="1828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spc="530" dirty="0">
                <a:latin typeface="+mj-lt"/>
                <a:ea typeface="+mj-ea"/>
                <a:cs typeface="+mj-cs"/>
              </a:rPr>
              <a:t>Use Cases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A306D2-2940-B89A-8EF3-E9B041D77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597036"/>
              </p:ext>
            </p:extLst>
          </p:nvPr>
        </p:nvGraphicFramePr>
        <p:xfrm>
          <a:off x="5762550" y="565192"/>
          <a:ext cx="5497593" cy="5835607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5497593">
                  <a:extLst>
                    <a:ext uri="{9D8B030D-6E8A-4147-A177-3AD203B41FA5}">
                      <a16:colId xmlns:a16="http://schemas.microsoft.com/office/drawing/2014/main" val="1436404315"/>
                    </a:ext>
                  </a:extLst>
                </a:gridCol>
              </a:tblGrid>
              <a:tr h="503492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3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Use Case Name: User Registration                                       ID: UC-1            Priority: High</a:t>
                      </a:r>
                      <a:endParaRPr lang="en-US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751" marR="50063" marT="33376" marB="3337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42058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Actor: Customer</a:t>
                      </a:r>
                      <a:endParaRPr lang="en-US" sz="13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51" marR="50063" marT="33376" marB="33376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441410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Description: Allows customers to register and access the system.</a:t>
                      </a:r>
                      <a:endParaRPr lang="en-US" sz="13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51" marR="50063" marT="33376" marB="33376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596682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Trigger: A new user wants to register an account.</a:t>
                      </a:r>
                      <a:endParaRPr lang="en-US" sz="13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51" marR="50063" marT="33376" marB="33376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034664"/>
                  </a:ext>
                </a:extLst>
              </a:tr>
              <a:tr h="309006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kern="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Type: External</a:t>
                      </a:r>
                      <a:endParaRPr lang="en-US" sz="1300" b="1" kern="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51" marR="50063" marT="33376" marB="33376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822931"/>
                  </a:ext>
                </a:extLst>
              </a:tr>
              <a:tr h="6721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Preconditions: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3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system is accessible online.</a:t>
                      </a:r>
                      <a:endParaRPr lang="en-US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51" marR="50063" marT="33376" marB="33376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954055"/>
                  </a:ext>
                </a:extLst>
              </a:tr>
              <a:tr h="25070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Normal Course: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3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user navigates to the registration page.</a:t>
                      </a:r>
                    </a:p>
                    <a:p>
                      <a:pPr marL="342900" marR="0" lvl="0" indent="-342900" algn="just">
                        <a:buFont typeface="+mj-lt"/>
                        <a:buAutoNum type="arabicPeriod"/>
                      </a:pPr>
                      <a:r>
                        <a:rPr lang="en-US" sz="13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user fills in the registration form with name, email, and password.</a:t>
                      </a:r>
                    </a:p>
                    <a:p>
                      <a:pPr marL="342900" marR="0" lvl="0" indent="-342900" algn="just">
                        <a:buFont typeface="+mj-lt"/>
                        <a:buAutoNum type="arabicPeriod"/>
                      </a:pPr>
                      <a:r>
                        <a:rPr lang="en-US" sz="13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user submits the form.</a:t>
                      </a:r>
                    </a:p>
                    <a:p>
                      <a:pPr marL="342900" marR="0" lvl="0" indent="-342900">
                        <a:buFont typeface="+mj-lt"/>
                        <a:buAutoNum type="arabicPeriod"/>
                      </a:pPr>
                      <a:r>
                        <a:rPr lang="en-US" sz="13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system validates the email.</a:t>
                      </a:r>
                      <a:br>
                        <a:rPr lang="en-US" sz="13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en-US" sz="13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a. If the email is unique, the system creates an account.</a:t>
                      </a:r>
                      <a:br>
                        <a:rPr lang="en-US" sz="13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r>
                        <a:rPr lang="en-US" sz="13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b. If the email exists, an error message is displayed.</a:t>
                      </a:r>
                    </a:p>
                    <a:p>
                      <a:pPr marL="342900" marR="0" lvl="0" indent="-342900" algn="just">
                        <a:buFont typeface="+mj-lt"/>
                        <a:buAutoNum type="arabicPeriod"/>
                      </a:pPr>
                      <a:r>
                        <a:rPr lang="en-US" sz="13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system stores user data.</a:t>
                      </a:r>
                    </a:p>
                    <a:p>
                      <a:pPr marL="342900" marR="0" lvl="0" indent="-342900" algn="just">
                        <a:buFont typeface="+mj-lt"/>
                        <a:buAutoNum type="arabicPeriod"/>
                      </a:pPr>
                      <a:r>
                        <a:rPr lang="en-US" sz="13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system confirms registration.</a:t>
                      </a:r>
                      <a:endParaRPr lang="en-US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6751" marR="50063" marT="33376" marB="33376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12605"/>
                  </a:ext>
                </a:extLst>
              </a:tr>
              <a:tr h="9169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855980" algn="l"/>
                        </a:tabLst>
                      </a:pPr>
                      <a:r>
                        <a:rPr lang="en-US" sz="13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Postcondition: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rabicPeriod"/>
                        <a:tabLst>
                          <a:tab pos="855980" algn="l"/>
                        </a:tabLst>
                      </a:pPr>
                      <a:r>
                        <a:rPr lang="en-US" sz="13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new user is registered.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855980" algn="l"/>
                        </a:tabLst>
                      </a:pPr>
                      <a:r>
                        <a:rPr lang="en-US" sz="1300" b="1" kern="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user is eligible to log in.</a:t>
                      </a:r>
                      <a:endParaRPr lang="en-US" sz="1300" b="1" kern="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751" marR="50063" marT="33376" marB="33376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217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BE2A49E-0BD9-321C-F602-AFA2FCF9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198" y="931857"/>
            <a:ext cx="10326946" cy="499630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873" y="936938"/>
            <a:ext cx="4427941" cy="498412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8ABE44-0D3E-164F-C229-2FC377151FD5}"/>
              </a:ext>
            </a:extLst>
          </p:cNvPr>
          <p:cNvSpPr txBox="1"/>
          <p:nvPr/>
        </p:nvSpPr>
        <p:spPr>
          <a:xfrm>
            <a:off x="7261766" y="3706715"/>
            <a:ext cx="3997036" cy="24108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cap="all" spc="530" dirty="0">
                <a:latin typeface="+mj-lt"/>
                <a:ea typeface="+mj-ea"/>
                <a:cs typeface="+mj-cs"/>
              </a:rPr>
              <a:t>Use Case 2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946BC2-C939-2175-CF61-EC0194B4B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99876"/>
              </p:ext>
            </p:extLst>
          </p:nvPr>
        </p:nvGraphicFramePr>
        <p:xfrm>
          <a:off x="504825" y="771525"/>
          <a:ext cx="6229349" cy="539652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6229349">
                  <a:extLst>
                    <a:ext uri="{9D8B030D-6E8A-4147-A177-3AD203B41FA5}">
                      <a16:colId xmlns:a16="http://schemas.microsoft.com/office/drawing/2014/main" val="4042455445"/>
                    </a:ext>
                  </a:extLst>
                </a:gridCol>
              </a:tblGrid>
              <a:tr h="635982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300" b="1" kern="100" cap="none" spc="3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Use Case Name: User Login                                        ID: UC-2             Priority: High</a:t>
                      </a:r>
                      <a:endParaRPr lang="en-US" sz="1300" b="1" kern="100" cap="none" spc="3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06522" marR="79891" marT="53261" marB="5326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62789"/>
                  </a:ext>
                </a:extLst>
              </a:tr>
              <a:tr h="3595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Actor: Customer,</a:t>
                      </a:r>
                      <a:r>
                        <a:rPr lang="en-US" sz="1300" b="1" kern="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sz="1300" b="1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Admin, Mechanic</a:t>
                      </a:r>
                      <a:endParaRPr lang="en-US" sz="1300" b="1" kern="1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2" marR="79891" marT="53261" marB="53261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994601"/>
                  </a:ext>
                </a:extLst>
              </a:tr>
              <a:tr h="3595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Description: Allows users to log in to the system.</a:t>
                      </a:r>
                      <a:endParaRPr lang="en-US" sz="1300" b="1" kern="1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2" marR="79891" marT="53261" marB="53261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343328"/>
                  </a:ext>
                </a:extLst>
              </a:tr>
              <a:tr h="3595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Trigger: A user attempts to access their account.</a:t>
                      </a:r>
                      <a:endParaRPr lang="en-US" sz="1300" b="1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2" marR="79891" marT="53261" marB="53261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678606"/>
                  </a:ext>
                </a:extLst>
              </a:tr>
              <a:tr h="35958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Type: External</a:t>
                      </a:r>
                      <a:endParaRPr lang="en-US" sz="1300" b="1" kern="1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2" marR="79891" marT="53261" marB="53261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886187"/>
                  </a:ext>
                </a:extLst>
              </a:tr>
              <a:tr h="6834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Preconditions: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300" b="1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user must be registered.</a:t>
                      </a:r>
                      <a:endParaRPr lang="en-US" sz="1300" b="1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2" marR="79891" marT="53261" marB="53261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066893"/>
                  </a:ext>
                </a:extLst>
              </a:tr>
              <a:tr h="170546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Normal Course: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300" b="1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user navigates to the login page.</a:t>
                      </a:r>
                    </a:p>
                    <a:p>
                      <a:pPr marL="342900" marR="0" lvl="0" indent="-342900" algn="just">
                        <a:buFont typeface="+mj-lt"/>
                        <a:buAutoNum type="arabicPeriod"/>
                      </a:pPr>
                      <a:r>
                        <a:rPr lang="en-US" sz="1300" b="1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user enters login credentials.</a:t>
                      </a:r>
                    </a:p>
                    <a:p>
                      <a:pPr marL="342900" marR="0" lvl="0" indent="-342900" algn="just">
                        <a:buFont typeface="+mj-lt"/>
                        <a:buAutoNum type="arabicPeriod"/>
                      </a:pPr>
                      <a:r>
                        <a:rPr lang="en-US" sz="1300" b="1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system validates the credentials.</a:t>
                      </a:r>
                    </a:p>
                    <a:p>
                      <a:pPr marL="342900" marR="0" lvl="0" indent="-342900" algn="just">
                        <a:buFont typeface="+mj-lt"/>
                        <a:buAutoNum type="arabicPeriod"/>
                      </a:pPr>
                      <a:r>
                        <a:rPr lang="en-US" sz="1300" b="1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If correct, access is granted.</a:t>
                      </a:r>
                    </a:p>
                    <a:p>
                      <a:pPr marL="342900" marR="0" lvl="0" indent="-342900" algn="just">
                        <a:buFont typeface="+mj-lt"/>
                        <a:buAutoNum type="arabicPeriod"/>
                      </a:pPr>
                      <a:r>
                        <a:rPr lang="en-US" sz="1300" b="1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user is directed to their dashboard</a:t>
                      </a:r>
                    </a:p>
                    <a:p>
                      <a:pPr marL="342900" marR="0" lvl="0" indent="-342900" algn="just">
                        <a:buFont typeface="+mj-lt"/>
                        <a:buAutoNum type="arabicPeriod"/>
                      </a:pPr>
                      <a:r>
                        <a:rPr lang="en-US" sz="1300" b="1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If incorrect, an error message is displayed.</a:t>
                      </a:r>
                      <a:endParaRPr lang="en-US" sz="1300" b="1" kern="100" cap="none" spc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106522" marR="79891" marT="53261" marB="53261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68381"/>
                  </a:ext>
                </a:extLst>
              </a:tr>
              <a:tr h="8827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855980" algn="l"/>
                        </a:tabLst>
                      </a:pPr>
                      <a:r>
                        <a:rPr lang="en-US" sz="1300" b="1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Postcondition: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rabicPeriod"/>
                        <a:tabLst>
                          <a:tab pos="855980" algn="l"/>
                        </a:tabLst>
                      </a:pPr>
                      <a:r>
                        <a:rPr lang="en-US" sz="1300" b="1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user accesses their account.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855980" algn="l"/>
                        </a:tabLst>
                      </a:pPr>
                      <a:r>
                        <a:rPr lang="en-US" sz="1300" b="1" kern="100" cap="none" spc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The system logs the user session.</a:t>
                      </a:r>
                      <a:endParaRPr lang="en-US" sz="1300" b="1" kern="100" cap="none" spc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6522" marR="79891" marT="53261" marB="53261">
                    <a:lnL w="19050" cap="flat" cmpd="sng" algn="ctr">
                      <a:noFill/>
                      <a:prstDash val="solid"/>
                    </a:lnL>
                    <a:lnR w="9525" cap="flat" cmpd="sng" algn="ctr">
                      <a:solidFill>
                        <a:srgbClr val="C7C6C1"/>
                      </a:solidFill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1306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64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1873" y="936938"/>
            <a:ext cx="4427941" cy="498412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99AC87-B82F-4EB8-8932-0170B3260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2478" y="890042"/>
            <a:ext cx="2587336" cy="1131479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Use case 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4BC646-211C-3063-6240-0376D7A69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31957"/>
              </p:ext>
            </p:extLst>
          </p:nvPr>
        </p:nvGraphicFramePr>
        <p:xfrm>
          <a:off x="361950" y="795338"/>
          <a:ext cx="6004104" cy="5267324"/>
        </p:xfrm>
        <a:graphic>
          <a:graphicData uri="http://schemas.openxmlformats.org/drawingml/2006/table">
            <a:tbl>
              <a:tblPr firstRow="1" firstCol="1" bandRow="1"/>
              <a:tblGrid>
                <a:gridCol w="6004104">
                  <a:extLst>
                    <a:ext uri="{9D8B030D-6E8A-4147-A177-3AD203B41FA5}">
                      <a16:colId xmlns:a16="http://schemas.microsoft.com/office/drawing/2014/main" val="3395621251"/>
                    </a:ext>
                  </a:extLst>
                </a:gridCol>
              </a:tblGrid>
              <a:tr h="286629">
                <a:tc>
                  <a:txBody>
                    <a:bodyPr/>
                    <a:lstStyle/>
                    <a:p>
                      <a:pPr marL="0" marR="0" algn="just" fontAlgn="t"/>
                      <a:r>
                        <a:rPr lang="en-US" sz="1300" b="1" i="0" u="none" strike="noStrike" kern="10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</a:rPr>
                        <a:t>Use Case Name: Book a Service                                        ID: UC-3             Priority: High</a:t>
                      </a:r>
                      <a:endParaRPr lang="en-US" sz="13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508" marR="56508" marT="78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127103"/>
                  </a:ext>
                </a:extLst>
              </a:tr>
              <a:tr h="320968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Actor: Customer</a:t>
                      </a:r>
                      <a:endParaRPr lang="en-US" sz="13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508" marR="56508" marT="78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5197124"/>
                  </a:ext>
                </a:extLst>
              </a:tr>
              <a:tr h="320968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Description: Customers can book a mechanical service.</a:t>
                      </a:r>
                      <a:endParaRPr lang="en-US" sz="13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508" marR="56508" marT="78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992562"/>
                  </a:ext>
                </a:extLst>
              </a:tr>
              <a:tr h="320968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Trigger: A user wants to book a service.</a:t>
                      </a:r>
                      <a:endParaRPr lang="en-US" sz="1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508" marR="56508" marT="78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0614421"/>
                  </a:ext>
                </a:extLst>
              </a:tr>
              <a:tr h="320968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i="0" u="none" strike="noStrike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Type: External</a:t>
                      </a:r>
                      <a:endParaRPr lang="en-US" sz="13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508" marR="56508" marT="78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939994"/>
                  </a:ext>
                </a:extLst>
              </a:tr>
              <a:tr h="711407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Preconditions:</a:t>
                      </a:r>
                      <a:endParaRPr lang="en-US" sz="1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user must be logged in.</a:t>
                      </a:r>
                      <a:endParaRPr lang="en-US" sz="1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508" marR="56508" marT="78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437167"/>
                  </a:ext>
                </a:extLst>
              </a:tr>
              <a:tr h="2010749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Normal Course:</a:t>
                      </a:r>
                      <a:endParaRPr lang="en-US" sz="1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user searches for available mechanics by ZIP code.</a:t>
                      </a:r>
                      <a:endParaRPr lang="en-US" sz="1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just" fontAlgn="t"/>
                      <a:r>
                        <a:rPr lang="en-US" sz="1300" b="1" i="0" u="none" strike="noStrike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</a:rPr>
                        <a:t>The user selects a mechanic and service type.</a:t>
                      </a:r>
                      <a:endParaRPr lang="en-US" sz="1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just" fontAlgn="t"/>
                      <a:r>
                        <a:rPr lang="en-US" sz="1300" b="1" i="0" u="none" strike="noStrike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</a:rPr>
                        <a:t>The user selects Home Service or Workshop Visit.</a:t>
                      </a:r>
                      <a:endParaRPr lang="en-US" sz="1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just" fontAlgn="t"/>
                      <a:r>
                        <a:rPr lang="en-US" sz="1300" b="1" i="0" u="none" strike="noStrike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</a:rPr>
                        <a:t>The user confirms booking.</a:t>
                      </a:r>
                      <a:endParaRPr lang="en-US" sz="1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just" fontAlgn="t"/>
                      <a:r>
                        <a:rPr lang="en-US" sz="1300" b="1" i="0" u="none" strike="noStrike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</a:rPr>
                        <a:t>The system updates the mechanic’s schedule and stores booking details.</a:t>
                      </a:r>
                      <a:endParaRPr lang="en-US" sz="1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just" fontAlgn="t"/>
                      <a:r>
                        <a:rPr lang="en-US" sz="1300" b="1" i="0" u="none" strike="noStrike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</a:rPr>
                        <a:t>The system sends booking confirmation</a:t>
                      </a:r>
                      <a:endParaRPr lang="en-US" sz="1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508" marR="56508" marT="78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49000"/>
                  </a:ext>
                </a:extLst>
              </a:tr>
              <a:tr h="974667">
                <a:tc>
                  <a:txBody>
                    <a:bodyPr/>
                    <a:lstStyle/>
                    <a:p>
                      <a:pPr marL="0" marR="0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855980" algn="l"/>
                        </a:tabLst>
                      </a:pPr>
                      <a:r>
                        <a:rPr lang="en-US" sz="1300" b="1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Postcondition:</a:t>
                      </a:r>
                      <a:endParaRPr lang="en-US" sz="1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just" fontAlgn="t">
                        <a:lnSpc>
                          <a:spcPct val="115000"/>
                        </a:lnSpc>
                        <a:tabLst>
                          <a:tab pos="855980" algn="l"/>
                        </a:tabLst>
                      </a:pPr>
                      <a:r>
                        <a:rPr lang="en-US" sz="1300" b="1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The service is booked successfully.</a:t>
                      </a:r>
                      <a:endParaRPr lang="en-US" sz="1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  <a:p>
                      <a:pPr marL="347472" marR="0" indent="-347472" algn="just" fontAlgn="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855980" algn="l"/>
                        </a:tabLst>
                      </a:pPr>
                      <a:r>
                        <a:rPr lang="en-US" sz="1300" b="1" i="0" u="none" strike="noStrike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Notification will be sent to the customer </a:t>
                      </a:r>
                      <a:endParaRPr lang="en-US" sz="13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508" marR="56508" marT="7848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863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490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54F580-00E1-EF0D-00DA-F66080526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895599"/>
            <a:ext cx="3355901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Use case 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CCBDEE-594A-CFE1-3C38-B235D856B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45915"/>
              </p:ext>
            </p:extLst>
          </p:nvPr>
        </p:nvGraphicFramePr>
        <p:xfrm>
          <a:off x="5295900" y="930513"/>
          <a:ext cx="5981700" cy="4989590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5981700">
                  <a:extLst>
                    <a:ext uri="{9D8B030D-6E8A-4147-A177-3AD203B41FA5}">
                      <a16:colId xmlns:a16="http://schemas.microsoft.com/office/drawing/2014/main" val="1421994619"/>
                    </a:ext>
                  </a:extLst>
                </a:gridCol>
              </a:tblGrid>
              <a:tr h="280173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200" b="1" kern="100">
                          <a:effectLst/>
                        </a:rPr>
                        <a:t>Use Case Name: Mechanic Registration                                ID: UC-4             Priority: High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2944" marR="52944" marT="0" marB="0"/>
                </a:tc>
                <a:extLst>
                  <a:ext uri="{0D108BD9-81ED-4DB2-BD59-A6C34878D82A}">
                    <a16:rowId xmlns:a16="http://schemas.microsoft.com/office/drawing/2014/main" val="2332322727"/>
                  </a:ext>
                </a:extLst>
              </a:tr>
              <a:tr h="2997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</a:rPr>
                        <a:t>Actor: Mechanic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4" marR="52944" marT="0" marB="0"/>
                </a:tc>
                <a:extLst>
                  <a:ext uri="{0D108BD9-81ED-4DB2-BD59-A6C34878D82A}">
                    <a16:rowId xmlns:a16="http://schemas.microsoft.com/office/drawing/2014/main" val="3518655991"/>
                  </a:ext>
                </a:extLst>
              </a:tr>
              <a:tr h="2997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Description: Customers can book a mechanical service.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4" marR="52944" marT="0" marB="0"/>
                </a:tc>
                <a:extLst>
                  <a:ext uri="{0D108BD9-81ED-4DB2-BD59-A6C34878D82A}">
                    <a16:rowId xmlns:a16="http://schemas.microsoft.com/office/drawing/2014/main" val="2630426740"/>
                  </a:ext>
                </a:extLst>
              </a:tr>
              <a:tr h="2997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</a:rPr>
                        <a:t>Trigger: A user wants to book a service.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4" marR="52944" marT="0" marB="0"/>
                </a:tc>
                <a:extLst>
                  <a:ext uri="{0D108BD9-81ED-4DB2-BD59-A6C34878D82A}">
                    <a16:rowId xmlns:a16="http://schemas.microsoft.com/office/drawing/2014/main" val="3528516810"/>
                  </a:ext>
                </a:extLst>
              </a:tr>
              <a:tr h="29979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Type: External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4" marR="52944" marT="0" marB="0"/>
                </a:tc>
                <a:extLst>
                  <a:ext uri="{0D108BD9-81ED-4DB2-BD59-A6C34878D82A}">
                    <a16:rowId xmlns:a16="http://schemas.microsoft.com/office/drawing/2014/main" val="2525290692"/>
                  </a:ext>
                </a:extLst>
              </a:tr>
              <a:tr h="69800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</a:rPr>
                        <a:t>Preconditions: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>
                          <a:effectLst/>
                        </a:rPr>
                        <a:t>The mechanic must have valid business details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4" marR="52944" marT="0" marB="0"/>
                </a:tc>
                <a:extLst>
                  <a:ext uri="{0D108BD9-81ED-4DB2-BD59-A6C34878D82A}">
                    <a16:rowId xmlns:a16="http://schemas.microsoft.com/office/drawing/2014/main" val="1663986102"/>
                  </a:ext>
                </a:extLst>
              </a:tr>
              <a:tr h="18363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Normal Course: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200" b="1" kern="100" dirty="0">
                          <a:effectLst/>
                        </a:rPr>
                        <a:t>The mechanic fills out a registration form.</a:t>
                      </a:r>
                    </a:p>
                    <a:p>
                      <a:pPr marL="342900" marR="0" lvl="0" indent="-342900" algn="just">
                        <a:buFont typeface="+mj-lt"/>
                        <a:buAutoNum type="arabicPeriod"/>
                      </a:pPr>
                      <a:r>
                        <a:rPr lang="en-US" sz="1200" b="1" kern="100" dirty="0">
                          <a:effectLst/>
                        </a:rPr>
                        <a:t>The mechanic submits the registration request.</a:t>
                      </a:r>
                    </a:p>
                    <a:p>
                      <a:pPr marL="342900" marR="0" lvl="0" indent="-342900" algn="just">
                        <a:buFont typeface="+mj-lt"/>
                        <a:buAutoNum type="arabicPeriod"/>
                      </a:pPr>
                      <a:r>
                        <a:rPr lang="en-US" sz="1200" b="1" kern="100" dirty="0">
                          <a:effectLst/>
                        </a:rPr>
                        <a:t>The system validates details and stores them.</a:t>
                      </a:r>
                    </a:p>
                    <a:p>
                      <a:pPr marL="342900" marR="0" lvl="0" indent="-342900" algn="just">
                        <a:buFont typeface="+mj-lt"/>
                        <a:buAutoNum type="arabicPeriod"/>
                      </a:pPr>
                      <a:r>
                        <a:rPr lang="en-US" sz="1200" b="1" kern="100" dirty="0">
                          <a:effectLst/>
                        </a:rPr>
                        <a:t>Admin reviews and approves or rejects the request.</a:t>
                      </a:r>
                    </a:p>
                    <a:p>
                      <a:pPr marL="342900" marR="0" lvl="0" indent="-342900" algn="just">
                        <a:buFont typeface="+mj-lt"/>
                        <a:buAutoNum type="arabicPeriod"/>
                      </a:pPr>
                      <a:r>
                        <a:rPr lang="en-US" sz="1200" b="1" kern="100" dirty="0">
                          <a:effectLst/>
                        </a:rPr>
                        <a:t>Upon approval, the mechanic account is activated.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52944" marR="52944" marT="0" marB="0"/>
                </a:tc>
                <a:extLst>
                  <a:ext uri="{0D108BD9-81ED-4DB2-BD59-A6C34878D82A}">
                    <a16:rowId xmlns:a16="http://schemas.microsoft.com/office/drawing/2014/main" val="53017131"/>
                  </a:ext>
                </a:extLst>
              </a:tr>
              <a:tr h="97593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855980" algn="l"/>
                        </a:tabLst>
                      </a:pPr>
                      <a:r>
                        <a:rPr lang="en-US" sz="1200" b="1" kern="100" dirty="0">
                          <a:effectLst/>
                        </a:rPr>
                        <a:t>Postcondition: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rabicPeriod"/>
                        <a:tabLst>
                          <a:tab pos="855980" algn="l"/>
                        </a:tabLst>
                      </a:pPr>
                      <a:r>
                        <a:rPr lang="en-US" sz="1200" b="1" kern="100" dirty="0">
                          <a:effectLst/>
                        </a:rPr>
                        <a:t>The service is booked successfully.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855980" algn="l"/>
                        </a:tabLst>
                      </a:pPr>
                      <a:r>
                        <a:rPr lang="en-US" sz="1200" b="1" kern="100" dirty="0">
                          <a:effectLst/>
                        </a:rPr>
                        <a:t>Notification will be sent to the customer 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944" marR="52944" marT="0" marB="0"/>
                </a:tc>
                <a:extLst>
                  <a:ext uri="{0D108BD9-81ED-4DB2-BD59-A6C34878D82A}">
                    <a16:rowId xmlns:a16="http://schemas.microsoft.com/office/drawing/2014/main" val="211459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53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DEE73C-8640-2397-5749-9A8CE2459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540" y="2743198"/>
            <a:ext cx="3355901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Use case 5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2F67351-3EAB-A23F-36BA-D9D4EDCD9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866" y="4571998"/>
            <a:ext cx="3325079" cy="566739"/>
          </a:xfrm>
        </p:spPr>
        <p:txBody>
          <a:bodyPr anchor="t">
            <a:norm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4A69A8-3690-62FA-521C-664433014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61217"/>
              </p:ext>
            </p:extLst>
          </p:nvPr>
        </p:nvGraphicFramePr>
        <p:xfrm>
          <a:off x="4841726" y="501395"/>
          <a:ext cx="6803281" cy="5855209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6803281">
                  <a:extLst>
                    <a:ext uri="{9D8B030D-6E8A-4147-A177-3AD203B41FA5}">
                      <a16:colId xmlns:a16="http://schemas.microsoft.com/office/drawing/2014/main" val="1522472248"/>
                    </a:ext>
                  </a:extLst>
                </a:gridCol>
              </a:tblGrid>
              <a:tr h="595737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Use Case Name: Generate Report                                ID: UC-5             Priority: High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48092" marR="44306" marT="13741" marB="103054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827826"/>
                  </a:ext>
                </a:extLst>
              </a:tr>
              <a:tr h="385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Actor: System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4306" marT="13741" marB="103054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599599"/>
                  </a:ext>
                </a:extLst>
              </a:tr>
              <a:tr h="385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Description: Customers can book a mechanical service.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4306" marT="13741" marB="103054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0426444"/>
                  </a:ext>
                </a:extLst>
              </a:tr>
              <a:tr h="385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Trigger: A user wants to book a service.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4306" marT="13741" marB="103054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234016"/>
                  </a:ext>
                </a:extLst>
              </a:tr>
              <a:tr h="3856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Type: External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4306" marT="13741" marB="103054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507966"/>
                  </a:ext>
                </a:extLst>
              </a:tr>
              <a:tr h="76820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Preconditions: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300" b="1" kern="100" cap="none" spc="0">
                          <a:solidFill>
                            <a:schemeClr val="tx1"/>
                          </a:solidFill>
                          <a:effectLst/>
                        </a:rPr>
                        <a:t>At least one service booking must be completed</a:t>
                      </a:r>
                      <a:endParaRPr lang="en-US" sz="13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4306" marT="13741" marB="103054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3635767"/>
                  </a:ext>
                </a:extLst>
              </a:tr>
              <a:tr h="19158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Normal Course: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300" b="1" kern="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3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The system identifies a completed service.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3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The system generates a PDF with booking details.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</a:pPr>
                      <a:r>
                        <a:rPr lang="en-US" sz="13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The system sends the report to the admin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3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4306" marT="13741" marB="103054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381250"/>
                  </a:ext>
                </a:extLst>
              </a:tr>
              <a:tr h="10327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855980" algn="l"/>
                        </a:tabLst>
                      </a:pPr>
                      <a:r>
                        <a:rPr lang="en-US" sz="13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Postcondition: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buFont typeface="+mj-lt"/>
                        <a:buAutoNum type="arabicPeriod"/>
                        <a:tabLst>
                          <a:tab pos="855980" algn="l"/>
                        </a:tabLst>
                      </a:pPr>
                      <a:r>
                        <a:rPr lang="en-US" sz="13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The report is successfully generated and sent.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Aft>
                          <a:spcPts val="800"/>
                        </a:spcAft>
                        <a:buFont typeface="+mj-lt"/>
                        <a:buAutoNum type="arabicPeriod"/>
                        <a:tabLst>
                          <a:tab pos="855980" algn="l"/>
                        </a:tabLst>
                      </a:pPr>
                      <a:r>
                        <a:rPr lang="en-US" sz="13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The admin will have complete booking details.</a:t>
                      </a:r>
                      <a:endParaRPr lang="en-US" sz="1300" b="1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092" marR="44306" marT="13741" marB="103054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86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465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CCF9DB-54F5-C610-9D32-3D25DCD653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44" y="2743199"/>
            <a:ext cx="3355901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Context level</a:t>
            </a:r>
          </a:p>
        </p:txBody>
      </p:sp>
      <p:pic>
        <p:nvPicPr>
          <p:cNvPr id="4" name="Picture 3" descr="A diagram of a vehicle maintenance management system&#10;&#10;AI-generated content may be incorrect.">
            <a:extLst>
              <a:ext uri="{FF2B5EF4-FFF2-40B4-BE49-F238E27FC236}">
                <a16:creationId xmlns:a16="http://schemas.microsoft.com/office/drawing/2014/main" id="{916F4CE6-ACFA-6137-8621-64662EC0D5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07817" y="1426212"/>
            <a:ext cx="8679358" cy="3933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1596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309B24-B254-C901-DE7D-74A95C8DD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444" y="2771775"/>
            <a:ext cx="3355901" cy="942974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Level 0 </a:t>
            </a:r>
            <a:br>
              <a:rPr lang="en-US" dirty="0"/>
            </a:br>
            <a:r>
              <a:rPr lang="en-US" dirty="0"/>
              <a:t>DFD</a:t>
            </a:r>
          </a:p>
        </p:txBody>
      </p:sp>
      <p:pic>
        <p:nvPicPr>
          <p:cNvPr id="4" name="Picture 3" descr="A diagram of a software development&#10;&#10;AI-generated content may be incorrect.">
            <a:extLst>
              <a:ext uri="{FF2B5EF4-FFF2-40B4-BE49-F238E27FC236}">
                <a16:creationId xmlns:a16="http://schemas.microsoft.com/office/drawing/2014/main" id="{4519D523-0F0A-C3EF-AF11-CBD204314C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"/>
          <a:stretch/>
        </p:blipFill>
        <p:spPr bwMode="auto">
          <a:xfrm>
            <a:off x="3171825" y="219824"/>
            <a:ext cx="8782049" cy="6418351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60447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D0267C2-9A87-5888-0384-969AD93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8570" y="930513"/>
            <a:ext cx="3740452" cy="4989589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77D264-BDAE-4710-2E49-C0DD966FC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044" y="2743199"/>
            <a:ext cx="3355901" cy="1828800"/>
          </a:xfrm>
        </p:spPr>
        <p:txBody>
          <a:bodyPr anchor="b">
            <a:normAutofit/>
          </a:bodyPr>
          <a:lstStyle/>
          <a:p>
            <a:r>
              <a:rPr lang="en-US" dirty="0"/>
              <a:t>Task list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42BF6E-0C25-6BC3-04B3-8B4992209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0050" y="171450"/>
            <a:ext cx="7306232" cy="6524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009926"/>
      </p:ext>
    </p:extLst>
  </p:cSld>
  <p:clrMapOvr>
    <a:masterClrMapping/>
  </p:clrMapOvr>
</p:sld>
</file>

<file path=ppt/theme/theme1.xml><?xml version="1.0" encoding="utf-8"?>
<a:theme xmlns:a="http://schemas.openxmlformats.org/drawingml/2006/main" name="LimelightVTI">
  <a:themeElements>
    <a:clrScheme name="Limelight">
      <a:dk1>
        <a:sysClr val="windowText" lastClr="000000"/>
      </a:dk1>
      <a:lt1>
        <a:sysClr val="window" lastClr="FFFFFF"/>
      </a:lt1>
      <a:dk2>
        <a:srgbClr val="23353B"/>
      </a:dk2>
      <a:lt2>
        <a:srgbClr val="E0DDD8"/>
      </a:lt2>
      <a:accent1>
        <a:srgbClr val="90A208"/>
      </a:accent1>
      <a:accent2>
        <a:srgbClr val="6A8755"/>
      </a:accent2>
      <a:accent3>
        <a:srgbClr val="49716B"/>
      </a:accent3>
      <a:accent4>
        <a:srgbClr val="A16F7C"/>
      </a:accent4>
      <a:accent5>
        <a:srgbClr val="B16455"/>
      </a:accent5>
      <a:accent6>
        <a:srgbClr val="E08350"/>
      </a:accent6>
      <a:hlink>
        <a:srgbClr val="5F864B"/>
      </a:hlink>
      <a:folHlink>
        <a:srgbClr val="3F877D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melightVTI" id="{7936DCFD-B587-41FD-9126-64F2709ED40B}" vid="{74F41540-78F1-4C56-9EAA-6FA6E9F1D77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619</Words>
  <Application>Microsoft Office PowerPoint</Application>
  <PresentationFormat>Widescreen</PresentationFormat>
  <Paragraphs>101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Times New Roman</vt:lpstr>
      <vt:lpstr>Trade Gothic Next Cond</vt:lpstr>
      <vt:lpstr>Trade Gothic Next Light</vt:lpstr>
      <vt:lpstr>LimelightVTI</vt:lpstr>
      <vt:lpstr>Vehicle Service &amp; Maintenance Management System</vt:lpstr>
      <vt:lpstr>PowerPoint Presentation</vt:lpstr>
      <vt:lpstr>PowerPoint Presentation</vt:lpstr>
      <vt:lpstr>Use case 3</vt:lpstr>
      <vt:lpstr>Use case 4</vt:lpstr>
      <vt:lpstr>Use case 5</vt:lpstr>
      <vt:lpstr>Context level</vt:lpstr>
      <vt:lpstr>Level 0  DFD</vt:lpstr>
      <vt:lpstr>Task list</vt:lpstr>
      <vt:lpstr>Critical path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Praneeth</dc:creator>
  <cp:lastModifiedBy>Krishna Praneeth</cp:lastModifiedBy>
  <cp:revision>2</cp:revision>
  <dcterms:created xsi:type="dcterms:W3CDTF">2025-02-14T08:56:38Z</dcterms:created>
  <dcterms:modified xsi:type="dcterms:W3CDTF">2025-02-14T09:12:52Z</dcterms:modified>
</cp:coreProperties>
</file>