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29"/>
  </p:notesMasterIdLst>
  <p:sldIdLst>
    <p:sldId id="256" r:id="rId2"/>
    <p:sldId id="273" r:id="rId3"/>
    <p:sldId id="272" r:id="rId4"/>
    <p:sldId id="257" r:id="rId5"/>
    <p:sldId id="265" r:id="rId6"/>
    <p:sldId id="258" r:id="rId7"/>
    <p:sldId id="260" r:id="rId8"/>
    <p:sldId id="261" r:id="rId9"/>
    <p:sldId id="266" r:id="rId10"/>
    <p:sldId id="267" r:id="rId11"/>
    <p:sldId id="268" r:id="rId12"/>
    <p:sldId id="284" r:id="rId13"/>
    <p:sldId id="285" r:id="rId14"/>
    <p:sldId id="278" r:id="rId15"/>
    <p:sldId id="269" r:id="rId16"/>
    <p:sldId id="274" r:id="rId17"/>
    <p:sldId id="270" r:id="rId18"/>
    <p:sldId id="275" r:id="rId19"/>
    <p:sldId id="276" r:id="rId20"/>
    <p:sldId id="277" r:id="rId21"/>
    <p:sldId id="281" r:id="rId22"/>
    <p:sldId id="283" r:id="rId23"/>
    <p:sldId id="280" r:id="rId24"/>
    <p:sldId id="282" r:id="rId25"/>
    <p:sldId id="279" r:id="rId26"/>
    <p:sldId id="271"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Y V S PURAMA" initials="KPYV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1T16:52:10.49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9E5E3-4C09-4CFB-92CB-DD10BA6B3744}" type="datetimeFigureOut">
              <a:rPr lang="en-IN" smtClean="0"/>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6E016-4132-48C6-BBD4-5C7E44A8A196}" type="slidenum">
              <a:rPr lang="en-IN" smtClean="0"/>
              <a:t>‹#›</a:t>
            </a:fld>
            <a:endParaRPr lang="en-IN"/>
          </a:p>
        </p:txBody>
      </p:sp>
    </p:spTree>
    <p:extLst>
      <p:ext uri="{BB962C8B-B14F-4D97-AF65-F5344CB8AC3E}">
        <p14:creationId xmlns:p14="http://schemas.microsoft.com/office/powerpoint/2010/main" val="408336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1E7BC6D-0B66-425B-840C-6599B755C380}" type="datetime1">
              <a:rPr lang="en-IN" smtClean="0"/>
              <a:t>27-06-2021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59543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C8BD3-C4A5-4965-8B4D-E9A9F7862C4F}" type="datetime1">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406627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A85AAC6-E398-4EFA-80A5-82E4A613EA6E}" type="datetime1">
              <a:rPr lang="en-IN" smtClean="0"/>
              <a:t>27-06-2021</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32842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14282-D712-4BA0-A12F-7ECBF285C819}" type="datetime1">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99437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F1058BA-F53E-415F-8DD6-36F543EF8564}" type="datetime1">
              <a:rPr lang="en-IN" smtClean="0"/>
              <a:t>27-06-2021</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62089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7BA5ECC-0256-45B1-810A-94AB58903FA8}" type="datetime1">
              <a:rPr lang="en-IN" smtClean="0"/>
              <a:t>27-06-2021</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83026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9B6A702-9AD3-4675-A6C3-E5EA151E16AA}" type="datetime1">
              <a:rPr lang="en-IN" smtClean="0"/>
              <a:t>27-06-2021</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8582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CE4AC-A2C4-4806-BAEC-76C9B12F408F}" type="datetime1">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365485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059418A-D74B-495E-B085-7DC4385D031C}" type="datetime1">
              <a:rPr lang="en-IN" smtClean="0"/>
              <a:t>27-06-2021</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55796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9A081-38AC-40A0-A265-6C0EB350E729}" type="datetime1">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5676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665AA17-96DE-4059-A9FC-4683666EFE9E}" type="datetime1">
              <a:rPr lang="en-IN" smtClean="0"/>
              <a:t>27-06-2021</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2C07D731-954F-46FD-BAAF-C9FA5DFBAA4D}" type="slidenum">
              <a:rPr lang="en-IN" smtClean="0"/>
              <a:t>‹#›</a:t>
            </a:fld>
            <a:endParaRPr lang="en-IN"/>
          </a:p>
        </p:txBody>
      </p:sp>
    </p:spTree>
    <p:extLst>
      <p:ext uri="{BB962C8B-B14F-4D97-AF65-F5344CB8AC3E}">
        <p14:creationId xmlns:p14="http://schemas.microsoft.com/office/powerpoint/2010/main" val="100352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9AD573D-8FF5-449C-9E74-8BFA647A75C3}" type="datetime1">
              <a:rPr lang="en-IN" smtClean="0"/>
              <a:t>27-06-2021</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C07D731-954F-46FD-BAAF-C9FA5DFBAA4D}" type="slidenum">
              <a:rPr lang="en-IN" smtClean="0"/>
              <a:t>‹#›</a:t>
            </a:fld>
            <a:endParaRPr lang="en-IN"/>
          </a:p>
        </p:txBody>
      </p:sp>
    </p:spTree>
    <p:extLst>
      <p:ext uri="{BB962C8B-B14F-4D97-AF65-F5344CB8AC3E}">
        <p14:creationId xmlns:p14="http://schemas.microsoft.com/office/powerpoint/2010/main" val="8686703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CCCDB8-CE4B-4896-B63F-5E43EC9093C1}"/>
              </a:ext>
            </a:extLst>
          </p:cNvPr>
          <p:cNvSpPr/>
          <p:nvPr/>
        </p:nvSpPr>
        <p:spPr>
          <a:xfrm>
            <a:off x="1509204" y="2063565"/>
            <a:ext cx="8788893"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Super Market </a:t>
            </a:r>
          </a:p>
          <a:p>
            <a:pPr algn="ctr"/>
            <a:r>
              <a:rPr lang="en-US" sz="5400" b="1" dirty="0">
                <a:ln w="22225">
                  <a:solidFill>
                    <a:schemeClr val="accent2"/>
                  </a:solidFill>
                  <a:prstDash val="solid"/>
                </a:ln>
                <a:solidFill>
                  <a:schemeClr val="accent2">
                    <a:lumMod val="40000"/>
                    <a:lumOff val="60000"/>
                  </a:schemeClr>
                </a:solidFill>
              </a:rPr>
              <a:t>Billing System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Graphic 3" descr="Money">
            <a:extLst>
              <a:ext uri="{FF2B5EF4-FFF2-40B4-BE49-F238E27FC236}">
                <a16:creationId xmlns:a16="http://schemas.microsoft.com/office/drawing/2014/main" id="{F25536F1-5C00-47B6-A526-30C7329D225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7577" y="3921711"/>
            <a:ext cx="914400" cy="914400"/>
          </a:xfrm>
          <a:prstGeom prst="rect">
            <a:avLst/>
          </a:prstGeom>
        </p:spPr>
      </p:pic>
    </p:spTree>
    <p:extLst>
      <p:ext uri="{BB962C8B-B14F-4D97-AF65-F5344CB8AC3E}">
        <p14:creationId xmlns:p14="http://schemas.microsoft.com/office/powerpoint/2010/main" val="2149385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FF52-126C-44A5-BF9C-268BD8B90E03}"/>
              </a:ext>
            </a:extLst>
          </p:cNvPr>
          <p:cNvSpPr>
            <a:spLocks noGrp="1"/>
          </p:cNvSpPr>
          <p:nvPr>
            <p:ph type="title"/>
          </p:nvPr>
        </p:nvSpPr>
        <p:spPr/>
        <p:txBody>
          <a:bodyPr>
            <a:normAutofit/>
          </a:bodyPr>
          <a:lstStyle/>
          <a:p>
            <a:r>
              <a:rPr lang="en-US" sz="3600" b="1" kern="0" dirty="0">
                <a:effectLst/>
                <a:uFill>
                  <a:solidFill>
                    <a:srgbClr val="000000"/>
                  </a:solidFill>
                </a:uFill>
                <a:latin typeface="Times New Roman" panose="02020603050405020304" pitchFamily="18" charset="0"/>
                <a:ea typeface="Times New Roman" panose="02020603050405020304" pitchFamily="18" charset="0"/>
              </a:rPr>
              <a:t>PROJECT</a:t>
            </a:r>
            <a:r>
              <a:rPr lang="en-US" sz="3600" b="1" kern="0" spc="-15" dirty="0">
                <a:effectLst/>
                <a:uFill>
                  <a:solidFill>
                    <a:srgbClr val="000000"/>
                  </a:solidFill>
                </a:uFill>
                <a:latin typeface="Times New Roman" panose="02020603050405020304" pitchFamily="18" charset="0"/>
                <a:ea typeface="Times New Roman" panose="02020603050405020304" pitchFamily="18" charset="0"/>
              </a:rPr>
              <a:t> </a:t>
            </a:r>
            <a:r>
              <a:rPr lang="en-US" sz="3600" b="1" kern="0" dirty="0">
                <a:effectLst/>
                <a:uFill>
                  <a:solidFill>
                    <a:srgbClr val="000000"/>
                  </a:solidFill>
                </a:uFill>
                <a:latin typeface="Times New Roman" panose="02020603050405020304" pitchFamily="18" charset="0"/>
                <a:ea typeface="Times New Roman" panose="02020603050405020304" pitchFamily="18" charset="0"/>
              </a:rPr>
              <a:t>DESCRIPTION</a:t>
            </a:r>
            <a:br>
              <a:rPr lang="en-IN" sz="3600" b="1" kern="0" dirty="0">
                <a:effectLst/>
                <a:uFill>
                  <a:solidFill>
                    <a:srgbClr val="000000"/>
                  </a:solidFill>
                </a:uFill>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8A89355C-9BE2-4BE5-8908-FE8E78A7655A}"/>
              </a:ext>
            </a:extLst>
          </p:cNvPr>
          <p:cNvSpPr>
            <a:spLocks noGrp="1"/>
          </p:cNvSpPr>
          <p:nvPr>
            <p:ph idx="1"/>
          </p:nvPr>
        </p:nvSpPr>
        <p:spPr/>
        <p:txBody>
          <a:bodyPr>
            <a:normAutofit/>
          </a:bodyPr>
          <a:lstStyle/>
          <a:p>
            <a:pPr marL="571500" marR="602615" algn="just">
              <a:spcBef>
                <a:spcPts val="880"/>
              </a:spcBef>
              <a:spcAft>
                <a:spcPts val="0"/>
              </a:spcAft>
            </a:pPr>
            <a:r>
              <a:rPr lang="en-US" sz="1800" dirty="0">
                <a:effectLst/>
                <a:latin typeface="Times New Roman" panose="02020603050405020304" pitchFamily="18" charset="0"/>
                <a:ea typeface="Times New Roman" panose="02020603050405020304" pitchFamily="18" charset="0"/>
              </a:rPr>
              <a:t>The main aim of the project is to manage a billing in easier way. As managing a billing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old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tradition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overall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 want to make this management system.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main features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Project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follows:</a:t>
            </a:r>
            <a:endParaRPr lang="en-IN" sz="1800" b="1" dirty="0">
              <a:effectLst/>
              <a:latin typeface="Times New Roman" panose="02020603050405020304" pitchFamily="18" charset="0"/>
              <a:ea typeface="Times New Roman" panose="02020603050405020304" pitchFamily="18" charset="0"/>
            </a:endParaRPr>
          </a:p>
          <a:p>
            <a:pPr marL="0" indent="0">
              <a:spcBef>
                <a:spcPts val="45"/>
              </a:spcBef>
              <a:buNone/>
            </a:pPr>
            <a:r>
              <a:rPr lang="en-US" sz="1800" b="1" dirty="0">
                <a:effectLst/>
                <a:latin typeface="Times New Roman" panose="02020603050405020304" pitchFamily="18" charset="0"/>
                <a:ea typeface="Times New Roman" panose="02020603050405020304" pitchFamily="18" charset="0"/>
              </a:rPr>
              <a:t> </a:t>
            </a:r>
          </a:p>
          <a:p>
            <a:pPr marL="0" indent="0">
              <a:spcBef>
                <a:spcPts val="45"/>
              </a:spcBef>
              <a:buNone/>
            </a:pPr>
            <a:r>
              <a:rPr lang="en-US" sz="1800" b="1" dirty="0">
                <a:effectLst/>
                <a:latin typeface="Times New Roman" panose="02020603050405020304" pitchFamily="18" charset="0"/>
                <a:ea typeface="Times New Roman" panose="02020603050405020304" pitchFamily="18" charset="0"/>
              </a:rPr>
              <a:t>       On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Place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Features: </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Arial MT"/>
              <a:buChar char="•"/>
              <a:tabLst>
                <a:tab pos="721360" algn="l"/>
              </a:tabLst>
            </a:pPr>
            <a:r>
              <a:rPr lang="en-US" sz="1800" dirty="0">
                <a:effectLst/>
                <a:latin typeface="Times New Roman" panose="02020603050405020304" pitchFamily="18" charset="0"/>
                <a:ea typeface="Arial MT"/>
                <a:cs typeface="Arial MT"/>
              </a:rPr>
              <a:t>Add,</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delete,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update</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items,</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items</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stock.</a:t>
            </a:r>
            <a:endParaRPr lang="en-IN" sz="1800" dirty="0">
              <a:effectLst/>
              <a:latin typeface="Times New Roman" panose="02020603050405020304" pitchFamily="18" charset="0"/>
              <a:ea typeface="Arial MT"/>
              <a:cs typeface="Arial MT"/>
            </a:endParaRPr>
          </a:p>
          <a:p>
            <a:pPr marL="342900" lvl="0" indent="-342900">
              <a:spcBef>
                <a:spcPts val="10"/>
              </a:spcBef>
              <a:spcAft>
                <a:spcPts val="0"/>
              </a:spcAft>
              <a:buSzPts val="1200"/>
              <a:buFont typeface="Arial MT"/>
              <a:buChar char="•"/>
              <a:tabLst>
                <a:tab pos="721360" algn="l"/>
              </a:tabLst>
            </a:pPr>
            <a:r>
              <a:rPr lang="en-US" sz="1800" dirty="0">
                <a:effectLst/>
                <a:latin typeface="Times New Roman" panose="02020603050405020304" pitchFamily="18" charset="0"/>
                <a:ea typeface="Arial MT"/>
                <a:cs typeface="Arial MT"/>
              </a:rPr>
              <a:t>Prepare</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billing</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a:t>
            </a:r>
            <a:endParaRPr lang="en-IN" sz="1800" dirty="0">
              <a:effectLst/>
              <a:latin typeface="Times New Roman" panose="02020603050405020304" pitchFamily="18" charset="0"/>
              <a:ea typeface="Arial MT"/>
              <a:cs typeface="Arial MT"/>
            </a:endParaRPr>
          </a:p>
          <a:p>
            <a:pPr marL="342900" lvl="0" indent="-342900">
              <a:spcBef>
                <a:spcPts val="5"/>
              </a:spcBef>
              <a:spcAft>
                <a:spcPts val="0"/>
              </a:spcAft>
              <a:buSzPts val="1200"/>
              <a:buFont typeface="Arial MT"/>
              <a:buChar char="•"/>
              <a:tabLst>
                <a:tab pos="721360" algn="l"/>
              </a:tabLst>
            </a:pPr>
            <a:r>
              <a:rPr lang="en-US" sz="1800" dirty="0">
                <a:effectLst/>
                <a:latin typeface="Times New Roman" panose="02020603050405020304" pitchFamily="18" charset="0"/>
                <a:ea typeface="Arial MT"/>
                <a:cs typeface="Arial MT"/>
              </a:rPr>
              <a:t>Printing the bill.</a:t>
            </a:r>
            <a:endParaRPr lang="en-IN" sz="1800" dirty="0">
              <a:effectLst/>
              <a:latin typeface="Times New Roman" panose="02020603050405020304" pitchFamily="18" charset="0"/>
              <a:ea typeface="Arial MT"/>
              <a:cs typeface="Arial MT"/>
            </a:endParaRPr>
          </a:p>
          <a:p>
            <a:pPr marL="342900" lvl="0" indent="-342900">
              <a:spcBef>
                <a:spcPts val="5"/>
              </a:spcBef>
              <a:spcAft>
                <a:spcPts val="0"/>
              </a:spcAft>
              <a:buSzPts val="1200"/>
              <a:buFont typeface="Arial MT"/>
              <a:buChar char="•"/>
              <a:tabLst>
                <a:tab pos="721360" algn="l"/>
              </a:tabLst>
            </a:pPr>
            <a:r>
              <a:rPr lang="en-US" sz="1800" dirty="0">
                <a:effectLst/>
                <a:latin typeface="Times New Roman" panose="02020603050405020304" pitchFamily="18" charset="0"/>
                <a:ea typeface="Arial MT"/>
                <a:cs typeface="Arial MT"/>
              </a:rPr>
              <a:t>Barcode scanning.</a:t>
            </a:r>
            <a:endParaRPr lang="en-IN" sz="1800" dirty="0">
              <a:effectLst/>
              <a:latin typeface="Times New Roman" panose="02020603050405020304" pitchFamily="18" charset="0"/>
              <a:ea typeface="Times New Roman" panose="02020603050405020304" pitchFamily="18" charset="0"/>
            </a:endParaRPr>
          </a:p>
          <a:p>
            <a:pPr marL="610870"/>
            <a:r>
              <a:rPr lang="en-US" sz="1800" b="1" dirty="0">
                <a:effectLst/>
                <a:latin typeface="Times New Roman" panose="02020603050405020304" pitchFamily="18" charset="0"/>
                <a:ea typeface="Times New Roman" panose="02020603050405020304" pitchFamily="18" charset="0"/>
              </a:rPr>
              <a:t>Payment</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methods</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Arial MT"/>
              <a:buChar char="•"/>
              <a:tabLst>
                <a:tab pos="742950" algn="l"/>
              </a:tabLst>
            </a:pPr>
            <a:r>
              <a:rPr lang="en-US" sz="1800" dirty="0">
                <a:effectLst/>
                <a:latin typeface="Times New Roman" panose="02020603050405020304" pitchFamily="18" charset="0"/>
                <a:ea typeface="Arial MT"/>
                <a:cs typeface="Arial MT"/>
              </a:rPr>
              <a:t>Cash.</a:t>
            </a:r>
            <a:endParaRPr lang="en-IN" sz="1800" dirty="0">
              <a:effectLst/>
              <a:latin typeface="Times New Roman" panose="02020603050405020304" pitchFamily="18" charset="0"/>
              <a:ea typeface="Arial MT"/>
              <a:cs typeface="Arial MT"/>
            </a:endParaRPr>
          </a:p>
          <a:p>
            <a:pPr marL="342900" lvl="0" indent="-342900">
              <a:spcBef>
                <a:spcPts val="5"/>
              </a:spcBef>
              <a:spcAft>
                <a:spcPts val="0"/>
              </a:spcAft>
              <a:buSzPts val="1200"/>
              <a:buFont typeface="Arial MT"/>
              <a:buChar char="•"/>
              <a:tabLst>
                <a:tab pos="721360" algn="l"/>
              </a:tabLst>
            </a:pPr>
            <a:r>
              <a:rPr lang="en-US" sz="1800" dirty="0">
                <a:effectLst/>
                <a:latin typeface="Times New Roman" panose="02020603050405020304" pitchFamily="18" charset="0"/>
                <a:ea typeface="Arial MT"/>
                <a:cs typeface="Arial MT"/>
              </a:rPr>
              <a:t>Card.</a:t>
            </a:r>
            <a:endParaRPr lang="en-IN" sz="1800" dirty="0">
              <a:effectLst/>
              <a:latin typeface="Times New Roman" panose="02020603050405020304" pitchFamily="18" charset="0"/>
              <a:ea typeface="Arial MT"/>
              <a:cs typeface="Arial MT"/>
            </a:endParaRPr>
          </a:p>
          <a:p>
            <a:endParaRPr lang="en-IN" dirty="0"/>
          </a:p>
        </p:txBody>
      </p:sp>
      <p:sp>
        <p:nvSpPr>
          <p:cNvPr id="4" name="Slide Number Placeholder 3">
            <a:extLst>
              <a:ext uri="{FF2B5EF4-FFF2-40B4-BE49-F238E27FC236}">
                <a16:creationId xmlns:a16="http://schemas.microsoft.com/office/drawing/2014/main" id="{0507BE3B-B524-44F2-98DA-B4EB73CCD675}"/>
              </a:ext>
            </a:extLst>
          </p:cNvPr>
          <p:cNvSpPr>
            <a:spLocks noGrp="1"/>
          </p:cNvSpPr>
          <p:nvPr>
            <p:ph type="sldNum" sz="quarter" idx="12"/>
          </p:nvPr>
        </p:nvSpPr>
        <p:spPr/>
        <p:txBody>
          <a:bodyPr/>
          <a:lstStyle/>
          <a:p>
            <a:fld id="{2C07D731-954F-46FD-BAAF-C9FA5DFBAA4D}" type="slidenum">
              <a:rPr lang="en-IN" smtClean="0"/>
              <a:t>10</a:t>
            </a:fld>
            <a:endParaRPr lang="en-IN"/>
          </a:p>
        </p:txBody>
      </p:sp>
    </p:spTree>
    <p:extLst>
      <p:ext uri="{BB962C8B-B14F-4D97-AF65-F5344CB8AC3E}">
        <p14:creationId xmlns:p14="http://schemas.microsoft.com/office/powerpoint/2010/main" val="386576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1C47-5494-432E-BC4B-264BE1EC83B1}"/>
              </a:ext>
            </a:extLst>
          </p:cNvPr>
          <p:cNvSpPr>
            <a:spLocks noGrp="1"/>
          </p:cNvSpPr>
          <p:nvPr>
            <p:ph type="title"/>
          </p:nvPr>
        </p:nvSpPr>
        <p:spPr/>
        <p:txBody>
          <a:bodyPr/>
          <a:lstStyle/>
          <a:p>
            <a:r>
              <a:rPr lang="en-US" sz="4000" b="1" kern="0" dirty="0">
                <a:effectLst/>
                <a:uFill>
                  <a:solidFill>
                    <a:srgbClr val="000000"/>
                  </a:solidFill>
                </a:uFill>
                <a:latin typeface="Times New Roman" panose="02020603050405020304" pitchFamily="18" charset="0"/>
                <a:ea typeface="Times New Roman" panose="02020603050405020304" pitchFamily="18" charset="0"/>
              </a:rPr>
              <a:t>LIST</a:t>
            </a:r>
            <a:r>
              <a:rPr lang="en-US" sz="4000" b="1" kern="0" spc="-5" dirty="0">
                <a:effectLst/>
                <a:uFill>
                  <a:solidFill>
                    <a:srgbClr val="000000"/>
                  </a:solidFill>
                </a:uFill>
                <a:latin typeface="Times New Roman" panose="02020603050405020304" pitchFamily="18" charset="0"/>
                <a:ea typeface="Times New Roman" panose="02020603050405020304" pitchFamily="18" charset="0"/>
              </a:rPr>
              <a:t> </a:t>
            </a:r>
            <a:r>
              <a:rPr lang="en-US" sz="4000" b="1" kern="0" dirty="0">
                <a:effectLst/>
                <a:uFill>
                  <a:solidFill>
                    <a:srgbClr val="000000"/>
                  </a:solidFill>
                </a:uFill>
                <a:latin typeface="Times New Roman" panose="02020603050405020304" pitchFamily="18" charset="0"/>
                <a:ea typeface="Times New Roman" panose="02020603050405020304" pitchFamily="18" charset="0"/>
              </a:rPr>
              <a:t>OF</a:t>
            </a:r>
            <a:r>
              <a:rPr lang="en-US" sz="4000" b="1" kern="0" spc="-15" dirty="0">
                <a:effectLst/>
                <a:uFill>
                  <a:solidFill>
                    <a:srgbClr val="000000"/>
                  </a:solidFill>
                </a:uFill>
                <a:latin typeface="Times New Roman" panose="02020603050405020304" pitchFamily="18" charset="0"/>
                <a:ea typeface="Times New Roman" panose="02020603050405020304" pitchFamily="18" charset="0"/>
              </a:rPr>
              <a:t> </a:t>
            </a:r>
            <a:r>
              <a:rPr lang="en-US" sz="4000" b="1" kern="0" dirty="0">
                <a:effectLst/>
                <a:uFill>
                  <a:solidFill>
                    <a:srgbClr val="000000"/>
                  </a:solidFill>
                </a:uFill>
                <a:latin typeface="Times New Roman" panose="02020603050405020304" pitchFamily="18" charset="0"/>
                <a:ea typeface="Times New Roman" panose="02020603050405020304" pitchFamily="18" charset="0"/>
              </a:rPr>
              <a:t>MODULES</a:t>
            </a:r>
            <a:br>
              <a:rPr lang="en-IN" sz="4000" b="1"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2D7B8F-9A6B-41EF-B0F7-BF9BD09878F2}"/>
              </a:ext>
            </a:extLst>
          </p:cNvPr>
          <p:cNvSpPr>
            <a:spLocks noGrp="1"/>
          </p:cNvSpPr>
          <p:nvPr>
            <p:ph idx="1"/>
          </p:nvPr>
        </p:nvSpPr>
        <p:spPr/>
        <p:txBody>
          <a:bodyPr/>
          <a:lstStyle/>
          <a:p>
            <a:pPr marL="457200" lvl="1" indent="0">
              <a:spcBef>
                <a:spcPts val="1105"/>
              </a:spcBef>
              <a:buSzPts val="1200"/>
              <a:buNone/>
              <a:tabLst>
                <a:tab pos="1029335" algn="l"/>
              </a:tabLst>
            </a:pPr>
            <a:r>
              <a:rPr lang="en-US" sz="1200" dirty="0">
                <a:effectLst/>
                <a:latin typeface="Times New Roman" panose="02020603050405020304" pitchFamily="18" charset="0"/>
                <a:ea typeface="Times New Roman" panose="02020603050405020304" pitchFamily="18" charset="0"/>
              </a:rPr>
              <a:t>1. Login:</a:t>
            </a:r>
          </a:p>
          <a:p>
            <a:pPr marL="457200" lvl="1" indent="0">
              <a:spcBef>
                <a:spcPts val="1105"/>
              </a:spcBef>
              <a:buSzPts val="1200"/>
              <a:buNone/>
              <a:tabLst>
                <a:tab pos="1029335" algn="l"/>
              </a:tabLst>
            </a:pPr>
            <a:r>
              <a:rPr lang="en-US" sz="1200" dirty="0">
                <a:effectLst/>
                <a:latin typeface="Times New Roman" panose="02020603050405020304" pitchFamily="18" charset="0"/>
                <a:ea typeface="Times New Roman" panose="02020603050405020304" pitchFamily="18" charset="0"/>
              </a:rPr>
              <a:t>This module refers to the login and signup page. Billing person can login upon entering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details like username and password.</a:t>
            </a:r>
            <a:r>
              <a:rPr lang="en-US" sz="1200" spc="20" dirty="0">
                <a:effectLst/>
                <a:latin typeface="Times New Roman" panose="02020603050405020304" pitchFamily="18" charset="0"/>
                <a:ea typeface="Times New Roman" panose="02020603050405020304" pitchFamily="18" charset="0"/>
              </a:rPr>
              <a:t> </a:t>
            </a:r>
          </a:p>
          <a:p>
            <a:pPr marL="457200" lvl="1" indent="0">
              <a:spcBef>
                <a:spcPts val="1105"/>
              </a:spcBef>
              <a:buSzPts val="1200"/>
              <a:buNone/>
              <a:tabLst>
                <a:tab pos="1029335" algn="l"/>
              </a:tabLst>
            </a:pPr>
            <a:r>
              <a:rPr lang="en-IN" sz="1200" dirty="0">
                <a:effectLst/>
                <a:latin typeface="Times New Roman" panose="02020603050405020304" pitchFamily="18" charset="0"/>
                <a:ea typeface="Times New Roman" panose="02020603050405020304" pitchFamily="18" charset="0"/>
              </a:rPr>
              <a:t>2. </a:t>
            </a:r>
            <a:r>
              <a:rPr lang="en-IN" sz="1200" dirty="0">
                <a:latin typeface="Times New Roman" panose="02020603050405020304" pitchFamily="18" charset="0"/>
                <a:ea typeface="Times New Roman" panose="02020603050405020304" pitchFamily="18" charset="0"/>
              </a:rPr>
              <a:t>Menu</a:t>
            </a:r>
            <a:r>
              <a:rPr lang="en-IN" sz="1200" dirty="0">
                <a:effectLst/>
                <a:latin typeface="Times New Roman" panose="02020603050405020304" pitchFamily="18" charset="0"/>
                <a:ea typeface="Times New Roman" panose="02020603050405020304" pitchFamily="18" charset="0"/>
              </a:rPr>
              <a:t>:</a:t>
            </a:r>
          </a:p>
          <a:p>
            <a:pPr marL="457200" lvl="1" indent="0">
              <a:spcBef>
                <a:spcPts val="1105"/>
              </a:spcBef>
              <a:buSzPts val="1200"/>
              <a:buNone/>
              <a:tabLst>
                <a:tab pos="1029335" algn="l"/>
              </a:tabLst>
            </a:pPr>
            <a:r>
              <a:rPr lang="en-IN" sz="1200" dirty="0">
                <a:effectLst/>
                <a:latin typeface="Times New Roman" panose="02020603050405020304" pitchFamily="18" charset="0"/>
                <a:ea typeface="Times New Roman" panose="02020603050405020304" pitchFamily="18" charset="0"/>
              </a:rPr>
              <a:t>Which </a:t>
            </a:r>
            <a:r>
              <a:rPr lang="en-IN" sz="1200" dirty="0">
                <a:latin typeface="Times New Roman" panose="02020603050405020304" pitchFamily="18" charset="0"/>
                <a:ea typeface="Times New Roman" panose="02020603050405020304" pitchFamily="18" charset="0"/>
              </a:rPr>
              <a:t>gives choice of  for selecting either Billing or Updating the items.</a:t>
            </a:r>
            <a:endParaRPr lang="en-IN" sz="1200" dirty="0">
              <a:effectLst/>
              <a:latin typeface="Times New Roman" panose="02020603050405020304" pitchFamily="18" charset="0"/>
              <a:ea typeface="Times New Roman" panose="02020603050405020304" pitchFamily="18" charset="0"/>
            </a:endParaRPr>
          </a:p>
          <a:p>
            <a:pPr marL="0" indent="0">
              <a:buNone/>
            </a:pPr>
            <a:endParaRPr lang="en-IN" sz="1200" dirty="0">
              <a:effectLst/>
              <a:latin typeface="Times New Roman" panose="02020603050405020304" pitchFamily="18" charset="0"/>
              <a:ea typeface="Times New Roman" panose="02020603050405020304" pitchFamily="18" charset="0"/>
            </a:endParaRPr>
          </a:p>
          <a:p>
            <a:pPr marL="0" indent="0">
              <a:spcBef>
                <a:spcPts val="45"/>
              </a:spcBef>
              <a:buNone/>
            </a:pPr>
            <a:r>
              <a:rPr lang="en-US" sz="1350" dirty="0">
                <a:effectLst/>
                <a:latin typeface="Times New Roman" panose="02020603050405020304" pitchFamily="18" charset="0"/>
                <a:ea typeface="Times New Roman" panose="02020603050405020304" pitchFamily="18" charset="0"/>
              </a:rPr>
              <a:t>          3.  </a:t>
            </a:r>
            <a:r>
              <a:rPr lang="en-US" sz="1200" dirty="0">
                <a:effectLst/>
                <a:latin typeface="Times New Roman" panose="02020603050405020304" pitchFamily="18" charset="0"/>
                <a:ea typeface="Times New Roman" panose="02020603050405020304" pitchFamily="18" charset="0"/>
              </a:rPr>
              <a:t>Billing:</a:t>
            </a:r>
            <a:endParaRPr lang="en-IN" sz="1100" dirty="0">
              <a:latin typeface="Times New Roman" panose="02020603050405020304" pitchFamily="18" charset="0"/>
              <a:ea typeface="Times New Roman" panose="02020603050405020304" pitchFamily="18" charset="0"/>
            </a:endParaRPr>
          </a:p>
          <a:p>
            <a:pPr marL="0" indent="0">
              <a:spcBef>
                <a:spcPts val="45"/>
              </a:spcBef>
              <a:buNone/>
            </a:pPr>
            <a:r>
              <a:rPr lang="en-US" sz="1200" dirty="0">
                <a:effectLst/>
                <a:latin typeface="Times New Roman" panose="02020603050405020304" pitchFamily="18" charset="0"/>
                <a:ea typeface="Times New Roman" panose="02020603050405020304" pitchFamily="18" charset="0"/>
              </a:rPr>
              <a:t>           Once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values are entered,</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billing process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starts.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price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each</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item</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 </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calculated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total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sum</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 prepared</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 computer.</a:t>
            </a:r>
          </a:p>
          <a:p>
            <a:pPr marL="0" indent="0">
              <a:spcBef>
                <a:spcPts val="45"/>
              </a:spcBef>
              <a:buNone/>
            </a:pPr>
            <a:endParaRPr lang="en-IN" sz="1200" dirty="0">
              <a:effectLst/>
              <a:latin typeface="Times New Roman" panose="02020603050405020304" pitchFamily="18" charset="0"/>
              <a:ea typeface="Times New Roman" panose="02020603050405020304" pitchFamily="18" charset="0"/>
            </a:endParaRPr>
          </a:p>
          <a:p>
            <a:pPr marL="0" marR="612775" indent="0">
              <a:lnSpc>
                <a:spcPct val="107000"/>
              </a:lnSpc>
              <a:spcBef>
                <a:spcPts val="905"/>
              </a:spcBef>
              <a:spcAft>
                <a:spcPts val="0"/>
              </a:spcAft>
              <a:buNone/>
            </a:pPr>
            <a:r>
              <a:rPr lang="en-US" sz="1200" dirty="0">
                <a:effectLst/>
                <a:latin typeface="Times New Roman" panose="02020603050405020304" pitchFamily="18" charset="0"/>
                <a:ea typeface="Times New Roman" panose="02020603050405020304" pitchFamily="18" charset="0"/>
              </a:rPr>
              <a:t>              4. Update:</a:t>
            </a:r>
            <a:endParaRPr lang="en-IN" sz="1200" dirty="0">
              <a:effectLst/>
              <a:latin typeface="Times New Roman" panose="02020603050405020304" pitchFamily="18" charset="0"/>
              <a:ea typeface="Times New Roman" panose="02020603050405020304" pitchFamily="18" charset="0"/>
            </a:endParaRPr>
          </a:p>
          <a:p>
            <a:pPr marL="0" marR="612775" indent="0">
              <a:lnSpc>
                <a:spcPct val="107000"/>
              </a:lnSpc>
              <a:spcBef>
                <a:spcPts val="905"/>
              </a:spcBef>
              <a:spcAft>
                <a:spcPts val="0"/>
              </a:spcAft>
              <a:buNone/>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Updating the item stock details, adding new item can easily done. After billing</a:t>
            </a:r>
          </a:p>
          <a:p>
            <a:pPr marL="0" marR="612775" indent="0">
              <a:lnSpc>
                <a:spcPct val="107000"/>
              </a:lnSpc>
              <a:spcBef>
                <a:spcPts val="905"/>
              </a:spcBef>
              <a:spcAft>
                <a:spcPts val="0"/>
              </a:spcAft>
              <a:buNone/>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 stock details will be uploaded.</a:t>
            </a:r>
            <a:r>
              <a:rPr lang="en-US" sz="1200" dirty="0">
                <a:latin typeface="Times New Roman" panose="02020603050405020304" pitchFamily="18" charset="0"/>
                <a:ea typeface="Times New Roman" panose="02020603050405020304" pitchFamily="18" charset="0"/>
              </a:rPr>
              <a:t>      </a:t>
            </a:r>
            <a:br>
              <a:rPr lang="en-US" sz="1100" dirty="0">
                <a:effectLst/>
                <a:latin typeface="Times New Roman" panose="02020603050405020304" pitchFamily="18" charset="0"/>
                <a:ea typeface="Times New Roman" panose="02020603050405020304" pitchFamily="18" charset="0"/>
              </a:rPr>
            </a:br>
            <a:r>
              <a:rPr lang="en-US" sz="1100" dirty="0">
                <a:effectLst/>
                <a:latin typeface="Times New Roman" panose="02020603050405020304" pitchFamily="18" charset="0"/>
                <a:ea typeface="Times New Roman" panose="02020603050405020304" pitchFamily="18" charset="0"/>
              </a:rPr>
              <a:t>                </a:t>
            </a:r>
            <a:endParaRPr lang="en-IN" dirty="0"/>
          </a:p>
        </p:txBody>
      </p:sp>
      <p:sp>
        <p:nvSpPr>
          <p:cNvPr id="4" name="Slide Number Placeholder 3">
            <a:extLst>
              <a:ext uri="{FF2B5EF4-FFF2-40B4-BE49-F238E27FC236}">
                <a16:creationId xmlns:a16="http://schemas.microsoft.com/office/drawing/2014/main" id="{B3F88E57-F2E4-4FB2-AD37-818DFF66F911}"/>
              </a:ext>
            </a:extLst>
          </p:cNvPr>
          <p:cNvSpPr>
            <a:spLocks noGrp="1"/>
          </p:cNvSpPr>
          <p:nvPr>
            <p:ph type="sldNum" sz="quarter" idx="12"/>
          </p:nvPr>
        </p:nvSpPr>
        <p:spPr/>
        <p:txBody>
          <a:bodyPr/>
          <a:lstStyle/>
          <a:p>
            <a:fld id="{2C07D731-954F-46FD-BAAF-C9FA5DFBAA4D}" type="slidenum">
              <a:rPr lang="en-IN" smtClean="0"/>
              <a:t>11</a:t>
            </a:fld>
            <a:endParaRPr lang="en-IN"/>
          </a:p>
        </p:txBody>
      </p:sp>
    </p:spTree>
    <p:extLst>
      <p:ext uri="{BB962C8B-B14F-4D97-AF65-F5344CB8AC3E}">
        <p14:creationId xmlns:p14="http://schemas.microsoft.com/office/powerpoint/2010/main" val="30501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415D-A4D6-47B7-BB9E-BF5ED710C93F}"/>
              </a:ext>
            </a:extLst>
          </p:cNvPr>
          <p:cNvSpPr>
            <a:spLocks noGrp="1"/>
          </p:cNvSpPr>
          <p:nvPr>
            <p:ph type="title"/>
          </p:nvPr>
        </p:nvSpPr>
        <p:spPr/>
        <p:txBody>
          <a:bodyPr/>
          <a:lstStyle/>
          <a:p>
            <a:r>
              <a:rPr lang="en-US" dirty="0"/>
              <a:t>Database Tables</a:t>
            </a:r>
            <a:endParaRPr lang="en-IN" dirty="0"/>
          </a:p>
        </p:txBody>
      </p:sp>
      <p:pic>
        <p:nvPicPr>
          <p:cNvPr id="6" name="Content Placeholder 5">
            <a:extLst>
              <a:ext uri="{FF2B5EF4-FFF2-40B4-BE49-F238E27FC236}">
                <a16:creationId xmlns:a16="http://schemas.microsoft.com/office/drawing/2014/main" id="{912AA011-582A-4CEC-8B3E-1D1FABCEB205}"/>
              </a:ext>
            </a:extLst>
          </p:cNvPr>
          <p:cNvPicPr>
            <a:picLocks noGrp="1" noChangeAspect="1"/>
          </p:cNvPicPr>
          <p:nvPr>
            <p:ph idx="1"/>
          </p:nvPr>
        </p:nvPicPr>
        <p:blipFill>
          <a:blip r:embed="rId2"/>
          <a:stretch>
            <a:fillRect/>
          </a:stretch>
        </p:blipFill>
        <p:spPr>
          <a:xfrm>
            <a:off x="5244998" y="1499385"/>
            <a:ext cx="6027942" cy="3856054"/>
          </a:xfrm>
        </p:spPr>
      </p:pic>
      <p:sp>
        <p:nvSpPr>
          <p:cNvPr id="4" name="Slide Number Placeholder 3">
            <a:extLst>
              <a:ext uri="{FF2B5EF4-FFF2-40B4-BE49-F238E27FC236}">
                <a16:creationId xmlns:a16="http://schemas.microsoft.com/office/drawing/2014/main" id="{8B9240B6-F0F3-4FEF-B209-9FA4CA3613B2}"/>
              </a:ext>
            </a:extLst>
          </p:cNvPr>
          <p:cNvSpPr>
            <a:spLocks noGrp="1"/>
          </p:cNvSpPr>
          <p:nvPr>
            <p:ph type="sldNum" sz="quarter" idx="12"/>
          </p:nvPr>
        </p:nvSpPr>
        <p:spPr/>
        <p:txBody>
          <a:bodyPr/>
          <a:lstStyle/>
          <a:p>
            <a:fld id="{2C07D731-954F-46FD-BAAF-C9FA5DFBAA4D}" type="slidenum">
              <a:rPr lang="en-IN" smtClean="0"/>
              <a:t>12</a:t>
            </a:fld>
            <a:endParaRPr lang="en-IN"/>
          </a:p>
        </p:txBody>
      </p:sp>
    </p:spTree>
    <p:extLst>
      <p:ext uri="{BB962C8B-B14F-4D97-AF65-F5344CB8AC3E}">
        <p14:creationId xmlns:p14="http://schemas.microsoft.com/office/powerpoint/2010/main" val="3394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AA6D-80BC-45A3-B0C3-97CB6B4E061B}"/>
              </a:ext>
            </a:extLst>
          </p:cNvPr>
          <p:cNvSpPr>
            <a:spLocks noGrp="1"/>
          </p:cNvSpPr>
          <p:nvPr>
            <p:ph type="title"/>
          </p:nvPr>
        </p:nvSpPr>
        <p:spPr/>
        <p:txBody>
          <a:bodyPr/>
          <a:lstStyle/>
          <a:p>
            <a:r>
              <a:rPr lang="en-US" dirty="0"/>
              <a:t>Tables </a:t>
            </a:r>
            <a:r>
              <a:rPr lang="en-US" dirty="0" err="1"/>
              <a:t>Stucture</a:t>
            </a:r>
            <a:r>
              <a:rPr lang="en-US" dirty="0"/>
              <a:t> </a:t>
            </a:r>
            <a:endParaRPr lang="en-IN" dirty="0"/>
          </a:p>
        </p:txBody>
      </p:sp>
      <p:pic>
        <p:nvPicPr>
          <p:cNvPr id="6" name="Content Placeholder 5">
            <a:extLst>
              <a:ext uri="{FF2B5EF4-FFF2-40B4-BE49-F238E27FC236}">
                <a16:creationId xmlns:a16="http://schemas.microsoft.com/office/drawing/2014/main" id="{9AC24050-8FBA-492D-9DC4-CB73C9E5352A}"/>
              </a:ext>
            </a:extLst>
          </p:cNvPr>
          <p:cNvPicPr>
            <a:picLocks noGrp="1" noChangeAspect="1"/>
          </p:cNvPicPr>
          <p:nvPr>
            <p:ph idx="1"/>
          </p:nvPr>
        </p:nvPicPr>
        <p:blipFill>
          <a:blip r:embed="rId2"/>
          <a:stretch>
            <a:fillRect/>
          </a:stretch>
        </p:blipFill>
        <p:spPr>
          <a:xfrm>
            <a:off x="5338644" y="1331650"/>
            <a:ext cx="5187471" cy="3722773"/>
          </a:xfrm>
        </p:spPr>
      </p:pic>
      <p:sp>
        <p:nvSpPr>
          <p:cNvPr id="4" name="Slide Number Placeholder 3">
            <a:extLst>
              <a:ext uri="{FF2B5EF4-FFF2-40B4-BE49-F238E27FC236}">
                <a16:creationId xmlns:a16="http://schemas.microsoft.com/office/drawing/2014/main" id="{7A970251-7FB5-4D2D-A401-304D916B6CCF}"/>
              </a:ext>
            </a:extLst>
          </p:cNvPr>
          <p:cNvSpPr>
            <a:spLocks noGrp="1"/>
          </p:cNvSpPr>
          <p:nvPr>
            <p:ph type="sldNum" sz="quarter" idx="12"/>
          </p:nvPr>
        </p:nvSpPr>
        <p:spPr/>
        <p:txBody>
          <a:bodyPr/>
          <a:lstStyle/>
          <a:p>
            <a:fld id="{2C07D731-954F-46FD-BAAF-C9FA5DFBAA4D}" type="slidenum">
              <a:rPr lang="en-IN" smtClean="0"/>
              <a:t>13</a:t>
            </a:fld>
            <a:endParaRPr lang="en-IN"/>
          </a:p>
        </p:txBody>
      </p:sp>
    </p:spTree>
    <p:extLst>
      <p:ext uri="{BB962C8B-B14F-4D97-AF65-F5344CB8AC3E}">
        <p14:creationId xmlns:p14="http://schemas.microsoft.com/office/powerpoint/2010/main" val="28842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6AE6-DF15-4366-8109-F0DA97AFDA9B}"/>
              </a:ext>
            </a:extLst>
          </p:cNvPr>
          <p:cNvSpPr>
            <a:spLocks noGrp="1"/>
          </p:cNvSpPr>
          <p:nvPr>
            <p:ph type="title"/>
          </p:nvPr>
        </p:nvSpPr>
        <p:spPr/>
        <p:txBody>
          <a:bodyPr/>
          <a:lstStyle/>
          <a:p>
            <a:r>
              <a:rPr lang="en-US" dirty="0"/>
              <a:t>Admin and Product details table</a:t>
            </a:r>
            <a:endParaRPr lang="en-IN" dirty="0"/>
          </a:p>
        </p:txBody>
      </p:sp>
      <p:pic>
        <p:nvPicPr>
          <p:cNvPr id="6" name="Content Placeholder 5">
            <a:extLst>
              <a:ext uri="{FF2B5EF4-FFF2-40B4-BE49-F238E27FC236}">
                <a16:creationId xmlns:a16="http://schemas.microsoft.com/office/drawing/2014/main" id="{FD14144E-2DC3-426C-A5A3-446597F99B95}"/>
              </a:ext>
            </a:extLst>
          </p:cNvPr>
          <p:cNvPicPr>
            <a:picLocks noGrp="1" noChangeAspect="1"/>
          </p:cNvPicPr>
          <p:nvPr>
            <p:ph idx="1"/>
          </p:nvPr>
        </p:nvPicPr>
        <p:blipFill>
          <a:blip r:embed="rId2"/>
          <a:stretch>
            <a:fillRect/>
          </a:stretch>
        </p:blipFill>
        <p:spPr>
          <a:xfrm>
            <a:off x="5868141" y="130430"/>
            <a:ext cx="4136993" cy="5921120"/>
          </a:xfrm>
        </p:spPr>
      </p:pic>
      <p:sp>
        <p:nvSpPr>
          <p:cNvPr id="4" name="Slide Number Placeholder 3">
            <a:extLst>
              <a:ext uri="{FF2B5EF4-FFF2-40B4-BE49-F238E27FC236}">
                <a16:creationId xmlns:a16="http://schemas.microsoft.com/office/drawing/2014/main" id="{64D02DD2-E383-4FD7-91BC-4774CDE572CA}"/>
              </a:ext>
            </a:extLst>
          </p:cNvPr>
          <p:cNvSpPr>
            <a:spLocks noGrp="1"/>
          </p:cNvSpPr>
          <p:nvPr>
            <p:ph type="sldNum" sz="quarter" idx="12"/>
          </p:nvPr>
        </p:nvSpPr>
        <p:spPr/>
        <p:txBody>
          <a:bodyPr/>
          <a:lstStyle/>
          <a:p>
            <a:fld id="{2C07D731-954F-46FD-BAAF-C9FA5DFBAA4D}" type="slidenum">
              <a:rPr lang="en-IN" smtClean="0"/>
              <a:t>14</a:t>
            </a:fld>
            <a:endParaRPr lang="en-IN"/>
          </a:p>
        </p:txBody>
      </p:sp>
    </p:spTree>
    <p:extLst>
      <p:ext uri="{BB962C8B-B14F-4D97-AF65-F5344CB8AC3E}">
        <p14:creationId xmlns:p14="http://schemas.microsoft.com/office/powerpoint/2010/main" val="131877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B43E8-1747-4E2B-969C-5D0A721038B7}"/>
              </a:ext>
            </a:extLst>
          </p:cNvPr>
          <p:cNvSpPr>
            <a:spLocks noGrp="1"/>
          </p:cNvSpPr>
          <p:nvPr>
            <p:ph idx="1"/>
          </p:nvPr>
        </p:nvSpPr>
        <p:spPr>
          <a:xfrm>
            <a:off x="5118447" y="-346229"/>
            <a:ext cx="8011627" cy="7430610"/>
          </a:xfrm>
        </p:spPr>
        <p:txBody>
          <a:bodyPr>
            <a:normAutofit fontScale="40000" lnSpcReduction="20000"/>
          </a:bodyPr>
          <a:lstStyle/>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package supermarket_01;</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java.awt.HeadlessException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java.sql.Connection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java.sql.DriverManager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java.sql.ResultSet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java.sql.SQLException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javax.swing.JOptionPane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public class </a:t>
            </a:r>
            <a:r>
              <a:rPr lang="en-IN" sz="1800" b="0" i="0" u="none" strike="noStrike" dirty="0" err="1">
                <a:solidFill>
                  <a:srgbClr val="000000"/>
                </a:solidFill>
                <a:effectLst/>
                <a:latin typeface="Arial" panose="020B0604020202020204" pitchFamily="34" charset="0"/>
              </a:rPr>
              <a:t>LoginPage</a:t>
            </a:r>
            <a:r>
              <a:rPr lang="en-IN" sz="1800" b="0" i="0" u="none" strike="noStrike" dirty="0">
                <a:solidFill>
                  <a:srgbClr val="000000"/>
                </a:solidFill>
                <a:effectLst/>
                <a:latin typeface="Arial" panose="020B0604020202020204" pitchFamily="34" charset="0"/>
              </a:rPr>
              <a:t> extends </a:t>
            </a:r>
            <a:r>
              <a:rPr lang="en-IN" sz="1800" b="0" i="0" u="none" strike="noStrike" dirty="0" err="1">
                <a:solidFill>
                  <a:srgbClr val="000000"/>
                </a:solidFill>
                <a:effectLst/>
                <a:latin typeface="Arial" panose="020B0604020202020204" pitchFamily="34" charset="0"/>
              </a:rPr>
              <a:t>javax.swing.JFrame</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Creates new form </a:t>
            </a:r>
            <a:r>
              <a:rPr lang="en-IN" sz="1800" b="0" i="0" u="none" strike="noStrike" dirty="0" err="1">
                <a:solidFill>
                  <a:srgbClr val="000000"/>
                </a:solidFill>
                <a:effectLst/>
                <a:latin typeface="Arial" panose="020B0604020202020204" pitchFamily="34" charset="0"/>
              </a:rPr>
              <a:t>LoginPage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public </a:t>
            </a:r>
            <a:r>
              <a:rPr lang="en-IN" sz="1800" b="0" i="0" u="none" strike="noStrike" dirty="0" err="1">
                <a:solidFill>
                  <a:srgbClr val="000000"/>
                </a:solidFill>
                <a:effectLst/>
                <a:latin typeface="Arial" panose="020B0604020202020204" pitchFamily="34" charset="0"/>
              </a:rPr>
              <a:t>LoginPage</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initComponents</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public String name="";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private void jButton1ActionPerformed(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//Field variables goes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Declaring required variables</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un=</a:t>
            </a:r>
            <a:r>
              <a:rPr lang="en-IN" sz="1800" b="0" i="0" u="none" strike="noStrike" dirty="0" err="1">
                <a:solidFill>
                  <a:srgbClr val="000000"/>
                </a:solidFill>
                <a:effectLst/>
                <a:latin typeface="Arial" panose="020B0604020202020204" pitchFamily="34" charset="0"/>
              </a:rPr>
              <a:t>unm_feild.getText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pw=</a:t>
            </a:r>
            <a:r>
              <a:rPr lang="en-IN" sz="1800" b="0" i="0" u="none" strike="noStrike" dirty="0" err="1">
                <a:solidFill>
                  <a:srgbClr val="000000"/>
                </a:solidFill>
                <a:effectLst/>
                <a:latin typeface="Arial" panose="020B0604020202020204" pitchFamily="34" charset="0"/>
              </a:rPr>
              <a:t>pwd_feild.getText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try{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Class.forName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com.mysql.cj.jdbc.Driver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Connection con =</a:t>
            </a:r>
            <a:r>
              <a:rPr lang="en-IN" sz="1800" b="0" i="0" u="none" strike="noStrike" dirty="0" err="1">
                <a:solidFill>
                  <a:srgbClr val="000000"/>
                </a:solidFill>
                <a:effectLst/>
                <a:latin typeface="Arial" panose="020B0604020202020204" pitchFamily="34" charset="0"/>
              </a:rPr>
              <a:t>DriverManager.getConnection</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jdbc:mysql</a:t>
            </a:r>
            <a:r>
              <a:rPr lang="en-IN" sz="1800" b="0" i="0" u="none" strike="noStrike" dirty="0">
                <a:solidFill>
                  <a:srgbClr val="000000"/>
                </a:solidFill>
                <a:effectLst/>
                <a:latin typeface="Arial" panose="020B0604020202020204" pitchFamily="34" charset="0"/>
              </a:rPr>
              <a:t>://localhost:3306/</a:t>
            </a:r>
            <a:r>
              <a:rPr lang="en-IN" sz="1800" b="0" i="0" u="none" strike="noStrike" dirty="0" err="1">
                <a:solidFill>
                  <a:srgbClr val="000000"/>
                </a:solidFill>
                <a:effectLst/>
                <a:latin typeface="Arial" panose="020B0604020202020204" pitchFamily="34" charset="0"/>
              </a:rPr>
              <a:t>supermarket?zeroDateTimeBehavior</a:t>
            </a:r>
            <a:r>
              <a:rPr lang="en-IN" sz="1800" b="0" i="0" u="none" strike="noStrike" dirty="0">
                <a:solidFill>
                  <a:srgbClr val="000000"/>
                </a:solidFill>
                <a:effectLst/>
                <a:latin typeface="Arial" panose="020B0604020202020204" pitchFamily="34" charset="0"/>
              </a:rPr>
              <a:t>=CONVERT_TO_NULL","root","MySQL#911");</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Statement </a:t>
            </a:r>
            <a:r>
              <a:rPr lang="en-IN" sz="1800" b="0" i="0" u="none" strike="noStrike" dirty="0" err="1">
                <a:solidFill>
                  <a:srgbClr val="000000"/>
                </a:solidFill>
                <a:effectLst/>
                <a:latin typeface="Arial" panose="020B0604020202020204" pitchFamily="34" charset="0"/>
              </a:rPr>
              <a:t>st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con.createStatement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ResultSet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rs</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st.executeQuery</a:t>
            </a:r>
            <a:r>
              <a:rPr lang="en-IN" sz="1800" b="0" i="0" u="none" strike="noStrike" dirty="0">
                <a:solidFill>
                  <a:srgbClr val="000000"/>
                </a:solidFill>
                <a:effectLst/>
                <a:latin typeface="Arial" panose="020B0604020202020204" pitchFamily="34" charset="0"/>
              </a:rPr>
              <a:t>("SELECT  `</a:t>
            </a:r>
            <a:r>
              <a:rPr lang="en-IN" sz="1800" b="0" i="0" u="none" strike="noStrike" dirty="0" err="1">
                <a:solidFill>
                  <a:srgbClr val="000000"/>
                </a:solidFill>
                <a:effectLst/>
                <a:latin typeface="Arial" panose="020B0604020202020204" pitchFamily="34" charset="0"/>
              </a:rPr>
              <a:t>UserName</a:t>
            </a:r>
            <a:r>
              <a:rPr lang="en-IN" sz="1800" b="0" i="0" u="none" strike="noStrike" dirty="0">
                <a:solidFill>
                  <a:srgbClr val="000000"/>
                </a:solidFill>
                <a:effectLst/>
                <a:latin typeface="Arial" panose="020B0604020202020204" pitchFamily="34" charset="0"/>
              </a:rPr>
              <a:t>`, `Password`, `Name` FROM `</a:t>
            </a:r>
            <a:r>
              <a:rPr lang="en-IN" sz="1800" b="0" i="0" u="none" strike="noStrike" dirty="0" err="1">
                <a:solidFill>
                  <a:srgbClr val="000000"/>
                </a:solidFill>
                <a:effectLst/>
                <a:latin typeface="Arial" panose="020B0604020202020204" pitchFamily="34" charset="0"/>
              </a:rPr>
              <a:t>counterAdmin</a:t>
            </a:r>
            <a:r>
              <a:rPr lang="en-IN" sz="1800" b="0" i="0" u="none" strike="noStrike" dirty="0">
                <a:solidFill>
                  <a:srgbClr val="000000"/>
                </a:solidFill>
                <a:effectLst/>
                <a:latin typeface="Arial" panose="020B0604020202020204" pitchFamily="34" charset="0"/>
              </a:rPr>
              <a:t>` WHERE </a:t>
            </a:r>
            <a:r>
              <a:rPr lang="en-IN" sz="1800" b="0" i="0" u="none" strike="noStrike" dirty="0" err="1">
                <a:solidFill>
                  <a:srgbClr val="000000"/>
                </a:solidFill>
                <a:effectLst/>
                <a:latin typeface="Arial" panose="020B0604020202020204" pitchFamily="34" charset="0"/>
              </a:rPr>
              <a:t>UserName</a:t>
            </a:r>
            <a:r>
              <a:rPr lang="en-IN" sz="1800" b="0" i="0" u="none" strike="noStrike" dirty="0">
                <a:solidFill>
                  <a:srgbClr val="000000"/>
                </a:solidFill>
                <a:effectLst/>
                <a:latin typeface="Arial" panose="020B0604020202020204" pitchFamily="34" charset="0"/>
              </a:rPr>
              <a:t>= '"+un+"'");</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rs.next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pwd</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rs.getString</a:t>
            </a:r>
            <a:r>
              <a:rPr lang="en-IN" sz="1800" b="0" i="0" u="none" strike="noStrike" dirty="0">
                <a:solidFill>
                  <a:srgbClr val="000000"/>
                </a:solidFill>
                <a:effectLst/>
                <a:latin typeface="Arial" panose="020B0604020202020204" pitchFamily="34" charset="0"/>
              </a:rPr>
              <a:t>(2);</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if(</a:t>
            </a:r>
            <a:r>
              <a:rPr lang="en-IN" sz="1800" b="0" i="0" u="none" strike="noStrike" dirty="0" err="1">
                <a:solidFill>
                  <a:srgbClr val="000000"/>
                </a:solidFill>
                <a:effectLst/>
                <a:latin typeface="Arial" panose="020B0604020202020204" pitchFamily="34" charset="0"/>
              </a:rPr>
              <a:t>pw.equals</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pwd</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null,"Log</a:t>
            </a:r>
            <a:r>
              <a:rPr lang="en-IN" sz="1800" b="0" i="0" u="none" strike="noStrike" dirty="0">
                <a:solidFill>
                  <a:srgbClr val="000000"/>
                </a:solidFill>
                <a:effectLst/>
                <a:latin typeface="Arial" panose="020B0604020202020204" pitchFamily="34" charset="0"/>
              </a:rPr>
              <a:t> IN Successful");</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this.name=</a:t>
            </a:r>
            <a:r>
              <a:rPr lang="en-IN" sz="1800" b="0" i="0" u="none" strike="noStrike" dirty="0" err="1">
                <a:solidFill>
                  <a:srgbClr val="000000"/>
                </a:solidFill>
                <a:effectLst/>
                <a:latin typeface="Arial" panose="020B0604020202020204" pitchFamily="34" charset="0"/>
              </a:rPr>
              <a:t>rs.getString</a:t>
            </a:r>
            <a:r>
              <a:rPr lang="en-IN" sz="1800" b="0" i="0" u="none" strike="noStrike" dirty="0">
                <a:solidFill>
                  <a:srgbClr val="000000"/>
                </a:solidFill>
                <a:effectLst/>
                <a:latin typeface="Arial" panose="020B0604020202020204" pitchFamily="34" charset="0"/>
              </a:rPr>
              <a:t>(3);</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new </a:t>
            </a:r>
            <a:r>
              <a:rPr lang="en-IN" sz="1800" b="0" i="0" u="none" strike="noStrike" dirty="0" err="1">
                <a:solidFill>
                  <a:srgbClr val="000000"/>
                </a:solidFill>
                <a:effectLst/>
                <a:latin typeface="Arial" panose="020B0604020202020204" pitchFamily="34" charset="0"/>
              </a:rPr>
              <a:t>productMenu</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setVisible</a:t>
            </a:r>
            <a:r>
              <a:rPr lang="en-IN" sz="1800" b="0" i="0" u="none" strike="noStrike" dirty="0">
                <a:solidFill>
                  <a:srgbClr val="000000"/>
                </a:solidFill>
                <a:effectLst/>
                <a:latin typeface="Arial" panose="020B0604020202020204" pitchFamily="34" charset="0"/>
              </a:rPr>
              <a:t>(true);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else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null,"Password</a:t>
            </a:r>
            <a:r>
              <a:rPr lang="en-IN" sz="1800" b="0" i="0" u="none" strike="noStrike" dirty="0">
                <a:solidFill>
                  <a:srgbClr val="000000"/>
                </a:solidFill>
                <a:effectLst/>
                <a:latin typeface="Arial" panose="020B0604020202020204" pitchFamily="34" charset="0"/>
              </a:rPr>
              <a:t> Is Wrong");</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catch(</a:t>
            </a:r>
            <a:r>
              <a:rPr lang="en-IN" sz="1800" b="0" i="0" u="none" strike="noStrike" dirty="0" err="1">
                <a:solidFill>
                  <a:srgbClr val="000000"/>
                </a:solidFill>
                <a:effectLst/>
                <a:latin typeface="Arial" panose="020B0604020202020204" pitchFamily="34" charset="0"/>
              </a:rPr>
              <a:t>HeadlessException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ClassNotFoundException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SQLException</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(null,"</a:t>
            </a:r>
            <a:r>
              <a:rPr lang="en-IN" sz="1800" b="0" i="0" u="none" strike="noStrike" dirty="0" err="1">
                <a:solidFill>
                  <a:srgbClr val="000000"/>
                </a:solidFill>
                <a:effectLst/>
                <a:latin typeface="Arial" panose="020B0604020202020204" pitchFamily="34" charset="0"/>
              </a:rPr>
              <a:t>UserName</a:t>
            </a:r>
            <a:r>
              <a:rPr lang="en-IN" sz="1800" b="0" i="0" u="none" strike="noStrike" dirty="0">
                <a:solidFill>
                  <a:srgbClr val="000000"/>
                </a:solidFill>
                <a:effectLst/>
                <a:latin typeface="Arial" panose="020B0604020202020204" pitchFamily="34" charset="0"/>
              </a:rPr>
              <a:t> Is Incorrect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private void jCheckBox1ActionPerformed(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if(jCheckBox1.isSelected())</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pwd_feild.setEchoChar</a:t>
            </a:r>
            <a:r>
              <a:rPr lang="en-IN" sz="1800" b="0" i="0" u="none" strike="noStrike" dirty="0">
                <a:solidFill>
                  <a:srgbClr val="000000"/>
                </a:solidFill>
                <a:effectLst/>
                <a:latin typeface="Arial" panose="020B0604020202020204" pitchFamily="34" charset="0"/>
              </a:rPr>
              <a:t>((char)0);</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else{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pwd_feild.setEchoChar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public String </a:t>
            </a:r>
            <a:r>
              <a:rPr lang="en-IN" sz="1800" b="0" i="0" u="none" strike="noStrike" dirty="0" err="1">
                <a:solidFill>
                  <a:srgbClr val="000000"/>
                </a:solidFill>
                <a:effectLst/>
                <a:latin typeface="Arial" panose="020B0604020202020204" pitchFamily="34" charset="0"/>
              </a:rPr>
              <a:t>gName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return this.name;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br>
              <a:rPr lang="en-IN" dirty="0"/>
            </a:br>
            <a:endParaRPr lang="en-IN" dirty="0"/>
          </a:p>
        </p:txBody>
      </p:sp>
      <p:sp>
        <p:nvSpPr>
          <p:cNvPr id="4" name="Slide Number Placeholder 3">
            <a:extLst>
              <a:ext uri="{FF2B5EF4-FFF2-40B4-BE49-F238E27FC236}">
                <a16:creationId xmlns:a16="http://schemas.microsoft.com/office/drawing/2014/main" id="{F7E4CEEA-99F9-473D-B2C8-09B44BC72CCD}"/>
              </a:ext>
            </a:extLst>
          </p:cNvPr>
          <p:cNvSpPr>
            <a:spLocks noGrp="1"/>
          </p:cNvSpPr>
          <p:nvPr>
            <p:ph type="sldNum" sz="quarter" idx="12"/>
          </p:nvPr>
        </p:nvSpPr>
        <p:spPr/>
        <p:txBody>
          <a:bodyPr/>
          <a:lstStyle/>
          <a:p>
            <a:fld id="{2C07D731-954F-46FD-BAAF-C9FA5DFBAA4D}" type="slidenum">
              <a:rPr lang="en-IN" smtClean="0"/>
              <a:t>15</a:t>
            </a:fld>
            <a:endParaRPr lang="en-IN"/>
          </a:p>
        </p:txBody>
      </p:sp>
      <p:sp>
        <p:nvSpPr>
          <p:cNvPr id="5" name="Title 4">
            <a:extLst>
              <a:ext uri="{FF2B5EF4-FFF2-40B4-BE49-F238E27FC236}">
                <a16:creationId xmlns:a16="http://schemas.microsoft.com/office/drawing/2014/main" id="{8A87A341-F77B-418F-9F88-AC701C5453C1}"/>
              </a:ext>
            </a:extLst>
          </p:cNvPr>
          <p:cNvSpPr>
            <a:spLocks noGrp="1"/>
          </p:cNvSpPr>
          <p:nvPr>
            <p:ph type="title"/>
          </p:nvPr>
        </p:nvSpPr>
        <p:spPr>
          <a:xfrm>
            <a:off x="723706" y="3241754"/>
            <a:ext cx="3829446" cy="672941"/>
          </a:xfrm>
          <a:prstGeom prst="rect">
            <a:avLst/>
          </a:prstGeom>
          <a:noFill/>
        </p:spPr>
        <p:txBody>
          <a:bodyPr wrap="none" lIns="91440" tIns="45720" rIns="91440" bIns="45720">
            <a:spAutoFit/>
          </a:bodyPr>
          <a:lstStyle/>
          <a:p>
            <a:pPr algn="ctr"/>
            <a:r>
              <a:rPr lang="en-US" sz="4400"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t>Login Page Code</a:t>
            </a:r>
            <a:endParaRPr lang="en-IN"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49577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B30F-79EF-45E0-B9EC-B8199C758ED9}"/>
              </a:ext>
            </a:extLst>
          </p:cNvPr>
          <p:cNvSpPr>
            <a:spLocks noGrp="1"/>
          </p:cNvSpPr>
          <p:nvPr>
            <p:ph type="title"/>
          </p:nvPr>
        </p:nvSpPr>
        <p:spPr/>
        <p:txBody>
          <a:bodyPr/>
          <a:lstStyle/>
          <a:p>
            <a:r>
              <a:rPr lang="en-US" dirty="0"/>
              <a:t>Login Page Panel</a:t>
            </a:r>
            <a:endParaRPr lang="en-IN" dirty="0"/>
          </a:p>
        </p:txBody>
      </p:sp>
      <p:sp>
        <p:nvSpPr>
          <p:cNvPr id="4" name="Slide Number Placeholder 3">
            <a:extLst>
              <a:ext uri="{FF2B5EF4-FFF2-40B4-BE49-F238E27FC236}">
                <a16:creationId xmlns:a16="http://schemas.microsoft.com/office/drawing/2014/main" id="{308662FB-56D0-47F4-A44C-F448B9A224CC}"/>
              </a:ext>
            </a:extLst>
          </p:cNvPr>
          <p:cNvSpPr>
            <a:spLocks noGrp="1"/>
          </p:cNvSpPr>
          <p:nvPr>
            <p:ph type="sldNum" sz="quarter" idx="12"/>
          </p:nvPr>
        </p:nvSpPr>
        <p:spPr/>
        <p:txBody>
          <a:bodyPr/>
          <a:lstStyle/>
          <a:p>
            <a:fld id="{2C07D731-954F-46FD-BAAF-C9FA5DFBAA4D}" type="slidenum">
              <a:rPr lang="en-IN" smtClean="0"/>
              <a:t>16</a:t>
            </a:fld>
            <a:endParaRPr lang="en-IN"/>
          </a:p>
        </p:txBody>
      </p:sp>
      <p:pic>
        <p:nvPicPr>
          <p:cNvPr id="6" name="Picture 5">
            <a:extLst>
              <a:ext uri="{FF2B5EF4-FFF2-40B4-BE49-F238E27FC236}">
                <a16:creationId xmlns:a16="http://schemas.microsoft.com/office/drawing/2014/main" id="{DFB027CF-F441-4376-B26A-3D9ABAF0266F}"/>
              </a:ext>
            </a:extLst>
          </p:cNvPr>
          <p:cNvPicPr>
            <a:picLocks noChangeAspect="1"/>
          </p:cNvPicPr>
          <p:nvPr/>
        </p:nvPicPr>
        <p:blipFill>
          <a:blip r:embed="rId2"/>
          <a:stretch>
            <a:fillRect/>
          </a:stretch>
        </p:blipFill>
        <p:spPr>
          <a:xfrm>
            <a:off x="5195347" y="1408385"/>
            <a:ext cx="5441152" cy="3863675"/>
          </a:xfrm>
          <a:prstGeom prst="rect">
            <a:avLst/>
          </a:prstGeom>
        </p:spPr>
      </p:pic>
    </p:spTree>
    <p:extLst>
      <p:ext uri="{BB962C8B-B14F-4D97-AF65-F5344CB8AC3E}">
        <p14:creationId xmlns:p14="http://schemas.microsoft.com/office/powerpoint/2010/main" val="3799696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C301A-15CE-4381-900C-2FDCE2161346}"/>
              </a:ext>
            </a:extLst>
          </p:cNvPr>
          <p:cNvSpPr>
            <a:spLocks noGrp="1"/>
          </p:cNvSpPr>
          <p:nvPr>
            <p:ph idx="1"/>
          </p:nvPr>
        </p:nvSpPr>
        <p:spPr/>
        <p:txBody>
          <a:bodyPr>
            <a:normAutofit fontScale="62500" lnSpcReduction="20000"/>
          </a:bodyPr>
          <a:lstStyle/>
          <a:p>
            <a:pPr rtl="0">
              <a:spcBef>
                <a:spcPts val="0"/>
              </a:spcBef>
              <a:spcAft>
                <a:spcPts val="0"/>
              </a:spcAft>
            </a:pPr>
            <a:r>
              <a:rPr lang="en-IN" sz="1800" b="0" i="0" u="none" strike="noStrike" dirty="0">
                <a:solidFill>
                  <a:srgbClr val="000000"/>
                </a:solidFill>
                <a:effectLst/>
                <a:latin typeface="Arial" panose="020B0604020202020204" pitchFamily="34" charset="0"/>
              </a:rPr>
              <a:t>package supermarket_01;</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public class </a:t>
            </a:r>
            <a:r>
              <a:rPr lang="en-IN" sz="1800" b="0" i="0" u="none" strike="noStrike" dirty="0" err="1">
                <a:solidFill>
                  <a:srgbClr val="000000"/>
                </a:solidFill>
                <a:effectLst/>
                <a:latin typeface="Arial" panose="020B0604020202020204" pitchFamily="34" charset="0"/>
              </a:rPr>
              <a:t>productMenu</a:t>
            </a:r>
            <a:r>
              <a:rPr lang="en-IN" sz="1800" b="0" i="0" u="none" strike="noStrike" dirty="0">
                <a:solidFill>
                  <a:srgbClr val="000000"/>
                </a:solidFill>
                <a:effectLst/>
                <a:latin typeface="Arial" panose="020B0604020202020204" pitchFamily="34" charset="0"/>
              </a:rPr>
              <a:t> extends </a:t>
            </a:r>
            <a:r>
              <a:rPr lang="en-IN" sz="1800" b="0" i="0" u="none" strike="noStrike" dirty="0" err="1">
                <a:solidFill>
                  <a:srgbClr val="000000"/>
                </a:solidFill>
                <a:effectLst/>
                <a:latin typeface="Arial" panose="020B0604020202020204" pitchFamily="34" charset="0"/>
              </a:rPr>
              <a:t>javax.swing.JFrame</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Creates new form </a:t>
            </a:r>
            <a:r>
              <a:rPr lang="en-IN" sz="1800" b="0" i="0" u="none" strike="noStrike" dirty="0" err="1">
                <a:solidFill>
                  <a:srgbClr val="000000"/>
                </a:solidFill>
                <a:effectLst/>
                <a:latin typeface="Arial" panose="020B0604020202020204" pitchFamily="34" charset="0"/>
              </a:rPr>
              <a:t>productMenu</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public </a:t>
            </a:r>
            <a:r>
              <a:rPr lang="en-IN" sz="1800" b="0" i="0" u="none" strike="noStrike" dirty="0" err="1">
                <a:solidFill>
                  <a:srgbClr val="000000"/>
                </a:solidFill>
                <a:effectLst/>
                <a:latin typeface="Arial" panose="020B0604020202020204" pitchFamily="34" charset="0"/>
              </a:rPr>
              <a:t>productMenu</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initComponents</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private void jButton1ActionPerformed(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new </a:t>
            </a:r>
            <a:r>
              <a:rPr lang="en-IN" sz="1800" b="0" i="0" u="none" strike="noStrike" dirty="0" err="1">
                <a:solidFill>
                  <a:srgbClr val="000000"/>
                </a:solidFill>
                <a:effectLst/>
                <a:latin typeface="Arial" panose="020B0604020202020204" pitchFamily="34" charset="0"/>
              </a:rPr>
              <a:t>productEntry</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setVisible</a:t>
            </a:r>
            <a:r>
              <a:rPr lang="en-IN" sz="1800" b="0" i="0" u="none" strike="noStrike" dirty="0">
                <a:solidFill>
                  <a:srgbClr val="000000"/>
                </a:solidFill>
                <a:effectLst/>
                <a:latin typeface="Arial" panose="020B0604020202020204" pitchFamily="34" charset="0"/>
              </a:rPr>
              <a:t>(true);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private void jButton2ActionPerformed(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new </a:t>
            </a:r>
            <a:r>
              <a:rPr lang="en-IN" sz="1800" b="0" i="0" u="none" strike="noStrike" dirty="0" err="1">
                <a:solidFill>
                  <a:srgbClr val="000000"/>
                </a:solidFill>
                <a:effectLst/>
                <a:latin typeface="Arial" panose="020B0604020202020204" pitchFamily="34" charset="0"/>
              </a:rPr>
              <a:t>addProduct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setVisible</a:t>
            </a:r>
            <a:r>
              <a:rPr lang="en-IN" sz="1800" b="0" i="0" u="none" strike="noStrike" dirty="0">
                <a:solidFill>
                  <a:srgbClr val="000000"/>
                </a:solidFill>
                <a:effectLst/>
                <a:latin typeface="Arial" panose="020B0604020202020204" pitchFamily="34" charset="0"/>
              </a:rPr>
              <a:t>(true);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br>
              <a:rPr lang="en-IN" dirty="0"/>
            </a:br>
            <a:endParaRPr lang="en-IN" dirty="0"/>
          </a:p>
        </p:txBody>
      </p:sp>
      <p:sp>
        <p:nvSpPr>
          <p:cNvPr id="4" name="Slide Number Placeholder 3">
            <a:extLst>
              <a:ext uri="{FF2B5EF4-FFF2-40B4-BE49-F238E27FC236}">
                <a16:creationId xmlns:a16="http://schemas.microsoft.com/office/drawing/2014/main" id="{5F561EC9-FFED-42A5-8819-C3183CE7567A}"/>
              </a:ext>
            </a:extLst>
          </p:cNvPr>
          <p:cNvSpPr>
            <a:spLocks noGrp="1"/>
          </p:cNvSpPr>
          <p:nvPr>
            <p:ph type="sldNum" sz="quarter" idx="12"/>
          </p:nvPr>
        </p:nvSpPr>
        <p:spPr/>
        <p:txBody>
          <a:bodyPr/>
          <a:lstStyle/>
          <a:p>
            <a:fld id="{2C07D731-954F-46FD-BAAF-C9FA5DFBAA4D}" type="slidenum">
              <a:rPr lang="en-IN" smtClean="0"/>
              <a:t>17</a:t>
            </a:fld>
            <a:endParaRPr lang="en-IN"/>
          </a:p>
        </p:txBody>
      </p:sp>
      <p:sp>
        <p:nvSpPr>
          <p:cNvPr id="7" name="Title 6">
            <a:extLst>
              <a:ext uri="{FF2B5EF4-FFF2-40B4-BE49-F238E27FC236}">
                <a16:creationId xmlns:a16="http://schemas.microsoft.com/office/drawing/2014/main" id="{10C74C70-3A8B-4FDC-94D6-72FA1818CE27}"/>
              </a:ext>
            </a:extLst>
          </p:cNvPr>
          <p:cNvSpPr>
            <a:spLocks noGrp="1"/>
          </p:cNvSpPr>
          <p:nvPr>
            <p:ph type="title"/>
          </p:nvPr>
        </p:nvSpPr>
        <p:spPr>
          <a:xfrm>
            <a:off x="832011" y="3268140"/>
            <a:ext cx="3612847" cy="620170"/>
          </a:xfrm>
          <a:prstGeom prst="rect">
            <a:avLst/>
          </a:prstGeom>
          <a:noFill/>
        </p:spPr>
        <p:txBody>
          <a:bodyPr wrap="none" lIns="91440" tIns="45720" rIns="91440" bIns="45720">
            <a:spAutoFit/>
          </a:bodyPr>
          <a:lstStyle/>
          <a:p>
            <a:pPr algn="ctr"/>
            <a:r>
              <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Menu Page Code</a:t>
            </a:r>
          </a:p>
        </p:txBody>
      </p:sp>
    </p:spTree>
    <p:extLst>
      <p:ext uri="{BB962C8B-B14F-4D97-AF65-F5344CB8AC3E}">
        <p14:creationId xmlns:p14="http://schemas.microsoft.com/office/powerpoint/2010/main" val="23180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1B2E-B6A8-4BF5-91CA-CED7807903AA}"/>
              </a:ext>
            </a:extLst>
          </p:cNvPr>
          <p:cNvSpPr>
            <a:spLocks noGrp="1"/>
          </p:cNvSpPr>
          <p:nvPr>
            <p:ph type="title"/>
          </p:nvPr>
        </p:nvSpPr>
        <p:spPr/>
        <p:txBody>
          <a:bodyPr/>
          <a:lstStyle/>
          <a:p>
            <a:r>
              <a:rPr lang="en-US" dirty="0"/>
              <a:t>Menu Page Panel</a:t>
            </a:r>
            <a:endParaRPr lang="en-IN" dirty="0"/>
          </a:p>
        </p:txBody>
      </p:sp>
      <p:sp>
        <p:nvSpPr>
          <p:cNvPr id="4" name="Slide Number Placeholder 3">
            <a:extLst>
              <a:ext uri="{FF2B5EF4-FFF2-40B4-BE49-F238E27FC236}">
                <a16:creationId xmlns:a16="http://schemas.microsoft.com/office/drawing/2014/main" id="{293A9F31-72BF-4271-9F43-7EF723129222}"/>
              </a:ext>
            </a:extLst>
          </p:cNvPr>
          <p:cNvSpPr>
            <a:spLocks noGrp="1"/>
          </p:cNvSpPr>
          <p:nvPr>
            <p:ph type="sldNum" sz="quarter" idx="12"/>
          </p:nvPr>
        </p:nvSpPr>
        <p:spPr/>
        <p:txBody>
          <a:bodyPr/>
          <a:lstStyle/>
          <a:p>
            <a:fld id="{2C07D731-954F-46FD-BAAF-C9FA5DFBAA4D}" type="slidenum">
              <a:rPr lang="en-IN" smtClean="0"/>
              <a:t>18</a:t>
            </a:fld>
            <a:endParaRPr lang="en-IN"/>
          </a:p>
        </p:txBody>
      </p:sp>
      <p:pic>
        <p:nvPicPr>
          <p:cNvPr id="6" name="Picture 5">
            <a:extLst>
              <a:ext uri="{FF2B5EF4-FFF2-40B4-BE49-F238E27FC236}">
                <a16:creationId xmlns:a16="http://schemas.microsoft.com/office/drawing/2014/main" id="{C4CDF33B-DB9F-4A96-AD98-E4DB65374F5E}"/>
              </a:ext>
            </a:extLst>
          </p:cNvPr>
          <p:cNvPicPr>
            <a:picLocks noChangeAspect="1"/>
          </p:cNvPicPr>
          <p:nvPr/>
        </p:nvPicPr>
        <p:blipFill>
          <a:blip r:embed="rId2"/>
          <a:stretch>
            <a:fillRect/>
          </a:stretch>
        </p:blipFill>
        <p:spPr>
          <a:xfrm>
            <a:off x="5408136" y="1452970"/>
            <a:ext cx="5814564" cy="3596952"/>
          </a:xfrm>
          <a:prstGeom prst="rect">
            <a:avLst/>
          </a:prstGeom>
        </p:spPr>
      </p:pic>
    </p:spTree>
    <p:extLst>
      <p:ext uri="{BB962C8B-B14F-4D97-AF65-F5344CB8AC3E}">
        <p14:creationId xmlns:p14="http://schemas.microsoft.com/office/powerpoint/2010/main" val="52916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3043-49A5-426D-90F2-87B2372CBA16}"/>
              </a:ext>
            </a:extLst>
          </p:cNvPr>
          <p:cNvSpPr>
            <a:spLocks noGrp="1"/>
          </p:cNvSpPr>
          <p:nvPr>
            <p:ph type="title"/>
          </p:nvPr>
        </p:nvSpPr>
        <p:spPr/>
        <p:txBody>
          <a:bodyPr/>
          <a:lstStyle/>
          <a:p>
            <a:r>
              <a:rPr lang="en-US" dirty="0"/>
              <a:t>Add/Update</a:t>
            </a:r>
            <a:br>
              <a:rPr lang="en-US" dirty="0"/>
            </a:br>
            <a:r>
              <a:rPr lang="en-US" dirty="0"/>
              <a:t>Product Page</a:t>
            </a:r>
            <a:br>
              <a:rPr lang="en-US" dirty="0"/>
            </a:br>
            <a:r>
              <a:rPr lang="en-US" dirty="0"/>
              <a:t>Code</a:t>
            </a:r>
            <a:endParaRPr lang="en-IN" dirty="0"/>
          </a:p>
        </p:txBody>
      </p:sp>
      <p:sp>
        <p:nvSpPr>
          <p:cNvPr id="3" name="Content Placeholder 2">
            <a:extLst>
              <a:ext uri="{FF2B5EF4-FFF2-40B4-BE49-F238E27FC236}">
                <a16:creationId xmlns:a16="http://schemas.microsoft.com/office/drawing/2014/main" id="{90B43463-1FD3-4084-B59A-7852CF2D16B6}"/>
              </a:ext>
            </a:extLst>
          </p:cNvPr>
          <p:cNvSpPr>
            <a:spLocks noGrp="1"/>
          </p:cNvSpPr>
          <p:nvPr>
            <p:ph idx="1"/>
          </p:nvPr>
        </p:nvSpPr>
        <p:spPr>
          <a:xfrm>
            <a:off x="5118447" y="-115409"/>
            <a:ext cx="6281873" cy="6853560"/>
          </a:xfrm>
        </p:spPr>
        <p:txBody>
          <a:bodyPr>
            <a:normAutofit fontScale="55000" lnSpcReduction="20000"/>
          </a:bodyPr>
          <a:lstStyle/>
          <a:p>
            <a:pPr rtl="0">
              <a:spcBef>
                <a:spcPts val="0"/>
              </a:spcBef>
              <a:spcAft>
                <a:spcPts val="0"/>
              </a:spcAft>
            </a:pPr>
            <a:r>
              <a:rPr lang="en-IN" sz="1800" b="0" i="0" u="none" strike="noStrike" dirty="0">
                <a:solidFill>
                  <a:srgbClr val="000000"/>
                </a:solidFill>
                <a:effectLst/>
                <a:latin typeface="Arial" panose="020B0604020202020204" pitchFamily="34" charset="0"/>
              </a:rPr>
              <a:t>package supermarket_01;</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java.awt.HeadlessException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java.sql.Connection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java.sql.DriverManager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java.sql.ResultSet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java.sql.SQLException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javax.swing.JOptionPane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public class </a:t>
            </a:r>
            <a:r>
              <a:rPr lang="en-IN" sz="1800" b="0" i="0" u="none" strike="noStrike" dirty="0" err="1">
                <a:solidFill>
                  <a:srgbClr val="000000"/>
                </a:solidFill>
                <a:effectLst/>
                <a:latin typeface="Arial" panose="020B0604020202020204" pitchFamily="34" charset="0"/>
              </a:rPr>
              <a:t>addProduct</a:t>
            </a:r>
            <a:r>
              <a:rPr lang="en-IN" sz="1800" b="0" i="0" u="none" strike="noStrike" dirty="0">
                <a:solidFill>
                  <a:srgbClr val="000000"/>
                </a:solidFill>
                <a:effectLst/>
                <a:latin typeface="Arial" panose="020B0604020202020204" pitchFamily="34" charset="0"/>
              </a:rPr>
              <a:t> extends </a:t>
            </a:r>
            <a:r>
              <a:rPr lang="en-IN" sz="1800" b="0" i="0" u="none" strike="noStrike" dirty="0" err="1">
                <a:solidFill>
                  <a:srgbClr val="000000"/>
                </a:solidFill>
                <a:effectLst/>
                <a:latin typeface="Arial" panose="020B0604020202020204" pitchFamily="34" charset="0"/>
              </a:rPr>
              <a:t>javax.swing.JFrame</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Creates new form </a:t>
            </a:r>
            <a:r>
              <a:rPr lang="en-IN" sz="1800" b="0" i="0" u="none" strike="noStrike" dirty="0" err="1">
                <a:solidFill>
                  <a:srgbClr val="000000"/>
                </a:solidFill>
                <a:effectLst/>
                <a:latin typeface="Arial" panose="020B0604020202020204" pitchFamily="34" charset="0"/>
              </a:rPr>
              <a:t>addProduct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public </a:t>
            </a:r>
            <a:r>
              <a:rPr lang="en-IN" sz="1800" b="0" i="0" u="none" strike="noStrike" dirty="0" err="1">
                <a:solidFill>
                  <a:srgbClr val="000000"/>
                </a:solidFill>
                <a:effectLst/>
                <a:latin typeface="Arial" panose="020B0604020202020204" pitchFamily="34" charset="0"/>
              </a:rPr>
              <a:t>addProduct</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initComponents</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br>
              <a:rPr lang="en-IN" b="0" dirty="0">
                <a:effectLst/>
              </a:rPr>
            </a:br>
            <a:r>
              <a:rPr lang="en-IN" sz="1800" b="0" i="0" u="none" strike="noStrike" dirty="0">
                <a:solidFill>
                  <a:srgbClr val="000000"/>
                </a:solidFill>
                <a:effectLst/>
                <a:latin typeface="Arial" panose="020B0604020202020204" pitchFamily="34" charset="0"/>
              </a:rPr>
              <a:t>private void jButton1ActionPerformed(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int </a:t>
            </a:r>
            <a:r>
              <a:rPr lang="en-IN" sz="1800" b="0" i="0" u="none" strike="noStrike" dirty="0" err="1">
                <a:solidFill>
                  <a:srgbClr val="000000"/>
                </a:solidFill>
                <a:effectLst/>
                <a:latin typeface="Arial" panose="020B0604020202020204" pitchFamily="34" charset="0"/>
              </a:rPr>
              <a:t>productId</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Integer.parseInt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pid.getText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productName</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pname.getText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double price = </a:t>
            </a:r>
            <a:r>
              <a:rPr lang="en-IN" sz="1800" b="0" i="0" u="none" strike="noStrike" dirty="0" err="1">
                <a:solidFill>
                  <a:srgbClr val="000000"/>
                </a:solidFill>
                <a:effectLst/>
                <a:latin typeface="Arial" panose="020B0604020202020204" pitchFamily="34" charset="0"/>
              </a:rPr>
              <a:t>Double.parseDouble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pprice.getText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int </a:t>
            </a:r>
            <a:r>
              <a:rPr lang="en-IN" sz="1800" b="0" i="0" u="none" strike="noStrike" dirty="0" err="1">
                <a:solidFill>
                  <a:srgbClr val="000000"/>
                </a:solidFill>
                <a:effectLst/>
                <a:latin typeface="Arial" panose="020B0604020202020204" pitchFamily="34" charset="0"/>
              </a:rPr>
              <a:t>productStock</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Integer.parseInt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pquantity.getText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try{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Class.forName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com.mysql.cj.jdbc.Driver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Connection con =</a:t>
            </a:r>
            <a:r>
              <a:rPr lang="en-IN" sz="1800" b="0" i="0" u="none" strike="noStrike" dirty="0" err="1">
                <a:solidFill>
                  <a:srgbClr val="000000"/>
                </a:solidFill>
                <a:effectLst/>
                <a:latin typeface="Arial" panose="020B0604020202020204" pitchFamily="34" charset="0"/>
              </a:rPr>
              <a:t>DriverManager.getConnection</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jdbc:mysql</a:t>
            </a:r>
            <a:r>
              <a:rPr lang="en-IN" sz="1800" b="0" i="0" u="none" strike="noStrike" dirty="0">
                <a:solidFill>
                  <a:srgbClr val="000000"/>
                </a:solidFill>
                <a:effectLst/>
                <a:latin typeface="Arial" panose="020B0604020202020204" pitchFamily="34" charset="0"/>
              </a:rPr>
              <a:t>://localhost:3306/</a:t>
            </a:r>
            <a:r>
              <a:rPr lang="en-IN" sz="1800" b="0" i="0" u="none" strike="noStrike" dirty="0" err="1">
                <a:solidFill>
                  <a:srgbClr val="000000"/>
                </a:solidFill>
                <a:effectLst/>
                <a:latin typeface="Arial" panose="020B0604020202020204" pitchFamily="34" charset="0"/>
              </a:rPr>
              <a:t>supermarket?zeroDateTimeBehavior</a:t>
            </a:r>
            <a:r>
              <a:rPr lang="en-IN" sz="1800" b="0" i="0" u="none" strike="noStrike" dirty="0">
                <a:solidFill>
                  <a:srgbClr val="000000"/>
                </a:solidFill>
                <a:effectLst/>
                <a:latin typeface="Arial" panose="020B0604020202020204" pitchFamily="34" charset="0"/>
              </a:rPr>
              <a:t>=CONVERT_TO_NULL","root","MySQL#911");</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Statement </a:t>
            </a:r>
            <a:r>
              <a:rPr lang="en-IN" sz="1800" b="0" i="0" u="none" strike="noStrike" dirty="0" err="1">
                <a:solidFill>
                  <a:srgbClr val="000000"/>
                </a:solidFill>
                <a:effectLst/>
                <a:latin typeface="Arial" panose="020B0604020202020204" pitchFamily="34" charset="0"/>
              </a:rPr>
              <a:t>st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con.createStatement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st.executeUpdate</a:t>
            </a:r>
            <a:r>
              <a:rPr lang="en-IN" sz="1800" b="0" i="0" u="none" strike="noStrike" dirty="0">
                <a:solidFill>
                  <a:srgbClr val="000000"/>
                </a:solidFill>
                <a:effectLst/>
                <a:latin typeface="Arial" panose="020B0604020202020204" pitchFamily="34" charset="0"/>
              </a:rPr>
              <a:t>("INSERT INTO `</a:t>
            </a:r>
            <a:r>
              <a:rPr lang="en-IN" sz="1800" b="0" i="0" u="none" strike="noStrike" dirty="0" err="1">
                <a:solidFill>
                  <a:srgbClr val="000000"/>
                </a:solidFill>
                <a:effectLst/>
                <a:latin typeface="Arial" panose="020B0604020202020204" pitchFamily="34" charset="0"/>
              </a:rPr>
              <a:t>productDetails</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Product_Id</a:t>
            </a:r>
            <a:r>
              <a:rPr lang="en-IN" sz="1800" b="0" i="0" u="none" strike="noStrike" dirty="0">
                <a:solidFill>
                  <a:srgbClr val="000000"/>
                </a:solidFill>
                <a:effectLst/>
                <a:latin typeface="Arial" panose="020B0604020202020204" pitchFamily="34" charset="0"/>
              </a:rPr>
              <a:t>`, `Name`, `Price`, `stock`) VALUES ('"+</a:t>
            </a:r>
            <a:r>
              <a:rPr lang="en-IN" sz="1800" b="0" i="0" u="none" strike="noStrike" dirty="0" err="1">
                <a:solidFill>
                  <a:srgbClr val="000000"/>
                </a:solidFill>
                <a:effectLst/>
                <a:latin typeface="Arial" panose="020B0604020202020204" pitchFamily="34" charset="0"/>
              </a:rPr>
              <a:t>productId</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productName</a:t>
            </a:r>
            <a:r>
              <a:rPr lang="en-IN" sz="1800" b="0" i="0" u="none" strike="noStrike" dirty="0">
                <a:solidFill>
                  <a:srgbClr val="000000"/>
                </a:solidFill>
                <a:effectLst/>
                <a:latin typeface="Arial" panose="020B0604020202020204" pitchFamily="34" charset="0"/>
              </a:rPr>
              <a:t>+"','"+price+"','"+</a:t>
            </a:r>
            <a:r>
              <a:rPr lang="en-IN" sz="1800" b="0" i="0" u="none" strike="noStrike" dirty="0" err="1">
                <a:solidFill>
                  <a:srgbClr val="000000"/>
                </a:solidFill>
                <a:effectLst/>
                <a:latin typeface="Arial" panose="020B0604020202020204" pitchFamily="34" charset="0"/>
              </a:rPr>
              <a:t>productStock</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null,"Product</a:t>
            </a:r>
            <a:r>
              <a:rPr lang="en-IN" sz="1800" b="0" i="0" u="none" strike="noStrike" dirty="0">
                <a:solidFill>
                  <a:srgbClr val="000000"/>
                </a:solidFill>
                <a:effectLst/>
                <a:latin typeface="Arial" panose="020B0604020202020204" pitchFamily="34" charset="0"/>
              </a:rPr>
              <a:t> Added");</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catch(</a:t>
            </a:r>
            <a:r>
              <a:rPr lang="en-IN" sz="1800" b="0" i="0" u="none" strike="noStrike" dirty="0" err="1">
                <a:solidFill>
                  <a:srgbClr val="000000"/>
                </a:solidFill>
                <a:effectLst/>
                <a:latin typeface="Arial" panose="020B0604020202020204" pitchFamily="34" charset="0"/>
              </a:rPr>
              <a:t>HeadlessException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ClassNotFoundException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SQLException</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null,"Error</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br>
              <a:rPr lang="en-IN" dirty="0"/>
            </a:br>
            <a:endParaRPr lang="en-IN" dirty="0"/>
          </a:p>
        </p:txBody>
      </p:sp>
      <p:sp>
        <p:nvSpPr>
          <p:cNvPr id="4" name="Slide Number Placeholder 3">
            <a:extLst>
              <a:ext uri="{FF2B5EF4-FFF2-40B4-BE49-F238E27FC236}">
                <a16:creationId xmlns:a16="http://schemas.microsoft.com/office/drawing/2014/main" id="{F408D210-D7E2-4137-86E2-F23B69F13CE3}"/>
              </a:ext>
            </a:extLst>
          </p:cNvPr>
          <p:cNvSpPr>
            <a:spLocks noGrp="1"/>
          </p:cNvSpPr>
          <p:nvPr>
            <p:ph type="sldNum" sz="quarter" idx="12"/>
          </p:nvPr>
        </p:nvSpPr>
        <p:spPr/>
        <p:txBody>
          <a:bodyPr/>
          <a:lstStyle/>
          <a:p>
            <a:fld id="{2C07D731-954F-46FD-BAAF-C9FA5DFBAA4D}" type="slidenum">
              <a:rPr lang="en-IN" smtClean="0"/>
              <a:t>19</a:t>
            </a:fld>
            <a:endParaRPr lang="en-IN"/>
          </a:p>
        </p:txBody>
      </p:sp>
    </p:spTree>
    <p:extLst>
      <p:ext uri="{BB962C8B-B14F-4D97-AF65-F5344CB8AC3E}">
        <p14:creationId xmlns:p14="http://schemas.microsoft.com/office/powerpoint/2010/main" val="270997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13C1-89D8-4143-B005-968C5B3AE74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EFED60C-7C28-47E1-836E-9E208BE99F9C}"/>
              </a:ext>
            </a:extLst>
          </p:cNvPr>
          <p:cNvSpPr>
            <a:spLocks noGrp="1"/>
          </p:cNvSpPr>
          <p:nvPr>
            <p:ph idx="1"/>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J</a:t>
            </a:r>
            <a:r>
              <a:rPr lang="en-US" sz="1800" b="1" spc="-2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Component</a:t>
            </a:r>
            <a:r>
              <a:rPr lang="en-US" sz="1800"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Project</a:t>
            </a:r>
            <a:r>
              <a:rPr lang="en-US" sz="1800"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Report</a:t>
            </a:r>
            <a:r>
              <a:rPr lang="en-US" sz="1800"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800"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course</a:t>
            </a:r>
            <a:r>
              <a:rPr lang="en-US" sz="1800" b="1" spc="-3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CSE2004</a:t>
            </a:r>
            <a:r>
              <a:rPr lang="en-US" sz="1800" b="1" spc="-2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Data</a:t>
            </a:r>
            <a:r>
              <a:rPr lang="en-US" sz="1800" b="1" spc="-10" dirty="0">
                <a:effectLst/>
                <a:latin typeface="Calibri" panose="020F0502020204030204" pitchFamily="34" charset="0"/>
                <a:ea typeface="Times New Roman" panose="02020603050405020304" pitchFamily="18" charset="0"/>
                <a:cs typeface="Times New Roman" panose="02020603050405020304" pitchFamily="18" charset="0"/>
              </a:rPr>
              <a:t>base Management System</a:t>
            </a:r>
          </a:p>
          <a:p>
            <a:endParaRPr lang="en-US" b="1" spc="-10" dirty="0">
              <a:latin typeface="Calibri" panose="020F0502020204030204" pitchFamily="34" charset="0"/>
              <a:ea typeface="Times New Roman" panose="02020603050405020304" pitchFamily="18" charset="0"/>
              <a:cs typeface="Times New Roman" panose="02020603050405020304" pitchFamily="18" charset="0"/>
            </a:endParaRPr>
          </a:p>
          <a:p>
            <a:pPr marL="1244600" marR="1677035" indent="0" algn="ctr">
              <a:spcBef>
                <a:spcPts val="175"/>
              </a:spcBef>
              <a:spcAft>
                <a:spcPts val="0"/>
              </a:spcAft>
              <a:buNone/>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Submitted</a:t>
            </a:r>
            <a:r>
              <a:rPr lang="en-US" sz="1800" i="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to</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endParaRPr lang="en-IN" sz="1800" dirty="0">
              <a:effectLst/>
              <a:latin typeface="Times New Roman" panose="02020603050405020304" pitchFamily="18" charset="0"/>
              <a:ea typeface="Times New Roman" panose="02020603050405020304" pitchFamily="18" charset="0"/>
            </a:endParaRPr>
          </a:p>
          <a:p>
            <a:pPr marL="1409700" marR="1586230" indent="0" algn="ctr">
              <a:spcBef>
                <a:spcPts val="5"/>
              </a:spcBef>
              <a:spcAft>
                <a:spcPts val="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Dr.</a:t>
            </a:r>
            <a:r>
              <a:rPr lang="en-US" sz="1800" b="1"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RISHIKESHAN</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endParaRPr>
          </a:p>
          <a:p>
            <a:pPr marL="2371725" marR="2481580" indent="0" algn="ctr">
              <a:lnSpc>
                <a:spcPct val="141000"/>
              </a:lnSpc>
              <a:spcBef>
                <a:spcPts val="515"/>
              </a:spcBef>
              <a:spcAft>
                <a:spcPts val="0"/>
              </a:spcAft>
              <a:buNone/>
            </a:pPr>
            <a:r>
              <a:rPr lang="en-US" sz="1800" dirty="0">
                <a:effectLst/>
                <a:latin typeface="Arial MT"/>
                <a:ea typeface="Times New Roman" panose="02020603050405020304" pitchFamily="18" charset="0"/>
              </a:rPr>
              <a:t>Assistant Professor</a:t>
            </a:r>
            <a:r>
              <a:rPr lang="en-US" sz="1800" spc="5" dirty="0">
                <a:effectLst/>
                <a:latin typeface="Arial MT"/>
                <a:ea typeface="Times New Roman" panose="02020603050405020304" pitchFamily="18" charset="0"/>
              </a:rPr>
              <a:t> </a:t>
            </a:r>
            <a:r>
              <a:rPr lang="en-US" sz="1800" dirty="0">
                <a:effectLst/>
                <a:latin typeface="Arial MT"/>
                <a:ea typeface="Times New Roman" panose="02020603050405020304" pitchFamily="18" charset="0"/>
              </a:rPr>
              <a:t>SCOPE</a:t>
            </a:r>
            <a:r>
              <a:rPr lang="en-US" sz="1800" spc="-30" dirty="0">
                <a:effectLst/>
                <a:latin typeface="Arial MT"/>
                <a:ea typeface="Times New Roman" panose="02020603050405020304" pitchFamily="18" charset="0"/>
              </a:rPr>
              <a:t> </a:t>
            </a:r>
            <a:r>
              <a:rPr lang="en-US" sz="1800" spc="-25" dirty="0">
                <a:effectLst/>
                <a:latin typeface="Arial MT"/>
                <a:ea typeface="Times New Roman" panose="02020603050405020304" pitchFamily="18" charset="0"/>
              </a:rPr>
              <a:t> </a:t>
            </a:r>
            <a:r>
              <a:rPr lang="en-US" sz="1800" dirty="0">
                <a:effectLst/>
                <a:latin typeface="Arial MT"/>
                <a:ea typeface="Times New Roman" panose="02020603050405020304" pitchFamily="18" charset="0"/>
              </a:rPr>
              <a:t>VIT</a:t>
            </a:r>
            <a:r>
              <a:rPr lang="en-US" sz="1800" spc="-30" dirty="0">
                <a:effectLst/>
                <a:latin typeface="Arial MT"/>
                <a:ea typeface="Times New Roman" panose="02020603050405020304" pitchFamily="18" charset="0"/>
              </a:rPr>
              <a:t> </a:t>
            </a:r>
            <a:r>
              <a:rPr lang="en-US" sz="1800" dirty="0">
                <a:effectLst/>
                <a:latin typeface="Arial MT"/>
                <a:ea typeface="Times New Roman" panose="02020603050405020304" pitchFamily="18" charset="0"/>
              </a:rPr>
              <a:t>Chennai</a:t>
            </a:r>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DAADB5C-272E-4AA7-BE3B-370B6E25F321}"/>
              </a:ext>
            </a:extLst>
          </p:cNvPr>
          <p:cNvSpPr>
            <a:spLocks noGrp="1"/>
          </p:cNvSpPr>
          <p:nvPr>
            <p:ph type="sldNum" sz="quarter" idx="12"/>
          </p:nvPr>
        </p:nvSpPr>
        <p:spPr/>
        <p:txBody>
          <a:bodyPr/>
          <a:lstStyle/>
          <a:p>
            <a:fld id="{2C07D731-954F-46FD-BAAF-C9FA5DFBAA4D}" type="slidenum">
              <a:rPr lang="en-IN" smtClean="0"/>
              <a:t>2</a:t>
            </a:fld>
            <a:endParaRPr lang="en-IN"/>
          </a:p>
        </p:txBody>
      </p:sp>
      <p:pic>
        <p:nvPicPr>
          <p:cNvPr id="6" name="Picture 5">
            <a:extLst>
              <a:ext uri="{FF2B5EF4-FFF2-40B4-BE49-F238E27FC236}">
                <a16:creationId xmlns:a16="http://schemas.microsoft.com/office/drawing/2014/main" id="{F100BCB6-761F-4EA1-B036-8DEF0BFEE169}"/>
              </a:ext>
            </a:extLst>
          </p:cNvPr>
          <p:cNvPicPr>
            <a:picLocks noChangeAspect="1"/>
          </p:cNvPicPr>
          <p:nvPr/>
        </p:nvPicPr>
        <p:blipFill>
          <a:blip r:embed="rId2"/>
          <a:stretch>
            <a:fillRect/>
          </a:stretch>
        </p:blipFill>
        <p:spPr>
          <a:xfrm>
            <a:off x="950692" y="3178061"/>
            <a:ext cx="3436918" cy="800169"/>
          </a:xfrm>
          <a:prstGeom prst="rect">
            <a:avLst/>
          </a:prstGeom>
        </p:spPr>
      </p:pic>
    </p:spTree>
    <p:extLst>
      <p:ext uri="{BB962C8B-B14F-4D97-AF65-F5344CB8AC3E}">
        <p14:creationId xmlns:p14="http://schemas.microsoft.com/office/powerpoint/2010/main" val="17810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FCE7-A8B9-47DD-A170-EFD5821A5486}"/>
              </a:ext>
            </a:extLst>
          </p:cNvPr>
          <p:cNvSpPr>
            <a:spLocks noGrp="1"/>
          </p:cNvSpPr>
          <p:nvPr>
            <p:ph type="title"/>
          </p:nvPr>
        </p:nvSpPr>
        <p:spPr/>
        <p:txBody>
          <a:bodyPr/>
          <a:lstStyle/>
          <a:p>
            <a:r>
              <a:rPr lang="en-US" dirty="0"/>
              <a:t>Add/Update</a:t>
            </a:r>
            <a:br>
              <a:rPr lang="en-US" dirty="0"/>
            </a:br>
            <a:r>
              <a:rPr lang="en-US" dirty="0"/>
              <a:t>Product Page</a:t>
            </a:r>
            <a:br>
              <a:rPr lang="en-US" dirty="0"/>
            </a:br>
            <a:r>
              <a:rPr lang="en-US" dirty="0"/>
              <a:t>Code</a:t>
            </a:r>
            <a:endParaRPr lang="en-IN" dirty="0"/>
          </a:p>
        </p:txBody>
      </p:sp>
      <p:sp>
        <p:nvSpPr>
          <p:cNvPr id="3" name="Content Placeholder 2">
            <a:extLst>
              <a:ext uri="{FF2B5EF4-FFF2-40B4-BE49-F238E27FC236}">
                <a16:creationId xmlns:a16="http://schemas.microsoft.com/office/drawing/2014/main" id="{C49B6122-C582-4BB8-AAD7-E1A25C92F396}"/>
              </a:ext>
            </a:extLst>
          </p:cNvPr>
          <p:cNvSpPr>
            <a:spLocks noGrp="1"/>
          </p:cNvSpPr>
          <p:nvPr>
            <p:ph idx="1"/>
          </p:nvPr>
        </p:nvSpPr>
        <p:spPr/>
        <p:txBody>
          <a:bodyPr>
            <a:normAutofit fontScale="62500" lnSpcReduction="20000"/>
          </a:bodyPr>
          <a:lstStyle/>
          <a:p>
            <a:pPr rtl="0">
              <a:spcBef>
                <a:spcPts val="0"/>
              </a:spcBef>
              <a:spcAft>
                <a:spcPts val="0"/>
              </a:spcAft>
            </a:pPr>
            <a:r>
              <a:rPr lang="en-IN" sz="1800" b="0" i="0" u="none" strike="noStrike" dirty="0">
                <a:solidFill>
                  <a:srgbClr val="000000"/>
                </a:solidFill>
                <a:effectLst/>
                <a:latin typeface="Arial" panose="020B0604020202020204" pitchFamily="34" charset="0"/>
              </a:rPr>
              <a:t>private void jButton2ActionPerformed(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new </a:t>
            </a:r>
            <a:r>
              <a:rPr lang="en-IN" sz="1800" b="0" i="0" u="none" strike="noStrike" dirty="0" err="1">
                <a:solidFill>
                  <a:srgbClr val="000000"/>
                </a:solidFill>
                <a:effectLst/>
                <a:latin typeface="Arial" panose="020B0604020202020204" pitchFamily="34" charset="0"/>
              </a:rPr>
              <a:t>productMenu</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setVisible</a:t>
            </a:r>
            <a:r>
              <a:rPr lang="en-IN" sz="1800" b="0" i="0" u="none" strike="noStrike" dirty="0">
                <a:solidFill>
                  <a:srgbClr val="000000"/>
                </a:solidFill>
                <a:effectLst/>
                <a:latin typeface="Arial" panose="020B0604020202020204" pitchFamily="34" charset="0"/>
              </a:rPr>
              <a:t>(true);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private void jToggleButton1ActionPerformed(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int </a:t>
            </a:r>
            <a:r>
              <a:rPr lang="en-IN" sz="1800" b="0" i="0" u="none" strike="noStrike" dirty="0" err="1">
                <a:solidFill>
                  <a:srgbClr val="000000"/>
                </a:solidFill>
                <a:effectLst/>
                <a:latin typeface="Arial" panose="020B0604020202020204" pitchFamily="34" charset="0"/>
              </a:rPr>
              <a:t>uproductId</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Integer.parseInt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pid.getText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int </a:t>
            </a:r>
            <a:r>
              <a:rPr lang="en-IN" sz="1800" b="0" i="0" u="none" strike="noStrike" dirty="0" err="1">
                <a:solidFill>
                  <a:srgbClr val="000000"/>
                </a:solidFill>
                <a:effectLst/>
                <a:latin typeface="Arial" panose="020B0604020202020204" pitchFamily="34" charset="0"/>
              </a:rPr>
              <a:t>uproductStock</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Integer.parseInt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pquantity.getText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try{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Class.forName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com.mysql.cj.jdbc.Driver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Connection con =</a:t>
            </a:r>
            <a:r>
              <a:rPr lang="en-IN" sz="1800" b="0" i="0" u="none" strike="noStrike" dirty="0" err="1">
                <a:solidFill>
                  <a:srgbClr val="000000"/>
                </a:solidFill>
                <a:effectLst/>
                <a:latin typeface="Arial" panose="020B0604020202020204" pitchFamily="34" charset="0"/>
              </a:rPr>
              <a:t>DriverManager.getConnection</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jdbc:mysql</a:t>
            </a:r>
            <a:r>
              <a:rPr lang="en-IN" sz="1800" b="0" i="0" u="none" strike="noStrike" dirty="0">
                <a:solidFill>
                  <a:srgbClr val="000000"/>
                </a:solidFill>
                <a:effectLst/>
                <a:latin typeface="Arial" panose="020B0604020202020204" pitchFamily="34" charset="0"/>
              </a:rPr>
              <a:t>://localhost:3306/</a:t>
            </a:r>
            <a:r>
              <a:rPr lang="en-IN" sz="1800" b="0" i="0" u="none" strike="noStrike" dirty="0" err="1">
                <a:solidFill>
                  <a:srgbClr val="000000"/>
                </a:solidFill>
                <a:effectLst/>
                <a:latin typeface="Arial" panose="020B0604020202020204" pitchFamily="34" charset="0"/>
              </a:rPr>
              <a:t>supermarket?zeroDateTimeBehavior</a:t>
            </a:r>
            <a:r>
              <a:rPr lang="en-IN" sz="1800" b="0" i="0" u="none" strike="noStrike" dirty="0">
                <a:solidFill>
                  <a:srgbClr val="000000"/>
                </a:solidFill>
                <a:effectLst/>
                <a:latin typeface="Arial" panose="020B0604020202020204" pitchFamily="34" charset="0"/>
              </a:rPr>
              <a:t>=CONVERT_TO_NULL","root","MySQL#911");</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Statement </a:t>
            </a:r>
            <a:r>
              <a:rPr lang="en-IN" sz="1800" b="0" i="0" u="none" strike="noStrike" dirty="0" err="1">
                <a:solidFill>
                  <a:srgbClr val="000000"/>
                </a:solidFill>
                <a:effectLst/>
                <a:latin typeface="Arial" panose="020B0604020202020204" pitchFamily="34" charset="0"/>
              </a:rPr>
              <a:t>st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con.createStatement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st.executeUpdate</a:t>
            </a:r>
            <a:r>
              <a:rPr lang="en-IN" sz="1800" b="0" i="0" u="none" strike="noStrike" dirty="0">
                <a:solidFill>
                  <a:srgbClr val="000000"/>
                </a:solidFill>
                <a:effectLst/>
                <a:latin typeface="Arial" panose="020B0604020202020204" pitchFamily="34" charset="0"/>
              </a:rPr>
              <a:t>("UPDATE </a:t>
            </a:r>
            <a:r>
              <a:rPr lang="en-IN" sz="1800" b="0" i="0" u="none" strike="noStrike" dirty="0" err="1">
                <a:solidFill>
                  <a:srgbClr val="000000"/>
                </a:solidFill>
                <a:effectLst/>
                <a:latin typeface="Arial" panose="020B0604020202020204" pitchFamily="34" charset="0"/>
              </a:rPr>
              <a:t>productdetails</a:t>
            </a:r>
            <a:r>
              <a:rPr lang="en-IN" sz="1800" b="0" i="0" u="none" strike="noStrike" dirty="0">
                <a:solidFill>
                  <a:srgbClr val="000000"/>
                </a:solidFill>
                <a:effectLst/>
                <a:latin typeface="Arial" panose="020B0604020202020204" pitchFamily="34" charset="0"/>
              </a:rPr>
              <a:t> SET stock = '"+</a:t>
            </a:r>
            <a:r>
              <a:rPr lang="en-IN" sz="1800" b="0" i="0" u="none" strike="noStrike" dirty="0" err="1">
                <a:solidFill>
                  <a:srgbClr val="000000"/>
                </a:solidFill>
                <a:effectLst/>
                <a:latin typeface="Arial" panose="020B0604020202020204" pitchFamily="34" charset="0"/>
              </a:rPr>
              <a:t>uproductStock</a:t>
            </a:r>
            <a:r>
              <a:rPr lang="en-IN" sz="1800" b="0" i="0" u="none" strike="noStrike" dirty="0">
                <a:solidFill>
                  <a:srgbClr val="000000"/>
                </a:solidFill>
                <a:effectLst/>
                <a:latin typeface="Arial" panose="020B0604020202020204" pitchFamily="34" charset="0"/>
              </a:rPr>
              <a:t>+"' WHERE </a:t>
            </a:r>
            <a:r>
              <a:rPr lang="en-IN" sz="1800" b="0" i="0" u="none" strike="noStrike" dirty="0" err="1">
                <a:solidFill>
                  <a:srgbClr val="000000"/>
                </a:solidFill>
                <a:effectLst/>
                <a:latin typeface="Arial" panose="020B0604020202020204" pitchFamily="34" charset="0"/>
              </a:rPr>
              <a:t>Product_Id</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uproductId</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null,"Product</a:t>
            </a:r>
            <a:r>
              <a:rPr lang="en-IN" sz="1800" b="0" i="0" u="none" strike="noStrike" dirty="0">
                <a:solidFill>
                  <a:srgbClr val="000000"/>
                </a:solidFill>
                <a:effectLst/>
                <a:latin typeface="Arial" panose="020B0604020202020204" pitchFamily="34" charset="0"/>
              </a:rPr>
              <a:t> Updated");</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catch(</a:t>
            </a:r>
            <a:r>
              <a:rPr lang="en-IN" sz="1800" b="0" i="0" u="none" strike="noStrike" dirty="0" err="1">
                <a:solidFill>
                  <a:srgbClr val="000000"/>
                </a:solidFill>
                <a:effectLst/>
                <a:latin typeface="Arial" panose="020B0604020202020204" pitchFamily="34" charset="0"/>
              </a:rPr>
              <a:t>HeadlessException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ClassNotFoundException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SQLException</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null,"Error</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marL="0" indent="0">
              <a:buNone/>
            </a:pPr>
            <a:endParaRPr lang="en-IN" dirty="0"/>
          </a:p>
        </p:txBody>
      </p:sp>
      <p:sp>
        <p:nvSpPr>
          <p:cNvPr id="4" name="Slide Number Placeholder 3">
            <a:extLst>
              <a:ext uri="{FF2B5EF4-FFF2-40B4-BE49-F238E27FC236}">
                <a16:creationId xmlns:a16="http://schemas.microsoft.com/office/drawing/2014/main" id="{CF2F6322-4B53-4C97-BCCA-BE38F24AF9C8}"/>
              </a:ext>
            </a:extLst>
          </p:cNvPr>
          <p:cNvSpPr>
            <a:spLocks noGrp="1"/>
          </p:cNvSpPr>
          <p:nvPr>
            <p:ph type="sldNum" sz="quarter" idx="12"/>
          </p:nvPr>
        </p:nvSpPr>
        <p:spPr/>
        <p:txBody>
          <a:bodyPr/>
          <a:lstStyle/>
          <a:p>
            <a:fld id="{2C07D731-954F-46FD-BAAF-C9FA5DFBAA4D}" type="slidenum">
              <a:rPr lang="en-IN" smtClean="0"/>
              <a:t>20</a:t>
            </a:fld>
            <a:endParaRPr lang="en-IN"/>
          </a:p>
        </p:txBody>
      </p:sp>
    </p:spTree>
    <p:extLst>
      <p:ext uri="{BB962C8B-B14F-4D97-AF65-F5344CB8AC3E}">
        <p14:creationId xmlns:p14="http://schemas.microsoft.com/office/powerpoint/2010/main" val="4091913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AD76-41AC-46B6-81A8-E0B9DEE6B99B}"/>
              </a:ext>
            </a:extLst>
          </p:cNvPr>
          <p:cNvSpPr>
            <a:spLocks noGrp="1"/>
          </p:cNvSpPr>
          <p:nvPr>
            <p:ph type="title"/>
          </p:nvPr>
        </p:nvSpPr>
        <p:spPr/>
        <p:txBody>
          <a:bodyPr/>
          <a:lstStyle/>
          <a:p>
            <a:r>
              <a:rPr lang="en-US" dirty="0"/>
              <a:t>Add/Update </a:t>
            </a:r>
            <a:br>
              <a:rPr lang="en-US" dirty="0"/>
            </a:br>
            <a:r>
              <a:rPr lang="en-US" dirty="0"/>
              <a:t>Product </a:t>
            </a:r>
            <a:br>
              <a:rPr lang="en-US" dirty="0"/>
            </a:br>
            <a:r>
              <a:rPr lang="en-US" dirty="0"/>
              <a:t>Panel</a:t>
            </a:r>
            <a:endParaRPr lang="en-IN" dirty="0"/>
          </a:p>
        </p:txBody>
      </p:sp>
      <p:pic>
        <p:nvPicPr>
          <p:cNvPr id="6" name="Content Placeholder 5">
            <a:extLst>
              <a:ext uri="{FF2B5EF4-FFF2-40B4-BE49-F238E27FC236}">
                <a16:creationId xmlns:a16="http://schemas.microsoft.com/office/drawing/2014/main" id="{BCBE2488-A507-4166-9FD1-E2A819E8B228}"/>
              </a:ext>
            </a:extLst>
          </p:cNvPr>
          <p:cNvPicPr>
            <a:picLocks noGrp="1" noChangeAspect="1"/>
          </p:cNvPicPr>
          <p:nvPr>
            <p:ph idx="1"/>
          </p:nvPr>
        </p:nvPicPr>
        <p:blipFill>
          <a:blip r:embed="rId2"/>
          <a:stretch>
            <a:fillRect/>
          </a:stretch>
        </p:blipFill>
        <p:spPr>
          <a:xfrm>
            <a:off x="5118100" y="1160525"/>
            <a:ext cx="6281738" cy="4533775"/>
          </a:xfrm>
        </p:spPr>
      </p:pic>
      <p:sp>
        <p:nvSpPr>
          <p:cNvPr id="4" name="Slide Number Placeholder 3">
            <a:extLst>
              <a:ext uri="{FF2B5EF4-FFF2-40B4-BE49-F238E27FC236}">
                <a16:creationId xmlns:a16="http://schemas.microsoft.com/office/drawing/2014/main" id="{472BA4AC-413E-4C80-96FD-7594E47BECE6}"/>
              </a:ext>
            </a:extLst>
          </p:cNvPr>
          <p:cNvSpPr>
            <a:spLocks noGrp="1"/>
          </p:cNvSpPr>
          <p:nvPr>
            <p:ph type="sldNum" sz="quarter" idx="12"/>
          </p:nvPr>
        </p:nvSpPr>
        <p:spPr/>
        <p:txBody>
          <a:bodyPr/>
          <a:lstStyle/>
          <a:p>
            <a:fld id="{2C07D731-954F-46FD-BAAF-C9FA5DFBAA4D}" type="slidenum">
              <a:rPr lang="en-IN" smtClean="0"/>
              <a:t>21</a:t>
            </a:fld>
            <a:endParaRPr lang="en-IN"/>
          </a:p>
        </p:txBody>
      </p:sp>
    </p:spTree>
    <p:extLst>
      <p:ext uri="{BB962C8B-B14F-4D97-AF65-F5344CB8AC3E}">
        <p14:creationId xmlns:p14="http://schemas.microsoft.com/office/powerpoint/2010/main" val="3880368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18FB-73A3-40CD-B5EF-5A16077CAACA}"/>
              </a:ext>
            </a:extLst>
          </p:cNvPr>
          <p:cNvSpPr>
            <a:spLocks noGrp="1"/>
          </p:cNvSpPr>
          <p:nvPr>
            <p:ph type="title"/>
          </p:nvPr>
        </p:nvSpPr>
        <p:spPr/>
        <p:txBody>
          <a:bodyPr/>
          <a:lstStyle/>
          <a:p>
            <a:r>
              <a:rPr lang="en-US" dirty="0"/>
              <a:t>Add/Update </a:t>
            </a:r>
            <a:br>
              <a:rPr lang="en-US" dirty="0"/>
            </a:br>
            <a:r>
              <a:rPr lang="en-US" dirty="0"/>
              <a:t>Product </a:t>
            </a:r>
            <a:br>
              <a:rPr lang="en-US" dirty="0"/>
            </a:br>
            <a:r>
              <a:rPr lang="en-US" dirty="0"/>
              <a:t>Panel</a:t>
            </a:r>
            <a:endParaRPr lang="en-IN" dirty="0"/>
          </a:p>
        </p:txBody>
      </p:sp>
      <p:sp>
        <p:nvSpPr>
          <p:cNvPr id="4" name="Slide Number Placeholder 3">
            <a:extLst>
              <a:ext uri="{FF2B5EF4-FFF2-40B4-BE49-F238E27FC236}">
                <a16:creationId xmlns:a16="http://schemas.microsoft.com/office/drawing/2014/main" id="{9B0CBF3B-1F45-42EC-A664-9C522E21014B}"/>
              </a:ext>
            </a:extLst>
          </p:cNvPr>
          <p:cNvSpPr>
            <a:spLocks noGrp="1"/>
          </p:cNvSpPr>
          <p:nvPr>
            <p:ph type="sldNum" sz="quarter" idx="12"/>
          </p:nvPr>
        </p:nvSpPr>
        <p:spPr/>
        <p:txBody>
          <a:bodyPr/>
          <a:lstStyle/>
          <a:p>
            <a:fld id="{2C07D731-954F-46FD-BAAF-C9FA5DFBAA4D}" type="slidenum">
              <a:rPr lang="en-IN" smtClean="0"/>
              <a:t>22</a:t>
            </a:fld>
            <a:endParaRPr lang="en-IN"/>
          </a:p>
        </p:txBody>
      </p:sp>
      <p:pic>
        <p:nvPicPr>
          <p:cNvPr id="6" name="Picture 5">
            <a:extLst>
              <a:ext uri="{FF2B5EF4-FFF2-40B4-BE49-F238E27FC236}">
                <a16:creationId xmlns:a16="http://schemas.microsoft.com/office/drawing/2014/main" id="{47CAEBDA-7800-469B-A8F4-BEAE4C7D1274}"/>
              </a:ext>
            </a:extLst>
          </p:cNvPr>
          <p:cNvPicPr>
            <a:picLocks noChangeAspect="1"/>
          </p:cNvPicPr>
          <p:nvPr/>
        </p:nvPicPr>
        <p:blipFill>
          <a:blip r:embed="rId2"/>
          <a:stretch>
            <a:fillRect/>
          </a:stretch>
        </p:blipFill>
        <p:spPr>
          <a:xfrm>
            <a:off x="4823859" y="547683"/>
            <a:ext cx="7018628" cy="4999153"/>
          </a:xfrm>
          <a:prstGeom prst="rect">
            <a:avLst/>
          </a:prstGeom>
        </p:spPr>
      </p:pic>
    </p:spTree>
    <p:extLst>
      <p:ext uri="{BB962C8B-B14F-4D97-AF65-F5344CB8AC3E}">
        <p14:creationId xmlns:p14="http://schemas.microsoft.com/office/powerpoint/2010/main" val="167681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8821-1808-493F-B865-0E1261A21FE0}"/>
              </a:ext>
            </a:extLst>
          </p:cNvPr>
          <p:cNvSpPr>
            <a:spLocks noGrp="1"/>
          </p:cNvSpPr>
          <p:nvPr>
            <p:ph type="title"/>
          </p:nvPr>
        </p:nvSpPr>
        <p:spPr/>
        <p:txBody>
          <a:bodyPr/>
          <a:lstStyle/>
          <a:p>
            <a:r>
              <a:rPr lang="en-US" dirty="0"/>
              <a:t>Product Billing Page Code</a:t>
            </a:r>
            <a:endParaRPr lang="en-IN" dirty="0"/>
          </a:p>
        </p:txBody>
      </p:sp>
      <p:sp>
        <p:nvSpPr>
          <p:cNvPr id="3" name="Content Placeholder 2">
            <a:extLst>
              <a:ext uri="{FF2B5EF4-FFF2-40B4-BE49-F238E27FC236}">
                <a16:creationId xmlns:a16="http://schemas.microsoft.com/office/drawing/2014/main" id="{5276A210-9789-454B-A5B7-CFB030E70720}"/>
              </a:ext>
            </a:extLst>
          </p:cNvPr>
          <p:cNvSpPr>
            <a:spLocks noGrp="1"/>
          </p:cNvSpPr>
          <p:nvPr>
            <p:ph idx="1"/>
          </p:nvPr>
        </p:nvSpPr>
        <p:spPr>
          <a:xfrm>
            <a:off x="5118447" y="320041"/>
            <a:ext cx="6281873" cy="6311578"/>
          </a:xfrm>
        </p:spPr>
        <p:txBody>
          <a:bodyPr>
            <a:normAutofit fontScale="62500" lnSpcReduction="20000"/>
          </a:bodyPr>
          <a:lstStyle/>
          <a:p>
            <a:pPr rtl="0">
              <a:spcBef>
                <a:spcPts val="0"/>
              </a:spcBef>
              <a:spcAft>
                <a:spcPts val="0"/>
              </a:spcAft>
            </a:pPr>
            <a:r>
              <a:rPr lang="en-IN" sz="1800" b="0" i="0" u="none" strike="noStrike" dirty="0">
                <a:solidFill>
                  <a:srgbClr val="000000"/>
                </a:solidFill>
                <a:effectLst/>
                <a:latin typeface="Arial" panose="020B0604020202020204" pitchFamily="34" charset="0"/>
              </a:rPr>
              <a:t>package supermarket_01;</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java.awt.HeadlessException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java.sql.Connection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java.sql.DriverManager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java.sql.ResultSet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java.sql.SQLException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java.sql.Statement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javax.swing.JOptionPane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import </a:t>
            </a:r>
            <a:r>
              <a:rPr lang="en-IN" sz="1800" b="0" i="0" u="none" strike="noStrike" dirty="0" err="1">
                <a:solidFill>
                  <a:srgbClr val="000000"/>
                </a:solidFill>
                <a:effectLst/>
                <a:latin typeface="Arial" panose="020B0604020202020204" pitchFamily="34" charset="0"/>
              </a:rPr>
              <a:t>javax.swing.table.DefaultTableModel</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public class </a:t>
            </a:r>
            <a:r>
              <a:rPr lang="en-IN" sz="1800" b="0" i="0" u="none" strike="noStrike" dirty="0" err="1">
                <a:solidFill>
                  <a:srgbClr val="000000"/>
                </a:solidFill>
                <a:effectLst/>
                <a:latin typeface="Arial" panose="020B0604020202020204" pitchFamily="34" charset="0"/>
              </a:rPr>
              <a:t>productEntry</a:t>
            </a:r>
            <a:r>
              <a:rPr lang="en-IN" sz="1800" b="0" i="0" u="none" strike="noStrike" dirty="0">
                <a:solidFill>
                  <a:srgbClr val="000000"/>
                </a:solidFill>
                <a:effectLst/>
                <a:latin typeface="Arial" panose="020B0604020202020204" pitchFamily="34" charset="0"/>
              </a:rPr>
              <a:t> extends </a:t>
            </a:r>
            <a:r>
              <a:rPr lang="en-IN" sz="1800" b="0" i="0" u="none" strike="noStrike" dirty="0" err="1">
                <a:solidFill>
                  <a:srgbClr val="000000"/>
                </a:solidFill>
                <a:effectLst/>
                <a:latin typeface="Arial" panose="020B0604020202020204" pitchFamily="34" charset="0"/>
              </a:rPr>
              <a:t>javax.swing.JFrame</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Creates new form </a:t>
            </a:r>
            <a:r>
              <a:rPr lang="en-IN" sz="1800" b="0" i="0" u="none" strike="noStrike" dirty="0" err="1">
                <a:solidFill>
                  <a:srgbClr val="000000"/>
                </a:solidFill>
                <a:effectLst/>
                <a:latin typeface="Arial" panose="020B0604020202020204" pitchFamily="34" charset="0"/>
              </a:rPr>
              <a:t>productEntry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public </a:t>
            </a:r>
            <a:r>
              <a:rPr lang="en-IN" sz="1800" b="0" i="0" u="none" strike="noStrike" dirty="0" err="1">
                <a:solidFill>
                  <a:srgbClr val="000000"/>
                </a:solidFill>
                <a:effectLst/>
                <a:latin typeface="Arial" panose="020B0604020202020204" pitchFamily="34" charset="0"/>
              </a:rPr>
              <a:t>productEntry</a:t>
            </a: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initComponents</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double total=0;</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private void jButton1ActionPerformed(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productId</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pId.getText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int quantity=</a:t>
            </a:r>
            <a:r>
              <a:rPr lang="en-IN" sz="1800" b="0" i="0" u="none" strike="noStrike" dirty="0" err="1">
                <a:solidFill>
                  <a:srgbClr val="000000"/>
                </a:solidFill>
                <a:effectLst/>
                <a:latin typeface="Arial" panose="020B0604020202020204" pitchFamily="34" charset="0"/>
              </a:rPr>
              <a:t>Integer.parseInt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p_quantity.getText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try{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Class.forName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com.mysql.cj.jdbc.Driver</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Connection con =</a:t>
            </a:r>
            <a:r>
              <a:rPr lang="en-IN" sz="1800" b="0" i="0" u="none" strike="noStrike" dirty="0" err="1">
                <a:solidFill>
                  <a:srgbClr val="000000"/>
                </a:solidFill>
                <a:effectLst/>
                <a:latin typeface="Arial" panose="020B0604020202020204" pitchFamily="34" charset="0"/>
              </a:rPr>
              <a:t>DriverManager.getConnection</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jdbc:mysql</a:t>
            </a:r>
            <a:r>
              <a:rPr lang="en-IN" sz="1800" b="0" i="0" u="none" strike="noStrike" dirty="0">
                <a:solidFill>
                  <a:srgbClr val="000000"/>
                </a:solidFill>
                <a:effectLst/>
                <a:latin typeface="Arial" panose="020B0604020202020204" pitchFamily="34" charset="0"/>
              </a:rPr>
              <a:t>://localhost:3306/</a:t>
            </a:r>
            <a:r>
              <a:rPr lang="en-IN" sz="1800" b="0" i="0" u="none" strike="noStrike" dirty="0" err="1">
                <a:solidFill>
                  <a:srgbClr val="000000"/>
                </a:solidFill>
                <a:effectLst/>
                <a:latin typeface="Arial" panose="020B0604020202020204" pitchFamily="34" charset="0"/>
              </a:rPr>
              <a:t>supermarket?zeroDateTimeBehavior</a:t>
            </a:r>
            <a:r>
              <a:rPr lang="en-IN" sz="1800" b="0" i="0" u="none" strike="noStrike" dirty="0">
                <a:solidFill>
                  <a:srgbClr val="000000"/>
                </a:solidFill>
                <a:effectLst/>
                <a:latin typeface="Arial" panose="020B0604020202020204" pitchFamily="34" charset="0"/>
              </a:rPr>
              <a:t>=CONVERT_TO_NULL","root","MySQL#911");</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Statement </a:t>
            </a:r>
            <a:r>
              <a:rPr lang="en-IN" sz="1800" b="0" i="0" u="none" strike="noStrike" dirty="0" err="1">
                <a:solidFill>
                  <a:srgbClr val="000000"/>
                </a:solidFill>
                <a:effectLst/>
                <a:latin typeface="Arial" panose="020B0604020202020204" pitchFamily="34" charset="0"/>
              </a:rPr>
              <a:t>st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con.createStatement</a:t>
            </a:r>
            <a:r>
              <a:rPr lang="en-IN" sz="1800" b="0" i="0" u="none" strike="noStrike" dirty="0">
                <a:solidFill>
                  <a:srgbClr val="000000"/>
                </a:solidFill>
                <a:effectLst/>
                <a:latin typeface="Arial" panose="020B0604020202020204" pitchFamily="34" charset="0"/>
              </a:rPr>
              <a:t>();</a:t>
            </a:r>
            <a:endParaRPr lang="en-IN" b="0" dirty="0">
              <a:effectLst/>
            </a:endParaRPr>
          </a:p>
        </p:txBody>
      </p:sp>
      <p:sp>
        <p:nvSpPr>
          <p:cNvPr id="4" name="Slide Number Placeholder 3">
            <a:extLst>
              <a:ext uri="{FF2B5EF4-FFF2-40B4-BE49-F238E27FC236}">
                <a16:creationId xmlns:a16="http://schemas.microsoft.com/office/drawing/2014/main" id="{76717992-B0CB-4771-94D5-8081479736EB}"/>
              </a:ext>
            </a:extLst>
          </p:cNvPr>
          <p:cNvSpPr>
            <a:spLocks noGrp="1"/>
          </p:cNvSpPr>
          <p:nvPr>
            <p:ph type="sldNum" sz="quarter" idx="12"/>
          </p:nvPr>
        </p:nvSpPr>
        <p:spPr/>
        <p:txBody>
          <a:bodyPr/>
          <a:lstStyle/>
          <a:p>
            <a:fld id="{2C07D731-954F-46FD-BAAF-C9FA5DFBAA4D}" type="slidenum">
              <a:rPr lang="en-IN" smtClean="0"/>
              <a:t>23</a:t>
            </a:fld>
            <a:endParaRPr lang="en-IN"/>
          </a:p>
        </p:txBody>
      </p:sp>
    </p:spTree>
    <p:extLst>
      <p:ext uri="{BB962C8B-B14F-4D97-AF65-F5344CB8AC3E}">
        <p14:creationId xmlns:p14="http://schemas.microsoft.com/office/powerpoint/2010/main" val="364142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F9C1-AE63-43D1-8076-1DF502CF1375}"/>
              </a:ext>
            </a:extLst>
          </p:cNvPr>
          <p:cNvSpPr>
            <a:spLocks noGrp="1"/>
          </p:cNvSpPr>
          <p:nvPr>
            <p:ph type="title"/>
          </p:nvPr>
        </p:nvSpPr>
        <p:spPr/>
        <p:txBody>
          <a:bodyPr/>
          <a:lstStyle/>
          <a:p>
            <a:r>
              <a:rPr lang="en-US" dirty="0"/>
              <a:t>Product Billing Page Code</a:t>
            </a:r>
            <a:endParaRPr lang="en-IN" dirty="0"/>
          </a:p>
        </p:txBody>
      </p:sp>
      <p:sp>
        <p:nvSpPr>
          <p:cNvPr id="3" name="Content Placeholder 2">
            <a:extLst>
              <a:ext uri="{FF2B5EF4-FFF2-40B4-BE49-F238E27FC236}">
                <a16:creationId xmlns:a16="http://schemas.microsoft.com/office/drawing/2014/main" id="{DB5E0C7E-DBB4-4FF3-A0F1-92374B75BFE8}"/>
              </a:ext>
            </a:extLst>
          </p:cNvPr>
          <p:cNvSpPr>
            <a:spLocks noGrp="1"/>
          </p:cNvSpPr>
          <p:nvPr>
            <p:ph idx="1"/>
          </p:nvPr>
        </p:nvSpPr>
        <p:spPr>
          <a:xfrm>
            <a:off x="5118447" y="186431"/>
            <a:ext cx="6281873" cy="6671569"/>
          </a:xfrm>
        </p:spPr>
        <p:txBody>
          <a:bodyPr>
            <a:normAutofit fontScale="55000" lnSpcReduction="20000"/>
          </a:bodyPr>
          <a:lstStyle/>
          <a:p>
            <a:pPr rtl="0">
              <a:spcBef>
                <a:spcPts val="0"/>
              </a:spcBef>
              <a:spcAft>
                <a:spcPts val="0"/>
              </a:spcAft>
            </a:pPr>
            <a:r>
              <a:rPr lang="en-IN" sz="1800" b="0" i="0" u="none" strike="noStrike" dirty="0" err="1">
                <a:solidFill>
                  <a:srgbClr val="000000"/>
                </a:solidFill>
                <a:effectLst/>
                <a:latin typeface="Arial" panose="020B0604020202020204" pitchFamily="34" charset="0"/>
              </a:rPr>
              <a:t>ResultSet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rs</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st.executeQuery</a:t>
            </a:r>
            <a:r>
              <a:rPr lang="en-IN" sz="1800" b="0" i="0" u="none" strike="noStrike" dirty="0">
                <a:solidFill>
                  <a:srgbClr val="000000"/>
                </a:solidFill>
                <a:effectLst/>
                <a:latin typeface="Arial" panose="020B0604020202020204" pitchFamily="34" charset="0"/>
              </a:rPr>
              <a:t>("SELECT  `Name`, `Price` FROM `</a:t>
            </a:r>
            <a:r>
              <a:rPr lang="en-IN" sz="1800" b="0" i="0" u="none" strike="noStrike" dirty="0" err="1">
                <a:solidFill>
                  <a:srgbClr val="000000"/>
                </a:solidFill>
                <a:effectLst/>
                <a:latin typeface="Arial" panose="020B0604020202020204" pitchFamily="34" charset="0"/>
              </a:rPr>
              <a:t>productDetails</a:t>
            </a:r>
            <a:r>
              <a:rPr lang="en-IN" sz="1800" b="0" i="0" u="none" strike="noStrike" dirty="0">
                <a:solidFill>
                  <a:srgbClr val="000000"/>
                </a:solidFill>
                <a:effectLst/>
                <a:latin typeface="Arial" panose="020B0604020202020204" pitchFamily="34" charset="0"/>
              </a:rPr>
              <a:t>` WHERE </a:t>
            </a:r>
            <a:r>
              <a:rPr lang="en-IN" sz="1800" b="0" i="0" u="none" strike="noStrike" dirty="0" err="1">
                <a:solidFill>
                  <a:srgbClr val="000000"/>
                </a:solidFill>
                <a:effectLst/>
                <a:latin typeface="Arial" panose="020B0604020202020204" pitchFamily="34" charset="0"/>
              </a:rPr>
              <a:t>Product_Id</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productId</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rs.next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double price=</a:t>
            </a:r>
            <a:r>
              <a:rPr lang="en-IN" sz="1800" b="0" i="0" u="none" strike="noStrike" dirty="0" err="1">
                <a:solidFill>
                  <a:srgbClr val="000000"/>
                </a:solidFill>
                <a:effectLst/>
                <a:latin typeface="Arial" panose="020B0604020202020204" pitchFamily="34" charset="0"/>
              </a:rPr>
              <a:t>rs.getDouble</a:t>
            </a:r>
            <a:r>
              <a:rPr lang="en-IN" sz="1800" b="0" i="0" u="none" strike="noStrike" dirty="0">
                <a:solidFill>
                  <a:srgbClr val="000000"/>
                </a:solidFill>
                <a:effectLst/>
                <a:latin typeface="Arial" panose="020B0604020202020204" pitchFamily="34" charset="0"/>
              </a:rPr>
              <a:t>("Price");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P_name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rs.getString</a:t>
            </a:r>
            <a:r>
              <a:rPr lang="en-IN" sz="1800" b="0" i="0" u="none" strike="noStrike" dirty="0">
                <a:solidFill>
                  <a:srgbClr val="000000"/>
                </a:solidFill>
                <a:effectLst/>
                <a:latin typeface="Arial" panose="020B0604020202020204" pitchFamily="34" charset="0"/>
              </a:rPr>
              <a:t>("Name");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double </a:t>
            </a:r>
            <a:r>
              <a:rPr lang="en-IN" sz="1800" b="0" i="0" u="none" strike="noStrike" dirty="0" err="1">
                <a:solidFill>
                  <a:srgbClr val="000000"/>
                </a:solidFill>
                <a:effectLst/>
                <a:latin typeface="Arial" panose="020B0604020202020204" pitchFamily="34" charset="0"/>
              </a:rPr>
              <a:t>f_price</a:t>
            </a:r>
            <a:r>
              <a:rPr lang="en-IN" sz="1800" b="0" i="0" u="none" strike="noStrike" dirty="0">
                <a:solidFill>
                  <a:srgbClr val="000000"/>
                </a:solidFill>
                <a:effectLst/>
                <a:latin typeface="Arial" panose="020B0604020202020204" pitchFamily="34" charset="0"/>
              </a:rPr>
              <a:t>=price*quantity;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total=</a:t>
            </a:r>
            <a:r>
              <a:rPr lang="en-IN" sz="1800" b="0" i="0" u="none" strike="noStrike" dirty="0" err="1">
                <a:solidFill>
                  <a:srgbClr val="000000"/>
                </a:solidFill>
                <a:effectLst/>
                <a:latin typeface="Arial" panose="020B0604020202020204" pitchFamily="34" charset="0"/>
              </a:rPr>
              <a:t>total+f_price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convertind</a:t>
            </a:r>
            <a:r>
              <a:rPr lang="en-IN" sz="1800" b="0" i="0" u="none" strike="noStrike" dirty="0">
                <a:solidFill>
                  <a:srgbClr val="000000"/>
                </a:solidFill>
                <a:effectLst/>
                <a:latin typeface="Arial" panose="020B0604020202020204" pitchFamily="34" charset="0"/>
              </a:rPr>
              <a:t> datatypes into String to add in table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t_price</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String.valueOf</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f_price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t_quantity</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String.valueOf</a:t>
            </a:r>
            <a:r>
              <a:rPr lang="en-IN" sz="1800" b="0" i="0" u="none" strike="noStrike" dirty="0">
                <a:solidFill>
                  <a:srgbClr val="000000"/>
                </a:solidFill>
                <a:effectLst/>
                <a:latin typeface="Arial" panose="020B0604020202020204" pitchFamily="34" charset="0"/>
              </a:rPr>
              <a:t>(quantity);</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//creating array for table data</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String </a:t>
            </a:r>
            <a:r>
              <a:rPr lang="en-IN" sz="1800" b="0" i="0" u="none" strike="noStrike" dirty="0" err="1">
                <a:solidFill>
                  <a:srgbClr val="000000"/>
                </a:solidFill>
                <a:effectLst/>
                <a:latin typeface="Arial" panose="020B0604020202020204" pitchFamily="34" charset="0"/>
              </a:rPr>
              <a:t>tbdata</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productId,P_name,t_quantity,t_price</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DefaultTableModel</a:t>
            </a:r>
            <a:r>
              <a:rPr lang="en-IN" sz="1800" b="0" i="0" u="none" strike="noStrike" dirty="0">
                <a:solidFill>
                  <a:srgbClr val="000000"/>
                </a:solidFill>
                <a:effectLst/>
                <a:latin typeface="Arial" panose="020B0604020202020204" pitchFamily="34" charset="0"/>
              </a:rPr>
              <a:t> tb1M= (</a:t>
            </a:r>
            <a:r>
              <a:rPr lang="en-IN" sz="1800" b="0" i="0" u="none" strike="noStrike" dirty="0" err="1">
                <a:solidFill>
                  <a:srgbClr val="000000"/>
                </a:solidFill>
                <a:effectLst/>
                <a:latin typeface="Arial" panose="020B0604020202020204" pitchFamily="34" charset="0"/>
              </a:rPr>
              <a:t>DefaultTableModel</a:t>
            </a:r>
            <a:r>
              <a:rPr lang="en-IN" sz="1800" b="0" i="0" u="none" strike="noStrike" dirty="0">
                <a:solidFill>
                  <a:srgbClr val="000000"/>
                </a:solidFill>
                <a:effectLst/>
                <a:latin typeface="Arial" panose="020B0604020202020204" pitchFamily="34" charset="0"/>
              </a:rPr>
              <a:t>)table01.getModel();</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tb1M.addRow(</a:t>
            </a:r>
            <a:r>
              <a:rPr lang="en-IN" sz="1800" b="0" i="0" u="none" strike="noStrike" dirty="0" err="1">
                <a:solidFill>
                  <a:srgbClr val="000000"/>
                </a:solidFill>
                <a:effectLst/>
                <a:latin typeface="Arial" panose="020B0604020202020204" pitchFamily="34" charset="0"/>
              </a:rPr>
              <a:t>tbdata</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grand_total.setText</a:t>
            </a:r>
            <a:r>
              <a:rPr lang="en-IN" sz="1800" b="0" i="0" u="none" strike="noStrike" dirty="0">
                <a:solidFill>
                  <a:srgbClr val="000000"/>
                </a:solidFill>
                <a:effectLst/>
                <a:latin typeface="Arial" panose="020B0604020202020204" pitchFamily="34" charset="0"/>
              </a:rPr>
              <a:t>(</a:t>
            </a:r>
            <a:r>
              <a:rPr lang="en-IN" sz="1800" b="0" i="0" u="none" strike="noStrike" dirty="0" err="1">
                <a:solidFill>
                  <a:srgbClr val="000000"/>
                </a:solidFill>
                <a:effectLst/>
                <a:latin typeface="Arial" panose="020B0604020202020204" pitchFamily="34" charset="0"/>
              </a:rPr>
              <a:t>String.valueOf</a:t>
            </a:r>
            <a:r>
              <a:rPr lang="en-IN" sz="1800" b="0" i="0" u="none" strike="noStrike" dirty="0">
                <a:solidFill>
                  <a:srgbClr val="000000"/>
                </a:solidFill>
                <a:effectLst/>
                <a:latin typeface="Arial" panose="020B0604020202020204" pitchFamily="34" charset="0"/>
              </a:rPr>
              <a:t>(total));</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pId.setText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p_quantity.setText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catch(</a:t>
            </a:r>
            <a:r>
              <a:rPr lang="en-IN" sz="1800" b="0" i="0" u="none" strike="noStrike" dirty="0" err="1">
                <a:solidFill>
                  <a:srgbClr val="000000"/>
                </a:solidFill>
                <a:effectLst/>
                <a:latin typeface="Arial" panose="020B0604020202020204" pitchFamily="34" charset="0"/>
              </a:rPr>
              <a:t>HeadlessException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ClassNotFoundException</a:t>
            </a:r>
            <a:r>
              <a:rPr lang="en-IN" sz="1800" b="0" i="0" u="none" strike="noStrike" dirty="0">
                <a:solidFill>
                  <a:srgbClr val="000000"/>
                </a:solidFill>
                <a:effectLst/>
                <a:latin typeface="Arial" panose="020B0604020202020204" pitchFamily="34" charset="0"/>
              </a:rPr>
              <a:t> | </a:t>
            </a:r>
            <a:r>
              <a:rPr lang="en-IN" sz="1800" b="0" i="0" u="none" strike="noStrike" dirty="0" err="1">
                <a:solidFill>
                  <a:srgbClr val="000000"/>
                </a:solidFill>
                <a:effectLst/>
                <a:latin typeface="Arial" panose="020B0604020202020204" pitchFamily="34" charset="0"/>
              </a:rPr>
              <a:t>SQLException</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JOptionPane.showMessageDialog</a:t>
            </a:r>
            <a:r>
              <a:rPr lang="en-IN" sz="1800" b="0" i="0" u="none" strike="noStrike" dirty="0">
                <a:solidFill>
                  <a:srgbClr val="000000"/>
                </a:solidFill>
                <a:effectLst/>
                <a:latin typeface="Arial" panose="020B0604020202020204" pitchFamily="34" charset="0"/>
              </a:rPr>
              <a:t>(null,"</a:t>
            </a:r>
            <a:r>
              <a:rPr lang="en-IN" sz="1800" b="0" i="0" u="none" strike="noStrike" dirty="0" err="1">
                <a:solidFill>
                  <a:srgbClr val="000000"/>
                </a:solidFill>
                <a:effectLst/>
                <a:latin typeface="Arial" panose="020B0604020202020204" pitchFamily="34" charset="0"/>
              </a:rPr>
              <a:t>UnexpectedError</a:t>
            </a:r>
            <a:r>
              <a:rPr lang="en-IN" sz="1800" b="0" i="0" u="none" strike="noStrike" dirty="0">
                <a:solidFill>
                  <a:srgbClr val="000000"/>
                </a:solidFill>
                <a:effectLst/>
                <a:latin typeface="Arial" panose="020B0604020202020204" pitchFamily="34" charset="0"/>
              </a:rPr>
              <a:t>: "+e);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private void jButton2ActionPerformed(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this.setVisible</a:t>
            </a:r>
            <a:r>
              <a:rPr lang="en-IN" sz="1800" b="0" i="0" u="none" strike="noStrike" dirty="0">
                <a:solidFill>
                  <a:srgbClr val="000000"/>
                </a:solidFill>
                <a:effectLst/>
                <a:latin typeface="Arial" panose="020B0604020202020204" pitchFamily="34" charset="0"/>
              </a:rPr>
              <a:t>(false);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    private void jButton3ActionPerformed(</a:t>
            </a:r>
            <a:r>
              <a:rPr lang="en-IN" sz="1800" b="0" i="0" u="none" strike="noStrike" dirty="0" err="1">
                <a:solidFill>
                  <a:srgbClr val="000000"/>
                </a:solidFill>
                <a:effectLst/>
                <a:latin typeface="Arial" panose="020B0604020202020204" pitchFamily="34" charset="0"/>
              </a:rPr>
              <a:t>java.awt.event.ActionEvent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evt</a:t>
            </a:r>
            <a:r>
              <a:rPr lang="en-IN" sz="1800" b="0" i="0" u="none" strike="noStrike" dirty="0">
                <a:solidFill>
                  <a:srgbClr val="000000"/>
                </a:solidFill>
                <a:effectLst/>
                <a:latin typeface="Arial" panose="020B0604020202020204" pitchFamily="34" charset="0"/>
              </a:rPr>
              <a:t>) {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TODO add your handling code here: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pId.setText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p_quantity.setText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grand_total.setText</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DefaultTableModel</a:t>
            </a:r>
            <a:r>
              <a:rPr lang="en-IN" sz="1800" b="0" i="0" u="none" strike="noStrike" dirty="0">
                <a:solidFill>
                  <a:srgbClr val="000000"/>
                </a:solidFill>
                <a:effectLst/>
                <a:latin typeface="Arial" panose="020B0604020202020204" pitchFamily="34" charset="0"/>
              </a:rPr>
              <a:t> tb1M= (</a:t>
            </a:r>
            <a:r>
              <a:rPr lang="en-IN" sz="1800" b="0" i="0" u="none" strike="noStrike" dirty="0" err="1">
                <a:solidFill>
                  <a:srgbClr val="000000"/>
                </a:solidFill>
                <a:effectLst/>
                <a:latin typeface="Arial" panose="020B0604020202020204" pitchFamily="34" charset="0"/>
              </a:rPr>
              <a:t>DefaultTableModel</a:t>
            </a:r>
            <a:r>
              <a:rPr lang="en-IN" sz="1800" b="0" i="0" u="none" strike="noStrike" dirty="0">
                <a:solidFill>
                  <a:srgbClr val="000000"/>
                </a:solidFill>
                <a:effectLst/>
                <a:latin typeface="Arial" panose="020B0604020202020204" pitchFamily="34" charset="0"/>
              </a:rPr>
              <a:t>)table01.getModel();</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while(tb1M.getRowCount() &gt; 0)</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tb1M.removeRow(0);</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                                        </a:t>
            </a:r>
            <a:endParaRPr lang="en-IN" b="0" dirty="0">
              <a:effectLst/>
            </a:endParaRPr>
          </a:p>
        </p:txBody>
      </p:sp>
      <p:sp>
        <p:nvSpPr>
          <p:cNvPr id="4" name="Slide Number Placeholder 3">
            <a:extLst>
              <a:ext uri="{FF2B5EF4-FFF2-40B4-BE49-F238E27FC236}">
                <a16:creationId xmlns:a16="http://schemas.microsoft.com/office/drawing/2014/main" id="{5A4DE9A0-FE18-4265-9F1E-F8B0E69A8265}"/>
              </a:ext>
            </a:extLst>
          </p:cNvPr>
          <p:cNvSpPr>
            <a:spLocks noGrp="1"/>
          </p:cNvSpPr>
          <p:nvPr>
            <p:ph type="sldNum" sz="quarter" idx="12"/>
          </p:nvPr>
        </p:nvSpPr>
        <p:spPr/>
        <p:txBody>
          <a:bodyPr/>
          <a:lstStyle/>
          <a:p>
            <a:fld id="{2C07D731-954F-46FD-BAAF-C9FA5DFBAA4D}" type="slidenum">
              <a:rPr lang="en-IN" smtClean="0"/>
              <a:t>24</a:t>
            </a:fld>
            <a:endParaRPr lang="en-IN"/>
          </a:p>
        </p:txBody>
      </p:sp>
    </p:spTree>
    <p:extLst>
      <p:ext uri="{BB962C8B-B14F-4D97-AF65-F5344CB8AC3E}">
        <p14:creationId xmlns:p14="http://schemas.microsoft.com/office/powerpoint/2010/main" val="42605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C2C5-EF02-461C-953B-5F3EE2C14A54}"/>
              </a:ext>
            </a:extLst>
          </p:cNvPr>
          <p:cNvSpPr>
            <a:spLocks noGrp="1"/>
          </p:cNvSpPr>
          <p:nvPr>
            <p:ph type="title"/>
          </p:nvPr>
        </p:nvSpPr>
        <p:spPr/>
        <p:txBody>
          <a:bodyPr/>
          <a:lstStyle/>
          <a:p>
            <a:r>
              <a:rPr lang="en-US" dirty="0"/>
              <a:t>Product Billing Page Panel</a:t>
            </a:r>
            <a:endParaRPr lang="en-IN" dirty="0"/>
          </a:p>
        </p:txBody>
      </p:sp>
      <p:pic>
        <p:nvPicPr>
          <p:cNvPr id="6" name="Content Placeholder 5">
            <a:extLst>
              <a:ext uri="{FF2B5EF4-FFF2-40B4-BE49-F238E27FC236}">
                <a16:creationId xmlns:a16="http://schemas.microsoft.com/office/drawing/2014/main" id="{0C16FD7C-C6FE-46FC-9B28-EE335B5D441B}"/>
              </a:ext>
            </a:extLst>
          </p:cNvPr>
          <p:cNvPicPr>
            <a:picLocks noGrp="1" noChangeAspect="1"/>
          </p:cNvPicPr>
          <p:nvPr>
            <p:ph idx="1"/>
          </p:nvPr>
        </p:nvPicPr>
        <p:blipFill>
          <a:blip r:embed="rId2"/>
          <a:stretch>
            <a:fillRect/>
          </a:stretch>
        </p:blipFill>
        <p:spPr>
          <a:xfrm>
            <a:off x="5312873" y="803275"/>
            <a:ext cx="5892192" cy="5248275"/>
          </a:xfrm>
        </p:spPr>
      </p:pic>
      <p:sp>
        <p:nvSpPr>
          <p:cNvPr id="4" name="Slide Number Placeholder 3">
            <a:extLst>
              <a:ext uri="{FF2B5EF4-FFF2-40B4-BE49-F238E27FC236}">
                <a16:creationId xmlns:a16="http://schemas.microsoft.com/office/drawing/2014/main" id="{FAD5FFCC-03C2-45EB-B01D-D6E195AB1E32}"/>
              </a:ext>
            </a:extLst>
          </p:cNvPr>
          <p:cNvSpPr>
            <a:spLocks noGrp="1"/>
          </p:cNvSpPr>
          <p:nvPr>
            <p:ph type="sldNum" sz="quarter" idx="12"/>
          </p:nvPr>
        </p:nvSpPr>
        <p:spPr/>
        <p:txBody>
          <a:bodyPr/>
          <a:lstStyle/>
          <a:p>
            <a:fld id="{2C07D731-954F-46FD-BAAF-C9FA5DFBAA4D}" type="slidenum">
              <a:rPr lang="en-IN" smtClean="0"/>
              <a:t>25</a:t>
            </a:fld>
            <a:endParaRPr lang="en-IN"/>
          </a:p>
        </p:txBody>
      </p:sp>
    </p:spTree>
    <p:extLst>
      <p:ext uri="{BB962C8B-B14F-4D97-AF65-F5344CB8AC3E}">
        <p14:creationId xmlns:p14="http://schemas.microsoft.com/office/powerpoint/2010/main" val="17271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AAF2-40D8-4525-B05C-29D3BA7CD7C8}"/>
              </a:ext>
            </a:extLst>
          </p:cNvPr>
          <p:cNvSpPr>
            <a:spLocks noGrp="1"/>
          </p:cNvSpPr>
          <p:nvPr>
            <p:ph idx="1"/>
          </p:nvPr>
        </p:nvSpPr>
        <p:spPr/>
        <p:txBody>
          <a:bodyPr>
            <a:normAutofit lnSpcReduction="10000"/>
          </a:bodyPr>
          <a:lstStyle/>
          <a:p>
            <a:r>
              <a:rPr lang="en-US" dirty="0"/>
              <a:t>“Supermarket Billing System’’ software developed for a company has been designed to reduce the time taken to handle the sales activity. It is designed to replace an existing manual record system for reducing time taken for calculations and for storing data. The system uses JAVA NetBeans as front end and MySQL server as a backend for the database. The system is strong to handle daily operations where the database is cleared over certain time. This system will reduce manual work, calculations and will also provide periodic reports anytime. The proposed supermarket management system is very useful for big supermarkets as well as small ones to manage their inventories, staffs, and records of purchases and sales. New features and modules can be easily added into the system, so the project is very flexible and can adapt to, the requirements of the supermarket and its users,</a:t>
            </a:r>
            <a:endParaRPr lang="en-IN" dirty="0"/>
          </a:p>
        </p:txBody>
      </p:sp>
      <p:sp>
        <p:nvSpPr>
          <p:cNvPr id="4" name="Slide Number Placeholder 3">
            <a:extLst>
              <a:ext uri="{FF2B5EF4-FFF2-40B4-BE49-F238E27FC236}">
                <a16:creationId xmlns:a16="http://schemas.microsoft.com/office/drawing/2014/main" id="{177D3CCE-9765-44C6-B57B-05CBFA98D1E2}"/>
              </a:ext>
            </a:extLst>
          </p:cNvPr>
          <p:cNvSpPr>
            <a:spLocks noGrp="1"/>
          </p:cNvSpPr>
          <p:nvPr>
            <p:ph type="sldNum" sz="quarter" idx="12"/>
          </p:nvPr>
        </p:nvSpPr>
        <p:spPr/>
        <p:txBody>
          <a:bodyPr/>
          <a:lstStyle/>
          <a:p>
            <a:fld id="{2C07D731-954F-46FD-BAAF-C9FA5DFBAA4D}" type="slidenum">
              <a:rPr lang="en-IN" smtClean="0"/>
              <a:t>26</a:t>
            </a:fld>
            <a:endParaRPr lang="en-IN"/>
          </a:p>
        </p:txBody>
      </p:sp>
      <p:sp>
        <p:nvSpPr>
          <p:cNvPr id="8" name="Title 7">
            <a:extLst>
              <a:ext uri="{FF2B5EF4-FFF2-40B4-BE49-F238E27FC236}">
                <a16:creationId xmlns:a16="http://schemas.microsoft.com/office/drawing/2014/main" id="{CF4FD9A5-4468-4BF4-A4A6-DF2F1D0F7BA3}"/>
              </a:ext>
            </a:extLst>
          </p:cNvPr>
          <p:cNvSpPr>
            <a:spLocks noGrp="1"/>
          </p:cNvSpPr>
          <p:nvPr>
            <p:ph type="title"/>
          </p:nvPr>
        </p:nvSpPr>
        <p:spPr>
          <a:xfrm>
            <a:off x="920872" y="3215369"/>
            <a:ext cx="3435108" cy="725711"/>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Tree>
    <p:extLst>
      <p:ext uri="{BB962C8B-B14F-4D97-AF65-F5344CB8AC3E}">
        <p14:creationId xmlns:p14="http://schemas.microsoft.com/office/powerpoint/2010/main" val="3464801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A242C-4ECC-4183-A382-3982E2CEA40D}"/>
              </a:ext>
            </a:extLst>
          </p:cNvPr>
          <p:cNvSpPr/>
          <p:nvPr/>
        </p:nvSpPr>
        <p:spPr>
          <a:xfrm>
            <a:off x="3808181" y="2718761"/>
            <a:ext cx="4859728" cy="1107996"/>
          </a:xfrm>
          <a:prstGeom prst="rect">
            <a:avLst/>
          </a:prstGeom>
          <a:noFill/>
        </p:spPr>
        <p:txBody>
          <a:bodyPr wrap="none" lIns="91440" tIns="45720" rIns="91440" bIns="45720">
            <a:spAutoFit/>
          </a:bodyPr>
          <a:lstStyle/>
          <a:p>
            <a:pPr algn="ctr"/>
            <a:r>
              <a:rPr lang="en-US" sz="6600" dirty="0">
                <a:ln w="0"/>
                <a:effectLst>
                  <a:outerShdw blurRad="38100" dist="19050" dir="2700000" algn="tl" rotWithShape="0">
                    <a:schemeClr val="dk1">
                      <a:alpha val="40000"/>
                    </a:schemeClr>
                  </a:outerShdw>
                </a:effectLst>
              </a:rPr>
              <a:t>THANK YOU</a:t>
            </a:r>
            <a:endParaRPr lang="en-US" sz="6600" b="0" cap="none" spc="0" dirty="0">
              <a:ln w="0"/>
              <a:solidFill>
                <a:schemeClr val="tx1"/>
              </a:solidFill>
              <a:effectLst>
                <a:outerShdw blurRad="38100" dist="19050" dir="2700000" algn="tl" rotWithShape="0">
                  <a:schemeClr val="dk1">
                    <a:alpha val="40000"/>
                  </a:schemeClr>
                </a:outerShdw>
              </a:effectLst>
            </a:endParaRPr>
          </a:p>
        </p:txBody>
      </p:sp>
      <p:pic>
        <p:nvPicPr>
          <p:cNvPr id="7" name="Graphic 6" descr="Presentation with media">
            <a:extLst>
              <a:ext uri="{FF2B5EF4-FFF2-40B4-BE49-F238E27FC236}">
                <a16:creationId xmlns:a16="http://schemas.microsoft.com/office/drawing/2014/main" id="{27CBD199-8E91-48E2-9C26-7B4AEAC8319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3826757"/>
            <a:ext cx="914400" cy="914400"/>
          </a:xfrm>
          <a:prstGeom prst="rect">
            <a:avLst/>
          </a:prstGeom>
        </p:spPr>
      </p:pic>
    </p:spTree>
    <p:extLst>
      <p:ext uri="{BB962C8B-B14F-4D97-AF65-F5344CB8AC3E}">
        <p14:creationId xmlns:p14="http://schemas.microsoft.com/office/powerpoint/2010/main" val="262414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B2EE-A855-4356-98F2-96B1A24010AA}"/>
              </a:ext>
            </a:extLst>
          </p:cNvPr>
          <p:cNvSpPr>
            <a:spLocks noGrp="1"/>
          </p:cNvSpPr>
          <p:nvPr>
            <p:ph type="title"/>
          </p:nvPr>
        </p:nvSpPr>
        <p:spPr>
          <a:xfrm>
            <a:off x="506027" y="2104008"/>
            <a:ext cx="4261282" cy="2947386"/>
          </a:xfrm>
        </p:spPr>
        <p:txBody>
          <a:bodyPr>
            <a:normAutofit/>
          </a:bodyPr>
          <a:lstStyle/>
          <a:p>
            <a:pPr>
              <a:spcBef>
                <a:spcPts val="10"/>
              </a:spcBef>
            </a:pPr>
            <a:r>
              <a:rPr lang="en-US" sz="2000" dirty="0">
                <a:effectLst/>
                <a:latin typeface="Arial MT"/>
                <a:ea typeface="Times New Roman" panose="02020603050405020304" pitchFamily="18" charset="0"/>
              </a:rPr>
              <a:t> </a:t>
            </a:r>
            <a:br>
              <a:rPr lang="en-IN" sz="2000" dirty="0">
                <a:effectLst/>
                <a:latin typeface="Times New Roman" panose="02020603050405020304" pitchFamily="18" charset="0"/>
                <a:ea typeface="Times New Roman" panose="02020603050405020304" pitchFamily="18" charset="0"/>
              </a:rPr>
            </a:br>
            <a:r>
              <a:rPr lang="en-US" sz="2000" b="1" kern="0" dirty="0">
                <a:effectLst/>
                <a:uFill>
                  <a:solidFill>
                    <a:srgbClr val="000000"/>
                  </a:solidFill>
                </a:uFill>
                <a:latin typeface="Times New Roman" panose="02020603050405020304" pitchFamily="18" charset="0"/>
                <a:ea typeface="Times New Roman" panose="02020603050405020304" pitchFamily="18" charset="0"/>
              </a:rPr>
              <a:t>ACKNOWLEDGEMENT</a:t>
            </a:r>
            <a:br>
              <a:rPr lang="en-IN" sz="2000" b="1" kern="0" dirty="0">
                <a:effectLst/>
                <a:uFill>
                  <a:solidFill>
                    <a:srgbClr val="000000"/>
                  </a:solidFill>
                </a:uFill>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79C2FF50-CCC9-4819-958E-A751016959D3}"/>
              </a:ext>
            </a:extLst>
          </p:cNvPr>
          <p:cNvSpPr>
            <a:spLocks noGrp="1"/>
          </p:cNvSpPr>
          <p:nvPr>
            <p:ph idx="1"/>
          </p:nvPr>
        </p:nvSpPr>
        <p:spPr/>
        <p:txBody>
          <a:bodyPr>
            <a:normAutofit fontScale="85000" lnSpcReduction="10000"/>
          </a:bodyPr>
          <a:lstStyle/>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1500" marR="611505" indent="0" algn="just">
              <a:lnSpc>
                <a:spcPct val="107000"/>
              </a:lnSpc>
              <a:spcBef>
                <a:spcPts val="1100"/>
              </a:spcBef>
              <a:spcAft>
                <a:spcPts val="0"/>
              </a:spcAft>
              <a:buNone/>
            </a:pPr>
            <a:r>
              <a:rPr lang="en-US" sz="1800" spc="-5" dirty="0">
                <a:effectLst/>
                <a:latin typeface="Times New Roman" panose="02020603050405020304" pitchFamily="18" charset="0"/>
                <a:ea typeface="Times New Roman" panose="02020603050405020304" pitchFamily="18" charset="0"/>
              </a:rPr>
              <a:t>We</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wish</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express</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our</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sincere</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thanks</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gratitude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Rishikeshan 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School of 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consistent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encouragement</a:t>
            </a:r>
            <a:r>
              <a:rPr lang="en-US" sz="1800" spc="-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valuable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guidance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pleasant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throughout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endParaRPr lang="en-IN" sz="1800" dirty="0">
              <a:effectLst/>
              <a:latin typeface="Times New Roman" panose="02020603050405020304" pitchFamily="18" charset="0"/>
              <a:ea typeface="Times New Roman" panose="02020603050405020304" pitchFamily="18" charset="0"/>
            </a:endParaRPr>
          </a:p>
          <a:p>
            <a:pPr marL="571500" marR="605155" indent="0" algn="just">
              <a:lnSpc>
                <a:spcPct val="107000"/>
              </a:lnSpc>
              <a:spcBef>
                <a:spcPts val="810"/>
              </a:spcBef>
              <a:spcAft>
                <a:spcPts val="0"/>
              </a:spcAft>
              <a:buNone/>
            </a:pPr>
            <a:r>
              <a:rPr lang="en-US" sz="1800" dirty="0">
                <a:effectLst/>
                <a:latin typeface="Times New Roman" panose="02020603050405020304" pitchFamily="18" charset="0"/>
                <a:ea typeface="Times New Roman" panose="02020603050405020304" pitchFamily="18" charset="0"/>
              </a:rPr>
              <a:t>          We are extremely grateful to Dr. Jagadeesh Kannan, Dean of the School of 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 and Engineering, VIT Chennai, for extending the facilities of the school towards 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 unstinting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a:t>
            </a:r>
            <a:endParaRPr lang="en-IN" sz="1800" dirty="0">
              <a:effectLst/>
              <a:latin typeface="Times New Roman" panose="02020603050405020304" pitchFamily="18" charset="0"/>
              <a:ea typeface="Times New Roman" panose="02020603050405020304" pitchFamily="18" charset="0"/>
            </a:endParaRPr>
          </a:p>
          <a:p>
            <a:pPr marL="571500" marR="612775" indent="0" algn="just">
              <a:lnSpc>
                <a:spcPct val="107000"/>
              </a:lnSpc>
              <a:spcBef>
                <a:spcPts val="785"/>
              </a:spcBef>
              <a:spcAft>
                <a:spcPts val="0"/>
              </a:spcAft>
              <a:buNone/>
            </a:pPr>
            <a:r>
              <a:rPr lang="en-US" sz="1800" dirty="0">
                <a:effectLst/>
                <a:latin typeface="Times New Roman" panose="02020603050405020304" pitchFamily="18" charset="0"/>
                <a:ea typeface="Times New Roman" panose="02020603050405020304" pitchFamily="18" charset="0"/>
              </a:rPr>
              <a:t>         We express our thanks to our Head of the Department Dr. Justus S for his support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throughout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project.</a:t>
            </a:r>
            <a:endParaRPr lang="en-IN" sz="1800" dirty="0">
              <a:effectLst/>
              <a:latin typeface="Times New Roman" panose="02020603050405020304" pitchFamily="18" charset="0"/>
              <a:ea typeface="Times New Roman" panose="02020603050405020304" pitchFamily="18" charset="0"/>
            </a:endParaRPr>
          </a:p>
          <a:p>
            <a:pPr marL="571500" marR="614045" indent="0" algn="just">
              <a:lnSpc>
                <a:spcPct val="107000"/>
              </a:lnSpc>
              <a:spcBef>
                <a:spcPts val="815"/>
              </a:spcBef>
              <a:spcAft>
                <a:spcPts val="0"/>
              </a:spcAft>
              <a:buNone/>
            </a:pPr>
            <a:r>
              <a:rPr lang="en-US" sz="1800" dirty="0">
                <a:effectLst/>
                <a:latin typeface="Times New Roman" panose="02020603050405020304" pitchFamily="18" charset="0"/>
                <a:ea typeface="Times New Roman" panose="02020603050405020304" pitchFamily="18" charset="0"/>
              </a:rPr>
              <a:t>         We also take this opportunity to thank all the faculty of the school for their support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wisdom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imparted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throughout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endParaRPr lang="en-IN" sz="1800" dirty="0">
              <a:effectLst/>
              <a:latin typeface="Times New Roman" panose="02020603050405020304" pitchFamily="18" charset="0"/>
              <a:ea typeface="Times New Roman" panose="02020603050405020304" pitchFamily="18" charset="0"/>
            </a:endParaRPr>
          </a:p>
          <a:p>
            <a:pPr marL="571500" marR="604520" indent="0" algn="just">
              <a:lnSpc>
                <a:spcPct val="107000"/>
              </a:lnSpc>
              <a:spcBef>
                <a:spcPts val="790"/>
              </a:spcBef>
              <a:spcAft>
                <a:spcPts val="0"/>
              </a:spcAft>
              <a:buNone/>
            </a:pPr>
            <a:r>
              <a:rPr lang="en-US" sz="1800" spc="-5" dirty="0">
                <a:effectLst/>
                <a:latin typeface="Times New Roman" panose="02020603050405020304" pitchFamily="18" charset="0"/>
                <a:ea typeface="Times New Roman" panose="02020603050405020304" pitchFamily="18" charset="0"/>
              </a:rPr>
              <a:t>          We</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thank</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our</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parents,</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family,</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friends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bearing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throughout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2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project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opportunity</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prestigious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institution.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CF6BB71-D1C6-4283-BBF7-79121947E9F4}"/>
              </a:ext>
            </a:extLst>
          </p:cNvPr>
          <p:cNvSpPr>
            <a:spLocks noGrp="1"/>
          </p:cNvSpPr>
          <p:nvPr>
            <p:ph type="sldNum" sz="quarter" idx="12"/>
          </p:nvPr>
        </p:nvSpPr>
        <p:spPr/>
        <p:txBody>
          <a:bodyPr/>
          <a:lstStyle/>
          <a:p>
            <a:fld id="{2C07D731-954F-46FD-BAAF-C9FA5DFBAA4D}" type="slidenum">
              <a:rPr lang="en-IN" smtClean="0"/>
              <a:t>3</a:t>
            </a:fld>
            <a:endParaRPr lang="en-IN"/>
          </a:p>
        </p:txBody>
      </p:sp>
    </p:spTree>
    <p:extLst>
      <p:ext uri="{BB962C8B-B14F-4D97-AF65-F5344CB8AC3E}">
        <p14:creationId xmlns:p14="http://schemas.microsoft.com/office/powerpoint/2010/main" val="263508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Meeting">
            <a:extLst>
              <a:ext uri="{FF2B5EF4-FFF2-40B4-BE49-F238E27FC236}">
                <a16:creationId xmlns:a16="http://schemas.microsoft.com/office/drawing/2014/main" id="{14D36905-44A0-42C8-A577-3BBD7F2C9AD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92571" y="494931"/>
            <a:ext cx="914400" cy="914400"/>
          </a:xfrm>
          <a:prstGeom prst="rect">
            <a:avLst/>
          </a:prstGeom>
        </p:spPr>
      </p:pic>
      <p:sp>
        <p:nvSpPr>
          <p:cNvPr id="14" name="Rectangle 13">
            <a:extLst>
              <a:ext uri="{FF2B5EF4-FFF2-40B4-BE49-F238E27FC236}">
                <a16:creationId xmlns:a16="http://schemas.microsoft.com/office/drawing/2014/main" id="{4788FCDA-6939-44F7-A0BD-57698E594CDB}"/>
              </a:ext>
            </a:extLst>
          </p:cNvPr>
          <p:cNvSpPr/>
          <p:nvPr/>
        </p:nvSpPr>
        <p:spPr>
          <a:xfrm>
            <a:off x="6471821" y="59147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Group Members</a:t>
            </a:r>
            <a:endParaRPr lang="en-IN" sz="2800" dirty="0"/>
          </a:p>
        </p:txBody>
      </p:sp>
      <p:pic>
        <p:nvPicPr>
          <p:cNvPr id="16" name="Graphic 15" descr="Browser window">
            <a:extLst>
              <a:ext uri="{FF2B5EF4-FFF2-40B4-BE49-F238E27FC236}">
                <a16:creationId xmlns:a16="http://schemas.microsoft.com/office/drawing/2014/main" id="{86B18CF2-8F97-471A-B546-D3F384E8C42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571" y="1955281"/>
            <a:ext cx="914400" cy="914400"/>
          </a:xfrm>
          <a:prstGeom prst="rect">
            <a:avLst/>
          </a:prstGeom>
        </p:spPr>
      </p:pic>
      <p:sp>
        <p:nvSpPr>
          <p:cNvPr id="17" name="Rectangle 16">
            <a:extLst>
              <a:ext uri="{FF2B5EF4-FFF2-40B4-BE49-F238E27FC236}">
                <a16:creationId xmlns:a16="http://schemas.microsoft.com/office/drawing/2014/main" id="{F20D8DA5-1265-465B-965A-7CEC3DE0BD3D}"/>
              </a:ext>
            </a:extLst>
          </p:cNvPr>
          <p:cNvSpPr/>
          <p:nvPr/>
        </p:nvSpPr>
        <p:spPr>
          <a:xfrm>
            <a:off x="6471821" y="205182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Abstract</a:t>
            </a:r>
            <a:endParaRPr lang="en-IN" sz="3200" dirty="0"/>
          </a:p>
        </p:txBody>
      </p:sp>
      <p:sp>
        <p:nvSpPr>
          <p:cNvPr id="20" name="Rectangle 19">
            <a:extLst>
              <a:ext uri="{FF2B5EF4-FFF2-40B4-BE49-F238E27FC236}">
                <a16:creationId xmlns:a16="http://schemas.microsoft.com/office/drawing/2014/main" id="{7101CED7-45DC-4BC4-AFCC-42D25737C55E}"/>
              </a:ext>
            </a:extLst>
          </p:cNvPr>
          <p:cNvSpPr/>
          <p:nvPr/>
        </p:nvSpPr>
        <p:spPr>
          <a:xfrm>
            <a:off x="6466051" y="351217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Tools and Platforms</a:t>
            </a:r>
            <a:endParaRPr lang="en-IN" sz="3200" dirty="0"/>
          </a:p>
        </p:txBody>
      </p:sp>
      <p:sp>
        <p:nvSpPr>
          <p:cNvPr id="23" name="Rectangle 22">
            <a:extLst>
              <a:ext uri="{FF2B5EF4-FFF2-40B4-BE49-F238E27FC236}">
                <a16:creationId xmlns:a16="http://schemas.microsoft.com/office/drawing/2014/main" id="{C02FDE74-3AB9-47B9-A9DE-49FCA692D5E5}"/>
              </a:ext>
            </a:extLst>
          </p:cNvPr>
          <p:cNvSpPr/>
          <p:nvPr/>
        </p:nvSpPr>
        <p:spPr>
          <a:xfrm>
            <a:off x="6471821" y="4944862"/>
            <a:ext cx="4918229"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Introduction</a:t>
            </a:r>
            <a:endParaRPr lang="en-IN" sz="3200" dirty="0"/>
          </a:p>
        </p:txBody>
      </p:sp>
      <p:sp>
        <p:nvSpPr>
          <p:cNvPr id="24" name="Rectangle 23">
            <a:extLst>
              <a:ext uri="{FF2B5EF4-FFF2-40B4-BE49-F238E27FC236}">
                <a16:creationId xmlns:a16="http://schemas.microsoft.com/office/drawing/2014/main" id="{722C4700-DFC8-49B2-8C40-0C64F6DBFCF5}"/>
              </a:ext>
            </a:extLst>
          </p:cNvPr>
          <p:cNvSpPr/>
          <p:nvPr/>
        </p:nvSpPr>
        <p:spPr>
          <a:xfrm>
            <a:off x="1324481" y="2949501"/>
            <a:ext cx="25571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INDEX</a:t>
            </a:r>
          </a:p>
        </p:txBody>
      </p:sp>
      <p:sp>
        <p:nvSpPr>
          <p:cNvPr id="25" name="Slide Number Placeholder 24">
            <a:extLst>
              <a:ext uri="{FF2B5EF4-FFF2-40B4-BE49-F238E27FC236}">
                <a16:creationId xmlns:a16="http://schemas.microsoft.com/office/drawing/2014/main" id="{24C61B1B-3332-4794-9B80-2EAC5C0CC2A2}"/>
              </a:ext>
            </a:extLst>
          </p:cNvPr>
          <p:cNvSpPr>
            <a:spLocks noGrp="1"/>
          </p:cNvSpPr>
          <p:nvPr>
            <p:ph type="sldNum" sz="quarter" idx="12"/>
          </p:nvPr>
        </p:nvSpPr>
        <p:spPr/>
        <p:txBody>
          <a:bodyPr/>
          <a:lstStyle/>
          <a:p>
            <a:fld id="{2C07D731-954F-46FD-BAAF-C9FA5DFBAA4D}" type="slidenum">
              <a:rPr lang="en-IN" smtClean="0"/>
              <a:t>4</a:t>
            </a:fld>
            <a:endParaRPr lang="en-IN"/>
          </a:p>
        </p:txBody>
      </p:sp>
      <p:pic>
        <p:nvPicPr>
          <p:cNvPr id="3" name="Graphic 2" descr="Information">
            <a:extLst>
              <a:ext uri="{FF2B5EF4-FFF2-40B4-BE49-F238E27FC236}">
                <a16:creationId xmlns:a16="http://schemas.microsoft.com/office/drawing/2014/main" id="{2BB20CE9-5E94-4F03-A905-5DD3CAD77E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92571" y="4860524"/>
            <a:ext cx="914400" cy="914400"/>
          </a:xfrm>
          <a:prstGeom prst="rect">
            <a:avLst/>
          </a:prstGeom>
        </p:spPr>
      </p:pic>
      <p:pic>
        <p:nvPicPr>
          <p:cNvPr id="5" name="Graphic 4" descr="Single gear">
            <a:extLst>
              <a:ext uri="{FF2B5EF4-FFF2-40B4-BE49-F238E27FC236}">
                <a16:creationId xmlns:a16="http://schemas.microsoft.com/office/drawing/2014/main" id="{38EE16A7-74E8-4A9B-8170-83FB385F5F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92571" y="3415631"/>
            <a:ext cx="914400" cy="914400"/>
          </a:xfrm>
          <a:prstGeom prst="rect">
            <a:avLst/>
          </a:prstGeom>
        </p:spPr>
      </p:pic>
    </p:spTree>
    <p:extLst>
      <p:ext uri="{BB962C8B-B14F-4D97-AF65-F5344CB8AC3E}">
        <p14:creationId xmlns:p14="http://schemas.microsoft.com/office/powerpoint/2010/main" val="307210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88FCDA-6939-44F7-A0BD-57698E594CDB}"/>
              </a:ext>
            </a:extLst>
          </p:cNvPr>
          <p:cNvSpPr/>
          <p:nvPr/>
        </p:nvSpPr>
        <p:spPr>
          <a:xfrm>
            <a:off x="6471821" y="59147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kern="0" dirty="0">
                <a:effectLst/>
                <a:uFill>
                  <a:solidFill>
                    <a:srgbClr val="000000"/>
                  </a:solidFill>
                </a:uFill>
                <a:latin typeface="Times New Roman" panose="02020603050405020304" pitchFamily="18" charset="0"/>
                <a:ea typeface="Times New Roman" panose="02020603050405020304" pitchFamily="18" charset="0"/>
              </a:rPr>
              <a:t>PROJECT</a:t>
            </a:r>
            <a:r>
              <a:rPr lang="en-US" sz="2800" b="1" kern="0" spc="-15" dirty="0">
                <a:effectLst/>
                <a:uFill>
                  <a:solidFill>
                    <a:srgbClr val="000000"/>
                  </a:solidFill>
                </a:uFill>
                <a:latin typeface="Times New Roman" panose="02020603050405020304" pitchFamily="18" charset="0"/>
                <a:ea typeface="Times New Roman" panose="02020603050405020304" pitchFamily="18" charset="0"/>
              </a:rPr>
              <a:t> </a:t>
            </a:r>
            <a:r>
              <a:rPr lang="en-US" sz="2800" b="1" kern="0" dirty="0">
                <a:effectLst/>
                <a:uFill>
                  <a:solidFill>
                    <a:srgbClr val="000000"/>
                  </a:solidFill>
                </a:uFill>
                <a:latin typeface="Times New Roman" panose="02020603050405020304" pitchFamily="18" charset="0"/>
                <a:ea typeface="Times New Roman" panose="02020603050405020304" pitchFamily="18" charset="0"/>
              </a:rPr>
              <a:t>DESCRIPTION</a:t>
            </a:r>
            <a:endParaRPr lang="en-IN" sz="2800" dirty="0"/>
          </a:p>
        </p:txBody>
      </p:sp>
      <p:sp>
        <p:nvSpPr>
          <p:cNvPr id="17" name="Rectangle 16">
            <a:extLst>
              <a:ext uri="{FF2B5EF4-FFF2-40B4-BE49-F238E27FC236}">
                <a16:creationId xmlns:a16="http://schemas.microsoft.com/office/drawing/2014/main" id="{F20D8DA5-1265-465B-965A-7CEC3DE0BD3D}"/>
              </a:ext>
            </a:extLst>
          </p:cNvPr>
          <p:cNvSpPr/>
          <p:nvPr/>
        </p:nvSpPr>
        <p:spPr>
          <a:xfrm>
            <a:off x="6471821" y="205182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4075" marR="888365" algn="ctr">
              <a:spcBef>
                <a:spcPts val="320"/>
              </a:spcBef>
            </a:pPr>
            <a:r>
              <a:rPr lang="en-US" sz="2400" b="1" kern="0" dirty="0">
                <a:effectLst/>
                <a:uFill>
                  <a:solidFill>
                    <a:srgbClr val="000000"/>
                  </a:solidFill>
                </a:uFill>
                <a:latin typeface="Times New Roman" panose="02020603050405020304" pitchFamily="18" charset="0"/>
                <a:ea typeface="Times New Roman" panose="02020603050405020304" pitchFamily="18" charset="0"/>
              </a:rPr>
              <a:t>LIST</a:t>
            </a:r>
            <a:r>
              <a:rPr lang="en-US" sz="2400" b="1" kern="0" spc="-5" dirty="0">
                <a:effectLst/>
                <a:uFill>
                  <a:solidFill>
                    <a:srgbClr val="000000"/>
                  </a:solidFill>
                </a:uFill>
                <a:latin typeface="Times New Roman" panose="02020603050405020304" pitchFamily="18" charset="0"/>
                <a:ea typeface="Times New Roman" panose="02020603050405020304" pitchFamily="18" charset="0"/>
              </a:rPr>
              <a:t> </a:t>
            </a:r>
            <a:r>
              <a:rPr lang="en-US" sz="2400" b="1" kern="0" dirty="0">
                <a:effectLst/>
                <a:uFill>
                  <a:solidFill>
                    <a:srgbClr val="000000"/>
                  </a:solidFill>
                </a:uFill>
                <a:latin typeface="Times New Roman" panose="02020603050405020304" pitchFamily="18" charset="0"/>
                <a:ea typeface="Times New Roman" panose="02020603050405020304" pitchFamily="18" charset="0"/>
              </a:rPr>
              <a:t>OF</a:t>
            </a:r>
            <a:r>
              <a:rPr lang="en-US" sz="2400" b="1" kern="0" spc="-15" dirty="0">
                <a:effectLst/>
                <a:uFill>
                  <a:solidFill>
                    <a:srgbClr val="000000"/>
                  </a:solidFill>
                </a:uFill>
                <a:latin typeface="Times New Roman" panose="02020603050405020304" pitchFamily="18" charset="0"/>
                <a:ea typeface="Times New Roman" panose="02020603050405020304" pitchFamily="18" charset="0"/>
              </a:rPr>
              <a:t> </a:t>
            </a:r>
            <a:r>
              <a:rPr lang="en-US" sz="2400" b="1" kern="0" dirty="0">
                <a:effectLst/>
                <a:uFill>
                  <a:solidFill>
                    <a:srgbClr val="000000"/>
                  </a:solidFill>
                </a:uFill>
                <a:latin typeface="Times New Roman" panose="02020603050405020304" pitchFamily="18" charset="0"/>
                <a:ea typeface="Times New Roman" panose="02020603050405020304" pitchFamily="18" charset="0"/>
              </a:rPr>
              <a:t>MODULES</a:t>
            </a:r>
            <a:endParaRPr lang="en-IN" sz="2400" b="1" kern="0"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7101CED7-45DC-4BC4-AFCC-42D25737C55E}"/>
              </a:ext>
            </a:extLst>
          </p:cNvPr>
          <p:cNvSpPr/>
          <p:nvPr/>
        </p:nvSpPr>
        <p:spPr>
          <a:xfrm>
            <a:off x="6542842" y="3512176"/>
            <a:ext cx="4918229" cy="72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Tables, Sample code and Snape shorts</a:t>
            </a:r>
            <a:endParaRPr lang="en-IN" sz="2400" dirty="0"/>
          </a:p>
        </p:txBody>
      </p:sp>
      <p:sp>
        <p:nvSpPr>
          <p:cNvPr id="23" name="Rectangle 22">
            <a:extLst>
              <a:ext uri="{FF2B5EF4-FFF2-40B4-BE49-F238E27FC236}">
                <a16:creationId xmlns:a16="http://schemas.microsoft.com/office/drawing/2014/main" id="{C02FDE74-3AB9-47B9-A9DE-49FCA692D5E5}"/>
              </a:ext>
            </a:extLst>
          </p:cNvPr>
          <p:cNvSpPr/>
          <p:nvPr/>
        </p:nvSpPr>
        <p:spPr>
          <a:xfrm>
            <a:off x="6471821" y="4944862"/>
            <a:ext cx="4918229"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Conclusion</a:t>
            </a:r>
            <a:endParaRPr lang="en-IN" sz="3200" dirty="0"/>
          </a:p>
        </p:txBody>
      </p:sp>
      <p:sp>
        <p:nvSpPr>
          <p:cNvPr id="24" name="Rectangle 23">
            <a:extLst>
              <a:ext uri="{FF2B5EF4-FFF2-40B4-BE49-F238E27FC236}">
                <a16:creationId xmlns:a16="http://schemas.microsoft.com/office/drawing/2014/main" id="{722C4700-DFC8-49B2-8C40-0C64F6DBFCF5}"/>
              </a:ext>
            </a:extLst>
          </p:cNvPr>
          <p:cNvSpPr/>
          <p:nvPr/>
        </p:nvSpPr>
        <p:spPr>
          <a:xfrm>
            <a:off x="1324481" y="2949501"/>
            <a:ext cx="25571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INDEX</a:t>
            </a:r>
          </a:p>
        </p:txBody>
      </p:sp>
      <p:sp>
        <p:nvSpPr>
          <p:cNvPr id="25" name="Slide Number Placeholder 24">
            <a:extLst>
              <a:ext uri="{FF2B5EF4-FFF2-40B4-BE49-F238E27FC236}">
                <a16:creationId xmlns:a16="http://schemas.microsoft.com/office/drawing/2014/main" id="{24C61B1B-3332-4794-9B80-2EAC5C0CC2A2}"/>
              </a:ext>
            </a:extLst>
          </p:cNvPr>
          <p:cNvSpPr>
            <a:spLocks noGrp="1"/>
          </p:cNvSpPr>
          <p:nvPr>
            <p:ph type="sldNum" sz="quarter" idx="12"/>
          </p:nvPr>
        </p:nvSpPr>
        <p:spPr/>
        <p:txBody>
          <a:bodyPr/>
          <a:lstStyle/>
          <a:p>
            <a:fld id="{2C07D731-954F-46FD-BAAF-C9FA5DFBAA4D}" type="slidenum">
              <a:rPr lang="en-IN" smtClean="0"/>
              <a:t>5</a:t>
            </a:fld>
            <a:endParaRPr lang="en-IN"/>
          </a:p>
        </p:txBody>
      </p:sp>
      <p:pic>
        <p:nvPicPr>
          <p:cNvPr id="3" name="Graphic 2" descr="Stop">
            <a:extLst>
              <a:ext uri="{FF2B5EF4-FFF2-40B4-BE49-F238E27FC236}">
                <a16:creationId xmlns:a16="http://schemas.microsoft.com/office/drawing/2014/main" id="{BBBB4963-AD7A-449A-A01B-A4D5D1005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2980" y="4860524"/>
            <a:ext cx="914400" cy="914400"/>
          </a:xfrm>
          <a:prstGeom prst="rect">
            <a:avLst/>
          </a:prstGeom>
        </p:spPr>
      </p:pic>
      <p:pic>
        <p:nvPicPr>
          <p:cNvPr id="5" name="Graphic 4" descr="Boardroom">
            <a:extLst>
              <a:ext uri="{FF2B5EF4-FFF2-40B4-BE49-F238E27FC236}">
                <a16:creationId xmlns:a16="http://schemas.microsoft.com/office/drawing/2014/main" id="{2FD37387-6CB5-42B5-979E-39EC700EB4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2980" y="3429000"/>
            <a:ext cx="914400" cy="914400"/>
          </a:xfrm>
          <a:prstGeom prst="rect">
            <a:avLst/>
          </a:prstGeom>
        </p:spPr>
      </p:pic>
      <p:pic>
        <p:nvPicPr>
          <p:cNvPr id="4" name="Graphic 3" descr="Projector screen">
            <a:extLst>
              <a:ext uri="{FF2B5EF4-FFF2-40B4-BE49-F238E27FC236}">
                <a16:creationId xmlns:a16="http://schemas.microsoft.com/office/drawing/2014/main" id="{4323161E-828E-49D5-92C3-748D68C35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2980" y="565952"/>
            <a:ext cx="914400" cy="914400"/>
          </a:xfrm>
          <a:prstGeom prst="rect">
            <a:avLst/>
          </a:prstGeom>
        </p:spPr>
      </p:pic>
      <p:pic>
        <p:nvPicPr>
          <p:cNvPr id="7" name="Graphic 6" descr="Checklist">
            <a:extLst>
              <a:ext uri="{FF2B5EF4-FFF2-40B4-BE49-F238E27FC236}">
                <a16:creationId xmlns:a16="http://schemas.microsoft.com/office/drawing/2014/main" id="{7D1CADB7-C766-459E-B46D-C39FF8DCAD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62980" y="1997476"/>
            <a:ext cx="914400" cy="914400"/>
          </a:xfrm>
          <a:prstGeom prst="rect">
            <a:avLst/>
          </a:prstGeom>
        </p:spPr>
      </p:pic>
    </p:spTree>
    <p:extLst>
      <p:ext uri="{BB962C8B-B14F-4D97-AF65-F5344CB8AC3E}">
        <p14:creationId xmlns:p14="http://schemas.microsoft.com/office/powerpoint/2010/main" val="169399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0E34A-8FAA-4579-AB84-DD52214520BF}"/>
              </a:ext>
            </a:extLst>
          </p:cNvPr>
          <p:cNvSpPr/>
          <p:nvPr/>
        </p:nvSpPr>
        <p:spPr>
          <a:xfrm>
            <a:off x="904835" y="2718760"/>
            <a:ext cx="3493264" cy="1569660"/>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GROUP </a:t>
            </a:r>
          </a:p>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MEMBERS</a:t>
            </a:r>
          </a:p>
        </p:txBody>
      </p:sp>
      <p:sp>
        <p:nvSpPr>
          <p:cNvPr id="6" name="Rectangle: Rounded Corners 5">
            <a:extLst>
              <a:ext uri="{FF2B5EF4-FFF2-40B4-BE49-F238E27FC236}">
                <a16:creationId xmlns:a16="http://schemas.microsoft.com/office/drawing/2014/main" id="{3C8B9301-40E8-44FA-B7ED-D977D8C5B070}"/>
              </a:ext>
            </a:extLst>
          </p:cNvPr>
          <p:cNvSpPr/>
          <p:nvPr/>
        </p:nvSpPr>
        <p:spPr>
          <a:xfrm>
            <a:off x="5948039" y="488271"/>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KRISHNA PRASAD Y V S PURAMA</a:t>
            </a:r>
          </a:p>
          <a:p>
            <a:pPr algn="ctr"/>
            <a:endParaRPr lang="en-US" dirty="0"/>
          </a:p>
          <a:p>
            <a:pPr algn="ctr"/>
            <a:r>
              <a:rPr lang="en-US" dirty="0"/>
              <a:t>20BCE1421</a:t>
            </a:r>
            <a:endParaRPr lang="en-IN" dirty="0"/>
          </a:p>
        </p:txBody>
      </p:sp>
      <p:sp>
        <p:nvSpPr>
          <p:cNvPr id="7" name="Rectangle: Rounded Corners 6">
            <a:extLst>
              <a:ext uri="{FF2B5EF4-FFF2-40B4-BE49-F238E27FC236}">
                <a16:creationId xmlns:a16="http://schemas.microsoft.com/office/drawing/2014/main" id="{78D63DEC-8D83-4906-B7D0-88F7045493FD}"/>
              </a:ext>
            </a:extLst>
          </p:cNvPr>
          <p:cNvSpPr/>
          <p:nvPr/>
        </p:nvSpPr>
        <p:spPr>
          <a:xfrm>
            <a:off x="5948038" y="2451586"/>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PRANSHU CHOUBEY</a:t>
            </a:r>
          </a:p>
          <a:p>
            <a:pPr algn="ctr"/>
            <a:endParaRPr lang="en-US" dirty="0"/>
          </a:p>
          <a:p>
            <a:pPr algn="ctr"/>
            <a:r>
              <a:rPr lang="en-US" dirty="0"/>
              <a:t>20BAI1069</a:t>
            </a:r>
            <a:endParaRPr lang="en-IN" dirty="0"/>
          </a:p>
        </p:txBody>
      </p:sp>
      <p:sp>
        <p:nvSpPr>
          <p:cNvPr id="8" name="Rectangle: Rounded Corners 7">
            <a:extLst>
              <a:ext uri="{FF2B5EF4-FFF2-40B4-BE49-F238E27FC236}">
                <a16:creationId xmlns:a16="http://schemas.microsoft.com/office/drawing/2014/main" id="{79C3924F-175B-4FDF-ACAE-BBA4A1D66CF0}"/>
              </a:ext>
            </a:extLst>
          </p:cNvPr>
          <p:cNvSpPr/>
          <p:nvPr/>
        </p:nvSpPr>
        <p:spPr>
          <a:xfrm>
            <a:off x="5948037" y="4414901"/>
            <a:ext cx="4918229" cy="1411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OJASV PARASHA</a:t>
            </a:r>
          </a:p>
          <a:p>
            <a:pPr algn="ctr"/>
            <a:endParaRPr lang="en-US" dirty="0"/>
          </a:p>
          <a:p>
            <a:pPr algn="ctr"/>
            <a:r>
              <a:rPr lang="en-US" dirty="0"/>
              <a:t>20BCE1588</a:t>
            </a:r>
            <a:endParaRPr lang="en-IN" dirty="0"/>
          </a:p>
        </p:txBody>
      </p:sp>
      <p:sp>
        <p:nvSpPr>
          <p:cNvPr id="9" name="Slide Number Placeholder 8">
            <a:extLst>
              <a:ext uri="{FF2B5EF4-FFF2-40B4-BE49-F238E27FC236}">
                <a16:creationId xmlns:a16="http://schemas.microsoft.com/office/drawing/2014/main" id="{F1982630-7C1D-44EC-ADEC-B101D6F944A5}"/>
              </a:ext>
            </a:extLst>
          </p:cNvPr>
          <p:cNvSpPr>
            <a:spLocks noGrp="1"/>
          </p:cNvSpPr>
          <p:nvPr>
            <p:ph type="sldNum" sz="quarter" idx="12"/>
          </p:nvPr>
        </p:nvSpPr>
        <p:spPr/>
        <p:txBody>
          <a:bodyPr/>
          <a:lstStyle/>
          <a:p>
            <a:fld id="{2C07D731-954F-46FD-BAAF-C9FA5DFBAA4D}" type="slidenum">
              <a:rPr lang="en-IN" smtClean="0"/>
              <a:t>6</a:t>
            </a:fld>
            <a:endParaRPr lang="en-IN"/>
          </a:p>
        </p:txBody>
      </p:sp>
    </p:spTree>
    <p:extLst>
      <p:ext uri="{BB962C8B-B14F-4D97-AF65-F5344CB8AC3E}">
        <p14:creationId xmlns:p14="http://schemas.microsoft.com/office/powerpoint/2010/main" val="19368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94DC9-7BA2-4C58-9E4E-7EB5BC4DE1BA}"/>
              </a:ext>
            </a:extLst>
          </p:cNvPr>
          <p:cNvSpPr>
            <a:spLocks noGrp="1"/>
          </p:cNvSpPr>
          <p:nvPr>
            <p:ph idx="1"/>
          </p:nvPr>
        </p:nvSpPr>
        <p:spPr>
          <a:xfrm>
            <a:off x="5017146" y="1193804"/>
            <a:ext cx="6281873" cy="5248622"/>
          </a:xfrm>
        </p:spPr>
        <p:txBody>
          <a:bodyPr/>
          <a:lstStyle/>
          <a:p>
            <a:r>
              <a:rPr lang="en-US" dirty="0"/>
              <a:t>The project is a real time, working model of a billing system used at supermarkets. </a:t>
            </a:r>
          </a:p>
          <a:p>
            <a:r>
              <a:rPr lang="en-US" dirty="0"/>
              <a:t>The GUI in NetBeans as the front end to display information, input data and execute commands regarding the products and purchases.</a:t>
            </a:r>
          </a:p>
          <a:p>
            <a:r>
              <a:rPr lang="en-US" dirty="0"/>
              <a:t>A Database in MySQL to store, edit and retrieve the information of employees, customer purchases and product details.</a:t>
            </a:r>
          </a:p>
          <a:p>
            <a:r>
              <a:rPr lang="en-US" dirty="0"/>
              <a:t>This project not only makes the billing process fast, effective and easy, it also helps admin to easily access the employee information, stock details and product purchases which in turn allows continuous stock supply of all products, boosting the sale of the supermarket and the economy.</a:t>
            </a:r>
          </a:p>
          <a:p>
            <a:endParaRPr lang="en-US" dirty="0"/>
          </a:p>
          <a:p>
            <a:endParaRPr lang="en-IN" dirty="0"/>
          </a:p>
        </p:txBody>
      </p:sp>
      <p:sp>
        <p:nvSpPr>
          <p:cNvPr id="4" name="Rectangle 3">
            <a:extLst>
              <a:ext uri="{FF2B5EF4-FFF2-40B4-BE49-F238E27FC236}">
                <a16:creationId xmlns:a16="http://schemas.microsoft.com/office/drawing/2014/main" id="{38C6A880-DB3C-468C-9ED5-FD209A52B9E5}"/>
              </a:ext>
            </a:extLst>
          </p:cNvPr>
          <p:cNvSpPr/>
          <p:nvPr/>
        </p:nvSpPr>
        <p:spPr>
          <a:xfrm>
            <a:off x="840210" y="2965832"/>
            <a:ext cx="3551485"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ABSTRACT</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Slide Number Placeholder 4">
            <a:extLst>
              <a:ext uri="{FF2B5EF4-FFF2-40B4-BE49-F238E27FC236}">
                <a16:creationId xmlns:a16="http://schemas.microsoft.com/office/drawing/2014/main" id="{0484264C-AB9B-4610-9774-EBD77257466E}"/>
              </a:ext>
            </a:extLst>
          </p:cNvPr>
          <p:cNvSpPr>
            <a:spLocks noGrp="1"/>
          </p:cNvSpPr>
          <p:nvPr>
            <p:ph type="sldNum" sz="quarter" idx="12"/>
          </p:nvPr>
        </p:nvSpPr>
        <p:spPr/>
        <p:txBody>
          <a:bodyPr/>
          <a:lstStyle/>
          <a:p>
            <a:fld id="{2C07D731-954F-46FD-BAAF-C9FA5DFBAA4D}" type="slidenum">
              <a:rPr lang="en-IN" smtClean="0"/>
              <a:t>7</a:t>
            </a:fld>
            <a:endParaRPr lang="en-IN"/>
          </a:p>
        </p:txBody>
      </p:sp>
    </p:spTree>
    <p:extLst>
      <p:ext uri="{BB962C8B-B14F-4D97-AF65-F5344CB8AC3E}">
        <p14:creationId xmlns:p14="http://schemas.microsoft.com/office/powerpoint/2010/main" val="130811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Computer">
            <a:extLst>
              <a:ext uri="{FF2B5EF4-FFF2-40B4-BE49-F238E27FC236}">
                <a16:creationId xmlns:a16="http://schemas.microsoft.com/office/drawing/2014/main" id="{04153452-B1D9-4F50-9914-A42F65FACB2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8240" y="1192506"/>
            <a:ext cx="914400" cy="914400"/>
          </a:xfrm>
          <a:prstGeom prst="rect">
            <a:avLst/>
          </a:prstGeom>
        </p:spPr>
      </p:pic>
      <p:sp>
        <p:nvSpPr>
          <p:cNvPr id="10" name="Rectangle: Rounded Corners 9">
            <a:extLst>
              <a:ext uri="{FF2B5EF4-FFF2-40B4-BE49-F238E27FC236}">
                <a16:creationId xmlns:a16="http://schemas.microsoft.com/office/drawing/2014/main" id="{78E1C5B5-D823-42BB-8302-285630787B0A}"/>
              </a:ext>
            </a:extLst>
          </p:cNvPr>
          <p:cNvSpPr/>
          <p:nvPr/>
        </p:nvSpPr>
        <p:spPr>
          <a:xfrm>
            <a:off x="7091038" y="1259260"/>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 Mac / Linux</a:t>
            </a:r>
            <a:endParaRPr lang="en-IN" dirty="0"/>
          </a:p>
        </p:txBody>
      </p:sp>
      <p:pic>
        <p:nvPicPr>
          <p:cNvPr id="16" name="Graphic 15" descr="Lightbulb">
            <a:extLst>
              <a:ext uri="{FF2B5EF4-FFF2-40B4-BE49-F238E27FC236}">
                <a16:creationId xmlns:a16="http://schemas.microsoft.com/office/drawing/2014/main" id="{EA8E7185-875C-4DCA-8745-7046E5CCA5C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2971799"/>
            <a:ext cx="914400" cy="914400"/>
          </a:xfrm>
          <a:prstGeom prst="rect">
            <a:avLst/>
          </a:prstGeom>
        </p:spPr>
      </p:pic>
      <p:sp>
        <p:nvSpPr>
          <p:cNvPr id="17" name="Rectangle: Rounded Corners 16">
            <a:extLst>
              <a:ext uri="{FF2B5EF4-FFF2-40B4-BE49-F238E27FC236}">
                <a16:creationId xmlns:a16="http://schemas.microsoft.com/office/drawing/2014/main" id="{E6504C9C-7690-47D2-9E53-E081C2E5C733}"/>
              </a:ext>
            </a:extLst>
          </p:cNvPr>
          <p:cNvSpPr/>
          <p:nvPr/>
        </p:nvSpPr>
        <p:spPr>
          <a:xfrm>
            <a:off x="7091038" y="2928520"/>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NetBeans</a:t>
            </a:r>
            <a:endParaRPr lang="en-IN" dirty="0"/>
          </a:p>
        </p:txBody>
      </p:sp>
      <p:pic>
        <p:nvPicPr>
          <p:cNvPr id="20" name="Graphic 19" descr="Gears">
            <a:extLst>
              <a:ext uri="{FF2B5EF4-FFF2-40B4-BE49-F238E27FC236}">
                <a16:creationId xmlns:a16="http://schemas.microsoft.com/office/drawing/2014/main" id="{885AE215-2DD4-467D-A806-CB62887E035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15125" y="4480778"/>
            <a:ext cx="914400" cy="914400"/>
          </a:xfrm>
          <a:prstGeom prst="rect">
            <a:avLst/>
          </a:prstGeom>
        </p:spPr>
      </p:pic>
      <p:sp>
        <p:nvSpPr>
          <p:cNvPr id="21" name="Rectangle: Rounded Corners 20">
            <a:extLst>
              <a:ext uri="{FF2B5EF4-FFF2-40B4-BE49-F238E27FC236}">
                <a16:creationId xmlns:a16="http://schemas.microsoft.com/office/drawing/2014/main" id="{20363CB9-ED7F-4089-8B3D-E1886BEACF92}"/>
              </a:ext>
            </a:extLst>
          </p:cNvPr>
          <p:cNvSpPr/>
          <p:nvPr/>
        </p:nvSpPr>
        <p:spPr>
          <a:xfrm>
            <a:off x="7091038" y="4597780"/>
            <a:ext cx="4101483" cy="1000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endParaRPr lang="en-IN" dirty="0"/>
          </a:p>
        </p:txBody>
      </p:sp>
      <p:sp>
        <p:nvSpPr>
          <p:cNvPr id="24" name="Rectangle 23">
            <a:extLst>
              <a:ext uri="{FF2B5EF4-FFF2-40B4-BE49-F238E27FC236}">
                <a16:creationId xmlns:a16="http://schemas.microsoft.com/office/drawing/2014/main" id="{36C07B09-24AB-46A6-AA3D-C46F0734BDC6}"/>
              </a:ext>
            </a:extLst>
          </p:cNvPr>
          <p:cNvSpPr/>
          <p:nvPr/>
        </p:nvSpPr>
        <p:spPr>
          <a:xfrm>
            <a:off x="722069" y="2260217"/>
            <a:ext cx="3830728" cy="2123658"/>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TOOLS</a:t>
            </a:r>
          </a:p>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AND </a:t>
            </a:r>
          </a:p>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PLATFORMS</a:t>
            </a:r>
            <a:endParaRPr lang="en-IN"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5" name="Slide Number Placeholder 24">
            <a:extLst>
              <a:ext uri="{FF2B5EF4-FFF2-40B4-BE49-F238E27FC236}">
                <a16:creationId xmlns:a16="http://schemas.microsoft.com/office/drawing/2014/main" id="{54B5189C-A62E-45D3-B33C-1D5CB29FB5C3}"/>
              </a:ext>
            </a:extLst>
          </p:cNvPr>
          <p:cNvSpPr>
            <a:spLocks noGrp="1"/>
          </p:cNvSpPr>
          <p:nvPr>
            <p:ph type="sldNum" sz="quarter" idx="12"/>
          </p:nvPr>
        </p:nvSpPr>
        <p:spPr/>
        <p:txBody>
          <a:bodyPr/>
          <a:lstStyle/>
          <a:p>
            <a:fld id="{2C07D731-954F-46FD-BAAF-C9FA5DFBAA4D}" type="slidenum">
              <a:rPr lang="en-IN" smtClean="0"/>
              <a:t>8</a:t>
            </a:fld>
            <a:endParaRPr lang="en-IN"/>
          </a:p>
        </p:txBody>
      </p:sp>
    </p:spTree>
    <p:extLst>
      <p:ext uri="{BB962C8B-B14F-4D97-AF65-F5344CB8AC3E}">
        <p14:creationId xmlns:p14="http://schemas.microsoft.com/office/powerpoint/2010/main" val="76388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1BA9-0A53-4611-B80A-BB481B6B044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EECCC5C-7432-499E-8E12-36973A076C2D}"/>
              </a:ext>
            </a:extLst>
          </p:cNvPr>
          <p:cNvSpPr>
            <a:spLocks noGrp="1"/>
          </p:cNvSpPr>
          <p:nvPr>
            <p:ph idx="1"/>
          </p:nvPr>
        </p:nvSpPr>
        <p:spPr/>
        <p:txBody>
          <a:bodyPr>
            <a:normAutofit fontScale="85000" lnSpcReduction="20000"/>
          </a:bodyPr>
          <a:lstStyle/>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project is on Supermarket Billing. Supermarket is the place where customers come to purchase their daily using products and pay for that. So, there is a need to calculate</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 many products are sold and to generate the bill for the customer. The aim is to</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automate its existing manual system by the help of computerized equipment and full-fledged computer software, fulfilling the requirements, so that their valuable</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data/information can be stored for a longer period with easy accessing and manipulation of the same.</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For easy and convenient processing, we need to develop software, which work as per us requirements. While preparing this software we got to remember few things i.e., this</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must have a friendly environment, in other words it should not be much</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complicated to handle, it should have option for future modification in the database i.e.</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goods list, new items and workers list. For smooth functioning we had to prepare a database by which we could enter the required data in their respective locations. In</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database all the record of daily entry made are stored, so that we can use them in</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whenever allotted to their caretaker. Other than that, no one could use this and on</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entering an illegal password or login name an error message get displayed.</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FC38752-5417-4DCF-8F46-FC096D51BB9E}"/>
              </a:ext>
            </a:extLst>
          </p:cNvPr>
          <p:cNvSpPr>
            <a:spLocks noGrp="1"/>
          </p:cNvSpPr>
          <p:nvPr>
            <p:ph type="sldNum" sz="quarter" idx="12"/>
          </p:nvPr>
        </p:nvSpPr>
        <p:spPr/>
        <p:txBody>
          <a:bodyPr/>
          <a:lstStyle/>
          <a:p>
            <a:fld id="{2C07D731-954F-46FD-BAAF-C9FA5DFBAA4D}" type="slidenum">
              <a:rPr lang="en-IN" smtClean="0"/>
              <a:t>9</a:t>
            </a:fld>
            <a:endParaRPr lang="en-IN"/>
          </a:p>
        </p:txBody>
      </p:sp>
    </p:spTree>
    <p:extLst>
      <p:ext uri="{BB962C8B-B14F-4D97-AF65-F5344CB8AC3E}">
        <p14:creationId xmlns:p14="http://schemas.microsoft.com/office/powerpoint/2010/main" val="361763827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263</TotalTime>
  <Words>3804</Words>
  <Application>Microsoft Office PowerPoint</Application>
  <PresentationFormat>Widescreen</PresentationFormat>
  <Paragraphs>310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MT</vt:lpstr>
      <vt:lpstr>Calibri</vt:lpstr>
      <vt:lpstr>Calibri Light</vt:lpstr>
      <vt:lpstr>Rockwell</vt:lpstr>
      <vt:lpstr>Times New Roman</vt:lpstr>
      <vt:lpstr>Wingdings</vt:lpstr>
      <vt:lpstr>Atlas</vt:lpstr>
      <vt:lpstr>PowerPoint Presentation</vt:lpstr>
      <vt:lpstr>PowerPoint Presentation</vt:lpstr>
      <vt:lpstr>  ACKNOWLEDGEMENT </vt:lpstr>
      <vt:lpstr>PowerPoint Presentation</vt:lpstr>
      <vt:lpstr>PowerPoint Presentation</vt:lpstr>
      <vt:lpstr>PowerPoint Presentation</vt:lpstr>
      <vt:lpstr>PowerPoint Presentation</vt:lpstr>
      <vt:lpstr>PowerPoint Presentation</vt:lpstr>
      <vt:lpstr>INTRODUCTION</vt:lpstr>
      <vt:lpstr>PROJECT DESCRIPTION </vt:lpstr>
      <vt:lpstr>LIST OF MODULES </vt:lpstr>
      <vt:lpstr>Database Tables</vt:lpstr>
      <vt:lpstr>Tables Stucture </vt:lpstr>
      <vt:lpstr>Admin and Product details table</vt:lpstr>
      <vt:lpstr>Login Page Code</vt:lpstr>
      <vt:lpstr>Login Page Panel</vt:lpstr>
      <vt:lpstr>Menu Page Code</vt:lpstr>
      <vt:lpstr>Menu Page Panel</vt:lpstr>
      <vt:lpstr>Add/Update Product Page Code</vt:lpstr>
      <vt:lpstr>Add/Update Product Page Code</vt:lpstr>
      <vt:lpstr>Add/Update  Product  Panel</vt:lpstr>
      <vt:lpstr>Add/Update  Product  Panel</vt:lpstr>
      <vt:lpstr>Product Billing Page Code</vt:lpstr>
      <vt:lpstr>Product Billing Page Code</vt:lpstr>
      <vt:lpstr>Product Billing Page Panel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PRASAD Y V S PURAMA</dc:creator>
  <cp:lastModifiedBy>KRISHNA PRASAD Y V S PURAMA</cp:lastModifiedBy>
  <cp:revision>29</cp:revision>
  <dcterms:created xsi:type="dcterms:W3CDTF">2021-05-10T13:35:26Z</dcterms:created>
  <dcterms:modified xsi:type="dcterms:W3CDTF">2021-06-27T12:57:11Z</dcterms:modified>
</cp:coreProperties>
</file>