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78" r:id="rId3"/>
    <p:sldId id="257" r:id="rId4"/>
    <p:sldId id="259" r:id="rId5"/>
    <p:sldId id="260" r:id="rId6"/>
    <p:sldId id="307" r:id="rId7"/>
    <p:sldId id="308" r:id="rId8"/>
    <p:sldId id="309" r:id="rId9"/>
    <p:sldId id="310" r:id="rId10"/>
    <p:sldId id="379" r:id="rId11"/>
    <p:sldId id="261" r:id="rId12"/>
    <p:sldId id="311" r:id="rId13"/>
    <p:sldId id="380" r:id="rId14"/>
    <p:sldId id="312" r:id="rId15"/>
    <p:sldId id="262" r:id="rId16"/>
    <p:sldId id="263" r:id="rId17"/>
    <p:sldId id="362" r:id="rId18"/>
    <p:sldId id="276" r:id="rId19"/>
    <p:sldId id="277" r:id="rId20"/>
    <p:sldId id="278" r:id="rId21"/>
    <p:sldId id="279" r:id="rId22"/>
    <p:sldId id="281"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rishna Prasad" initials="KP" lastIdx="171" clrIdx="0">
    <p:extLst/>
  </p:cmAuthor>
  <p:cmAuthor id="2" name="Sunil Gupta" initials="SG" lastIdx="1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2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7T11:14:32.526" idx="63">
    <p:pos x="5766" y="888"/>
    <p:text>My primary packages for this project are going to be pandas for data processing, NumPy to work with arrays, matplotlib &amp; seaborn for data visualizations, and finally scikit-learn for building an evaluating our ML model.
Let’s import all the required packages into our python environment                                .Above I am importing all the important Libraries in one go so that I can use these libraries to make good Model Prediction.</p:text>
    <p:extLst mod="1">
      <p:ext uri="{C676402C-5697-4E1C-873F-D02D1690AC5C}">
        <p15:threadingInfo xmlns:p15="http://schemas.microsoft.com/office/powerpoint/2012/main" timeZoneBias="-33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1-09-30T17:22:12.307" idx="162">
    <p:pos x="1152" y="973"/>
    <p:text>In above cat plot i can say that diesel used car prices are more as compare to petrol and cng.
In India diesel car are more preferable to purchase for an individual.</p:text>
    <p:extLst>
      <p:ext uri="{C676402C-5697-4E1C-873F-D02D1690AC5C}">
        <p15:threadingInfo xmlns:p15="http://schemas.microsoft.com/office/powerpoint/2012/main" timeZoneBias="-33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9-30T17:23:37.807" idx="163">
    <p:pos x="2739" y="662"/>
    <p:text>From the above cat plot I can analyze that most of the used cars are purchased in zero downpayment.</p:text>
    <p:extLst>
      <p:ext uri="{C676402C-5697-4E1C-873F-D02D1690AC5C}">
        <p15:threadingInfo xmlns:p15="http://schemas.microsoft.com/office/powerpoint/2012/main" timeZoneBias="-33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1-09-17T11:31:07.868" idx="124">
    <p:pos x="5165" y="983"/>
    <p:text>Label Encoding is very simple approach and it involves converting each value in a column to a number.
Consider a dataset of used cars having a column names cars_variant,year,cars_variant and cars_downpayment having below values.
In data science, it is an important step, so I really encourage you to follow ideas in mind when dealing with categorical variables.</p:text>
    <p:extLst mod="1">
      <p:ext uri="{C676402C-5697-4E1C-873F-D02D1690AC5C}">
        <p15:threadingInfo xmlns:p15="http://schemas.microsoft.com/office/powerpoint/2012/main" timeZoneBias="-330"/>
      </p:ext>
    </p:extLst>
  </p:cm>
  <p:cm authorId="1" dt="2021-09-30T17:26:29.627" idx="164">
    <p:pos x="6318" y="2257"/>
    <p:text>After using label encoding in this dataset I use describe function to understand the dataset perfectly.</p:text>
    <p:extLst>
      <p:ext uri="{C676402C-5697-4E1C-873F-D02D1690AC5C}">
        <p15:threadingInfo xmlns:p15="http://schemas.microsoft.com/office/powerpoint/2012/main" timeZoneBias="-33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1-09-17T11:31:18.491" idx="125">
    <p:pos x="4202" y="586"/>
    <p:text>Scatter plots are the graphs that present the relationship between two variables in a data-set.
It represents data points on a two-dimensional plane or on a Cartesian system.
The independent variable or attribute is plotted on the X-axis, while the dependent variable is plotted on the Y-axis.
These plots are often called scatter graphs or scatter diagrams.
Scatter plots are used in either of the following situations:
a) When I have paired numerical data,
b) When there are multiple values of the dependent variable for a unique value of an independent variable,
c) In determining the relationship between variables in some scenarios, such as identifying potential root causes of problems,
checking whether two products that appear to be related both occur with the exact cause and so on.</p:text>
    <p:extLst mod="1">
      <p:ext uri="{C676402C-5697-4E1C-873F-D02D1690AC5C}">
        <p15:threadingInfo xmlns:p15="http://schemas.microsoft.com/office/powerpoint/2012/main" timeZoneBias="-330"/>
      </p:ext>
    </p:extLst>
  </p:cm>
  <p:cm authorId="1" dt="2021-09-30T17:27:37.057" idx="165">
    <p:pos x="5496" y="1549"/>
    <p:text>By analysing scatter plot I can determine that continuous columns has important relationship in used cars and prices.</p:text>
    <p:extLst>
      <p:ext uri="{C676402C-5697-4E1C-873F-D02D1690AC5C}">
        <p15:threadingInfo xmlns:p15="http://schemas.microsoft.com/office/powerpoint/2012/main" timeZoneBias="-33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1-09-17T11:31:43.699" idx="127">
    <p:pos x="4892" y="709"/>
    <p:text>Histograms group the data in bins and is the fastest way to get idea about the distribution of each attribute in dataset.
THe following are some of the characteristics of histograms:
a)provides us a count of the number of observations in each bin created for visualization.
b)From the shape of the bin, I can easily observe the distribution i.e. weather it is Gaussian, skewed or exponential.
Histograms also help us to see possible outliers.</p:text>
    <p:extLst mod="1">
      <p:ext uri="{C676402C-5697-4E1C-873F-D02D1690AC5C}">
        <p15:threadingInfo xmlns:p15="http://schemas.microsoft.com/office/powerpoint/2012/main" timeZoneBias="-330"/>
      </p:ext>
    </p:extLst>
  </p:cm>
  <p:cm authorId="1" dt="2021-09-30T17:28:30.316" idx="166">
    <p:pos x="6393" y="1577"/>
    <p:text>The above output shows that it created the histogram for each attribute in the dataset.
From this, I can observe that perhaps car_price, cars_downpyment, car_installment_price_permonth,cars_km_driven and cars_variant attribute may have exponential distribution while brand and cars_model have Gaussian distribution.</p:text>
    <p:extLst mod="1">
      <p:ext uri="{C676402C-5697-4E1C-873F-D02D1690AC5C}">
        <p15:threadingInfo xmlns:p15="http://schemas.microsoft.com/office/powerpoint/2012/main" timeZoneBias="-33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1-09-17T11:32:49.774" idx="131">
    <p:pos x="4420" y="898"/>
    <p:text>In the box plot, a box is created from the first quartile to the third quartile, a vertical line is also there which goes through the box at the median.
Here x-axis denotes the data to be plotted while the y-axis shows the frequency distribution.
Boxplots are also very beneficial when large numbers of data sets are involved or compared.
In simple words, I can define the box plot in terms of descriptive statistics related concepts.
That means box or whiskers plot is a method used for depicting groups of numerical data through their quartiles graphically.</p:text>
    <p:extLst mod="1">
      <p:ext uri="{C676402C-5697-4E1C-873F-D02D1690AC5C}">
        <p15:threadingInfo xmlns:p15="http://schemas.microsoft.com/office/powerpoint/2012/main" timeZoneBias="-330"/>
      </p:ext>
    </p:extLst>
  </p:cm>
  <p:cm authorId="1" dt="2021-09-30T17:29:42.120" idx="167">
    <p:pos x="6214" y="1228"/>
    <p:text>From the above box plot I can see that some columns have outliers which I will remove soon.</p:text>
    <p:extLst>
      <p:ext uri="{C676402C-5697-4E1C-873F-D02D1690AC5C}">
        <p15:threadingInfo xmlns:p15="http://schemas.microsoft.com/office/powerpoint/2012/main" timeZoneBias="-33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1-09-17T11:33:00.158" idx="132">
    <p:pos x="4316" y="888"/>
    <p:text>Krishna Prasad	17-09-2021
I am using zscore to remove it by replacing the outliers with the continious columns.
And from shape I got 1155 rows which shows major of the outliers are cleaned.</p:text>
    <p:extLst mod="1">
      <p:ext uri="{C676402C-5697-4E1C-873F-D02D1690AC5C}">
        <p15:threadingInfo xmlns:p15="http://schemas.microsoft.com/office/powerpoint/2012/main" timeZoneBias="-330"/>
      </p:ext>
    </p:extLst>
  </p:cm>
  <p:cm authorId="1" dt="2021-09-30T17:30:56.466" idx="168">
    <p:pos x="6393" y="1577"/>
    <p:text>I am using zscore to remove it by replacing the outliers with the continuous columns.
And from shape I got 9209 rows which shows major of the outliers are cleaned.</p:text>
    <p:extLst>
      <p:ext uri="{C676402C-5697-4E1C-873F-D02D1690AC5C}">
        <p15:threadingInfo xmlns:p15="http://schemas.microsoft.com/office/powerpoint/2012/main" timeZoneBias="-33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1-09-17T11:33:14.967" idx="133">
    <p:pos x="5779" y="926"/>
    <p:text>After Removing Skewness of most of the columns now it is perfectly distributed for Model Building.</p:text>
    <p:extLst mod="1">
      <p:ext uri="{C676402C-5697-4E1C-873F-D02D1690AC5C}">
        <p15:threadingInfo xmlns:p15="http://schemas.microsoft.com/office/powerpoint/2012/main" timeZoneBias="-33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1-09-17T11:33:32.400" idx="135">
    <p:pos x="5383" y="851"/>
    <p:text>A machine learning model is built by learning and generalizing from training data, then applying that acquired knowledge to new data it has never seen before to make predictions and fullfill its purpose.
Lack of data will prevent you from building the model.
Regression is a supervised machine learning technique which is used to predict continuous values.
To find out the relationship between all the input variable I have used correlation function and find out whether there is a positive/negative relationship between a pair of variables.
It shows the correlation between different features and label.</p:text>
    <p:extLst mod="1">
      <p:ext uri="{C676402C-5697-4E1C-873F-D02D1690AC5C}">
        <p15:threadingInfo xmlns:p15="http://schemas.microsoft.com/office/powerpoint/2012/main" timeZoneBias="-330"/>
      </p:ext>
    </p:extLst>
  </p:cm>
  <p:cm authorId="1" dt="2021-09-30T17:33:36.996" idx="170">
    <p:pos x="5015" y="1795"/>
    <p:text>Splitting the dataset into the features and label.</p:text>
    <p:extLst>
      <p:ext uri="{C676402C-5697-4E1C-873F-D02D1690AC5C}">
        <p15:threadingInfo xmlns:p15="http://schemas.microsoft.com/office/powerpoint/2012/main" timeZoneBias="-33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1-09-17T11:33:44.852" idx="136">
    <p:pos x="4882" y="898"/>
    <p:text>The scikit library provides various types of scalers above I will used the StandardScaler to scale the data.</p:text>
    <p:extLst mod="1">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17T11:15:05.937" idx="64">
    <p:pos x="4671" y="648"/>
    <p:text>Now I am going to upload or read the files/data-sets using pandas. For this I used read_xlsx method.</p:text>
    <p:extLst mod="1">
      <p:ext uri="{C676402C-5697-4E1C-873F-D02D1690AC5C}">
        <p15:threadingInfo xmlns:p15="http://schemas.microsoft.com/office/powerpoint/2012/main" timeZoneBias="-33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1-09-17T11:33:54.867" idx="137">
    <p:pos x="5704" y="935"/>
    <p:text>By using Variance Inflation Factor(VIF) I can see that there is a strong relationship among many Features as values are greater than 5 which shows there is multi-collinearity exists.</p:text>
    <p:extLst mod="1">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9-17T11:17:14.511" idx="68">
    <p:pos x="3712" y="747"/>
    <p:text>There are 9521 rows and 8 columns in the dataset.</p:text>
    <p:extLst mod="1">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9-17T11:17:35.023" idx="69">
    <p:pos x="2078" y="737"/>
    <p:text>There are missing values in the dataset which i will fixed it soon.
It is a mixed dataset as 3 columns are of float type and 5 are object type.</p:text>
    <p:extLst mod="1">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9-17T11:17:50.044" idx="70">
    <p:pos x="2503" y="699"/>
    <p:text>There are no duplicates values in the dataset.</p:text>
    <p:extLst mod="1">
      <p:ext uri="{C676402C-5697-4E1C-873F-D02D1690AC5C}">
        <p15:threadingInfo xmlns:p15="http://schemas.microsoft.com/office/powerpoint/2012/main" timeZoneBias="-330"/>
      </p:ext>
    </p:extLst>
  </p:cm>
  <p:cm authorId="1" dt="2021-09-17T11:17:50.591" idx="71">
    <p:pos x="5557" y="420"/>
    <p:text>There are 3 categorical columns and 5 continuous columns</p:text>
    <p:extLst mod="1">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9-17T11:18:31.233" idx="72">
    <p:pos x="1889" y="662"/>
    <p:text>Above statistics data show that there are few outliers in this dataset.
There is also difference between mean and 50% value in some of the columns which used to get fix for better prediction.¶
Also, number of rows in each column are not same, means there are null values in the data set.
Also, the mean and 50% value of most of the column are not same and the STD and mean have a major difference to each other.</p:text>
    <p:extLst mod="1">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9-30T17:17:51.801" idx="160">
    <p:pos x="2352" y="784"/>
    <p:text>There are missing values few columns</p:text>
    <p:extLst>
      <p:ext uri="{C676402C-5697-4E1C-873F-D02D1690AC5C}">
        <p15:threadingInfo xmlns:p15="http://schemas.microsoft.com/office/powerpoint/2012/main" timeZoneBias="-330"/>
      </p:ext>
    </p:extLst>
  </p:cm>
  <p:cm authorId="1" dt="2021-09-30T17:17:58.418" idx="161">
    <p:pos x="4930" y="822"/>
    <p:text>I am using dropna function to drop those columns which have null values.After using null values there are no null values.</p:text>
    <p:extLst>
      <p:ext uri="{C676402C-5697-4E1C-873F-D02D1690AC5C}">
        <p15:threadingInfo xmlns:p15="http://schemas.microsoft.com/office/powerpoint/2012/main" timeZoneBias="-33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9-17T11:19:14.892" idx="73">
    <p:pos x="1908" y="926"/>
    <p:text>From the above cat plot i can say that 2021 car brand have highest car price and remaining years cars values are less than 2021.</p:text>
    <p:extLst mod="1">
      <p:ext uri="{C676402C-5697-4E1C-873F-D02D1690AC5C}">
        <p15:threadingInfo xmlns:p15="http://schemas.microsoft.com/office/powerpoint/2012/main" timeZoneBias="-33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9-17T11:19:26.404" idx="74">
    <p:pos x="2144" y="642"/>
    <p:text>In above cat plot i can say that diesel used car prices are more as compare to petrol and cng.
In India diesel car are more preferable to purchase for an individual.</p:text>
    <p:extLst mod="1">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9CD650B-D7FF-4B38-8290-730F9ABC9E70}"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797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1637785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3388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5033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1713893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37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72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871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96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472940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A5FF0-BDFA-421C-A771-B4073EE2708A}"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CD650B-D7FF-4B38-8290-730F9ABC9E70}"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09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27411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8A5FF0-BDFA-421C-A771-B4073EE2708A}"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CD650B-D7FF-4B38-8290-730F9ABC9E70}"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1499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8A5FF0-BDFA-421C-A771-B4073EE2708A}"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CD650B-D7FF-4B38-8290-730F9ABC9E70}"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305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A5FF0-BDFA-421C-A771-B4073EE2708A}"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2579474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03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A5FF0-BDFA-421C-A771-B4073EE2708A}"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CD650B-D7FF-4B38-8290-730F9ABC9E70}" type="slidenum">
              <a:rPr lang="en-IN" smtClean="0"/>
              <a:t>‹#›</a:t>
            </a:fld>
            <a:endParaRPr lang="en-IN"/>
          </a:p>
        </p:txBody>
      </p:sp>
    </p:spTree>
    <p:extLst>
      <p:ext uri="{BB962C8B-B14F-4D97-AF65-F5344CB8AC3E}">
        <p14:creationId xmlns:p14="http://schemas.microsoft.com/office/powerpoint/2010/main" val="68169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F8A5FF0-BDFA-421C-A771-B4073EE2708A}" type="datetimeFigureOut">
              <a:rPr lang="en-IN" smtClean="0"/>
              <a:t>30-09-2021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9CD650B-D7FF-4B38-8290-730F9ABC9E70}" type="slidenum">
              <a:rPr lang="en-IN" smtClean="0"/>
              <a:t>‹#›</a:t>
            </a:fld>
            <a:endParaRPr lang="en-IN"/>
          </a:p>
        </p:txBody>
      </p:sp>
    </p:spTree>
    <p:extLst>
      <p:ext uri="{BB962C8B-B14F-4D97-AF65-F5344CB8AC3E}">
        <p14:creationId xmlns:p14="http://schemas.microsoft.com/office/powerpoint/2010/main" val="146499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comments" Target="../comments/commen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comments" Target="../comments/comment1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FAD7-79FB-4DA2-8C1A-7D6EDAE865ED}"/>
              </a:ext>
            </a:extLst>
          </p:cNvPr>
          <p:cNvSpPr>
            <a:spLocks noGrp="1"/>
          </p:cNvSpPr>
          <p:nvPr>
            <p:ph type="ctrTitle"/>
          </p:nvPr>
        </p:nvSpPr>
        <p:spPr>
          <a:xfrm>
            <a:off x="2785163" y="2226365"/>
            <a:ext cx="6815669" cy="1905000"/>
          </a:xfrm>
        </p:spPr>
        <p:txBody>
          <a:bodyPr/>
          <a:lstStyle/>
          <a:p>
            <a:r>
              <a:rPr lang="en-IN" sz="4000" dirty="0">
                <a:latin typeface="Algerian" panose="04020705040A02060702" pitchFamily="82" charset="0"/>
              </a:rPr>
              <a:t>Used car PRICE PREDICTION</a:t>
            </a:r>
            <a:br>
              <a:rPr lang="en-IN" dirty="0"/>
            </a:br>
            <a:endParaRPr lang="en-IN" dirty="0"/>
          </a:p>
        </p:txBody>
      </p:sp>
      <p:sp>
        <p:nvSpPr>
          <p:cNvPr id="5" name="Subtitle 4">
            <a:extLst>
              <a:ext uri="{FF2B5EF4-FFF2-40B4-BE49-F238E27FC236}">
                <a16:creationId xmlns:a16="http://schemas.microsoft.com/office/drawing/2014/main" id="{1CA58ADD-84F6-4FA7-AFC4-2116F606725B}"/>
              </a:ext>
            </a:extLst>
          </p:cNvPr>
          <p:cNvSpPr>
            <a:spLocks noGrp="1"/>
          </p:cNvSpPr>
          <p:nvPr>
            <p:ph type="subTitle" idx="1"/>
          </p:nvPr>
        </p:nvSpPr>
        <p:spPr>
          <a:xfrm>
            <a:off x="2785163" y="4267197"/>
            <a:ext cx="6815669" cy="1320802"/>
          </a:xfrm>
        </p:spPr>
        <p:txBody>
          <a:bodyPr>
            <a:noAutofit/>
          </a:bodyPr>
          <a:lstStyle/>
          <a:p>
            <a:pPr algn="r"/>
            <a:r>
              <a:rPr lang="en-US" sz="2400" dirty="0">
                <a:latin typeface="Algerian" panose="04020705040A02060702" pitchFamily="82" charset="0"/>
              </a:rPr>
              <a:t>Submitted by –</a:t>
            </a:r>
          </a:p>
          <a:p>
            <a:r>
              <a:rPr lang="en-US" sz="2400" dirty="0">
                <a:latin typeface="Algerian" panose="04020705040A02060702" pitchFamily="82" charset="0"/>
              </a:rPr>
              <a:t>                                                    Krishna Prasad                               </a:t>
            </a:r>
            <a:endParaRPr lang="en-IN" sz="2400" dirty="0">
              <a:latin typeface="Algerian" panose="04020705040A02060702" pitchFamily="82" charset="0"/>
            </a:endParaRPr>
          </a:p>
        </p:txBody>
      </p:sp>
    </p:spTree>
    <p:extLst>
      <p:ext uri="{BB962C8B-B14F-4D97-AF65-F5344CB8AC3E}">
        <p14:creationId xmlns:p14="http://schemas.microsoft.com/office/powerpoint/2010/main" val="956035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CF112D-99E7-41CF-A11A-6A9F66AB4867}"/>
              </a:ext>
            </a:extLst>
          </p:cNvPr>
          <p:cNvSpPr/>
          <p:nvPr/>
        </p:nvSpPr>
        <p:spPr>
          <a:xfrm>
            <a:off x="1597617" y="1280623"/>
            <a:ext cx="2116349" cy="369332"/>
          </a:xfrm>
          <a:prstGeom prst="rect">
            <a:avLst/>
          </a:prstGeom>
        </p:spPr>
        <p:txBody>
          <a:bodyPr wrap="none">
            <a:spAutoFit/>
          </a:bodyPr>
          <a:lstStyle/>
          <a:p>
            <a:r>
              <a:rPr lang="en-IN" dirty="0"/>
              <a:t>Checking Null Values</a:t>
            </a:r>
          </a:p>
        </p:txBody>
      </p:sp>
      <p:pic>
        <p:nvPicPr>
          <p:cNvPr id="6" name="Picture 5">
            <a:extLst>
              <a:ext uri="{FF2B5EF4-FFF2-40B4-BE49-F238E27FC236}">
                <a16:creationId xmlns:a16="http://schemas.microsoft.com/office/drawing/2014/main" id="{E70DB9DD-E7D5-41A6-8FAF-DF5F39103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617" y="1649955"/>
            <a:ext cx="3086100" cy="2057400"/>
          </a:xfrm>
          <a:prstGeom prst="rect">
            <a:avLst/>
          </a:prstGeom>
        </p:spPr>
      </p:pic>
      <p:sp>
        <p:nvSpPr>
          <p:cNvPr id="7" name="Rectangle 6">
            <a:extLst>
              <a:ext uri="{FF2B5EF4-FFF2-40B4-BE49-F238E27FC236}">
                <a16:creationId xmlns:a16="http://schemas.microsoft.com/office/drawing/2014/main" id="{7866832C-DA0E-478F-A641-8E72BDCE93BA}"/>
              </a:ext>
            </a:extLst>
          </p:cNvPr>
          <p:cNvSpPr/>
          <p:nvPr/>
        </p:nvSpPr>
        <p:spPr>
          <a:xfrm>
            <a:off x="5637432" y="1280623"/>
            <a:ext cx="2218749" cy="369332"/>
          </a:xfrm>
          <a:prstGeom prst="rect">
            <a:avLst/>
          </a:prstGeom>
        </p:spPr>
        <p:txBody>
          <a:bodyPr wrap="none">
            <a:spAutoFit/>
          </a:bodyPr>
          <a:lstStyle/>
          <a:p>
            <a:r>
              <a:rPr lang="en-IN" dirty="0"/>
              <a:t>Dropping Null Values</a:t>
            </a:r>
          </a:p>
        </p:txBody>
      </p:sp>
      <p:pic>
        <p:nvPicPr>
          <p:cNvPr id="9" name="Picture 8">
            <a:extLst>
              <a:ext uri="{FF2B5EF4-FFF2-40B4-BE49-F238E27FC236}">
                <a16:creationId xmlns:a16="http://schemas.microsoft.com/office/drawing/2014/main" id="{141F38FD-FEE3-4EEC-B298-63B11E60C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432" y="1585609"/>
            <a:ext cx="2014077" cy="613560"/>
          </a:xfrm>
          <a:prstGeom prst="rect">
            <a:avLst/>
          </a:prstGeom>
        </p:spPr>
      </p:pic>
      <p:pic>
        <p:nvPicPr>
          <p:cNvPr id="11" name="Picture 10">
            <a:extLst>
              <a:ext uri="{FF2B5EF4-FFF2-40B4-BE49-F238E27FC236}">
                <a16:creationId xmlns:a16="http://schemas.microsoft.com/office/drawing/2014/main" id="{9148A131-0D23-4BC4-B500-0C8A8020B4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432" y="2424112"/>
            <a:ext cx="3200400" cy="2009775"/>
          </a:xfrm>
          <a:prstGeom prst="rect">
            <a:avLst/>
          </a:prstGeom>
        </p:spPr>
      </p:pic>
    </p:spTree>
    <p:extLst>
      <p:ext uri="{BB962C8B-B14F-4D97-AF65-F5344CB8AC3E}">
        <p14:creationId xmlns:p14="http://schemas.microsoft.com/office/powerpoint/2010/main" val="4216905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BC68-D42E-4CED-896F-77FDDA3B2737}"/>
              </a:ext>
            </a:extLst>
          </p:cNvPr>
          <p:cNvSpPr>
            <a:spLocks noGrp="1"/>
          </p:cNvSpPr>
          <p:nvPr>
            <p:ph type="title"/>
          </p:nvPr>
        </p:nvSpPr>
        <p:spPr>
          <a:xfrm>
            <a:off x="1828890" y="967472"/>
            <a:ext cx="8407535" cy="748039"/>
          </a:xfrm>
        </p:spPr>
        <p:txBody>
          <a:bodyPr>
            <a:normAutofit fontScale="90000"/>
          </a:bodyPr>
          <a:lstStyle/>
          <a:p>
            <a:r>
              <a:rPr lang="en-IN" sz="3100" b="1" u="sng" dirty="0">
                <a:latin typeface="Algerian" panose="04020705040A02060702" pitchFamily="82" charset="0"/>
              </a:rPr>
              <a:t>EDA - Exploratory Data Analysis</a:t>
            </a:r>
            <a:br>
              <a:rPr lang="en-IN" b="1" dirty="0"/>
            </a:br>
            <a:endParaRPr lang="en-IN" dirty="0"/>
          </a:p>
        </p:txBody>
      </p:sp>
      <p:sp>
        <p:nvSpPr>
          <p:cNvPr id="3" name="Rectangle 2"/>
          <p:cNvSpPr/>
          <p:nvPr/>
        </p:nvSpPr>
        <p:spPr>
          <a:xfrm>
            <a:off x="1511920" y="1407442"/>
            <a:ext cx="1785916" cy="646331"/>
          </a:xfrm>
          <a:prstGeom prst="rect">
            <a:avLst/>
          </a:prstGeom>
        </p:spPr>
        <p:txBody>
          <a:bodyPr wrap="square">
            <a:spAutoFit/>
          </a:bodyPr>
          <a:lstStyle/>
          <a:p>
            <a:r>
              <a:rPr lang="en-IN" dirty="0"/>
              <a:t>Using Cat plot</a:t>
            </a:r>
          </a:p>
          <a:p>
            <a:r>
              <a:rPr lang="en-IN" dirty="0"/>
              <a:t>Year vs Price</a:t>
            </a:r>
          </a:p>
        </p:txBody>
      </p:sp>
      <p:pic>
        <p:nvPicPr>
          <p:cNvPr id="8" name="Picture 7">
            <a:extLst>
              <a:ext uri="{FF2B5EF4-FFF2-40B4-BE49-F238E27FC236}">
                <a16:creationId xmlns:a16="http://schemas.microsoft.com/office/drawing/2014/main" id="{7069825F-EFCC-4BD3-B906-E22737007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943" y="2288726"/>
            <a:ext cx="2219325" cy="3248025"/>
          </a:xfrm>
          <a:prstGeom prst="rect">
            <a:avLst/>
          </a:prstGeom>
        </p:spPr>
      </p:pic>
      <p:pic>
        <p:nvPicPr>
          <p:cNvPr id="10" name="Picture 9">
            <a:extLst>
              <a:ext uri="{FF2B5EF4-FFF2-40B4-BE49-F238E27FC236}">
                <a16:creationId xmlns:a16="http://schemas.microsoft.com/office/drawing/2014/main" id="{0156A5B0-DA1E-4FED-BD9A-963471EC23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2879" y="2511621"/>
            <a:ext cx="7601583" cy="3006392"/>
          </a:xfrm>
          <a:prstGeom prst="rect">
            <a:avLst/>
          </a:prstGeom>
        </p:spPr>
      </p:pic>
    </p:spTree>
    <p:extLst>
      <p:ext uri="{BB962C8B-B14F-4D97-AF65-F5344CB8AC3E}">
        <p14:creationId xmlns:p14="http://schemas.microsoft.com/office/powerpoint/2010/main" val="246241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71CB64-2844-40B4-B3D4-6E428B6D9E50}"/>
              </a:ext>
            </a:extLst>
          </p:cNvPr>
          <p:cNvSpPr/>
          <p:nvPr/>
        </p:nvSpPr>
        <p:spPr>
          <a:xfrm>
            <a:off x="1295401" y="1142123"/>
            <a:ext cx="6096000" cy="369332"/>
          </a:xfrm>
          <a:prstGeom prst="rect">
            <a:avLst/>
          </a:prstGeom>
        </p:spPr>
        <p:txBody>
          <a:bodyPr>
            <a:spAutoFit/>
          </a:bodyPr>
          <a:lstStyle/>
          <a:p>
            <a:r>
              <a:rPr lang="en-US" dirty="0"/>
              <a:t>Cars_variant vs Price</a:t>
            </a:r>
          </a:p>
        </p:txBody>
      </p:sp>
      <p:pic>
        <p:nvPicPr>
          <p:cNvPr id="7" name="Picture 6">
            <a:extLst>
              <a:ext uri="{FF2B5EF4-FFF2-40B4-BE49-F238E27FC236}">
                <a16:creationId xmlns:a16="http://schemas.microsoft.com/office/drawing/2014/main" id="{2BADD627-022C-4DE9-96CF-FC5B30F4F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6512" y="1581150"/>
            <a:ext cx="7038975" cy="3695700"/>
          </a:xfrm>
          <a:prstGeom prst="rect">
            <a:avLst/>
          </a:prstGeom>
        </p:spPr>
      </p:pic>
    </p:spTree>
    <p:extLst>
      <p:ext uri="{BB962C8B-B14F-4D97-AF65-F5344CB8AC3E}">
        <p14:creationId xmlns:p14="http://schemas.microsoft.com/office/powerpoint/2010/main" val="394807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2A123F-4613-4C81-AE2D-DCB6BAD62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 y="2000250"/>
            <a:ext cx="10182225" cy="2857500"/>
          </a:xfrm>
          <a:prstGeom prst="rect">
            <a:avLst/>
          </a:prstGeom>
        </p:spPr>
      </p:pic>
    </p:spTree>
    <p:extLst>
      <p:ext uri="{BB962C8B-B14F-4D97-AF65-F5344CB8AC3E}">
        <p14:creationId xmlns:p14="http://schemas.microsoft.com/office/powerpoint/2010/main" val="3111491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ECB60A-1662-4035-AD0C-6F69F9609C3E}"/>
              </a:ext>
            </a:extLst>
          </p:cNvPr>
          <p:cNvSpPr/>
          <p:nvPr/>
        </p:nvSpPr>
        <p:spPr>
          <a:xfrm>
            <a:off x="1295400" y="982131"/>
            <a:ext cx="2841885" cy="369332"/>
          </a:xfrm>
          <a:prstGeom prst="rect">
            <a:avLst/>
          </a:prstGeom>
        </p:spPr>
        <p:txBody>
          <a:bodyPr wrap="square">
            <a:spAutoFit/>
          </a:bodyPr>
          <a:lstStyle/>
          <a:p>
            <a:r>
              <a:rPr lang="en-IN" dirty="0"/>
              <a:t>cars_downpayment vs price</a:t>
            </a:r>
          </a:p>
        </p:txBody>
      </p:sp>
      <p:pic>
        <p:nvPicPr>
          <p:cNvPr id="7" name="Picture 6">
            <a:extLst>
              <a:ext uri="{FF2B5EF4-FFF2-40B4-BE49-F238E27FC236}">
                <a16:creationId xmlns:a16="http://schemas.microsoft.com/office/drawing/2014/main" id="{4755F8F9-7586-4DD3-864C-A9D49B915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536804"/>
            <a:ext cx="3219450" cy="876300"/>
          </a:xfrm>
          <a:prstGeom prst="rect">
            <a:avLst/>
          </a:prstGeom>
        </p:spPr>
      </p:pic>
      <p:pic>
        <p:nvPicPr>
          <p:cNvPr id="9" name="Picture 8">
            <a:extLst>
              <a:ext uri="{FF2B5EF4-FFF2-40B4-BE49-F238E27FC236}">
                <a16:creationId xmlns:a16="http://schemas.microsoft.com/office/drawing/2014/main" id="{8A992C43-9EBF-4571-B792-5D1464472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2598445"/>
            <a:ext cx="10534650" cy="3314700"/>
          </a:xfrm>
          <a:prstGeom prst="rect">
            <a:avLst/>
          </a:prstGeom>
        </p:spPr>
      </p:pic>
    </p:spTree>
    <p:extLst>
      <p:ext uri="{BB962C8B-B14F-4D97-AF65-F5344CB8AC3E}">
        <p14:creationId xmlns:p14="http://schemas.microsoft.com/office/powerpoint/2010/main" val="165654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70FB-6054-4B86-92C6-E5D81F2D13DB}"/>
              </a:ext>
            </a:extLst>
          </p:cNvPr>
          <p:cNvSpPr>
            <a:spLocks noGrp="1"/>
          </p:cNvSpPr>
          <p:nvPr>
            <p:ph type="title"/>
          </p:nvPr>
        </p:nvSpPr>
        <p:spPr>
          <a:xfrm>
            <a:off x="1700004" y="690820"/>
            <a:ext cx="8657801" cy="862852"/>
          </a:xfrm>
        </p:spPr>
        <p:txBody>
          <a:bodyPr>
            <a:normAutofit/>
          </a:bodyPr>
          <a:lstStyle/>
          <a:p>
            <a:r>
              <a:rPr lang="en-US" sz="2800" u="sng" dirty="0">
                <a:latin typeface="Algerian" panose="04020705040A02060702" pitchFamily="82" charset="0"/>
              </a:rPr>
              <a:t>LABEL ENCODER</a:t>
            </a:r>
            <a:endParaRPr lang="en-IN" sz="28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AA2D4520-D4B8-47E0-B024-71EDE43FA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8020" y="1891249"/>
            <a:ext cx="6419744" cy="1423880"/>
          </a:xfrm>
        </p:spPr>
      </p:pic>
      <p:pic>
        <p:nvPicPr>
          <p:cNvPr id="6" name="Picture 5">
            <a:extLst>
              <a:ext uri="{FF2B5EF4-FFF2-40B4-BE49-F238E27FC236}">
                <a16:creationId xmlns:a16="http://schemas.microsoft.com/office/drawing/2014/main" id="{89B954D6-C0DB-4425-AB59-A7906574B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7592" y="3429000"/>
            <a:ext cx="7116815" cy="2499869"/>
          </a:xfrm>
          <a:prstGeom prst="rect">
            <a:avLst/>
          </a:prstGeom>
        </p:spPr>
      </p:pic>
    </p:spTree>
    <p:extLst>
      <p:ext uri="{BB962C8B-B14F-4D97-AF65-F5344CB8AC3E}">
        <p14:creationId xmlns:p14="http://schemas.microsoft.com/office/powerpoint/2010/main" val="415584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5A26-1B01-466A-A52F-C59E602D52B4}"/>
              </a:ext>
            </a:extLst>
          </p:cNvPr>
          <p:cNvSpPr>
            <a:spLocks noGrp="1"/>
          </p:cNvSpPr>
          <p:nvPr>
            <p:ph type="title"/>
          </p:nvPr>
        </p:nvSpPr>
        <p:spPr>
          <a:xfrm>
            <a:off x="1683820" y="1143974"/>
            <a:ext cx="8326028" cy="555354"/>
          </a:xfrm>
        </p:spPr>
        <p:txBody>
          <a:bodyPr>
            <a:normAutofit fontScale="90000"/>
          </a:bodyPr>
          <a:lstStyle/>
          <a:p>
            <a:r>
              <a:rPr lang="en-IN" sz="2800" b="1" dirty="0"/>
              <a:t>Scatter Plot</a:t>
            </a:r>
            <a:br>
              <a:rPr lang="en-IN" sz="2800" b="1" dirty="0"/>
            </a:br>
            <a:endParaRPr lang="en-IN" sz="28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17ECD678-AD23-4ED2-A26E-0095F98EF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639" y="1758698"/>
            <a:ext cx="5956569" cy="3582046"/>
          </a:xfrm>
        </p:spPr>
      </p:pic>
    </p:spTree>
    <p:extLst>
      <p:ext uri="{BB962C8B-B14F-4D97-AF65-F5344CB8AC3E}">
        <p14:creationId xmlns:p14="http://schemas.microsoft.com/office/powerpoint/2010/main" val="1231795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427" y="787923"/>
            <a:ext cx="9094771" cy="984233"/>
          </a:xfrm>
        </p:spPr>
        <p:txBody>
          <a:bodyPr/>
          <a:lstStyle/>
          <a:p>
            <a:r>
              <a:rPr lang="en-US" dirty="0"/>
              <a:t>Histogram Plot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1032" y="2538155"/>
            <a:ext cx="7768355" cy="2605450"/>
          </a:xfrm>
        </p:spPr>
      </p:pic>
    </p:spTree>
    <p:extLst>
      <p:ext uri="{BB962C8B-B14F-4D97-AF65-F5344CB8AC3E}">
        <p14:creationId xmlns:p14="http://schemas.microsoft.com/office/powerpoint/2010/main" val="35991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0D1E-BF2F-4C27-BADC-9C808EE1B829}"/>
              </a:ext>
            </a:extLst>
          </p:cNvPr>
          <p:cNvSpPr>
            <a:spLocks noGrp="1"/>
          </p:cNvSpPr>
          <p:nvPr>
            <p:ph type="title"/>
          </p:nvPr>
        </p:nvSpPr>
        <p:spPr/>
        <p:txBody>
          <a:bodyPr>
            <a:normAutofit/>
          </a:bodyPr>
          <a:lstStyle/>
          <a:p>
            <a:r>
              <a:rPr lang="en-US" sz="2800" u="sng" dirty="0">
                <a:latin typeface="Algerian" panose="04020705040A02060702" pitchFamily="82" charset="0"/>
              </a:rPr>
              <a:t>Box Plot</a:t>
            </a:r>
            <a:endParaRPr lang="en-IN" sz="28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6B1327D1-8A95-4239-BB7A-D9D1D81D12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1427" y="2716034"/>
            <a:ext cx="7299015" cy="2374050"/>
          </a:xfrm>
        </p:spPr>
      </p:pic>
    </p:spTree>
    <p:extLst>
      <p:ext uri="{BB962C8B-B14F-4D97-AF65-F5344CB8AC3E}">
        <p14:creationId xmlns:p14="http://schemas.microsoft.com/office/powerpoint/2010/main" val="92895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AE5D5-27BE-4B41-AEC7-49BDE14991E0}"/>
              </a:ext>
            </a:extLst>
          </p:cNvPr>
          <p:cNvSpPr>
            <a:spLocks noGrp="1"/>
          </p:cNvSpPr>
          <p:nvPr>
            <p:ph type="title"/>
          </p:nvPr>
        </p:nvSpPr>
        <p:spPr/>
        <p:txBody>
          <a:bodyPr>
            <a:normAutofit/>
          </a:bodyPr>
          <a:lstStyle/>
          <a:p>
            <a:r>
              <a:rPr lang="en-US" sz="2800" b="1" u="sng" dirty="0">
                <a:latin typeface="Algerian" panose="04020705040A02060702" pitchFamily="82" charset="0"/>
              </a:rPr>
              <a:t>Z Score</a:t>
            </a:r>
            <a:endParaRPr lang="en-IN" sz="2800" b="1"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72A7B613-9584-4C9C-B658-5340716BBD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3202" y="2492118"/>
            <a:ext cx="7743621" cy="2040549"/>
          </a:xfrm>
        </p:spPr>
      </p:pic>
    </p:spTree>
    <p:extLst>
      <p:ext uri="{BB962C8B-B14F-4D97-AF65-F5344CB8AC3E}">
        <p14:creationId xmlns:p14="http://schemas.microsoft.com/office/powerpoint/2010/main" val="94495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94758-8741-44D8-8163-8B64620EF61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E82FFDE-4D22-4687-9DCE-F227830C86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620" y="688483"/>
            <a:ext cx="10658759" cy="5481034"/>
          </a:xfrm>
        </p:spPr>
      </p:pic>
    </p:spTree>
    <p:extLst>
      <p:ext uri="{BB962C8B-B14F-4D97-AF65-F5344CB8AC3E}">
        <p14:creationId xmlns:p14="http://schemas.microsoft.com/office/powerpoint/2010/main" val="2286687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70D59-E973-4BCC-8D2E-63A39E0377BB}"/>
              </a:ext>
            </a:extLst>
          </p:cNvPr>
          <p:cNvSpPr>
            <a:spLocks noGrp="1"/>
          </p:cNvSpPr>
          <p:nvPr>
            <p:ph type="title"/>
          </p:nvPr>
        </p:nvSpPr>
        <p:spPr>
          <a:xfrm>
            <a:off x="1432967" y="617991"/>
            <a:ext cx="9601196" cy="1303867"/>
          </a:xfrm>
        </p:spPr>
        <p:txBody>
          <a:bodyPr>
            <a:normAutofit/>
          </a:bodyPr>
          <a:lstStyle/>
          <a:p>
            <a:r>
              <a:rPr lang="en-US" sz="2000" u="sng" dirty="0">
                <a:latin typeface="Algerian" panose="04020705040A02060702" pitchFamily="82" charset="0"/>
              </a:rPr>
              <a:t>HISTOGRAM plot after removing the outliers &amp; skewness</a:t>
            </a:r>
            <a:endParaRPr lang="en-IN" sz="20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CD180A07-3A32-4C7D-BFE3-5068BB129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446" y="2532833"/>
            <a:ext cx="6230867" cy="2585028"/>
          </a:xfrm>
        </p:spPr>
      </p:pic>
    </p:spTree>
    <p:extLst>
      <p:ext uri="{BB962C8B-B14F-4D97-AF65-F5344CB8AC3E}">
        <p14:creationId xmlns:p14="http://schemas.microsoft.com/office/powerpoint/2010/main" val="2648670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8555-F1AF-4344-A445-7D916546D407}"/>
              </a:ext>
            </a:extLst>
          </p:cNvPr>
          <p:cNvSpPr>
            <a:spLocks noGrp="1"/>
          </p:cNvSpPr>
          <p:nvPr>
            <p:ph type="title"/>
          </p:nvPr>
        </p:nvSpPr>
        <p:spPr>
          <a:xfrm>
            <a:off x="1254942" y="1038777"/>
            <a:ext cx="9601196" cy="1303867"/>
          </a:xfrm>
        </p:spPr>
        <p:txBody>
          <a:bodyPr>
            <a:normAutofit/>
          </a:bodyPr>
          <a:lstStyle/>
          <a:p>
            <a:br>
              <a:rPr lang="en-US" sz="1800" u="sng" dirty="0">
                <a:latin typeface="Algerian" panose="04020705040A02060702" pitchFamily="82" charset="0"/>
              </a:rPr>
            </a:br>
            <a:r>
              <a:rPr lang="en-US" sz="1800" u="sng" dirty="0">
                <a:latin typeface="Algerian" panose="04020705040A02060702" pitchFamily="82" charset="0"/>
              </a:rPr>
              <a:t>Machine Learning model building</a:t>
            </a:r>
            <a:br>
              <a:rPr lang="en-US" sz="1800" u="sng" dirty="0">
                <a:latin typeface="Algerian" panose="04020705040A02060702" pitchFamily="82" charset="0"/>
              </a:rPr>
            </a:br>
            <a:r>
              <a:rPr lang="en-US" sz="1600" u="sng" dirty="0">
                <a:latin typeface="Algerian" panose="04020705040A02060702" pitchFamily="82" charset="0"/>
              </a:rPr>
              <a:t>Dividing features and label</a:t>
            </a:r>
            <a:endParaRPr lang="en-IN" sz="16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8EF27A3A-D7E6-4020-AF37-727F9DC23D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5351" y="2748387"/>
            <a:ext cx="3467089" cy="1091042"/>
          </a:xfrm>
        </p:spPr>
      </p:pic>
    </p:spTree>
    <p:extLst>
      <p:ext uri="{BB962C8B-B14F-4D97-AF65-F5344CB8AC3E}">
        <p14:creationId xmlns:p14="http://schemas.microsoft.com/office/powerpoint/2010/main" val="3738731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66FF-F411-4959-9289-94958B73CC6D}"/>
              </a:ext>
            </a:extLst>
          </p:cNvPr>
          <p:cNvSpPr>
            <a:spLocks noGrp="1"/>
          </p:cNvSpPr>
          <p:nvPr>
            <p:ph type="title"/>
          </p:nvPr>
        </p:nvSpPr>
        <p:spPr/>
        <p:txBody>
          <a:bodyPr>
            <a:normAutofit/>
          </a:bodyPr>
          <a:lstStyle/>
          <a:p>
            <a:r>
              <a:rPr lang="en-US" sz="2800" u="sng" dirty="0">
                <a:latin typeface="Algerian" panose="04020705040A02060702" pitchFamily="82" charset="0"/>
              </a:rPr>
              <a:t>Standard Scaler</a:t>
            </a:r>
            <a:endParaRPr lang="en-IN" sz="28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BAC6439A-7109-4DFA-9168-38E1905611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6123" y="2077860"/>
            <a:ext cx="6139554" cy="3994011"/>
          </a:xfrm>
        </p:spPr>
      </p:pic>
    </p:spTree>
    <p:extLst>
      <p:ext uri="{BB962C8B-B14F-4D97-AF65-F5344CB8AC3E}">
        <p14:creationId xmlns:p14="http://schemas.microsoft.com/office/powerpoint/2010/main" val="13845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2A47-8157-408B-8B62-E0530ED6AE02}"/>
              </a:ext>
            </a:extLst>
          </p:cNvPr>
          <p:cNvSpPr>
            <a:spLocks noGrp="1"/>
          </p:cNvSpPr>
          <p:nvPr>
            <p:ph type="title"/>
          </p:nvPr>
        </p:nvSpPr>
        <p:spPr/>
        <p:txBody>
          <a:bodyPr>
            <a:normAutofit/>
          </a:bodyPr>
          <a:lstStyle/>
          <a:p>
            <a:r>
              <a:rPr lang="en-IN" sz="2800" b="1" u="sng" dirty="0">
                <a:latin typeface="Algerian" panose="04020705040A02060702" pitchFamily="82" charset="0"/>
              </a:rPr>
              <a:t>VIF - variance inflation factor</a:t>
            </a:r>
          </a:p>
        </p:txBody>
      </p:sp>
      <p:pic>
        <p:nvPicPr>
          <p:cNvPr id="5" name="Content Placeholder 4">
            <a:extLst>
              <a:ext uri="{FF2B5EF4-FFF2-40B4-BE49-F238E27FC236}">
                <a16:creationId xmlns:a16="http://schemas.microsoft.com/office/drawing/2014/main" id="{2E1432BC-B545-4093-B091-366E622EF5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3693" y="2021843"/>
            <a:ext cx="8534394" cy="3327489"/>
          </a:xfrm>
        </p:spPr>
      </p:pic>
    </p:spTree>
    <p:extLst>
      <p:ext uri="{BB962C8B-B14F-4D97-AF65-F5344CB8AC3E}">
        <p14:creationId xmlns:p14="http://schemas.microsoft.com/office/powerpoint/2010/main" val="121700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849E-0827-4C62-9108-C15A2B5D7714}"/>
              </a:ext>
            </a:extLst>
          </p:cNvPr>
          <p:cNvSpPr>
            <a:spLocks noGrp="1"/>
          </p:cNvSpPr>
          <p:nvPr>
            <p:ph type="title"/>
          </p:nvPr>
        </p:nvSpPr>
        <p:spPr/>
        <p:txBody>
          <a:bodyPr>
            <a:normAutofit/>
          </a:bodyPr>
          <a:lstStyle/>
          <a:p>
            <a:r>
              <a:rPr lang="en-US" sz="2400" u="sng" dirty="0">
                <a:latin typeface="Algerian" panose="04020705040A02060702" pitchFamily="82" charset="0"/>
              </a:rPr>
              <a:t>INTRODUCTION</a:t>
            </a:r>
            <a:endParaRPr lang="en-IN" sz="2400" u="sng" dirty="0">
              <a:latin typeface="Algerian" panose="04020705040A02060702" pitchFamily="82" charset="0"/>
            </a:endParaRPr>
          </a:p>
        </p:txBody>
      </p:sp>
      <p:sp>
        <p:nvSpPr>
          <p:cNvPr id="3" name="Content Placeholder 2">
            <a:extLst>
              <a:ext uri="{FF2B5EF4-FFF2-40B4-BE49-F238E27FC236}">
                <a16:creationId xmlns:a16="http://schemas.microsoft.com/office/drawing/2014/main" id="{24B7BF1A-29C5-49EB-8740-CCD5093212A9}"/>
              </a:ext>
            </a:extLst>
          </p:cNvPr>
          <p:cNvSpPr>
            <a:spLocks noGrp="1"/>
          </p:cNvSpPr>
          <p:nvPr>
            <p:ph idx="1"/>
          </p:nvPr>
        </p:nvSpPr>
        <p:spPr>
          <a:xfrm>
            <a:off x="1414671" y="2464167"/>
            <a:ext cx="9601196" cy="3318936"/>
          </a:xfrm>
        </p:spPr>
        <p:txBody>
          <a:bodyPr>
            <a:noAutofit/>
          </a:bodyPr>
          <a:lstStyle/>
          <a:p>
            <a:pPr marL="0" indent="0">
              <a:buNone/>
            </a:pPr>
            <a:r>
              <a:rPr lang="en-US" sz="1000" b="1" dirty="0"/>
              <a:t>A car is a wheeled motor vehicle used for transportation. Most definitions of cars say that they run primarily on roads, seat one-to-eight people, have four wheels and mainly transport people rather than goods.</a:t>
            </a:r>
          </a:p>
          <a:p>
            <a:pPr marL="0" indent="0">
              <a:buNone/>
            </a:pPr>
            <a:r>
              <a:rPr lang="en-US" sz="1000" b="1" dirty="0"/>
              <a:t>Cars came into global use during the 20th century, and developed economies depend on them.</a:t>
            </a:r>
          </a:p>
          <a:p>
            <a:pPr marL="0" indent="0">
              <a:buNone/>
            </a:pPr>
            <a:r>
              <a:rPr lang="en-US" sz="1000" b="1" dirty="0"/>
              <a:t>Predicting the price of used cars in both an important and interesting problem.</a:t>
            </a:r>
          </a:p>
          <a:p>
            <a:pPr marL="0" indent="0">
              <a:buNone/>
            </a:pPr>
            <a:r>
              <a:rPr lang="en-US" sz="1000" b="1" dirty="0"/>
              <a:t>Sometimes selling your used car becomes crucial as we are not able to identify its fair price accurately. The depreciation of a car depends on a variety of factors so the car owner needs to be aware of the worth of their vehicle. With the rapid expansion of Machine Learning, this problem can also be solved by minimizing human efforts and time.¶</a:t>
            </a:r>
          </a:p>
          <a:p>
            <a:pPr marL="0" indent="0">
              <a:buNone/>
            </a:pPr>
            <a:r>
              <a:rPr lang="en-US" sz="1000" b="1" dirty="0"/>
              <a:t>Let’s see an end-to-end solution for a similar problem.</a:t>
            </a:r>
            <a:endParaRPr lang="en-IN" sz="1000" dirty="0"/>
          </a:p>
        </p:txBody>
      </p:sp>
    </p:spTree>
    <p:extLst>
      <p:ext uri="{BB962C8B-B14F-4D97-AF65-F5344CB8AC3E}">
        <p14:creationId xmlns:p14="http://schemas.microsoft.com/office/powerpoint/2010/main" val="60917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E30-3013-472B-891F-82737AFBFBF3}"/>
              </a:ext>
            </a:extLst>
          </p:cNvPr>
          <p:cNvSpPr>
            <a:spLocks noGrp="1"/>
          </p:cNvSpPr>
          <p:nvPr>
            <p:ph type="title"/>
          </p:nvPr>
        </p:nvSpPr>
        <p:spPr/>
        <p:txBody>
          <a:bodyPr>
            <a:normAutofit/>
          </a:bodyPr>
          <a:lstStyle/>
          <a:p>
            <a:r>
              <a:rPr lang="en-US" sz="2800" u="sng" dirty="0">
                <a:latin typeface="Algerian" panose="04020705040A02060702" pitchFamily="82" charset="0"/>
              </a:rPr>
              <a:t>Importing necessaries libraries</a:t>
            </a:r>
            <a:endParaRPr lang="en-IN" sz="28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08DFEA4E-A6EA-4DFE-9935-FB5A89BECD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108" y="2998774"/>
            <a:ext cx="3977783" cy="2435253"/>
          </a:xfrm>
        </p:spPr>
      </p:pic>
    </p:spTree>
    <p:extLst>
      <p:ext uri="{BB962C8B-B14F-4D97-AF65-F5344CB8AC3E}">
        <p14:creationId xmlns:p14="http://schemas.microsoft.com/office/powerpoint/2010/main" val="3390857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2C92-FF65-433E-850C-CBBF74FB0D4B}"/>
              </a:ext>
            </a:extLst>
          </p:cNvPr>
          <p:cNvSpPr>
            <a:spLocks noGrp="1"/>
          </p:cNvSpPr>
          <p:nvPr>
            <p:ph type="title"/>
          </p:nvPr>
        </p:nvSpPr>
        <p:spPr>
          <a:xfrm>
            <a:off x="1853753" y="809204"/>
            <a:ext cx="8706354" cy="809203"/>
          </a:xfrm>
        </p:spPr>
        <p:txBody>
          <a:bodyPr>
            <a:normAutofit/>
          </a:bodyPr>
          <a:lstStyle/>
          <a:p>
            <a:r>
              <a:rPr lang="en-US" sz="2800" u="sng" dirty="0">
                <a:latin typeface="Algerian" panose="04020705040A02060702" pitchFamily="82" charset="0"/>
              </a:rPr>
              <a:t>Dataset</a:t>
            </a:r>
            <a:endParaRPr lang="en-IN" sz="1800" u="sng" dirty="0">
              <a:latin typeface="Algerian" panose="04020705040A02060702" pitchFamily="82" charset="0"/>
            </a:endParaRPr>
          </a:p>
        </p:txBody>
      </p:sp>
      <p:pic>
        <p:nvPicPr>
          <p:cNvPr id="5" name="Content Placeholder 4">
            <a:extLst>
              <a:ext uri="{FF2B5EF4-FFF2-40B4-BE49-F238E27FC236}">
                <a16:creationId xmlns:a16="http://schemas.microsoft.com/office/drawing/2014/main" id="{5E5C7588-948F-46E7-BFD1-DF046A7383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451" y="2447296"/>
            <a:ext cx="10044100" cy="2552590"/>
          </a:xfrm>
        </p:spPr>
      </p:pic>
      <p:sp>
        <p:nvSpPr>
          <p:cNvPr id="3" name="Rectangle 2"/>
          <p:cNvSpPr/>
          <p:nvPr/>
        </p:nvSpPr>
        <p:spPr>
          <a:xfrm>
            <a:off x="1470054" y="1681636"/>
            <a:ext cx="6096000" cy="861774"/>
          </a:xfrm>
          <a:prstGeom prst="rect">
            <a:avLst/>
          </a:prstGeom>
        </p:spPr>
        <p:txBody>
          <a:bodyPr>
            <a:spAutoFit/>
          </a:bodyPr>
          <a:lstStyle/>
          <a:p>
            <a:r>
              <a:rPr lang="en-US" sz="1400" dirty="0">
                <a:latin typeface="Arial" panose="020B0604020202020204" pitchFamily="34" charset="0"/>
                <a:cs typeface="Arial" panose="020B0604020202020204" pitchFamily="34" charset="0"/>
              </a:rPr>
              <a:t>1)Excel data</a:t>
            </a:r>
          </a:p>
          <a:p>
            <a:br>
              <a:rPr lang="en-US" u="sng" dirty="0">
                <a:latin typeface="Algerian" panose="04020705040A02060702" pitchFamily="82" charset="0"/>
              </a:rPr>
            </a:br>
            <a:endParaRPr lang="en-IN" dirty="0"/>
          </a:p>
        </p:txBody>
      </p:sp>
    </p:spTree>
    <p:extLst>
      <p:ext uri="{BB962C8B-B14F-4D97-AF65-F5344CB8AC3E}">
        <p14:creationId xmlns:p14="http://schemas.microsoft.com/office/powerpoint/2010/main" val="138109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83740" y="1839295"/>
            <a:ext cx="4141245" cy="31373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42127" y="1205141"/>
            <a:ext cx="3845925" cy="369332"/>
          </a:xfrm>
          <a:prstGeom prst="rect">
            <a:avLst/>
          </a:prstGeom>
        </p:spPr>
        <p:txBody>
          <a:bodyPr wrap="none">
            <a:spAutoFit/>
          </a:bodyPr>
          <a:lstStyle/>
          <a:p>
            <a:r>
              <a:rPr lang="en-IN" dirty="0"/>
              <a:t>Using shape function after concatenating</a:t>
            </a:r>
          </a:p>
        </p:txBody>
      </p:sp>
    </p:spTree>
    <p:extLst>
      <p:ext uri="{BB962C8B-B14F-4D97-AF65-F5344CB8AC3E}">
        <p14:creationId xmlns:p14="http://schemas.microsoft.com/office/powerpoint/2010/main" val="28530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279" y="2153290"/>
            <a:ext cx="5069231" cy="3206099"/>
          </a:xfrm>
          <a:prstGeom prst="rect">
            <a:avLst/>
          </a:prstGeom>
          <a:ln>
            <a:noFill/>
          </a:ln>
          <a:effectLst>
            <a:softEdge rad="112500"/>
          </a:effectLst>
        </p:spPr>
      </p:pic>
      <p:sp>
        <p:nvSpPr>
          <p:cNvPr id="4" name="Rectangle 3"/>
          <p:cNvSpPr/>
          <p:nvPr/>
        </p:nvSpPr>
        <p:spPr>
          <a:xfrm>
            <a:off x="1346926" y="1164681"/>
            <a:ext cx="1970283" cy="369332"/>
          </a:xfrm>
          <a:prstGeom prst="rect">
            <a:avLst/>
          </a:prstGeom>
        </p:spPr>
        <p:txBody>
          <a:bodyPr wrap="none">
            <a:spAutoFit/>
          </a:bodyPr>
          <a:lstStyle/>
          <a:p>
            <a:r>
              <a:rPr lang="en-US" dirty="0"/>
              <a:t>Finding Null Values</a:t>
            </a:r>
          </a:p>
        </p:txBody>
      </p:sp>
    </p:spTree>
    <p:extLst>
      <p:ext uri="{BB962C8B-B14F-4D97-AF65-F5344CB8AC3E}">
        <p14:creationId xmlns:p14="http://schemas.microsoft.com/office/powerpoint/2010/main" val="349452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094" y="1396449"/>
            <a:ext cx="2385689" cy="1249647"/>
          </a:xfrm>
          <a:prstGeom prst="rect">
            <a:avLst/>
          </a:prstGeom>
          <a:ln>
            <a:noFill/>
          </a:ln>
          <a:effectLst>
            <a:softEdge rad="112500"/>
          </a:effectLst>
        </p:spPr>
      </p:pic>
      <p:sp>
        <p:nvSpPr>
          <p:cNvPr id="4" name="Rectangle 3"/>
          <p:cNvSpPr/>
          <p:nvPr/>
        </p:nvSpPr>
        <p:spPr>
          <a:xfrm>
            <a:off x="1412797" y="1027117"/>
            <a:ext cx="2446952" cy="369332"/>
          </a:xfrm>
          <a:prstGeom prst="rect">
            <a:avLst/>
          </a:prstGeom>
        </p:spPr>
        <p:txBody>
          <a:bodyPr wrap="none">
            <a:spAutoFit/>
          </a:bodyPr>
          <a:lstStyle/>
          <a:p>
            <a:r>
              <a:rPr lang="en-IN" dirty="0"/>
              <a:t>Checking The Duplicates</a:t>
            </a:r>
          </a:p>
        </p:txBody>
      </p:sp>
      <p:sp>
        <p:nvSpPr>
          <p:cNvPr id="6" name="Rectangle 5"/>
          <p:cNvSpPr/>
          <p:nvPr/>
        </p:nvSpPr>
        <p:spPr>
          <a:xfrm>
            <a:off x="1352488" y="2758812"/>
            <a:ext cx="4283288" cy="369332"/>
          </a:xfrm>
          <a:prstGeom prst="rect">
            <a:avLst/>
          </a:prstGeom>
        </p:spPr>
        <p:txBody>
          <a:bodyPr wrap="none">
            <a:spAutoFit/>
          </a:bodyPr>
          <a:lstStyle/>
          <a:p>
            <a:r>
              <a:rPr lang="en-IN" dirty="0"/>
              <a:t>Checking </a:t>
            </a:r>
            <a:r>
              <a:rPr lang="en-US" dirty="0"/>
              <a:t>continuous and categorical columns</a:t>
            </a:r>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55837" y="3429000"/>
            <a:ext cx="3630366" cy="208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14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4246" y="2096318"/>
            <a:ext cx="7691049" cy="3228142"/>
          </a:xfrm>
        </p:spPr>
      </p:pic>
      <p:sp>
        <p:nvSpPr>
          <p:cNvPr id="4" name="Rectangle 3"/>
          <p:cNvSpPr/>
          <p:nvPr/>
        </p:nvSpPr>
        <p:spPr>
          <a:xfrm>
            <a:off x="1465777" y="1083761"/>
            <a:ext cx="1561646" cy="369332"/>
          </a:xfrm>
          <a:prstGeom prst="rect">
            <a:avLst/>
          </a:prstGeom>
        </p:spPr>
        <p:txBody>
          <a:bodyPr wrap="none">
            <a:spAutoFit/>
          </a:bodyPr>
          <a:lstStyle/>
          <a:p>
            <a:r>
              <a:rPr lang="en-IN" dirty="0"/>
              <a:t>Using Describe</a:t>
            </a:r>
          </a:p>
        </p:txBody>
      </p:sp>
    </p:spTree>
    <p:extLst>
      <p:ext uri="{BB962C8B-B14F-4D97-AF65-F5344CB8AC3E}">
        <p14:creationId xmlns:p14="http://schemas.microsoft.com/office/powerpoint/2010/main" val="1440989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1672</TotalTime>
  <Words>234</Words>
  <Application>Microsoft Office PowerPoint</Application>
  <PresentationFormat>Widescreen</PresentationFormat>
  <Paragraphs>34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Algerian</vt:lpstr>
      <vt:lpstr>Arial</vt:lpstr>
      <vt:lpstr>Garamond</vt:lpstr>
      <vt:lpstr>Organic</vt:lpstr>
      <vt:lpstr>Used car PRICE PREDICTION </vt:lpstr>
      <vt:lpstr>PowerPoint Presentation</vt:lpstr>
      <vt:lpstr>INTRODUCTION</vt:lpstr>
      <vt:lpstr>Importing necessaries libraries</vt:lpstr>
      <vt:lpstr>Dataset</vt:lpstr>
      <vt:lpstr>PowerPoint Presentation</vt:lpstr>
      <vt:lpstr>PowerPoint Presentation</vt:lpstr>
      <vt:lpstr>PowerPoint Presentation</vt:lpstr>
      <vt:lpstr>PowerPoint Presentation</vt:lpstr>
      <vt:lpstr>PowerPoint Presentation</vt:lpstr>
      <vt:lpstr>EDA - Exploratory Data Analysis </vt:lpstr>
      <vt:lpstr>PowerPoint Presentation</vt:lpstr>
      <vt:lpstr>PowerPoint Presentation</vt:lpstr>
      <vt:lpstr>PowerPoint Presentation</vt:lpstr>
      <vt:lpstr>LABEL ENCODER</vt:lpstr>
      <vt:lpstr>Scatter Plot </vt:lpstr>
      <vt:lpstr>Histogram Plot</vt:lpstr>
      <vt:lpstr>Box Plot</vt:lpstr>
      <vt:lpstr>Z Score</vt:lpstr>
      <vt:lpstr>HISTOGRAM plot after removing the outliers &amp; skewness</vt:lpstr>
      <vt:lpstr> Machine Learning model building Dividing features and label</vt:lpstr>
      <vt:lpstr>Standard Scaler</vt:lpstr>
      <vt:lpstr>VIF - variance inflation factor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Krishna Prasad</dc:creator>
  <cp:lastModifiedBy>Krishna Prasad</cp:lastModifiedBy>
  <cp:revision>262</cp:revision>
  <dcterms:created xsi:type="dcterms:W3CDTF">2021-08-30T05:39:20Z</dcterms:created>
  <dcterms:modified xsi:type="dcterms:W3CDTF">2021-09-30T16:20:50Z</dcterms:modified>
</cp:coreProperties>
</file>