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77" r:id="rId3"/>
    <p:sldId id="257" r:id="rId4"/>
    <p:sldId id="258" r:id="rId5"/>
    <p:sldId id="262" r:id="rId6"/>
    <p:sldId id="263" r:id="rId7"/>
    <p:sldId id="264" r:id="rId8"/>
    <p:sldId id="266" r:id="rId9"/>
    <p:sldId id="259" r:id="rId10"/>
    <p:sldId id="260" r:id="rId11"/>
    <p:sldId id="261" r:id="rId12"/>
    <p:sldId id="267"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3" d="100"/>
          <a:sy n="123" d="100"/>
        </p:scale>
        <p:origin x="-114"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B580B-9548-4E08-B108-EA185389F2B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A5B580B-9548-4E08-B108-EA185389F2B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5B580B-9548-4E08-B108-EA185389F2B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A5B580B-9548-4E08-B108-EA185389F2B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FBF0F0-58B7-4577-8CC8-C5FFDAD45E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5B580B-9548-4E08-B108-EA185389F2B1}"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A5B580B-9548-4E08-B108-EA185389F2B1}"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5B580B-9548-4E08-B108-EA185389F2B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3A5B580B-9548-4E08-B108-EA185389F2B1}" type="datetimeFigureOut">
              <a:rPr lang="en-IN" smtClean="0"/>
              <a:t>20-08-2021</a:t>
            </a:fld>
            <a:endParaRPr lang="en-IN"/>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02FBF0F0-58B7-4577-8CC8-C5FFDAD45EC7}" type="slidenum">
              <a:rPr lang="en-IN" smtClean="0"/>
              <a:t>‹#›</a:t>
            </a:fld>
            <a:endParaRPr lang="en-IN"/>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456023" cy="540974"/>
          </a:xfrm>
        </p:spPr>
        <p:txBody>
          <a:bodyPr>
            <a:normAutofit fontScale="90000"/>
          </a:bodyPr>
          <a:lstStyle/>
          <a:p>
            <a:r>
              <a:rPr lang="en-IN" sz="2800" dirty="0" smtClean="0"/>
              <a:t>    </a:t>
            </a:r>
            <a:r>
              <a:rPr lang="en-IN" sz="3600" b="1" i="1" dirty="0" smtClean="0"/>
              <a:t>CUSTOMER </a:t>
            </a:r>
            <a:r>
              <a:rPr lang="en-IN" sz="3600" b="1" i="1" dirty="0"/>
              <a:t>RENTENTION </a:t>
            </a:r>
            <a:r>
              <a:rPr lang="en-IN" sz="3600" b="1" i="1" dirty="0" smtClean="0"/>
              <a:t>STUDY</a:t>
            </a:r>
            <a:br>
              <a:rPr lang="en-IN" sz="3600" b="1" i="1" dirty="0" smtClean="0"/>
            </a:br>
            <a:endParaRPr lang="en-IN" sz="3600" b="1" i="1" dirty="0"/>
          </a:p>
        </p:txBody>
      </p:sp>
      <p:sp>
        <p:nvSpPr>
          <p:cNvPr id="3" name="Subtitle 2"/>
          <p:cNvSpPr>
            <a:spLocks noGrp="1"/>
          </p:cNvSpPr>
          <p:nvPr>
            <p:ph type="subTitle" idx="1"/>
          </p:nvPr>
        </p:nvSpPr>
        <p:spPr>
          <a:xfrm>
            <a:off x="2677295" y="4928460"/>
            <a:ext cx="9144000" cy="1655762"/>
          </a:xfrm>
        </p:spPr>
        <p:txBody>
          <a:bodyPr/>
          <a:lstStyle/>
          <a:p>
            <a:r>
              <a:rPr lang="en-US" dirty="0"/>
              <a:t>                                                                        </a:t>
            </a:r>
            <a:r>
              <a:rPr lang="en-US" dirty="0" smtClean="0"/>
              <a:t>            </a:t>
            </a:r>
            <a:r>
              <a:rPr lang="en-US" i="1" dirty="0" smtClean="0"/>
              <a:t>Submitted </a:t>
            </a:r>
            <a:r>
              <a:rPr lang="en-US" i="1" dirty="0"/>
              <a:t>by-</a:t>
            </a:r>
          </a:p>
          <a:p>
            <a:r>
              <a:rPr lang="en-US" i="1" dirty="0"/>
              <a:t>                                                                                      </a:t>
            </a:r>
            <a:r>
              <a:rPr lang="en-US" i="1" dirty="0" smtClean="0"/>
              <a:t>  Krishna Prasad</a:t>
            </a:r>
            <a:endParaRPr lang="en-IN" i="1" dirty="0"/>
          </a:p>
        </p:txBody>
      </p:sp>
      <p:pic>
        <p:nvPicPr>
          <p:cNvPr id="1026" name="Picture 2" descr="F:\DATA TRAINED\FLIP ROBO TECH\6th assignment\customer-retention-563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1524000"/>
            <a:ext cx="4966289" cy="352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8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54" y="626679"/>
            <a:ext cx="9908177" cy="679904"/>
          </a:xfrm>
        </p:spPr>
        <p:txBody>
          <a:bodyPr>
            <a:normAutofit/>
          </a:bodyPr>
          <a:lstStyle/>
          <a:p>
            <a:r>
              <a:rPr lang="en-US" sz="2800" dirty="0">
                <a:latin typeface="Times New Roman" panose="02020603050405020304" pitchFamily="18" charset="0"/>
                <a:cs typeface="Times New Roman" panose="02020603050405020304" pitchFamily="18" charset="0"/>
              </a:rPr>
              <a:t>Label Encoder Process</a:t>
            </a:r>
            <a:endParaRPr lang="en-IN" sz="2800" dirty="0"/>
          </a:p>
        </p:txBody>
      </p:sp>
      <p:sp>
        <p:nvSpPr>
          <p:cNvPr id="5" name="TextBox 4"/>
          <p:cNvSpPr txBox="1"/>
          <p:nvPr/>
        </p:nvSpPr>
        <p:spPr>
          <a:xfrm>
            <a:off x="3322393" y="5805558"/>
            <a:ext cx="9213669" cy="307392"/>
          </a:xfrm>
          <a:prstGeom prst="rect">
            <a:avLst/>
          </a:prstGeom>
          <a:noFill/>
        </p:spPr>
        <p:txBody>
          <a:bodyPr wrap="square" rtlCol="0">
            <a:spAutoFit/>
          </a:bodyPr>
          <a:lstStyle/>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Applied Label Encoder to convert all the string columns into integers.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8063" y="1985263"/>
            <a:ext cx="7071489" cy="34512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1164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974" y="1863587"/>
            <a:ext cx="7819667" cy="3451225"/>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a:xfrm>
            <a:off x="907942" y="667344"/>
            <a:ext cx="9864634" cy="531858"/>
          </a:xfrm>
        </p:spPr>
        <p:txBody>
          <a:bodyPr>
            <a:normAutofit/>
          </a:bodyPr>
          <a:lstStyle/>
          <a:p>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6" name="TextBox 5"/>
          <p:cNvSpPr txBox="1"/>
          <p:nvPr/>
        </p:nvSpPr>
        <p:spPr>
          <a:xfrm>
            <a:off x="1975444" y="5524039"/>
            <a:ext cx="8961120" cy="973600"/>
          </a:xfrm>
          <a:prstGeom prst="rect">
            <a:avLst/>
          </a:prstGeom>
          <a:noFill/>
        </p:spPr>
        <p:txBody>
          <a:bodyPr wrap="square" rtlCol="0">
            <a:spAutoFit/>
          </a:bodyPr>
          <a:lstStyle/>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From the above describe method :  </a:t>
            </a:r>
          </a:p>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I find out that how each parameters are distributed across the dataset &amp; by using</a:t>
            </a:r>
          </a:p>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this method I got to know the five point summary analysis like mean, max and the quartiles.</a:t>
            </a:r>
          </a:p>
        </p:txBody>
      </p:sp>
    </p:spTree>
    <p:extLst>
      <p:ext uri="{BB962C8B-B14F-4D97-AF65-F5344CB8AC3E}">
        <p14:creationId xmlns:p14="http://schemas.microsoft.com/office/powerpoint/2010/main" val="388699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668" y="597600"/>
            <a:ext cx="9855926" cy="662486"/>
          </a:xfrm>
        </p:spPr>
        <p:txBody>
          <a:bodyPr>
            <a:normAutofit/>
          </a:bodyPr>
          <a:lstStyle/>
          <a:p>
            <a:r>
              <a:rPr lang="en-US" sz="2800" dirty="0">
                <a:latin typeface="Times New Roman" panose="02020603050405020304" pitchFamily="18" charset="0"/>
                <a:cs typeface="Times New Roman" panose="02020603050405020304" pitchFamily="18" charset="0"/>
              </a:rPr>
              <a:t>Distribution Plot</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2436983" y="5325531"/>
            <a:ext cx="8934993" cy="640496"/>
          </a:xfrm>
          <a:prstGeom prst="rect">
            <a:avLst/>
          </a:prstGeom>
          <a:noFill/>
        </p:spPr>
        <p:txBody>
          <a:bodyPr wrap="square" rtlCol="0">
            <a:spAutoFit/>
          </a:bodyPr>
          <a:lstStyle/>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From the above Distribution Plot I can say that Most of the columns are </a:t>
            </a:r>
          </a:p>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Categorical in nature &amp; the dataset is normally distributed.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5888" y="1566810"/>
            <a:ext cx="5800859" cy="34512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3501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017E2-DB9F-425E-937E-DDC1FB2D8DB3}"/>
              </a:ext>
            </a:extLst>
          </p:cNvPr>
          <p:cNvSpPr>
            <a:spLocks noGrp="1"/>
          </p:cNvSpPr>
          <p:nvPr>
            <p:ph type="title"/>
          </p:nvPr>
        </p:nvSpPr>
        <p:spPr>
          <a:xfrm>
            <a:off x="2296003" y="711006"/>
            <a:ext cx="7243533" cy="716418"/>
          </a:xfrm>
        </p:spPr>
        <p:txBody>
          <a:bodyPr>
            <a:normAutofit/>
          </a:bodyPr>
          <a:lstStyle/>
          <a:p>
            <a:r>
              <a:rPr lang="en-US" sz="2800" dirty="0"/>
              <a:t>Box Plot</a:t>
            </a:r>
            <a:endParaRPr lang="en-IN" sz="2800" dirty="0"/>
          </a:p>
        </p:txBody>
      </p:sp>
      <p:sp>
        <p:nvSpPr>
          <p:cNvPr id="5" name="TextBox 4">
            <a:extLst>
              <a:ext uri="{FF2B5EF4-FFF2-40B4-BE49-F238E27FC236}">
                <a16:creationId xmlns="" xmlns:a16="http://schemas.microsoft.com/office/drawing/2014/main" id="{C39A8C0C-4D03-4835-B9D9-2F51A5974FB1}"/>
              </a:ext>
            </a:extLst>
          </p:cNvPr>
          <p:cNvSpPr txBox="1"/>
          <p:nvPr/>
        </p:nvSpPr>
        <p:spPr>
          <a:xfrm>
            <a:off x="2930082" y="5837895"/>
            <a:ext cx="8069802" cy="312650"/>
          </a:xfrm>
          <a:prstGeom prst="rect">
            <a:avLst/>
          </a:prstGeom>
          <a:noFill/>
        </p:spPr>
        <p:txBody>
          <a:bodyPr wrap="square" rtlCol="0">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There is no outliers in any columns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7707" y="2134004"/>
            <a:ext cx="6172200" cy="33242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570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1C5E0B-F554-4218-81A4-85C26BE51CB5}"/>
              </a:ext>
            </a:extLst>
          </p:cNvPr>
          <p:cNvSpPr>
            <a:spLocks noGrp="1"/>
          </p:cNvSpPr>
          <p:nvPr>
            <p:ph type="title"/>
          </p:nvPr>
        </p:nvSpPr>
        <p:spPr>
          <a:xfrm>
            <a:off x="2592925" y="624110"/>
            <a:ext cx="6915059" cy="592131"/>
          </a:xfrm>
        </p:spPr>
        <p:txBody>
          <a:bodyPr>
            <a:normAutofit/>
          </a:bodyPr>
          <a:lstStyle/>
          <a:p>
            <a:r>
              <a:rPr lang="en-US" sz="2800" b="1" i="1" dirty="0">
                <a:latin typeface="Times New Roman" panose="02020603050405020304" pitchFamily="18" charset="0"/>
                <a:cs typeface="Times New Roman" panose="02020603050405020304" pitchFamily="18" charset="0"/>
              </a:rPr>
              <a:t>Interpretation of the Results</a:t>
            </a:r>
            <a:endParaRPr lang="en-IN" sz="2800" b="1" i="1" dirty="0"/>
          </a:p>
        </p:txBody>
      </p:sp>
      <p:sp>
        <p:nvSpPr>
          <p:cNvPr id="3" name="Content Placeholder 2"/>
          <p:cNvSpPr>
            <a:spLocks noGrp="1"/>
          </p:cNvSpPr>
          <p:nvPr>
            <p:ph idx="1"/>
          </p:nvPr>
        </p:nvSpPr>
        <p:spPr/>
        <p:txBody>
          <a:bodyPr/>
          <a:lstStyle/>
          <a:p>
            <a:r>
              <a:rPr lang="en-US" sz="1800" dirty="0"/>
              <a:t>I have used various visualization tool </a:t>
            </a:r>
            <a:r>
              <a:rPr lang="en-US" sz="1800" dirty="0" smtClean="0"/>
              <a:t>such as Count Plot, Box Plot &amp; Distribution Plot to </a:t>
            </a:r>
            <a:r>
              <a:rPr lang="en-US" sz="1800" dirty="0"/>
              <a:t>understand the data in a better way</a:t>
            </a:r>
            <a:r>
              <a:rPr lang="en-US" sz="1800" dirty="0" smtClean="0"/>
              <a:t>.</a:t>
            </a:r>
          </a:p>
          <a:p>
            <a:r>
              <a:rPr lang="en-IN" sz="1800" dirty="0">
                <a:latin typeface="Times New Roman" panose="02020603050405020304" pitchFamily="18" charset="0"/>
                <a:ea typeface="Calibri" panose="020F0502020204030204" pitchFamily="34" charset="0"/>
                <a:cs typeface="Times New Roman" panose="02020603050405020304" pitchFamily="18" charset="0"/>
              </a:rPr>
              <a:t>I have also used label encoder technique and convert all the data into numerical form to do the data analysis in an easier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way.</a:t>
            </a:r>
          </a:p>
          <a:p>
            <a:pPr lvl="0"/>
            <a:r>
              <a:rPr lang="en-IN" sz="1800" dirty="0" smtClean="0">
                <a:latin typeface="Times New Roman" panose="02020603050405020304" pitchFamily="18" charset="0"/>
                <a:ea typeface="Calibri" panose="020F0502020204030204" pitchFamily="34" charset="0"/>
                <a:cs typeface="Times New Roman" panose="02020603050405020304" pitchFamily="18" charset="0"/>
              </a:rPr>
              <a:t>I used </a:t>
            </a:r>
            <a:r>
              <a:rPr lang="en-IN" sz="1800" dirty="0">
                <a:latin typeface="Times New Roman" panose="02020603050405020304" pitchFamily="18" charset="0"/>
                <a:ea typeface="Calibri" panose="020F0502020204030204" pitchFamily="34" charset="0"/>
                <a:cs typeface="Times New Roman" panose="02020603050405020304" pitchFamily="18" charset="0"/>
              </a:rPr>
              <a:t>describe method for five-point summary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analysis and also found the number of rows and columns in dataset.</a:t>
            </a:r>
          </a:p>
          <a:p>
            <a:pPr lvl="0"/>
            <a:r>
              <a:rPr lang="en-US" sz="1800" dirty="0" smtClean="0">
                <a:latin typeface="Times New Roman" panose="02020603050405020304" pitchFamily="18" charset="0"/>
                <a:ea typeface="Calibri" panose="020F0502020204030204" pitchFamily="34" charset="0"/>
                <a:cs typeface="Times New Roman" panose="02020603050405020304" pitchFamily="18" charset="0"/>
              </a:rPr>
              <a:t>There is no missing values in the dataset and no outliers detected in the dataset.</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smtClean="0"/>
          </a:p>
          <a:p>
            <a:endParaRPr lang="en-US" sz="1800" dirty="0"/>
          </a:p>
          <a:p>
            <a:endParaRPr lang="en-IN" dirty="0"/>
          </a:p>
        </p:txBody>
      </p:sp>
    </p:spTree>
    <p:extLst>
      <p:ext uri="{BB962C8B-B14F-4D97-AF65-F5344CB8AC3E}">
        <p14:creationId xmlns:p14="http://schemas.microsoft.com/office/powerpoint/2010/main" val="2714034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9366C-50F7-438A-ACAF-D78BDC5F9BDB}"/>
              </a:ext>
            </a:extLst>
          </p:cNvPr>
          <p:cNvSpPr>
            <a:spLocks noGrp="1"/>
          </p:cNvSpPr>
          <p:nvPr>
            <p:ph type="title"/>
          </p:nvPr>
        </p:nvSpPr>
        <p:spPr>
          <a:xfrm>
            <a:off x="2361230" y="721011"/>
            <a:ext cx="7314555" cy="760807"/>
          </a:xfrm>
        </p:spPr>
        <p:txBody>
          <a:bodyPr>
            <a:normAutofit/>
          </a:bodyPr>
          <a:lstStyle/>
          <a:p>
            <a:r>
              <a:rPr lang="en-US" sz="2800" b="1" i="1" dirty="0">
                <a:latin typeface="Times New Roman" panose="02020603050405020304" pitchFamily="18" charset="0"/>
                <a:cs typeface="Times New Roman" panose="02020603050405020304" pitchFamily="18" charset="0"/>
              </a:rPr>
              <a:t>CONCLUSIONS</a:t>
            </a:r>
            <a:endParaRPr lang="en-IN" sz="2800" b="1" i="1" dirty="0"/>
          </a:p>
        </p:txBody>
      </p:sp>
      <p:sp>
        <p:nvSpPr>
          <p:cNvPr id="5" name="TextBox 4">
            <a:extLst>
              <a:ext uri="{FF2B5EF4-FFF2-40B4-BE49-F238E27FC236}">
                <a16:creationId xmlns="" xmlns:a16="http://schemas.microsoft.com/office/drawing/2014/main" id="{816B08A9-6CAA-49EE-9031-4986A923219E}"/>
              </a:ext>
            </a:extLst>
          </p:cNvPr>
          <p:cNvSpPr txBox="1"/>
          <p:nvPr/>
        </p:nvSpPr>
        <p:spPr>
          <a:xfrm>
            <a:off x="1748901" y="5734975"/>
            <a:ext cx="9987379" cy="369332"/>
          </a:xfrm>
          <a:prstGeom prst="rect">
            <a:avLst/>
          </a:prstGeom>
          <a:noFill/>
        </p:spPr>
        <p:txBody>
          <a:bodyPr wrap="square" rtlCol="0">
            <a:spAutoFit/>
          </a:bodyPr>
          <a:lstStyle/>
          <a:p>
            <a:endParaRPr lang="en-IN" dirty="0"/>
          </a:p>
        </p:txBody>
      </p:sp>
      <p:sp>
        <p:nvSpPr>
          <p:cNvPr id="3" name="Content Placeholder 2"/>
          <p:cNvSpPr>
            <a:spLocks noGrp="1"/>
          </p:cNvSpPr>
          <p:nvPr>
            <p:ph idx="1"/>
          </p:nvPr>
        </p:nvSpPr>
        <p:spPr>
          <a:xfrm>
            <a:off x="1077517" y="1852046"/>
            <a:ext cx="9877777" cy="3556862"/>
          </a:xfrm>
        </p:spPr>
        <p:txBody>
          <a:bodyPr>
            <a:normAutofit/>
          </a:bodyPr>
          <a:lstStyle/>
          <a:p>
            <a:r>
              <a:rPr lang="en-US" dirty="0" smtClean="0"/>
              <a:t>From this dataset I can understand that online shopping have huge scope in Indian market. </a:t>
            </a:r>
          </a:p>
          <a:p>
            <a:pPr lvl="0"/>
            <a:r>
              <a:rPr lang="en-IN" dirty="0">
                <a:latin typeface="Times New Roman" panose="02020603050405020304" pitchFamily="18" charset="0"/>
                <a:ea typeface="Calibri" panose="020F0502020204030204" pitchFamily="34" charset="0"/>
                <a:cs typeface="Wingdings" panose="05000000000000000000" pitchFamily="2" charset="2"/>
              </a:rPr>
              <a:t>This customer satisfaction can be used as an impact of </a:t>
            </a:r>
            <a:r>
              <a:rPr lang="en-IN" dirty="0" smtClean="0">
                <a:latin typeface="Times New Roman" panose="02020603050405020304" pitchFamily="18" charset="0"/>
                <a:ea typeface="Calibri" panose="020F0502020204030204" pitchFamily="34" charset="0"/>
                <a:cs typeface="Wingdings" panose="05000000000000000000" pitchFamily="2" charset="2"/>
              </a:rPr>
              <a:t>e-commerce </a:t>
            </a:r>
            <a:r>
              <a:rPr lang="en-IN" dirty="0">
                <a:latin typeface="Times New Roman" panose="02020603050405020304" pitchFamily="18" charset="0"/>
                <a:ea typeface="Calibri" panose="020F0502020204030204" pitchFamily="34" charset="0"/>
                <a:cs typeface="Wingdings" panose="05000000000000000000" pitchFamily="2" charset="2"/>
              </a:rPr>
              <a:t>market development as well as for economic development of the country.</a:t>
            </a:r>
            <a:endParaRPr lang="en-IN" dirty="0">
              <a:latin typeface="Calibri" panose="020F0502020204030204" pitchFamily="34" charset="0"/>
              <a:ea typeface="Calibri" panose="020F0502020204030204" pitchFamily="34" charset="0"/>
              <a:cs typeface="Wingdings" panose="05000000000000000000" pitchFamily="2" charset="2"/>
            </a:endParaRPr>
          </a:p>
          <a:p>
            <a:r>
              <a:rPr lang="en-US" dirty="0" smtClean="0"/>
              <a:t>Companies like amazon , flipkart have satisfied there customer which not only help them to retain there customers but also add more and more customer to his business.</a:t>
            </a:r>
          </a:p>
        </p:txBody>
      </p:sp>
    </p:spTree>
    <p:extLst>
      <p:ext uri="{BB962C8B-B14F-4D97-AF65-F5344CB8AC3E}">
        <p14:creationId xmlns:p14="http://schemas.microsoft.com/office/powerpoint/2010/main" val="130892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 Selling organizations generally attempt to reduce customer defection. Customer retention starts with the first contact an organization has with a customer and continues throughout the entire lifetime of a relationship and successful retention efforts take this entire lifecycle into account. A company's ability to attract and retain new customers is related not only to its product or services, but also to the way it services its existing customers, the value the customers actually perceive as a result of utilizing the solutions, and the reputation it creates within and across the marketplace.</a:t>
            </a:r>
          </a:p>
          <a:p>
            <a:endParaRPr lang="en-IN" dirty="0"/>
          </a:p>
        </p:txBody>
      </p:sp>
      <p:sp>
        <p:nvSpPr>
          <p:cNvPr id="3" name="Title 2"/>
          <p:cNvSpPr>
            <a:spLocks noGrp="1"/>
          </p:cNvSpPr>
          <p:nvPr>
            <p:ph type="title"/>
          </p:nvPr>
        </p:nvSpPr>
        <p:spPr/>
        <p:txBody>
          <a:bodyPr/>
          <a:lstStyle/>
          <a:p>
            <a:r>
              <a:rPr lang="en-IN" b="1" i="1" dirty="0"/>
              <a:t>Introduction</a:t>
            </a:r>
          </a:p>
        </p:txBody>
      </p:sp>
    </p:spTree>
    <p:extLst>
      <p:ext uri="{BB962C8B-B14F-4D97-AF65-F5344CB8AC3E}">
        <p14:creationId xmlns:p14="http://schemas.microsoft.com/office/powerpoint/2010/main" val="318718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399" y="2603716"/>
            <a:ext cx="10786821" cy="3812582"/>
          </a:xfrm>
        </p:spPr>
        <p:txBody>
          <a:bodyPr>
            <a:normAutofit/>
          </a:bodyPr>
          <a:lstStyle/>
          <a:p>
            <a:r>
              <a:rPr lang="en-US" sz="1400" dirty="0"/>
              <a:t>In e-commerce platform customer satisfaction is a important parameter for customer retention.</a:t>
            </a:r>
          </a:p>
          <a:p>
            <a:r>
              <a:rPr lang="en-US" sz="1400" dirty="0"/>
              <a:t>Success of on-line shopping depends on four major factors :</a:t>
            </a:r>
          </a:p>
          <a:p>
            <a:r>
              <a:rPr lang="en-US" sz="1400" dirty="0"/>
              <a:t>        a) service quality</a:t>
            </a:r>
          </a:p>
          <a:p>
            <a:r>
              <a:rPr lang="en-US" sz="1400" dirty="0"/>
              <a:t>        b) system quality</a:t>
            </a:r>
          </a:p>
          <a:p>
            <a:r>
              <a:rPr lang="en-US" sz="1400" dirty="0"/>
              <a:t>        c) information quality</a:t>
            </a:r>
          </a:p>
          <a:p>
            <a:r>
              <a:rPr lang="en-US" sz="1400" dirty="0"/>
              <a:t>        d) trust &amp; benefit</a:t>
            </a:r>
          </a:p>
          <a:p>
            <a:r>
              <a:rPr lang="en-US" sz="1400" dirty="0"/>
              <a:t>From this dataset I have collected various information which gives me an idea of purchasing online products for the customers.</a:t>
            </a:r>
          </a:p>
          <a:p>
            <a:r>
              <a:rPr lang="en-US" sz="1400" dirty="0"/>
              <a:t>I have done some data analysis to provide valuable insights that helps understand the customer better.</a:t>
            </a:r>
          </a:p>
          <a:p>
            <a:r>
              <a:rPr lang="en-US" sz="1400" dirty="0"/>
              <a:t>In this Dataset I have check possible ways for customer retention.</a:t>
            </a:r>
          </a:p>
        </p:txBody>
      </p:sp>
      <p:sp>
        <p:nvSpPr>
          <p:cNvPr id="2" name="Title 1"/>
          <p:cNvSpPr>
            <a:spLocks noGrp="1"/>
          </p:cNvSpPr>
          <p:nvPr>
            <p:ph type="title"/>
          </p:nvPr>
        </p:nvSpPr>
        <p:spPr>
          <a:xfrm>
            <a:off x="830451" y="551105"/>
            <a:ext cx="9925594" cy="732155"/>
          </a:xfrm>
        </p:spPr>
        <p:txBody>
          <a:bodyPr>
            <a:normAutofit/>
          </a:bodyPr>
          <a:lstStyle/>
          <a:p>
            <a:r>
              <a:rPr lang="en-US" sz="3200" b="1" i="1" dirty="0"/>
              <a:t>Problem Statement Analysis</a:t>
            </a:r>
            <a:endParaRPr lang="en-IN" sz="3200" b="1" i="1" dirty="0"/>
          </a:p>
        </p:txBody>
      </p:sp>
    </p:spTree>
    <p:extLst>
      <p:ext uri="{BB962C8B-B14F-4D97-AF65-F5344CB8AC3E}">
        <p14:creationId xmlns:p14="http://schemas.microsoft.com/office/powerpoint/2010/main" val="342125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6106" y="2678328"/>
            <a:ext cx="4286250" cy="135255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a:xfrm>
            <a:off x="830450" y="512359"/>
            <a:ext cx="9838509" cy="679904"/>
          </a:xfrm>
        </p:spPr>
        <p:txBody>
          <a:bodyPr>
            <a:normAutofit/>
          </a:bodyPr>
          <a:lstStyle/>
          <a:p>
            <a:r>
              <a:rPr lang="en-US" sz="3200" dirty="0">
                <a:latin typeface="Times New Roman" panose="02020603050405020304" pitchFamily="18" charset="0"/>
                <a:cs typeface="Times New Roman" panose="02020603050405020304" pitchFamily="18" charset="0"/>
              </a:rPr>
              <a:t>Exploratory data analysis process</a:t>
            </a:r>
            <a:endParaRPr lang="en-IN" sz="3200" dirty="0"/>
          </a:p>
        </p:txBody>
      </p:sp>
      <p:sp>
        <p:nvSpPr>
          <p:cNvPr id="4" name="Rectangle 3"/>
          <p:cNvSpPr/>
          <p:nvPr/>
        </p:nvSpPr>
        <p:spPr>
          <a:xfrm>
            <a:off x="2831024" y="4500681"/>
            <a:ext cx="6096000" cy="646331"/>
          </a:xfrm>
          <a:prstGeom prst="rect">
            <a:avLst/>
          </a:prstGeom>
        </p:spPr>
        <p:txBody>
          <a:bodyPr>
            <a:spAutoFit/>
          </a:bodyPr>
          <a:lstStyle/>
          <a:p>
            <a:r>
              <a:rPr lang="en-US" dirty="0">
                <a:solidFill>
                  <a:schemeClr val="tx2"/>
                </a:solidFill>
              </a:rPr>
              <a:t>Using the shape we find out the total number of rows &amp; columns present in the dataset. </a:t>
            </a:r>
          </a:p>
        </p:txBody>
      </p:sp>
    </p:spTree>
    <p:extLst>
      <p:ext uri="{BB962C8B-B14F-4D97-AF65-F5344CB8AC3E}">
        <p14:creationId xmlns:p14="http://schemas.microsoft.com/office/powerpoint/2010/main" val="95699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r>
              <a:rPr lang="en-US" sz="2800" i="1"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837214" y="5910199"/>
            <a:ext cx="8869680" cy="307777"/>
          </a:xfrm>
          <a:prstGeom prst="rect">
            <a:avLst/>
          </a:prstGeom>
          <a:noFill/>
        </p:spPr>
        <p:txBody>
          <a:bodyPr wrap="square" rtlCol="0">
            <a:spAutoFit/>
          </a:bodyPr>
          <a:lstStyle/>
          <a:p>
            <a:r>
              <a:rPr lang="en-US" sz="1400" dirty="0">
                <a:solidFill>
                  <a:schemeClr val="tx2"/>
                </a:solidFill>
                <a:latin typeface="Times New Roman" panose="02020603050405020304" pitchFamily="18" charset="0"/>
                <a:cs typeface="Times New Roman" panose="02020603050405020304" pitchFamily="18" charset="0"/>
              </a:rPr>
              <a:t>By Using display I can see the name of all the columns &amp; with info I can find </a:t>
            </a:r>
            <a:r>
              <a:rPr lang="en-US" sz="1400" dirty="0" smtClean="0">
                <a:solidFill>
                  <a:schemeClr val="tx2"/>
                </a:solidFill>
                <a:latin typeface="Times New Roman" panose="02020603050405020304" pitchFamily="18" charset="0"/>
                <a:cs typeface="Times New Roman" panose="02020603050405020304" pitchFamily="18" charset="0"/>
              </a:rPr>
              <a:t>out there </a:t>
            </a:r>
            <a:r>
              <a:rPr lang="en-US" sz="1400" dirty="0">
                <a:solidFill>
                  <a:schemeClr val="tx2"/>
                </a:solidFill>
                <a:latin typeface="Times New Roman" panose="02020603050405020304" pitchFamily="18" charset="0"/>
                <a:cs typeface="Times New Roman" panose="02020603050405020304" pitchFamily="18" charset="0"/>
              </a:rPr>
              <a:t>is no null values in the dataset.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446" y="2101501"/>
            <a:ext cx="3645738" cy="34512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5911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r>
              <a:rPr lang="en-US" sz="2800" dirty="0">
                <a:latin typeface="Times New Roman" panose="02020603050405020304" pitchFamily="18" charset="0"/>
                <a:cs typeface="Times New Roman" panose="02020603050405020304" pitchFamily="18" charset="0"/>
              </a:rPr>
              <a:t>Exploratory data analysis process </a:t>
            </a:r>
            <a:endParaRPr lang="en-IN" sz="2800" dirty="0"/>
          </a:p>
        </p:txBody>
      </p:sp>
      <p:sp>
        <p:nvSpPr>
          <p:cNvPr id="5" name="TextBox 4"/>
          <p:cNvSpPr txBox="1"/>
          <p:nvPr/>
        </p:nvSpPr>
        <p:spPr>
          <a:xfrm>
            <a:off x="2273750" y="5474018"/>
            <a:ext cx="10084526" cy="523220"/>
          </a:xfrm>
          <a:prstGeom prst="rect">
            <a:avLst/>
          </a:prstGeom>
          <a:noFill/>
        </p:spPr>
        <p:txBody>
          <a:bodyPr wrap="square" rtlCol="0">
            <a:spAutoFit/>
          </a:bodyPr>
          <a:lstStyle/>
          <a:p>
            <a:r>
              <a:rPr lang="en-US" sz="1400" dirty="0">
                <a:solidFill>
                  <a:schemeClr val="tx2"/>
                </a:solidFill>
              </a:rPr>
              <a:t>With the help of nunique I can figure out the continuous &amp; categorical </a:t>
            </a:r>
            <a:r>
              <a:rPr lang="en-US" sz="1400" dirty="0" smtClean="0">
                <a:solidFill>
                  <a:schemeClr val="tx2"/>
                </a:solidFill>
              </a:rPr>
              <a:t>column. </a:t>
            </a:r>
          </a:p>
          <a:p>
            <a:r>
              <a:rPr lang="en-US" sz="1400" dirty="0" smtClean="0">
                <a:solidFill>
                  <a:schemeClr val="tx2"/>
                </a:solidFill>
              </a:rPr>
              <a:t>However </a:t>
            </a:r>
            <a:r>
              <a:rPr lang="en-US" sz="1400" dirty="0">
                <a:solidFill>
                  <a:schemeClr val="tx2"/>
                </a:solidFill>
              </a:rPr>
              <a:t>most of the columns are categorical in nature.</a:t>
            </a:r>
            <a:endParaRPr lang="en-IN" sz="1400" dirty="0">
              <a:solidFill>
                <a:schemeClr val="tx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070" y="2576432"/>
            <a:ext cx="6305550" cy="26098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6810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2045998" y="5566368"/>
            <a:ext cx="10694126" cy="523220"/>
          </a:xfrm>
          <a:prstGeom prst="rect">
            <a:avLst/>
          </a:prstGeom>
          <a:noFill/>
        </p:spPr>
        <p:txBody>
          <a:bodyPr wrap="square" rtlCol="0">
            <a:spAutoFit/>
          </a:bodyPr>
          <a:lstStyle/>
          <a:p>
            <a:r>
              <a:rPr lang="en-US" sz="1400" dirty="0">
                <a:solidFill>
                  <a:schemeClr val="tx2"/>
                </a:solidFill>
                <a:latin typeface="Times New Roman" panose="02020603050405020304" pitchFamily="18" charset="0"/>
                <a:cs typeface="Times New Roman" panose="02020603050405020304" pitchFamily="18" charset="0"/>
              </a:rPr>
              <a:t>From the above count plot I can say that female prefer online shopping more </a:t>
            </a:r>
          </a:p>
          <a:p>
            <a:r>
              <a:rPr lang="en-US" sz="1400" dirty="0">
                <a:solidFill>
                  <a:schemeClr val="tx2"/>
                </a:solidFill>
                <a:latin typeface="Times New Roman" panose="02020603050405020304" pitchFamily="18" charset="0"/>
                <a:cs typeface="Times New Roman" panose="02020603050405020304" pitchFamily="18" charset="0"/>
              </a:rPr>
              <a:t>than male as the number of female for online shopping is almost twice than male.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735" y="2024010"/>
            <a:ext cx="4483966" cy="31834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5094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3861" y="1628038"/>
            <a:ext cx="2810601" cy="400993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a:xfrm>
            <a:off x="845949" y="582102"/>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726438" y="5824233"/>
            <a:ext cx="8908868" cy="523220"/>
          </a:xfrm>
          <a:prstGeom prst="rect">
            <a:avLst/>
          </a:prstGeom>
          <a:noFill/>
        </p:spPr>
        <p:txBody>
          <a:bodyPr wrap="square" rtlCol="0">
            <a:spAutoFit/>
          </a:bodyPr>
          <a:lstStyle/>
          <a:p>
            <a:r>
              <a:rPr lang="en-US" sz="1400" dirty="0">
                <a:solidFill>
                  <a:schemeClr val="tx2"/>
                </a:solidFill>
                <a:latin typeface="Times New Roman" panose="02020603050405020304" pitchFamily="18" charset="0"/>
                <a:cs typeface="Times New Roman" panose="02020603050405020304" pitchFamily="18" charset="0"/>
              </a:rPr>
              <a:t>Trust plays the vital role in any brand. </a:t>
            </a:r>
            <a:r>
              <a:rPr lang="en-US" sz="1400" dirty="0" smtClean="0">
                <a:solidFill>
                  <a:schemeClr val="tx2"/>
                </a:solidFill>
                <a:latin typeface="Times New Roman" panose="02020603050405020304" pitchFamily="18" charset="0"/>
                <a:cs typeface="Times New Roman" panose="02020603050405020304" pitchFamily="18" charset="0"/>
              </a:rPr>
              <a:t>The </a:t>
            </a:r>
            <a:r>
              <a:rPr lang="en-US" sz="1400" dirty="0">
                <a:solidFill>
                  <a:schemeClr val="tx2"/>
                </a:solidFill>
                <a:latin typeface="Times New Roman" panose="02020603050405020304" pitchFamily="18" charset="0"/>
                <a:cs typeface="Times New Roman" panose="02020603050405020304" pitchFamily="18" charset="0"/>
              </a:rPr>
              <a:t>above graph I can say that amazon have huge brand value as it is trust worthy.</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65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98" y="572433"/>
            <a:ext cx="9812383" cy="732155"/>
          </a:xfrm>
        </p:spPr>
        <p:txBody>
          <a:bodyPr>
            <a:normAutofit/>
          </a:bodyPr>
          <a:lstStyle/>
          <a:p>
            <a:r>
              <a:rPr lang="en-US" sz="2800" b="1" dirty="0">
                <a:latin typeface="Times New Roman" panose="02020603050405020304" pitchFamily="18" charset="0"/>
                <a:cs typeface="Times New Roman" panose="02020603050405020304" pitchFamily="18" charset="0"/>
              </a:rPr>
              <a:t>Data Visualization process</a:t>
            </a:r>
            <a:endParaRPr lang="en-IN" sz="2800" b="1" dirty="0"/>
          </a:p>
        </p:txBody>
      </p:sp>
      <p:sp>
        <p:nvSpPr>
          <p:cNvPr id="5" name="TextBox 4"/>
          <p:cNvSpPr txBox="1"/>
          <p:nvPr/>
        </p:nvSpPr>
        <p:spPr>
          <a:xfrm>
            <a:off x="1944874" y="5344842"/>
            <a:ext cx="8855939" cy="1039836"/>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In online shopping customer are strongly agree with the fact that Shopping online is convenient and flexible.</a:t>
            </a:r>
          </a:p>
          <a:p>
            <a:endParaRPr lang="en-IN" sz="1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9107" y="1853527"/>
            <a:ext cx="4012112" cy="34512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69957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491</TotalTime>
  <Words>514</Words>
  <Application>Microsoft Office PowerPoint</Application>
  <PresentationFormat>Custom</PresentationFormat>
  <Paragraphs>51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    CUSTOMER RENTENTION STUDY </vt:lpstr>
      <vt:lpstr>Introduction</vt:lpstr>
      <vt:lpstr>Problem Statement Analysis</vt:lpstr>
      <vt:lpstr>Exploratory data analysis process</vt:lpstr>
      <vt:lpstr>Exploratory data analysis process</vt:lpstr>
      <vt:lpstr>Exploratory data analysis process </vt:lpstr>
      <vt:lpstr>Exploratory data analysis process</vt:lpstr>
      <vt:lpstr>Exploratory data analysis process</vt:lpstr>
      <vt:lpstr>Data Visualization process</vt:lpstr>
      <vt:lpstr>Label Encoder Process</vt:lpstr>
      <vt:lpstr>Exploratory data analysis process</vt:lpstr>
      <vt:lpstr>Distribution Plot</vt:lpstr>
      <vt:lpstr>Box Plot</vt:lpstr>
      <vt:lpstr>Interpretation of the 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Sunil Gupta</cp:lastModifiedBy>
  <cp:revision>30</cp:revision>
  <dcterms:created xsi:type="dcterms:W3CDTF">2021-02-20T08:16:17Z</dcterms:created>
  <dcterms:modified xsi:type="dcterms:W3CDTF">2021-08-20T17:47:33Z</dcterms:modified>
</cp:coreProperties>
</file>