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comments/comment27.xml" ContentType="application/vnd.openxmlformats-officedocument.presentationml.comments+xml"/>
  <Override PartName="/ppt/comments/comment28.xml" ContentType="application/vnd.openxmlformats-officedocument.presentationml.comments+xml"/>
  <Override PartName="/ppt/comments/comment29.xml" ContentType="application/vnd.openxmlformats-officedocument.presentationml.comments+xml"/>
  <Override PartName="/ppt/comments/comment30.xml" ContentType="application/vnd.openxmlformats-officedocument.presentationml.comments+xml"/>
  <Override PartName="/ppt/comments/comment31.xml" ContentType="application/vnd.openxmlformats-officedocument.presentationml.comments+xml"/>
  <Override PartName="/ppt/comments/comment3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92" r:id="rId32"/>
    <p:sldId id="285" r:id="rId33"/>
    <p:sldId id="286" r:id="rId34"/>
    <p:sldId id="287" r:id="rId35"/>
    <p:sldId id="288" r:id="rId36"/>
    <p:sldId id="289" r:id="rId37"/>
    <p:sldId id="290" r:id="rId38"/>
    <p:sldId id="29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Prasad" initials="KP" lastIdx="34" clrIdx="0">
    <p:extLst>
      <p:ext uri="{19B8F6BF-5375-455C-9EA6-DF929625EA0E}">
        <p15:presenceInfo xmlns:p15="http://schemas.microsoft.com/office/powerpoint/2012/main" userId="6395abdd0b983f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6T10:23:40.138" idx="1">
    <p:pos x="4627" y="652"/>
    <p:text>I have import all the libraries in one go so that it will save my time for model building.</p:text>
    <p:extLst>
      <p:ext uri="{C676402C-5697-4E1C-873F-D02D1690AC5C}">
        <p15:threadingInfo xmlns:p15="http://schemas.microsoft.com/office/powerpoint/2012/main" timeZoneBias="-33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10-16T10:37:56.132" idx="11">
    <p:pos x="5270" y="435"/>
    <p:text>Malignant: It is the Label column, which includes values 0 and 1, denoting if the comment is malignant or not.
144277 represent not malignant comment and only 15294 are malignant.</p:text>
    <p:extLst>
      <p:ext uri="{C676402C-5697-4E1C-873F-D02D1690AC5C}">
        <p15:threadingInfo xmlns:p15="http://schemas.microsoft.com/office/powerpoint/2012/main" timeZoneBias="-33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10-16T10:38:45.709" idx="12">
    <p:pos x="5336" y="529"/>
    <p:text>highly_malignant: It is the Label column, which includes values 0 and 1, denoting if the comment is highly_malignant or not.
157976 represent not highly_malignant comment and only 1595 are malignant.</p:text>
    <p:extLst>
      <p:ext uri="{C676402C-5697-4E1C-873F-D02D1690AC5C}">
        <p15:threadingInfo xmlns:p15="http://schemas.microsoft.com/office/powerpoint/2012/main" timeZoneBias="-33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10-16T10:39:44.733" idx="13">
    <p:pos x="4505" y="529"/>
    <p:text>Rude: It denotes comments that are very rude and offensive.
151122 represent not rude comment and only 8449 are rude.</p:text>
    <p:extLst>
      <p:ext uri="{C676402C-5697-4E1C-873F-D02D1690AC5C}">
        <p15:threadingInfo xmlns:p15="http://schemas.microsoft.com/office/powerpoint/2012/main" timeZoneBias="-33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1-10-16T10:40:37.228" idx="14">
    <p:pos x="4505" y="548"/>
    <p:text>Threat: It contains indication of the comments that are giving any threat to someone.
 159093 represent not threat comment and only 478 comments are threat type.</p:text>
    <p:extLst>
      <p:ext uri="{C676402C-5697-4E1C-873F-D02D1690AC5C}">
        <p15:threadingInfo xmlns:p15="http://schemas.microsoft.com/office/powerpoint/2012/main" timeZoneBias="-33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1-10-16T10:41:40.718" idx="15">
    <p:pos x="4344" y="595"/>
    <p:text>Abuse: It is for comments that are abusive in nature.159093 represent not threat comment and only 478 comments are threat type.</p:text>
    <p:extLst>
      <p:ext uri="{C676402C-5697-4E1C-873F-D02D1690AC5C}">
        <p15:threadingInfo xmlns:p15="http://schemas.microsoft.com/office/powerpoint/2012/main" timeZoneBias="-33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1-10-16T10:42:56.359" idx="16">
    <p:pos x="4486" y="501"/>
    <p:text>Loathe: It describes the comments which are hateful and loathing in nature.  
 158166 represent not loathe comments and only 1405 comments are loathe type.</p:text>
    <p:extLst>
      <p:ext uri="{C676402C-5697-4E1C-873F-D02D1690AC5C}">
        <p15:threadingInfo xmlns:p15="http://schemas.microsoft.com/office/powerpoint/2012/main" timeZoneBias="-33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1-10-16T10:43:42.394" idx="17">
    <p:pos x="4713" y="501"/>
    <p:text>Comment text columns contains the information of all the comments in the features variable.</p:text>
    <p:extLst>
      <p:ext uri="{C676402C-5697-4E1C-873F-D02D1690AC5C}">
        <p15:threadingInfo xmlns:p15="http://schemas.microsoft.com/office/powerpoint/2012/main" timeZoneBias="-33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1-10-16T10:45:07.531" idx="18">
    <p:pos x="4335" y="520"/>
    <p:text>I have import nltk that is Natural Language Toolkit which help me to inbuilt all the libraries in one go.</p:text>
    <p:extLst>
      <p:ext uri="{C676402C-5697-4E1C-873F-D02D1690AC5C}">
        <p15:threadingInfo xmlns:p15="http://schemas.microsoft.com/office/powerpoint/2012/main" timeZoneBias="-33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1-10-16T10:46:28.376" idx="19">
    <p:pos x="4826" y="624"/>
    <p:text>I have import stopwards that help me to identify all the common words which i can remove it fom comments columns.</p:text>
    <p:extLst>
      <p:ext uri="{C676402C-5697-4E1C-873F-D02D1690AC5C}">
        <p15:threadingInfo xmlns:p15="http://schemas.microsoft.com/office/powerpoint/2012/main" timeZoneBias="-33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1-10-16T10:47:13.587" idx="20">
    <p:pos x="6185" y="567"/>
    <p:text>I have import stopwards that help me to identify all the common words which i can remove it fom comments columns.</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16T10:25:31.036" idx="3">
    <p:pos x="4524" y="529"/>
    <p:text>The dataset gives me the clear idea that there are 6 target variables and only 1 feature.</p:text>
    <p:extLst>
      <p:ext uri="{C676402C-5697-4E1C-873F-D02D1690AC5C}">
        <p15:threadingInfo xmlns:p15="http://schemas.microsoft.com/office/powerpoint/2012/main" timeZoneBias="-33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1-10-16T10:48:22.212" idx="21">
    <p:pos x="6601" y="558"/>
    <p:text>Lemmatization is the process of converting a word to its base form. 
The difference between stemming and lemmatization is, lemmatization considers the context and converts the word to its meaningful base form, whereas stemming just removes the last few characters, often leading to incorrect meanings and spelling errors.</p:text>
    <p:extLst>
      <p:ext uri="{C676402C-5697-4E1C-873F-D02D1690AC5C}">
        <p15:threadingInfo xmlns:p15="http://schemas.microsoft.com/office/powerpoint/2012/main" timeZoneBias="-33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1-10-16T10:56:31.911" idx="22">
    <p:pos x="5600" y="473"/>
    <p:text>Stemming is a technique used to extract the base form of the words by removing affixes from them. It is just like cutting down the branches of a tree to its stems.</p:text>
    <p:extLst>
      <p:ext uri="{C676402C-5697-4E1C-873F-D02D1690AC5C}">
        <p15:threadingInfo xmlns:p15="http://schemas.microsoft.com/office/powerpoint/2012/main" timeZoneBias="-33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1-10-16T10:57:03.290" idx="24">
    <p:pos x="6501" y="599"/>
    <p:text>Regular expressions are typically used in applications that involve a lot of text processing. 
For example, they are commonly used as search patterns in text editing programs used by developers, including vi, emacs, and modern IDEs</p:text>
    <p:extLst>
      <p:ext uri="{C676402C-5697-4E1C-873F-D02D1690AC5C}">
        <p15:threadingInfo xmlns:p15="http://schemas.microsoft.com/office/powerpoint/2012/main" timeZoneBias="-33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21-10-16T10:59:59.517" idx="25">
    <p:pos x="6440" y="331"/>
    <p:text>I have used the PorterStemmer and WordNetLemmatizer in comment text columns so that i can minimize the numbers of words from the columns and get some meaningful information out of it.
 It will also help us to improve the accuracy score.</p:text>
    <p:extLst>
      <p:ext uri="{C676402C-5697-4E1C-873F-D02D1690AC5C}">
        <p15:threadingInfo xmlns:p15="http://schemas.microsoft.com/office/powerpoint/2012/main" timeZoneBias="-33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21-10-16T11:07:59.209" idx="26">
    <p:pos x="5335" y="652"/>
    <p:text>I have Created the Bag of Words model for model prediction. This will convert the words into numbers.</p:text>
    <p:extLst>
      <p:ext uri="{C676402C-5697-4E1C-873F-D02D1690AC5C}">
        <p15:threadingInfo xmlns:p15="http://schemas.microsoft.com/office/powerpoint/2012/main" timeZoneBias="-33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21-10-16T11:09:09.217" idx="27">
    <p:pos x="5723" y="492"/>
    <p:text>I have put all the labels in dictionary for model buildings.</p:text>
    <p:extLst>
      <p:ext uri="{C676402C-5697-4E1C-873F-D02D1690AC5C}">
        <p15:threadingInfo xmlns:p15="http://schemas.microsoft.com/office/powerpoint/2012/main" timeZoneBias="-33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21-10-16T11:09:46.791" idx="28">
    <p:pos x="5185" y="482"/>
    <p:text>I have used 33% for testing and 67% for training purpose.</p:text>
    <p:extLst>
      <p:ext uri="{C676402C-5697-4E1C-873F-D02D1690AC5C}">
        <p15:threadingInfo xmlns:p15="http://schemas.microsoft.com/office/powerpoint/2012/main" timeZoneBias="-33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1" dt="2021-10-16T11:10:24.380" idx="29">
    <p:pos x="5562" y="558"/>
    <p:text>There are 106912 rows and 7 columns will be used for training purpose and remaining 52659 rows and 7 columns will be used for testing purpose.</p:text>
    <p:extLst>
      <p:ext uri="{C676402C-5697-4E1C-873F-D02D1690AC5C}">
        <p15:threadingInfo xmlns:p15="http://schemas.microsoft.com/office/powerpoint/2012/main" timeZoneBias="-33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1" dt="2021-10-16T11:12:32.811" idx="30">
    <p:pos x="5921" y="548"/>
    <p:text>Multinomial Naïve Bayes consider a feature vector where a given term represents the number of times it appears or very often i.e. frequency.</p:text>
    <p:extLst>
      <p:ext uri="{C676402C-5697-4E1C-873F-D02D1690AC5C}">
        <p15:threadingInfo xmlns:p15="http://schemas.microsoft.com/office/powerpoint/2012/main" timeZoneBias="-330"/>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1" dt="2021-10-16T11:22:09.824" idx="31">
    <p:pos x="6629" y="520"/>
    <p:text>In machine learning, support-vector machines (SVMs, also support-vector networks) are supervised learning models with associated learning algorithms that analyze data for classification and regression analysis.</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0-16T10:27:33.919" idx="4">
    <p:pos x="4977" y="577"/>
    <p:text># None of the features and labels are corelated with each other.</p:text>
    <p:extLst>
      <p:ext uri="{C676402C-5697-4E1C-873F-D02D1690AC5C}">
        <p15:threadingInfo xmlns:p15="http://schemas.microsoft.com/office/powerpoint/2012/main" timeZoneBias="-330"/>
      </p:ext>
    </p:extLst>
  </p:cm>
</p:cmLst>
</file>

<file path=ppt/comments/comment30.xml><?xml version="1.0" encoding="utf-8"?>
<p:cmLst xmlns:a="http://schemas.openxmlformats.org/drawingml/2006/main" xmlns:r="http://schemas.openxmlformats.org/officeDocument/2006/relationships" xmlns:p="http://schemas.openxmlformats.org/presentationml/2006/main">
  <p:cm authorId="1" dt="2021-10-16T11:22:24.855" idx="32">
    <p:pos x="5572" y="567"/>
    <p:text>Logistic regression is a statistical model that in its basic form uses a logistic function to model a binary dependent variable, although many more complex extensions exist. In regression analysis, logistic regression is estimating the parameters of a logistic model .</p:text>
    <p:extLst>
      <p:ext uri="{C676402C-5697-4E1C-873F-D02D1690AC5C}">
        <p15:threadingInfo xmlns:p15="http://schemas.microsoft.com/office/powerpoint/2012/main" timeZoneBias="-33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1" dt="2021-10-16T11:31:18.804" idx="33">
    <p:pos x="6487" y="652"/>
    <p:text>I can say that all the 3 models prediction is almost same with minor accuracy difference.</p:text>
    <p:extLst>
      <p:ext uri="{C676402C-5697-4E1C-873F-D02D1690AC5C}">
        <p15:threadingInfo xmlns:p15="http://schemas.microsoft.com/office/powerpoint/2012/main" timeZoneBias="-330"/>
      </p:ext>
    </p:extLst>
  </p:cm>
</p:cmLst>
</file>

<file path=ppt/comments/comment32.xml><?xml version="1.0" encoding="utf-8"?>
<p:cmLst xmlns:a="http://schemas.openxmlformats.org/drawingml/2006/main" xmlns:r="http://schemas.openxmlformats.org/officeDocument/2006/relationships" xmlns:p="http://schemas.openxmlformats.org/presentationml/2006/main">
  <p:cm authorId="1" dt="2021-10-16T11:31:50.943" idx="34">
    <p:pos x="5723" y="558"/>
    <p:text>I have used 3 model for model prediction and after doing the aggregate the best model accuracy is 98.21% that is Linear Support Vector Classifier.</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0-16T10:29:13.688" idx="5">
    <p:pos x="6063" y="577"/>
    <p:text># There are 159571 rows and 8 columns in the dataset.</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10-16T10:32:46.756" idx="6">
    <p:pos x="5798" y="652"/>
    <p:text>There are 6 columns integers type and 2 columns object type.</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10-16T10:33:06.486" idx="7">
    <p:pos x="5761" y="586"/>
    <p:text>There are no duplicates in the dataset.</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10-16T10:35:28.363" idx="8">
    <p:pos x="6741" y="457"/>
    <p:text>There are 2 columns which are continous type and 6 target variables are categorical type.</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10-16T10:36:16.969" idx="9">
    <p:pos x="5704" y="529"/>
    <p:text>Counts in all the rows is equal. All the minimum value is 0. There is nothing much to analysis from the descibe code.</p:text>
    <p:extLst>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10-16T10:36:59.771" idx="10">
    <p:pos x="5232" y="511"/>
    <p:text>Dropping the id columns as it is of no use.</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10/16/2021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31.xml"/><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32.xml"/><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E813-F0F8-40CD-BD6B-2EAC9A397BC4}"/>
              </a:ext>
            </a:extLst>
          </p:cNvPr>
          <p:cNvSpPr>
            <a:spLocks noGrp="1"/>
          </p:cNvSpPr>
          <p:nvPr>
            <p:ph type="ctrTitle"/>
          </p:nvPr>
        </p:nvSpPr>
        <p:spPr/>
        <p:txBody>
          <a:bodyPr/>
          <a:lstStyle/>
          <a:p>
            <a:r>
              <a:rPr lang="en-IN" b="0" dirty="0">
                <a:solidFill>
                  <a:schemeClr val="accent4">
                    <a:lumMod val="60000"/>
                    <a:lumOff val="40000"/>
                  </a:schemeClr>
                </a:solidFill>
                <a:effectLst/>
              </a:rPr>
              <a:t>MALIGNANT COMMENTS CLASSIFICATION</a:t>
            </a:r>
            <a:br>
              <a:rPr lang="en-IN" dirty="0"/>
            </a:br>
            <a:endParaRPr lang="en-IN" dirty="0"/>
          </a:p>
        </p:txBody>
      </p:sp>
      <p:sp>
        <p:nvSpPr>
          <p:cNvPr id="3" name="Subtitle 2">
            <a:extLst>
              <a:ext uri="{FF2B5EF4-FFF2-40B4-BE49-F238E27FC236}">
                <a16:creationId xmlns:a16="http://schemas.microsoft.com/office/drawing/2014/main" id="{CEFD72B3-6E1B-4BAE-82EB-6989E135C243}"/>
              </a:ext>
            </a:extLst>
          </p:cNvPr>
          <p:cNvSpPr>
            <a:spLocks noGrp="1"/>
          </p:cNvSpPr>
          <p:nvPr>
            <p:ph type="subTitle" idx="1"/>
          </p:nvPr>
        </p:nvSpPr>
        <p:spPr/>
        <p:txBody>
          <a:bodyPr>
            <a:normAutofit/>
          </a:bodyPr>
          <a:lstStyle/>
          <a:p>
            <a:r>
              <a:rPr lang="en-US" sz="2800" dirty="0">
                <a:solidFill>
                  <a:schemeClr val="accent4">
                    <a:lumMod val="60000"/>
                    <a:lumOff val="40000"/>
                  </a:schemeClr>
                </a:solidFill>
              </a:rPr>
              <a:t>SUBMITTED BY</a:t>
            </a:r>
          </a:p>
          <a:p>
            <a:r>
              <a:rPr lang="en-US" sz="2800" dirty="0">
                <a:solidFill>
                  <a:schemeClr val="accent4">
                    <a:lumMod val="60000"/>
                    <a:lumOff val="40000"/>
                  </a:schemeClr>
                </a:solidFill>
              </a:rPr>
              <a:t>KRISHNA PRASAD</a:t>
            </a:r>
            <a:endParaRPr lang="en-IN" sz="2800" dirty="0">
              <a:solidFill>
                <a:schemeClr val="accent4">
                  <a:lumMod val="60000"/>
                  <a:lumOff val="40000"/>
                </a:schemeClr>
              </a:solidFill>
            </a:endParaRPr>
          </a:p>
        </p:txBody>
      </p:sp>
    </p:spTree>
    <p:extLst>
      <p:ext uri="{BB962C8B-B14F-4D97-AF65-F5344CB8AC3E}">
        <p14:creationId xmlns:p14="http://schemas.microsoft.com/office/powerpoint/2010/main" val="3623513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3B278-0AAE-4664-9AB8-13B04E15315C}"/>
              </a:ext>
            </a:extLst>
          </p:cNvPr>
          <p:cNvSpPr>
            <a:spLocks noGrp="1"/>
          </p:cNvSpPr>
          <p:nvPr>
            <p:ph type="title"/>
          </p:nvPr>
        </p:nvSpPr>
        <p:spPr/>
        <p:txBody>
          <a:bodyPr/>
          <a:lstStyle/>
          <a:p>
            <a:r>
              <a:rPr lang="en-US" dirty="0">
                <a:solidFill>
                  <a:schemeClr val="accent4">
                    <a:lumMod val="60000"/>
                    <a:lumOff val="40000"/>
                  </a:schemeClr>
                </a:solidFill>
              </a:rPr>
              <a:t>CHECKING CONTINOUS &amp; CATEGORICAL COLUMNS</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EB850986-6992-4281-A153-BE329E841E05}"/>
              </a:ext>
            </a:extLst>
          </p:cNvPr>
          <p:cNvPicPr>
            <a:picLocks noGrp="1" noChangeAspect="1"/>
          </p:cNvPicPr>
          <p:nvPr>
            <p:ph idx="1"/>
          </p:nvPr>
        </p:nvPicPr>
        <p:blipFill>
          <a:blip r:embed="rId2"/>
          <a:stretch>
            <a:fillRect/>
          </a:stretch>
        </p:blipFill>
        <p:spPr>
          <a:xfrm>
            <a:off x="2887295" y="1939755"/>
            <a:ext cx="7230167" cy="3576625"/>
          </a:xfrm>
        </p:spPr>
      </p:pic>
    </p:spTree>
    <p:extLst>
      <p:ext uri="{BB962C8B-B14F-4D97-AF65-F5344CB8AC3E}">
        <p14:creationId xmlns:p14="http://schemas.microsoft.com/office/powerpoint/2010/main" val="2115765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02CA-8271-4286-A28D-8DB06DC3ED9F}"/>
              </a:ext>
            </a:extLst>
          </p:cNvPr>
          <p:cNvSpPr>
            <a:spLocks noGrp="1"/>
          </p:cNvSpPr>
          <p:nvPr>
            <p:ph type="title"/>
          </p:nvPr>
        </p:nvSpPr>
        <p:spPr/>
        <p:txBody>
          <a:bodyPr/>
          <a:lstStyle/>
          <a:p>
            <a:r>
              <a:rPr lang="en-US" dirty="0">
                <a:solidFill>
                  <a:schemeClr val="accent4">
                    <a:lumMod val="60000"/>
                    <a:lumOff val="40000"/>
                  </a:schemeClr>
                </a:solidFill>
              </a:rPr>
              <a:t>DESCRIBE THE DATASET</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CB1CE918-F731-4BB4-B045-88F9EB9B8D1A}"/>
              </a:ext>
            </a:extLst>
          </p:cNvPr>
          <p:cNvPicPr>
            <a:picLocks noGrp="1" noChangeAspect="1"/>
          </p:cNvPicPr>
          <p:nvPr>
            <p:ph idx="1"/>
          </p:nvPr>
        </p:nvPicPr>
        <p:blipFill>
          <a:blip r:embed="rId2"/>
          <a:stretch>
            <a:fillRect/>
          </a:stretch>
        </p:blipFill>
        <p:spPr>
          <a:xfrm>
            <a:off x="2120349" y="2581275"/>
            <a:ext cx="7984264" cy="3491590"/>
          </a:xfrm>
        </p:spPr>
      </p:pic>
    </p:spTree>
    <p:extLst>
      <p:ext uri="{BB962C8B-B14F-4D97-AF65-F5344CB8AC3E}">
        <p14:creationId xmlns:p14="http://schemas.microsoft.com/office/powerpoint/2010/main" val="3699346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1AAF-3E5D-47C2-B9C6-92666C6A713F}"/>
              </a:ext>
            </a:extLst>
          </p:cNvPr>
          <p:cNvSpPr>
            <a:spLocks noGrp="1"/>
          </p:cNvSpPr>
          <p:nvPr>
            <p:ph type="title"/>
          </p:nvPr>
        </p:nvSpPr>
        <p:spPr/>
        <p:txBody>
          <a:bodyPr/>
          <a:lstStyle/>
          <a:p>
            <a:r>
              <a:rPr lang="en-US" dirty="0">
                <a:solidFill>
                  <a:schemeClr val="accent4">
                    <a:lumMod val="60000"/>
                    <a:lumOff val="40000"/>
                  </a:schemeClr>
                </a:solidFill>
              </a:rPr>
              <a:t>DROPING COLUMN</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7A2F056D-9C5A-4E24-B063-A170BBF8E2FA}"/>
              </a:ext>
            </a:extLst>
          </p:cNvPr>
          <p:cNvPicPr>
            <a:picLocks noGrp="1" noChangeAspect="1"/>
          </p:cNvPicPr>
          <p:nvPr>
            <p:ph idx="1"/>
          </p:nvPr>
        </p:nvPicPr>
        <p:blipFill>
          <a:blip r:embed="rId2"/>
          <a:stretch>
            <a:fillRect/>
          </a:stretch>
        </p:blipFill>
        <p:spPr>
          <a:xfrm>
            <a:off x="2040835" y="3127513"/>
            <a:ext cx="8991355" cy="1779461"/>
          </a:xfrm>
        </p:spPr>
      </p:pic>
    </p:spTree>
    <p:extLst>
      <p:ext uri="{BB962C8B-B14F-4D97-AF65-F5344CB8AC3E}">
        <p14:creationId xmlns:p14="http://schemas.microsoft.com/office/powerpoint/2010/main" val="3251513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1FDBB-64AA-4FC3-A1FA-F4FD2479D61D}"/>
              </a:ext>
            </a:extLst>
          </p:cNvPr>
          <p:cNvSpPr>
            <a:spLocks noGrp="1"/>
          </p:cNvSpPr>
          <p:nvPr>
            <p:ph type="title"/>
          </p:nvPr>
        </p:nvSpPr>
        <p:spPr/>
        <p:txBody>
          <a:bodyPr/>
          <a:lstStyle/>
          <a:p>
            <a:r>
              <a:rPr lang="en-US" dirty="0">
                <a:solidFill>
                  <a:schemeClr val="accent4">
                    <a:lumMod val="60000"/>
                    <a:lumOff val="40000"/>
                  </a:schemeClr>
                </a:solidFill>
              </a:rPr>
              <a:t>MALIGNANT COLUMN</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5AAB0CBD-19DF-4B31-A946-FCA14C39E984}"/>
              </a:ext>
            </a:extLst>
          </p:cNvPr>
          <p:cNvPicPr>
            <a:picLocks noGrp="1" noChangeAspect="1"/>
          </p:cNvPicPr>
          <p:nvPr>
            <p:ph idx="1"/>
          </p:nvPr>
        </p:nvPicPr>
        <p:blipFill>
          <a:blip r:embed="rId2"/>
          <a:stretch>
            <a:fillRect/>
          </a:stretch>
        </p:blipFill>
        <p:spPr>
          <a:xfrm>
            <a:off x="3405808" y="2095500"/>
            <a:ext cx="5380383" cy="4603348"/>
          </a:xfrm>
        </p:spPr>
      </p:pic>
    </p:spTree>
    <p:extLst>
      <p:ext uri="{BB962C8B-B14F-4D97-AF65-F5344CB8AC3E}">
        <p14:creationId xmlns:p14="http://schemas.microsoft.com/office/powerpoint/2010/main" val="2471867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61D6-B1AD-4351-AA4D-335180E3CC50}"/>
              </a:ext>
            </a:extLst>
          </p:cNvPr>
          <p:cNvSpPr>
            <a:spLocks noGrp="1"/>
          </p:cNvSpPr>
          <p:nvPr>
            <p:ph type="title"/>
          </p:nvPr>
        </p:nvSpPr>
        <p:spPr/>
        <p:txBody>
          <a:bodyPr/>
          <a:lstStyle/>
          <a:p>
            <a:r>
              <a:rPr lang="en-US" dirty="0">
                <a:solidFill>
                  <a:schemeClr val="accent4">
                    <a:lumMod val="60000"/>
                    <a:lumOff val="40000"/>
                  </a:schemeClr>
                </a:solidFill>
              </a:rPr>
              <a:t>HIGHLY MALIGNANT</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ABBD55AD-7E5A-4318-818F-BE0F917855D3}"/>
              </a:ext>
            </a:extLst>
          </p:cNvPr>
          <p:cNvPicPr>
            <a:picLocks noGrp="1" noChangeAspect="1"/>
          </p:cNvPicPr>
          <p:nvPr>
            <p:ph idx="1"/>
          </p:nvPr>
        </p:nvPicPr>
        <p:blipFill>
          <a:blip r:embed="rId2"/>
          <a:stretch>
            <a:fillRect/>
          </a:stretch>
        </p:blipFill>
        <p:spPr>
          <a:xfrm>
            <a:off x="3180523" y="2095499"/>
            <a:ext cx="5637916" cy="4422755"/>
          </a:xfrm>
        </p:spPr>
      </p:pic>
    </p:spTree>
    <p:extLst>
      <p:ext uri="{BB962C8B-B14F-4D97-AF65-F5344CB8AC3E}">
        <p14:creationId xmlns:p14="http://schemas.microsoft.com/office/powerpoint/2010/main" val="2786249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9070-4CA2-4EB2-875B-C561F0051C27}"/>
              </a:ext>
            </a:extLst>
          </p:cNvPr>
          <p:cNvSpPr>
            <a:spLocks noGrp="1"/>
          </p:cNvSpPr>
          <p:nvPr>
            <p:ph type="title"/>
          </p:nvPr>
        </p:nvSpPr>
        <p:spPr/>
        <p:txBody>
          <a:bodyPr/>
          <a:lstStyle/>
          <a:p>
            <a:r>
              <a:rPr lang="en-US" dirty="0">
                <a:solidFill>
                  <a:schemeClr val="accent4">
                    <a:lumMod val="60000"/>
                    <a:lumOff val="40000"/>
                  </a:schemeClr>
                </a:solidFill>
              </a:rPr>
              <a:t>RUDE</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8470AE42-E848-4ED7-8499-5070609AA84E}"/>
              </a:ext>
            </a:extLst>
          </p:cNvPr>
          <p:cNvPicPr>
            <a:picLocks noGrp="1" noChangeAspect="1"/>
          </p:cNvPicPr>
          <p:nvPr>
            <p:ph idx="1"/>
          </p:nvPr>
        </p:nvPicPr>
        <p:blipFill>
          <a:blip r:embed="rId2"/>
          <a:stretch>
            <a:fillRect/>
          </a:stretch>
        </p:blipFill>
        <p:spPr>
          <a:xfrm>
            <a:off x="3366052" y="2095500"/>
            <a:ext cx="4677770" cy="4309856"/>
          </a:xfrm>
        </p:spPr>
      </p:pic>
    </p:spTree>
    <p:extLst>
      <p:ext uri="{BB962C8B-B14F-4D97-AF65-F5344CB8AC3E}">
        <p14:creationId xmlns:p14="http://schemas.microsoft.com/office/powerpoint/2010/main" val="1818052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C022-3A02-4EDD-BF89-9B6C2DDCD813}"/>
              </a:ext>
            </a:extLst>
          </p:cNvPr>
          <p:cNvSpPr>
            <a:spLocks noGrp="1"/>
          </p:cNvSpPr>
          <p:nvPr>
            <p:ph type="title"/>
          </p:nvPr>
        </p:nvSpPr>
        <p:spPr/>
        <p:txBody>
          <a:bodyPr/>
          <a:lstStyle/>
          <a:p>
            <a:r>
              <a:rPr lang="en-US" dirty="0">
                <a:solidFill>
                  <a:schemeClr val="accent4">
                    <a:lumMod val="60000"/>
                    <a:lumOff val="40000"/>
                  </a:schemeClr>
                </a:solidFill>
              </a:rPr>
              <a:t>THREAT</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CECFE5F3-F503-474F-963C-3015396C820C}"/>
              </a:ext>
            </a:extLst>
          </p:cNvPr>
          <p:cNvPicPr>
            <a:picLocks noGrp="1" noChangeAspect="1"/>
          </p:cNvPicPr>
          <p:nvPr>
            <p:ph idx="1"/>
          </p:nvPr>
        </p:nvPicPr>
        <p:blipFill>
          <a:blip r:embed="rId2"/>
          <a:stretch>
            <a:fillRect/>
          </a:stretch>
        </p:blipFill>
        <p:spPr>
          <a:xfrm>
            <a:off x="3415197" y="2161760"/>
            <a:ext cx="5156228" cy="4086639"/>
          </a:xfrm>
        </p:spPr>
      </p:pic>
    </p:spTree>
    <p:extLst>
      <p:ext uri="{BB962C8B-B14F-4D97-AF65-F5344CB8AC3E}">
        <p14:creationId xmlns:p14="http://schemas.microsoft.com/office/powerpoint/2010/main" val="461964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6E72B-2465-424D-B6A0-5F803B855DB6}"/>
              </a:ext>
            </a:extLst>
          </p:cNvPr>
          <p:cNvSpPr>
            <a:spLocks noGrp="1"/>
          </p:cNvSpPr>
          <p:nvPr>
            <p:ph type="title"/>
          </p:nvPr>
        </p:nvSpPr>
        <p:spPr/>
        <p:txBody>
          <a:bodyPr/>
          <a:lstStyle/>
          <a:p>
            <a:r>
              <a:rPr lang="en-US" dirty="0">
                <a:solidFill>
                  <a:schemeClr val="accent4">
                    <a:lumMod val="60000"/>
                    <a:lumOff val="40000"/>
                  </a:schemeClr>
                </a:solidFill>
              </a:rPr>
              <a:t>ABUSE</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E65CA663-CA5B-40E6-81C5-1F0684789972}"/>
              </a:ext>
            </a:extLst>
          </p:cNvPr>
          <p:cNvPicPr>
            <a:picLocks noGrp="1" noChangeAspect="1"/>
          </p:cNvPicPr>
          <p:nvPr>
            <p:ph idx="1"/>
          </p:nvPr>
        </p:nvPicPr>
        <p:blipFill>
          <a:blip r:embed="rId2"/>
          <a:stretch>
            <a:fillRect/>
          </a:stretch>
        </p:blipFill>
        <p:spPr>
          <a:xfrm>
            <a:off x="4056736" y="2095500"/>
            <a:ext cx="4069003" cy="3695700"/>
          </a:xfrm>
        </p:spPr>
      </p:pic>
    </p:spTree>
    <p:extLst>
      <p:ext uri="{BB962C8B-B14F-4D97-AF65-F5344CB8AC3E}">
        <p14:creationId xmlns:p14="http://schemas.microsoft.com/office/powerpoint/2010/main" val="2866644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C17B-D43B-4C16-85F5-F853425F6346}"/>
              </a:ext>
            </a:extLst>
          </p:cNvPr>
          <p:cNvSpPr>
            <a:spLocks noGrp="1"/>
          </p:cNvSpPr>
          <p:nvPr>
            <p:ph type="title"/>
          </p:nvPr>
        </p:nvSpPr>
        <p:spPr/>
        <p:txBody>
          <a:bodyPr/>
          <a:lstStyle/>
          <a:p>
            <a:r>
              <a:rPr lang="en-US" dirty="0">
                <a:solidFill>
                  <a:schemeClr val="accent4">
                    <a:lumMod val="60000"/>
                    <a:lumOff val="40000"/>
                  </a:schemeClr>
                </a:solidFill>
              </a:rPr>
              <a:t>LOATHE</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BA707E9A-598B-43CB-945A-E34F888891B9}"/>
              </a:ext>
            </a:extLst>
          </p:cNvPr>
          <p:cNvPicPr>
            <a:picLocks noGrp="1" noChangeAspect="1"/>
          </p:cNvPicPr>
          <p:nvPr>
            <p:ph idx="1"/>
          </p:nvPr>
        </p:nvPicPr>
        <p:blipFill>
          <a:blip r:embed="rId2"/>
          <a:stretch>
            <a:fillRect/>
          </a:stretch>
        </p:blipFill>
        <p:spPr>
          <a:xfrm>
            <a:off x="3820102" y="1814045"/>
            <a:ext cx="4778349" cy="4446222"/>
          </a:xfrm>
        </p:spPr>
      </p:pic>
    </p:spTree>
    <p:extLst>
      <p:ext uri="{BB962C8B-B14F-4D97-AF65-F5344CB8AC3E}">
        <p14:creationId xmlns:p14="http://schemas.microsoft.com/office/powerpoint/2010/main" val="3950766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DF3F-EFD0-43A3-BDA7-15084C9CA24E}"/>
              </a:ext>
            </a:extLst>
          </p:cNvPr>
          <p:cNvSpPr>
            <a:spLocks noGrp="1"/>
          </p:cNvSpPr>
          <p:nvPr>
            <p:ph type="title"/>
          </p:nvPr>
        </p:nvSpPr>
        <p:spPr/>
        <p:txBody>
          <a:bodyPr/>
          <a:lstStyle/>
          <a:p>
            <a:r>
              <a:rPr lang="en-US" dirty="0">
                <a:solidFill>
                  <a:schemeClr val="accent4">
                    <a:lumMod val="60000"/>
                    <a:lumOff val="40000"/>
                  </a:schemeClr>
                </a:solidFill>
              </a:rPr>
              <a:t>COMMENTS</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6A298D81-BF04-480F-8043-3B5E87BD061C}"/>
              </a:ext>
            </a:extLst>
          </p:cNvPr>
          <p:cNvPicPr>
            <a:picLocks noGrp="1" noChangeAspect="1"/>
          </p:cNvPicPr>
          <p:nvPr>
            <p:ph idx="1"/>
          </p:nvPr>
        </p:nvPicPr>
        <p:blipFill>
          <a:blip r:embed="rId2"/>
          <a:stretch>
            <a:fillRect/>
          </a:stretch>
        </p:blipFill>
        <p:spPr>
          <a:xfrm>
            <a:off x="1331075" y="2796210"/>
            <a:ext cx="9432176" cy="1651966"/>
          </a:xfrm>
        </p:spPr>
      </p:pic>
    </p:spTree>
    <p:extLst>
      <p:ext uri="{BB962C8B-B14F-4D97-AF65-F5344CB8AC3E}">
        <p14:creationId xmlns:p14="http://schemas.microsoft.com/office/powerpoint/2010/main" val="2841306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531B-8A94-4E9B-B67E-B125EB78FF66}"/>
              </a:ext>
            </a:extLst>
          </p:cNvPr>
          <p:cNvSpPr>
            <a:spLocks noGrp="1"/>
          </p:cNvSpPr>
          <p:nvPr>
            <p:ph type="title"/>
          </p:nvPr>
        </p:nvSpPr>
        <p:spPr/>
        <p:txBody>
          <a:bodyPr/>
          <a:lstStyle/>
          <a:p>
            <a:r>
              <a:rPr lang="en-US" dirty="0">
                <a:solidFill>
                  <a:schemeClr val="accent4"/>
                </a:solidFill>
              </a:rPr>
              <a:t>comments</a:t>
            </a:r>
            <a:endParaRPr lang="en-IN" dirty="0">
              <a:solidFill>
                <a:schemeClr val="accent4"/>
              </a:solidFill>
            </a:endParaRPr>
          </a:p>
        </p:txBody>
      </p:sp>
      <p:pic>
        <p:nvPicPr>
          <p:cNvPr id="5" name="Content Placeholder 4">
            <a:extLst>
              <a:ext uri="{FF2B5EF4-FFF2-40B4-BE49-F238E27FC236}">
                <a16:creationId xmlns:a16="http://schemas.microsoft.com/office/drawing/2014/main" id="{E1A363AE-D647-400F-BC4E-C7F193D89F2A}"/>
              </a:ext>
            </a:extLst>
          </p:cNvPr>
          <p:cNvPicPr>
            <a:picLocks noGrp="1" noChangeAspect="1"/>
          </p:cNvPicPr>
          <p:nvPr>
            <p:ph idx="1"/>
          </p:nvPr>
        </p:nvPicPr>
        <p:blipFill>
          <a:blip r:embed="rId2"/>
          <a:stretch>
            <a:fillRect/>
          </a:stretch>
        </p:blipFill>
        <p:spPr>
          <a:xfrm>
            <a:off x="2089561" y="1935921"/>
            <a:ext cx="8002228" cy="4065132"/>
          </a:xfrm>
        </p:spPr>
      </p:pic>
    </p:spTree>
    <p:extLst>
      <p:ext uri="{BB962C8B-B14F-4D97-AF65-F5344CB8AC3E}">
        <p14:creationId xmlns:p14="http://schemas.microsoft.com/office/powerpoint/2010/main" val="3659243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598F-A183-4B4B-8811-6F89EB9F9584}"/>
              </a:ext>
            </a:extLst>
          </p:cNvPr>
          <p:cNvSpPr>
            <a:spLocks noGrp="1"/>
          </p:cNvSpPr>
          <p:nvPr>
            <p:ph type="title"/>
          </p:nvPr>
        </p:nvSpPr>
        <p:spPr/>
        <p:txBody>
          <a:bodyPr/>
          <a:lstStyle/>
          <a:p>
            <a:r>
              <a:rPr lang="en-US" dirty="0">
                <a:solidFill>
                  <a:schemeClr val="accent4">
                    <a:lumMod val="60000"/>
                    <a:lumOff val="40000"/>
                  </a:schemeClr>
                </a:solidFill>
              </a:rPr>
              <a:t>nltk</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6178FC2C-0F00-46AA-B826-763EF59EEDA0}"/>
              </a:ext>
            </a:extLst>
          </p:cNvPr>
          <p:cNvPicPr>
            <a:picLocks noGrp="1" noChangeAspect="1"/>
          </p:cNvPicPr>
          <p:nvPr>
            <p:ph idx="1"/>
          </p:nvPr>
        </p:nvPicPr>
        <p:blipFill>
          <a:blip r:embed="rId2"/>
          <a:stretch>
            <a:fillRect/>
          </a:stretch>
        </p:blipFill>
        <p:spPr>
          <a:xfrm>
            <a:off x="3339547" y="3122302"/>
            <a:ext cx="4614151" cy="1343681"/>
          </a:xfrm>
        </p:spPr>
      </p:pic>
    </p:spTree>
    <p:extLst>
      <p:ext uri="{BB962C8B-B14F-4D97-AF65-F5344CB8AC3E}">
        <p14:creationId xmlns:p14="http://schemas.microsoft.com/office/powerpoint/2010/main" val="2939145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BE23F-3197-466F-A435-507F40CA78A1}"/>
              </a:ext>
            </a:extLst>
          </p:cNvPr>
          <p:cNvSpPr>
            <a:spLocks noGrp="1"/>
          </p:cNvSpPr>
          <p:nvPr>
            <p:ph type="title"/>
          </p:nvPr>
        </p:nvSpPr>
        <p:spPr/>
        <p:txBody>
          <a:bodyPr/>
          <a:lstStyle/>
          <a:p>
            <a:r>
              <a:rPr lang="en-US" dirty="0">
                <a:solidFill>
                  <a:schemeClr val="accent4">
                    <a:lumMod val="60000"/>
                    <a:lumOff val="40000"/>
                  </a:schemeClr>
                </a:solidFill>
              </a:rPr>
              <a:t>STOPWARDS</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F5ABF132-A6F1-4A9A-AC05-01FA72E046C7}"/>
              </a:ext>
            </a:extLst>
          </p:cNvPr>
          <p:cNvPicPr>
            <a:picLocks noGrp="1" noChangeAspect="1"/>
          </p:cNvPicPr>
          <p:nvPr>
            <p:ph idx="1"/>
          </p:nvPr>
        </p:nvPicPr>
        <p:blipFill>
          <a:blip r:embed="rId2"/>
          <a:stretch>
            <a:fillRect/>
          </a:stretch>
        </p:blipFill>
        <p:spPr>
          <a:xfrm>
            <a:off x="2701126" y="2888973"/>
            <a:ext cx="7073164" cy="2199861"/>
          </a:xfrm>
        </p:spPr>
      </p:pic>
    </p:spTree>
    <p:extLst>
      <p:ext uri="{BB962C8B-B14F-4D97-AF65-F5344CB8AC3E}">
        <p14:creationId xmlns:p14="http://schemas.microsoft.com/office/powerpoint/2010/main" val="2357827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BF63F-802A-476B-83D2-08D19AA99800}"/>
              </a:ext>
            </a:extLst>
          </p:cNvPr>
          <p:cNvSpPr>
            <a:spLocks noGrp="1"/>
          </p:cNvSpPr>
          <p:nvPr>
            <p:ph type="title"/>
          </p:nvPr>
        </p:nvSpPr>
        <p:spPr/>
        <p:txBody>
          <a:bodyPr/>
          <a:lstStyle/>
          <a:p>
            <a:r>
              <a:rPr lang="en-US" dirty="0">
                <a:solidFill>
                  <a:schemeClr val="accent4">
                    <a:lumMod val="60000"/>
                    <a:lumOff val="40000"/>
                  </a:schemeClr>
                </a:solidFill>
              </a:rPr>
              <a:t>PRINTING ALL THE STOPWARDS</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850EBDF8-9177-4167-ADBD-03BF4EF4F673}"/>
              </a:ext>
            </a:extLst>
          </p:cNvPr>
          <p:cNvPicPr>
            <a:picLocks noGrp="1" noChangeAspect="1"/>
          </p:cNvPicPr>
          <p:nvPr>
            <p:ph idx="1"/>
          </p:nvPr>
        </p:nvPicPr>
        <p:blipFill>
          <a:blip r:embed="rId2"/>
          <a:stretch>
            <a:fillRect/>
          </a:stretch>
        </p:blipFill>
        <p:spPr>
          <a:xfrm>
            <a:off x="1328737" y="2471737"/>
            <a:ext cx="9525000" cy="2943225"/>
          </a:xfrm>
        </p:spPr>
      </p:pic>
    </p:spTree>
    <p:extLst>
      <p:ext uri="{BB962C8B-B14F-4D97-AF65-F5344CB8AC3E}">
        <p14:creationId xmlns:p14="http://schemas.microsoft.com/office/powerpoint/2010/main" val="1402501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B842-7F15-4B76-8FC2-2423DEB119A8}"/>
              </a:ext>
            </a:extLst>
          </p:cNvPr>
          <p:cNvSpPr>
            <a:spLocks noGrp="1"/>
          </p:cNvSpPr>
          <p:nvPr>
            <p:ph type="title"/>
          </p:nvPr>
        </p:nvSpPr>
        <p:spPr/>
        <p:txBody>
          <a:bodyPr/>
          <a:lstStyle/>
          <a:p>
            <a:r>
              <a:rPr lang="en-US" dirty="0">
                <a:solidFill>
                  <a:schemeClr val="accent4">
                    <a:lumMod val="60000"/>
                    <a:lumOff val="40000"/>
                  </a:schemeClr>
                </a:solidFill>
              </a:rPr>
              <a:t>IMPORTING WORD NET LEMMATIZER</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C0993AFB-19B5-48BA-AC06-C63F154BEA54}"/>
              </a:ext>
            </a:extLst>
          </p:cNvPr>
          <p:cNvPicPr>
            <a:picLocks noGrp="1" noChangeAspect="1"/>
          </p:cNvPicPr>
          <p:nvPr>
            <p:ph idx="1"/>
          </p:nvPr>
        </p:nvPicPr>
        <p:blipFill>
          <a:blip r:embed="rId2"/>
          <a:stretch>
            <a:fillRect/>
          </a:stretch>
        </p:blipFill>
        <p:spPr>
          <a:xfrm>
            <a:off x="2758034" y="2941982"/>
            <a:ext cx="6675931" cy="1326321"/>
          </a:xfrm>
        </p:spPr>
      </p:pic>
    </p:spTree>
    <p:extLst>
      <p:ext uri="{BB962C8B-B14F-4D97-AF65-F5344CB8AC3E}">
        <p14:creationId xmlns:p14="http://schemas.microsoft.com/office/powerpoint/2010/main" val="453315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5FD2-359E-42EB-96F1-1A99D7E37ABE}"/>
              </a:ext>
            </a:extLst>
          </p:cNvPr>
          <p:cNvSpPr>
            <a:spLocks noGrp="1"/>
          </p:cNvSpPr>
          <p:nvPr>
            <p:ph type="title"/>
          </p:nvPr>
        </p:nvSpPr>
        <p:spPr/>
        <p:txBody>
          <a:bodyPr/>
          <a:lstStyle/>
          <a:p>
            <a:r>
              <a:rPr lang="en-US" dirty="0">
                <a:solidFill>
                  <a:schemeClr val="accent4">
                    <a:lumMod val="60000"/>
                    <a:lumOff val="40000"/>
                  </a:schemeClr>
                </a:solidFill>
              </a:rPr>
              <a:t>IMPORTING PORTER STEMER</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F743FF3B-F6D4-4BA4-A72E-44F884F63ADD}"/>
              </a:ext>
            </a:extLst>
          </p:cNvPr>
          <p:cNvPicPr>
            <a:picLocks noGrp="1" noChangeAspect="1"/>
          </p:cNvPicPr>
          <p:nvPr>
            <p:ph idx="1"/>
          </p:nvPr>
        </p:nvPicPr>
        <p:blipFill>
          <a:blip r:embed="rId2"/>
          <a:stretch>
            <a:fillRect/>
          </a:stretch>
        </p:blipFill>
        <p:spPr>
          <a:xfrm>
            <a:off x="3874605" y="2850482"/>
            <a:ext cx="4235725" cy="913135"/>
          </a:xfrm>
        </p:spPr>
      </p:pic>
    </p:spTree>
    <p:extLst>
      <p:ext uri="{BB962C8B-B14F-4D97-AF65-F5344CB8AC3E}">
        <p14:creationId xmlns:p14="http://schemas.microsoft.com/office/powerpoint/2010/main" val="592615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B696-9F79-42F7-851F-743C3AC0A92C}"/>
              </a:ext>
            </a:extLst>
          </p:cNvPr>
          <p:cNvSpPr>
            <a:spLocks noGrp="1"/>
          </p:cNvSpPr>
          <p:nvPr>
            <p:ph type="title"/>
          </p:nvPr>
        </p:nvSpPr>
        <p:spPr/>
        <p:txBody>
          <a:bodyPr/>
          <a:lstStyle/>
          <a:p>
            <a:r>
              <a:rPr lang="en-US" dirty="0">
                <a:solidFill>
                  <a:schemeClr val="accent4">
                    <a:lumMod val="60000"/>
                    <a:lumOff val="40000"/>
                  </a:schemeClr>
                </a:solidFill>
              </a:rPr>
              <a:t>Importing Regular expressions</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0D2A7547-13ED-4458-AD41-87739E26B126}"/>
              </a:ext>
            </a:extLst>
          </p:cNvPr>
          <p:cNvPicPr>
            <a:picLocks noGrp="1" noChangeAspect="1"/>
          </p:cNvPicPr>
          <p:nvPr>
            <p:ph idx="1"/>
          </p:nvPr>
        </p:nvPicPr>
        <p:blipFill>
          <a:blip r:embed="rId2"/>
          <a:stretch>
            <a:fillRect/>
          </a:stretch>
        </p:blipFill>
        <p:spPr>
          <a:xfrm>
            <a:off x="3872378" y="2856292"/>
            <a:ext cx="4168434" cy="1326320"/>
          </a:xfrm>
        </p:spPr>
      </p:pic>
    </p:spTree>
    <p:extLst>
      <p:ext uri="{BB962C8B-B14F-4D97-AF65-F5344CB8AC3E}">
        <p14:creationId xmlns:p14="http://schemas.microsoft.com/office/powerpoint/2010/main" val="3654120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A92E-6E48-4350-BCBB-C23AC8D61AAD}"/>
              </a:ext>
            </a:extLst>
          </p:cNvPr>
          <p:cNvSpPr>
            <a:spLocks noGrp="1"/>
          </p:cNvSpPr>
          <p:nvPr>
            <p:ph type="title"/>
          </p:nvPr>
        </p:nvSpPr>
        <p:spPr/>
        <p:txBody>
          <a:bodyPr/>
          <a:lstStyle/>
          <a:p>
            <a:r>
              <a:rPr lang="en-US" dirty="0">
                <a:solidFill>
                  <a:schemeClr val="accent4">
                    <a:lumMod val="60000"/>
                    <a:lumOff val="40000"/>
                  </a:schemeClr>
                </a:solidFill>
              </a:rPr>
              <a:t>Using poster stemmer &amp; word net lemmatizer</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45B2F74F-4A29-4966-BD27-EA7887B9C30A}"/>
              </a:ext>
            </a:extLst>
          </p:cNvPr>
          <p:cNvPicPr>
            <a:picLocks noGrp="1" noChangeAspect="1"/>
          </p:cNvPicPr>
          <p:nvPr>
            <p:ph idx="1"/>
          </p:nvPr>
        </p:nvPicPr>
        <p:blipFill>
          <a:blip r:embed="rId2"/>
          <a:stretch>
            <a:fillRect/>
          </a:stretch>
        </p:blipFill>
        <p:spPr>
          <a:xfrm>
            <a:off x="2557462" y="2531165"/>
            <a:ext cx="7067550" cy="3061251"/>
          </a:xfrm>
        </p:spPr>
      </p:pic>
    </p:spTree>
    <p:extLst>
      <p:ext uri="{BB962C8B-B14F-4D97-AF65-F5344CB8AC3E}">
        <p14:creationId xmlns:p14="http://schemas.microsoft.com/office/powerpoint/2010/main" val="2600369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B403C-71CE-444E-BCBE-19BAE7E01327}"/>
              </a:ext>
            </a:extLst>
          </p:cNvPr>
          <p:cNvSpPr>
            <a:spLocks noGrp="1"/>
          </p:cNvSpPr>
          <p:nvPr>
            <p:ph type="title"/>
          </p:nvPr>
        </p:nvSpPr>
        <p:spPr/>
        <p:txBody>
          <a:bodyPr/>
          <a:lstStyle/>
          <a:p>
            <a:r>
              <a:rPr lang="en-US" dirty="0">
                <a:solidFill>
                  <a:schemeClr val="accent4">
                    <a:lumMod val="60000"/>
                    <a:lumOff val="40000"/>
                  </a:schemeClr>
                </a:solidFill>
              </a:rPr>
              <a:t>Count vectorizer</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2B5C6C8A-F089-41DC-B296-4AD95F064CAA}"/>
              </a:ext>
            </a:extLst>
          </p:cNvPr>
          <p:cNvPicPr>
            <a:picLocks noGrp="1" noChangeAspect="1"/>
          </p:cNvPicPr>
          <p:nvPr>
            <p:ph idx="1"/>
          </p:nvPr>
        </p:nvPicPr>
        <p:blipFill>
          <a:blip r:embed="rId2"/>
          <a:stretch>
            <a:fillRect/>
          </a:stretch>
        </p:blipFill>
        <p:spPr>
          <a:xfrm>
            <a:off x="3485322" y="2981738"/>
            <a:ext cx="5435381" cy="1377213"/>
          </a:xfrm>
        </p:spPr>
      </p:pic>
    </p:spTree>
    <p:extLst>
      <p:ext uri="{BB962C8B-B14F-4D97-AF65-F5344CB8AC3E}">
        <p14:creationId xmlns:p14="http://schemas.microsoft.com/office/powerpoint/2010/main" val="3172721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33F8E-A12F-4AC5-8736-C5E4D5B16683}"/>
              </a:ext>
            </a:extLst>
          </p:cNvPr>
          <p:cNvSpPr>
            <a:spLocks noGrp="1"/>
          </p:cNvSpPr>
          <p:nvPr>
            <p:ph type="title"/>
          </p:nvPr>
        </p:nvSpPr>
        <p:spPr/>
        <p:txBody>
          <a:bodyPr/>
          <a:lstStyle/>
          <a:p>
            <a:r>
              <a:rPr lang="en-US" dirty="0">
                <a:solidFill>
                  <a:schemeClr val="accent4">
                    <a:lumMod val="60000"/>
                    <a:lumOff val="40000"/>
                  </a:schemeClr>
                </a:solidFill>
              </a:rPr>
              <a:t>Listing all the labels</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3ABD7000-C16C-4FAE-AB35-567737C4EF1B}"/>
              </a:ext>
            </a:extLst>
          </p:cNvPr>
          <p:cNvPicPr>
            <a:picLocks noGrp="1" noChangeAspect="1"/>
          </p:cNvPicPr>
          <p:nvPr>
            <p:ph idx="1"/>
          </p:nvPr>
        </p:nvPicPr>
        <p:blipFill>
          <a:blip r:embed="rId2"/>
          <a:stretch>
            <a:fillRect/>
          </a:stretch>
        </p:blipFill>
        <p:spPr>
          <a:xfrm>
            <a:off x="3109912" y="3273287"/>
            <a:ext cx="5962650" cy="865325"/>
          </a:xfrm>
        </p:spPr>
      </p:pic>
    </p:spTree>
    <p:extLst>
      <p:ext uri="{BB962C8B-B14F-4D97-AF65-F5344CB8AC3E}">
        <p14:creationId xmlns:p14="http://schemas.microsoft.com/office/powerpoint/2010/main" val="1066035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A97D-8250-4992-A98B-5F25878D8B72}"/>
              </a:ext>
            </a:extLst>
          </p:cNvPr>
          <p:cNvSpPr>
            <a:spLocks noGrp="1"/>
          </p:cNvSpPr>
          <p:nvPr>
            <p:ph type="title"/>
          </p:nvPr>
        </p:nvSpPr>
        <p:spPr/>
        <p:txBody>
          <a:bodyPr/>
          <a:lstStyle/>
          <a:p>
            <a:r>
              <a:rPr lang="en-US" dirty="0">
                <a:solidFill>
                  <a:schemeClr val="accent4">
                    <a:lumMod val="60000"/>
                    <a:lumOff val="40000"/>
                  </a:schemeClr>
                </a:solidFill>
              </a:rPr>
              <a:t>Train test split</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B32E1DEE-754F-4495-B18B-F3ABEB37E7F9}"/>
              </a:ext>
            </a:extLst>
          </p:cNvPr>
          <p:cNvPicPr>
            <a:picLocks noGrp="1" noChangeAspect="1"/>
          </p:cNvPicPr>
          <p:nvPr>
            <p:ph idx="1"/>
          </p:nvPr>
        </p:nvPicPr>
        <p:blipFill>
          <a:blip r:embed="rId2"/>
          <a:stretch>
            <a:fillRect/>
          </a:stretch>
        </p:blipFill>
        <p:spPr>
          <a:xfrm>
            <a:off x="2743200" y="3154017"/>
            <a:ext cx="7324956" cy="1192405"/>
          </a:xfrm>
        </p:spPr>
      </p:pic>
    </p:spTree>
    <p:extLst>
      <p:ext uri="{BB962C8B-B14F-4D97-AF65-F5344CB8AC3E}">
        <p14:creationId xmlns:p14="http://schemas.microsoft.com/office/powerpoint/2010/main" val="43968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B5E91-CFD7-4F22-A415-04684D49AAEF}"/>
              </a:ext>
            </a:extLst>
          </p:cNvPr>
          <p:cNvSpPr>
            <a:spLocks noGrp="1"/>
          </p:cNvSpPr>
          <p:nvPr>
            <p:ph type="title"/>
          </p:nvPr>
        </p:nvSpPr>
        <p:spPr/>
        <p:txBody>
          <a:bodyPr/>
          <a:lstStyle/>
          <a:p>
            <a:r>
              <a:rPr lang="en-US" dirty="0">
                <a:solidFill>
                  <a:schemeClr val="accent4">
                    <a:lumMod val="60000"/>
                    <a:lumOff val="40000"/>
                  </a:schemeClr>
                </a:solidFill>
              </a:rPr>
              <a:t>INTRODUCTION</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19C47957-3E69-4828-A17A-B6CE2188964E}"/>
              </a:ext>
            </a:extLst>
          </p:cNvPr>
          <p:cNvPicPr>
            <a:picLocks noGrp="1" noChangeAspect="1"/>
          </p:cNvPicPr>
          <p:nvPr>
            <p:ph idx="1"/>
          </p:nvPr>
        </p:nvPicPr>
        <p:blipFill>
          <a:blip r:embed="rId2"/>
          <a:stretch>
            <a:fillRect/>
          </a:stretch>
        </p:blipFill>
        <p:spPr>
          <a:xfrm>
            <a:off x="1285875" y="2590733"/>
            <a:ext cx="9209847" cy="2231891"/>
          </a:xfrm>
        </p:spPr>
      </p:pic>
    </p:spTree>
    <p:extLst>
      <p:ext uri="{BB962C8B-B14F-4D97-AF65-F5344CB8AC3E}">
        <p14:creationId xmlns:p14="http://schemas.microsoft.com/office/powerpoint/2010/main" val="964394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99B2-E4BA-4978-8079-F44C5423E442}"/>
              </a:ext>
            </a:extLst>
          </p:cNvPr>
          <p:cNvSpPr>
            <a:spLocks noGrp="1"/>
          </p:cNvSpPr>
          <p:nvPr>
            <p:ph type="title"/>
          </p:nvPr>
        </p:nvSpPr>
        <p:spPr/>
        <p:txBody>
          <a:bodyPr/>
          <a:lstStyle/>
          <a:p>
            <a:r>
              <a:rPr lang="en-US" dirty="0">
                <a:solidFill>
                  <a:schemeClr val="accent4">
                    <a:lumMod val="60000"/>
                    <a:lumOff val="40000"/>
                  </a:schemeClr>
                </a:solidFill>
              </a:rPr>
              <a:t>Checking the shape</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90BABB00-EE00-4FDC-AB91-6D5D7FB6BE0F}"/>
              </a:ext>
            </a:extLst>
          </p:cNvPr>
          <p:cNvPicPr>
            <a:picLocks noGrp="1" noChangeAspect="1"/>
          </p:cNvPicPr>
          <p:nvPr>
            <p:ph idx="1"/>
          </p:nvPr>
        </p:nvPicPr>
        <p:blipFill>
          <a:blip r:embed="rId2"/>
          <a:stretch>
            <a:fillRect/>
          </a:stretch>
        </p:blipFill>
        <p:spPr>
          <a:xfrm>
            <a:off x="4948237" y="3061252"/>
            <a:ext cx="3016320" cy="1603786"/>
          </a:xfrm>
        </p:spPr>
      </p:pic>
    </p:spTree>
    <p:extLst>
      <p:ext uri="{BB962C8B-B14F-4D97-AF65-F5344CB8AC3E}">
        <p14:creationId xmlns:p14="http://schemas.microsoft.com/office/powerpoint/2010/main" val="2345667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03B9-9C4E-4739-9E1B-BD43DF3F9F37}"/>
              </a:ext>
            </a:extLst>
          </p:cNvPr>
          <p:cNvSpPr>
            <a:spLocks noGrp="1"/>
          </p:cNvSpPr>
          <p:nvPr>
            <p:ph type="title"/>
          </p:nvPr>
        </p:nvSpPr>
        <p:spPr/>
        <p:txBody>
          <a:bodyPr/>
          <a:lstStyle/>
          <a:p>
            <a:r>
              <a:rPr lang="en-US" dirty="0">
                <a:solidFill>
                  <a:schemeClr val="accent4"/>
                </a:solidFill>
              </a:rPr>
              <a:t>Machine Learning</a:t>
            </a:r>
            <a:endParaRPr lang="en-IN" dirty="0">
              <a:solidFill>
                <a:schemeClr val="accent4"/>
              </a:solidFill>
            </a:endParaRPr>
          </a:p>
        </p:txBody>
      </p:sp>
      <p:sp>
        <p:nvSpPr>
          <p:cNvPr id="3" name="Content Placeholder 2">
            <a:extLst>
              <a:ext uri="{FF2B5EF4-FFF2-40B4-BE49-F238E27FC236}">
                <a16:creationId xmlns:a16="http://schemas.microsoft.com/office/drawing/2014/main" id="{AED06D25-1F54-4268-AF0B-CE2144B02E43}"/>
              </a:ext>
            </a:extLst>
          </p:cNvPr>
          <p:cNvSpPr>
            <a:spLocks noGrp="1"/>
          </p:cNvSpPr>
          <p:nvPr>
            <p:ph idx="1"/>
          </p:nvPr>
        </p:nvSpPr>
        <p:spPr/>
        <p:txBody>
          <a:bodyPr>
            <a:normAutofit/>
          </a:bodyPr>
          <a:lstStyle/>
          <a:p>
            <a:pPr marL="0" indent="0" algn="ctr">
              <a:buNone/>
            </a:pPr>
            <a:r>
              <a:rPr lang="en-US" sz="9600" dirty="0">
                <a:solidFill>
                  <a:schemeClr val="accent4"/>
                </a:solidFill>
              </a:rPr>
              <a:t>Model Building</a:t>
            </a:r>
            <a:endParaRPr lang="en-IN" sz="9600" dirty="0">
              <a:solidFill>
                <a:schemeClr val="accent4"/>
              </a:solidFill>
            </a:endParaRPr>
          </a:p>
        </p:txBody>
      </p:sp>
    </p:spTree>
    <p:extLst>
      <p:ext uri="{BB962C8B-B14F-4D97-AF65-F5344CB8AC3E}">
        <p14:creationId xmlns:p14="http://schemas.microsoft.com/office/powerpoint/2010/main" val="2956457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86B3-1A31-4C92-ADB7-64D0B7A286D6}"/>
              </a:ext>
            </a:extLst>
          </p:cNvPr>
          <p:cNvSpPr>
            <a:spLocks noGrp="1"/>
          </p:cNvSpPr>
          <p:nvPr>
            <p:ph type="title"/>
          </p:nvPr>
        </p:nvSpPr>
        <p:spPr/>
        <p:txBody>
          <a:bodyPr/>
          <a:lstStyle/>
          <a:p>
            <a:r>
              <a:rPr lang="en-IN" dirty="0">
                <a:solidFill>
                  <a:schemeClr val="accent4">
                    <a:lumMod val="60000"/>
                    <a:lumOff val="40000"/>
                  </a:schemeClr>
                </a:solidFill>
                <a:effectLst/>
              </a:rPr>
              <a:t>Multinomial Naive Bayes</a:t>
            </a:r>
            <a:endParaRPr lang="en-IN" dirty="0">
              <a:solidFill>
                <a:schemeClr val="accent4">
                  <a:lumMod val="60000"/>
                  <a:lumOff val="40000"/>
                </a:schemeClr>
              </a:solidFill>
            </a:endParaRPr>
          </a:p>
        </p:txBody>
      </p:sp>
      <p:pic>
        <p:nvPicPr>
          <p:cNvPr id="7" name="Content Placeholder 6">
            <a:extLst>
              <a:ext uri="{FF2B5EF4-FFF2-40B4-BE49-F238E27FC236}">
                <a16:creationId xmlns:a16="http://schemas.microsoft.com/office/drawing/2014/main" id="{E5440CA9-C1BD-40FE-93A0-559225299D13}"/>
              </a:ext>
            </a:extLst>
          </p:cNvPr>
          <p:cNvPicPr>
            <a:picLocks noGrp="1" noChangeAspect="1"/>
          </p:cNvPicPr>
          <p:nvPr>
            <p:ph idx="1"/>
          </p:nvPr>
        </p:nvPicPr>
        <p:blipFill>
          <a:blip r:embed="rId2"/>
          <a:stretch>
            <a:fillRect/>
          </a:stretch>
        </p:blipFill>
        <p:spPr>
          <a:xfrm>
            <a:off x="2663688" y="2561603"/>
            <a:ext cx="7480118" cy="2466603"/>
          </a:xfrm>
        </p:spPr>
      </p:pic>
    </p:spTree>
    <p:extLst>
      <p:ext uri="{BB962C8B-B14F-4D97-AF65-F5344CB8AC3E}">
        <p14:creationId xmlns:p14="http://schemas.microsoft.com/office/powerpoint/2010/main" val="3851798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9528-AFF6-442C-A441-B9BF90DE7D11}"/>
              </a:ext>
            </a:extLst>
          </p:cNvPr>
          <p:cNvSpPr>
            <a:spLocks noGrp="1"/>
          </p:cNvSpPr>
          <p:nvPr>
            <p:ph type="title"/>
          </p:nvPr>
        </p:nvSpPr>
        <p:spPr/>
        <p:txBody>
          <a:bodyPr/>
          <a:lstStyle/>
          <a:p>
            <a:r>
              <a:rPr lang="en-IN" dirty="0">
                <a:solidFill>
                  <a:schemeClr val="accent4">
                    <a:lumMod val="60000"/>
                    <a:lumOff val="40000"/>
                  </a:schemeClr>
                </a:solidFill>
                <a:effectLst/>
              </a:rPr>
              <a:t>Linear Support Vector Classifier</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08EF9095-6944-40BE-84B7-13918B21E4B8}"/>
              </a:ext>
            </a:extLst>
          </p:cNvPr>
          <p:cNvPicPr>
            <a:picLocks noGrp="1" noChangeAspect="1"/>
          </p:cNvPicPr>
          <p:nvPr>
            <p:ph idx="1"/>
          </p:nvPr>
        </p:nvPicPr>
        <p:blipFill>
          <a:blip r:embed="rId2"/>
          <a:stretch>
            <a:fillRect/>
          </a:stretch>
        </p:blipFill>
        <p:spPr>
          <a:xfrm>
            <a:off x="2986087" y="2464904"/>
            <a:ext cx="6210300" cy="2502383"/>
          </a:xfrm>
        </p:spPr>
      </p:pic>
    </p:spTree>
    <p:extLst>
      <p:ext uri="{BB962C8B-B14F-4D97-AF65-F5344CB8AC3E}">
        <p14:creationId xmlns:p14="http://schemas.microsoft.com/office/powerpoint/2010/main" val="2347001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6CB0-1F38-4B4B-B35B-F16501372EE9}"/>
              </a:ext>
            </a:extLst>
          </p:cNvPr>
          <p:cNvSpPr>
            <a:spLocks noGrp="1"/>
          </p:cNvSpPr>
          <p:nvPr>
            <p:ph type="title"/>
          </p:nvPr>
        </p:nvSpPr>
        <p:spPr/>
        <p:txBody>
          <a:bodyPr/>
          <a:lstStyle/>
          <a:p>
            <a:r>
              <a:rPr lang="en-IN" dirty="0">
                <a:solidFill>
                  <a:schemeClr val="accent4">
                    <a:lumMod val="60000"/>
                    <a:lumOff val="40000"/>
                  </a:schemeClr>
                </a:solidFill>
                <a:effectLst/>
              </a:rPr>
              <a:t>Logistic Regression</a:t>
            </a:r>
            <a:endParaRPr lang="en-IN" dirty="0">
              <a:solidFill>
                <a:schemeClr val="accent4">
                  <a:lumMod val="60000"/>
                  <a:lumOff val="40000"/>
                </a:schemeClr>
              </a:solidFill>
            </a:endParaRPr>
          </a:p>
        </p:txBody>
      </p:sp>
      <p:pic>
        <p:nvPicPr>
          <p:cNvPr id="7" name="Content Placeholder 6">
            <a:extLst>
              <a:ext uri="{FF2B5EF4-FFF2-40B4-BE49-F238E27FC236}">
                <a16:creationId xmlns:a16="http://schemas.microsoft.com/office/drawing/2014/main" id="{E620C7D2-DCD4-4D5C-8C00-6A1FE8D7B177}"/>
              </a:ext>
            </a:extLst>
          </p:cNvPr>
          <p:cNvPicPr>
            <a:picLocks noGrp="1" noChangeAspect="1"/>
          </p:cNvPicPr>
          <p:nvPr>
            <p:ph idx="1"/>
          </p:nvPr>
        </p:nvPicPr>
        <p:blipFill>
          <a:blip r:embed="rId2"/>
          <a:stretch>
            <a:fillRect/>
          </a:stretch>
        </p:blipFill>
        <p:spPr>
          <a:xfrm>
            <a:off x="2971800" y="2451652"/>
            <a:ext cx="6238875" cy="2672798"/>
          </a:xfrm>
        </p:spPr>
      </p:pic>
    </p:spTree>
    <p:extLst>
      <p:ext uri="{BB962C8B-B14F-4D97-AF65-F5344CB8AC3E}">
        <p14:creationId xmlns:p14="http://schemas.microsoft.com/office/powerpoint/2010/main" val="957337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DC56-2794-492C-94BB-DB1A1F941D4E}"/>
              </a:ext>
            </a:extLst>
          </p:cNvPr>
          <p:cNvSpPr>
            <a:spLocks noGrp="1"/>
          </p:cNvSpPr>
          <p:nvPr>
            <p:ph type="title"/>
          </p:nvPr>
        </p:nvSpPr>
        <p:spPr/>
        <p:txBody>
          <a:bodyPr/>
          <a:lstStyle/>
          <a:p>
            <a:r>
              <a:rPr lang="en-IN" dirty="0">
                <a:solidFill>
                  <a:schemeClr val="accent4">
                    <a:lumMod val="60000"/>
                    <a:lumOff val="40000"/>
                  </a:schemeClr>
                </a:solidFill>
                <a:effectLst/>
              </a:rPr>
              <a:t>Bar Plot for 3 model predition</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EC71EEA5-665B-4A66-8FF1-87B6BAE560D7}"/>
              </a:ext>
            </a:extLst>
          </p:cNvPr>
          <p:cNvPicPr>
            <a:picLocks noGrp="1" noChangeAspect="1"/>
          </p:cNvPicPr>
          <p:nvPr>
            <p:ph idx="1"/>
          </p:nvPr>
        </p:nvPicPr>
        <p:blipFill>
          <a:blip r:embed="rId2"/>
          <a:stretch>
            <a:fillRect/>
          </a:stretch>
        </p:blipFill>
        <p:spPr>
          <a:xfrm>
            <a:off x="1404937" y="2609850"/>
            <a:ext cx="9372600" cy="2667000"/>
          </a:xfrm>
        </p:spPr>
      </p:pic>
    </p:spTree>
    <p:extLst>
      <p:ext uri="{BB962C8B-B14F-4D97-AF65-F5344CB8AC3E}">
        <p14:creationId xmlns:p14="http://schemas.microsoft.com/office/powerpoint/2010/main" val="2718490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228194-EA90-42A7-B572-515A82495567}"/>
              </a:ext>
            </a:extLst>
          </p:cNvPr>
          <p:cNvPicPr>
            <a:picLocks noGrp="1" noChangeAspect="1"/>
          </p:cNvPicPr>
          <p:nvPr>
            <p:ph idx="1"/>
          </p:nvPr>
        </p:nvPicPr>
        <p:blipFill>
          <a:blip r:embed="rId2"/>
          <a:stretch>
            <a:fillRect/>
          </a:stretch>
        </p:blipFill>
        <p:spPr>
          <a:xfrm>
            <a:off x="3067050" y="2769704"/>
            <a:ext cx="6658816" cy="1895061"/>
          </a:xfrm>
        </p:spPr>
      </p:pic>
      <p:sp>
        <p:nvSpPr>
          <p:cNvPr id="7" name="Title 6">
            <a:extLst>
              <a:ext uri="{FF2B5EF4-FFF2-40B4-BE49-F238E27FC236}">
                <a16:creationId xmlns:a16="http://schemas.microsoft.com/office/drawing/2014/main" id="{DC56F450-2B32-459A-8347-E5AE5726CE88}"/>
              </a:ext>
            </a:extLst>
          </p:cNvPr>
          <p:cNvSpPr>
            <a:spLocks noGrp="1"/>
          </p:cNvSpPr>
          <p:nvPr>
            <p:ph type="title"/>
          </p:nvPr>
        </p:nvSpPr>
        <p:spPr/>
        <p:txBody>
          <a:bodyPr/>
          <a:lstStyle/>
          <a:p>
            <a:r>
              <a:rPr lang="en-US" dirty="0">
                <a:solidFill>
                  <a:schemeClr val="accent4">
                    <a:lumMod val="60000"/>
                    <a:lumOff val="40000"/>
                  </a:schemeClr>
                </a:solidFill>
              </a:rPr>
              <a:t>Aggregate accuracy</a:t>
            </a:r>
            <a:endParaRPr lang="en-IN" dirty="0">
              <a:solidFill>
                <a:schemeClr val="accent4">
                  <a:lumMod val="60000"/>
                  <a:lumOff val="40000"/>
                </a:schemeClr>
              </a:solidFill>
            </a:endParaRPr>
          </a:p>
        </p:txBody>
      </p:sp>
    </p:spTree>
    <p:extLst>
      <p:ext uri="{BB962C8B-B14F-4D97-AF65-F5344CB8AC3E}">
        <p14:creationId xmlns:p14="http://schemas.microsoft.com/office/powerpoint/2010/main" val="98994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611C-EE0C-4622-964B-D0CF8143DBFE}"/>
              </a:ext>
            </a:extLst>
          </p:cNvPr>
          <p:cNvSpPr>
            <a:spLocks noGrp="1"/>
          </p:cNvSpPr>
          <p:nvPr>
            <p:ph type="title"/>
          </p:nvPr>
        </p:nvSpPr>
        <p:spPr/>
        <p:txBody>
          <a:bodyPr/>
          <a:lstStyle/>
          <a:p>
            <a:r>
              <a:rPr lang="en-US" sz="3600" dirty="0">
                <a:solidFill>
                  <a:schemeClr val="accent4">
                    <a:lumMod val="60000"/>
                    <a:lumOff val="40000"/>
                  </a:schemeClr>
                </a:solidFill>
                <a:latin typeface="Algerian" panose="04020705040A02060702" pitchFamily="82" charset="0"/>
                <a:cs typeface="Times New Roman" panose="02020603050405020304" pitchFamily="18" charset="0"/>
              </a:rPr>
              <a:t>Interpretation of the Results</a:t>
            </a:r>
            <a:endParaRPr lang="en-IN" dirty="0">
              <a:solidFill>
                <a:schemeClr val="accent4">
                  <a:lumMod val="60000"/>
                  <a:lumOff val="40000"/>
                </a:schemeClr>
              </a:solidFill>
            </a:endParaRPr>
          </a:p>
        </p:txBody>
      </p:sp>
      <p:sp>
        <p:nvSpPr>
          <p:cNvPr id="3" name="Content Placeholder 2">
            <a:extLst>
              <a:ext uri="{FF2B5EF4-FFF2-40B4-BE49-F238E27FC236}">
                <a16:creationId xmlns:a16="http://schemas.microsoft.com/office/drawing/2014/main" id="{6E13C8F0-8581-4FDB-9E5E-820856383849}"/>
              </a:ext>
            </a:extLst>
          </p:cNvPr>
          <p:cNvSpPr>
            <a:spLocks noGrp="1"/>
          </p:cNvSpPr>
          <p:nvPr>
            <p:ph idx="1"/>
          </p:nvPr>
        </p:nvSpPr>
        <p:spPr/>
        <p:txBody>
          <a:bodyPr/>
          <a:lstStyle/>
          <a:p>
            <a:r>
              <a:rPr lang="en-US" dirty="0"/>
              <a:t>I have used visualization tool such as count Plot to understand the data in a better way.</a:t>
            </a:r>
          </a:p>
          <a:p>
            <a:r>
              <a:rPr lang="en-IN" dirty="0">
                <a:ea typeface="Calibri" panose="020F0502020204030204" pitchFamily="34" charset="0"/>
                <a:cs typeface="Times New Roman" panose="02020603050405020304" pitchFamily="18" charset="0"/>
              </a:rPr>
              <a:t>I used describe method for five-point summary analysis and also found the number of rows and columns in dataset.</a:t>
            </a:r>
          </a:p>
          <a:p>
            <a:r>
              <a:rPr lang="en-IN" dirty="0">
                <a:ea typeface="Calibri" panose="020F0502020204030204" pitchFamily="34" charset="0"/>
                <a:cs typeface="Times New Roman" panose="02020603050405020304" pitchFamily="18" charset="0"/>
              </a:rPr>
              <a:t>I have done the model building with 3 algorithms and the best model is Linear Support Vector Classifier with an accuracy score of 98.21%</a:t>
            </a:r>
            <a:endParaRPr lang="en-US" dirty="0"/>
          </a:p>
          <a:p>
            <a:endParaRPr lang="en-IN" dirty="0"/>
          </a:p>
        </p:txBody>
      </p:sp>
    </p:spTree>
    <p:extLst>
      <p:ext uri="{BB962C8B-B14F-4D97-AF65-F5344CB8AC3E}">
        <p14:creationId xmlns:p14="http://schemas.microsoft.com/office/powerpoint/2010/main" val="4189071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4370-274B-457E-AB84-3752473E82FF}"/>
              </a:ext>
            </a:extLst>
          </p:cNvPr>
          <p:cNvSpPr>
            <a:spLocks noGrp="1"/>
          </p:cNvSpPr>
          <p:nvPr>
            <p:ph type="title"/>
          </p:nvPr>
        </p:nvSpPr>
        <p:spPr/>
        <p:txBody>
          <a:bodyPr/>
          <a:lstStyle/>
          <a:p>
            <a:r>
              <a:rPr lang="en-US" sz="3600" dirty="0">
                <a:solidFill>
                  <a:schemeClr val="accent4">
                    <a:lumMod val="60000"/>
                    <a:lumOff val="40000"/>
                  </a:schemeClr>
                </a:solidFill>
                <a:latin typeface="Algerian" panose="04020705040A02060702" pitchFamily="82" charset="0"/>
                <a:cs typeface="Times New Roman" panose="02020603050405020304" pitchFamily="18" charset="0"/>
              </a:rPr>
              <a:t>CONCLUSIONS</a:t>
            </a:r>
            <a:endParaRPr lang="en-IN" dirty="0">
              <a:solidFill>
                <a:schemeClr val="accent4">
                  <a:lumMod val="60000"/>
                  <a:lumOff val="40000"/>
                </a:schemeClr>
              </a:solidFill>
            </a:endParaRPr>
          </a:p>
        </p:txBody>
      </p:sp>
      <p:sp>
        <p:nvSpPr>
          <p:cNvPr id="3" name="Content Placeholder 2">
            <a:extLst>
              <a:ext uri="{FF2B5EF4-FFF2-40B4-BE49-F238E27FC236}">
                <a16:creationId xmlns:a16="http://schemas.microsoft.com/office/drawing/2014/main" id="{34530898-7EF8-4C3A-84EF-DB9B10E604AE}"/>
              </a:ext>
            </a:extLst>
          </p:cNvPr>
          <p:cNvSpPr>
            <a:spLocks noGrp="1"/>
          </p:cNvSpPr>
          <p:nvPr>
            <p:ph idx="1"/>
          </p:nvPr>
        </p:nvSpPr>
        <p:spPr>
          <a:xfrm>
            <a:off x="913795" y="2096064"/>
            <a:ext cx="10353761" cy="3885011"/>
          </a:xfrm>
        </p:spPr>
        <p:txBody>
          <a:bodyPr>
            <a:normAutofit/>
          </a:bodyPr>
          <a:lstStyle/>
          <a:p>
            <a:r>
              <a:rPr lang="en-US" sz="1400" dirty="0"/>
              <a:t>I have managed out how to prepare a model that gives users for a novel best approach at future lodging value predictions.</a:t>
            </a:r>
          </a:p>
          <a:p>
            <a:r>
              <a:rPr lang="en-US" sz="1400" dirty="0"/>
              <a:t>I have train dataset from which I had to extract information.</a:t>
            </a:r>
          </a:p>
          <a:p>
            <a:r>
              <a:rPr lang="en-US" sz="1400" dirty="0"/>
              <a:t>I had used pandas library to read the Dataset which provide me to explore &amp; visualize the Data properly based on Rows &amp; Columns.</a:t>
            </a:r>
          </a:p>
          <a:p>
            <a:r>
              <a:rPr lang="en-US" sz="1400" dirty="0"/>
              <a:t>I did exploratory data analysis on main data frame and tried to see all visualizations.</a:t>
            </a:r>
          </a:p>
          <a:p>
            <a:r>
              <a:rPr lang="en-US" sz="1400" dirty="0"/>
              <a:t>Based on visualization knowledge, I use various EDA TECHNIQUES to plot the count plot.</a:t>
            </a:r>
          </a:p>
          <a:p>
            <a:r>
              <a:rPr lang="en-US" sz="1400" dirty="0"/>
              <a:t>After from all these I split the Features &amp; Labels into 2 parts.</a:t>
            </a:r>
          </a:p>
          <a:p>
            <a:r>
              <a:rPr lang="en-US" sz="1400" dirty="0"/>
              <a:t>On this data, I have applied our machine learning classification models such as Logistic regression, </a:t>
            </a:r>
            <a:r>
              <a:rPr lang="en-IN" sz="1400" dirty="0">
                <a:effectLst/>
              </a:rPr>
              <a:t>Linear Support Vector Classifier</a:t>
            </a:r>
            <a:r>
              <a:rPr lang="en-US" sz="1400" dirty="0">
                <a:effectLst/>
              </a:rPr>
              <a:t> and </a:t>
            </a:r>
            <a:r>
              <a:rPr lang="en-IN" sz="1400" dirty="0">
                <a:effectLst/>
              </a:rPr>
              <a:t>Multinomial Naive Bayes </a:t>
            </a:r>
            <a:r>
              <a:rPr lang="en-US" sz="1400" dirty="0"/>
              <a:t>train dataset.</a:t>
            </a:r>
          </a:p>
          <a:p>
            <a:r>
              <a:rPr lang="en-US" sz="1400" dirty="0"/>
              <a:t>After which I found </a:t>
            </a:r>
            <a:r>
              <a:rPr lang="en-IN" sz="1400" dirty="0">
                <a:effectLst/>
              </a:rPr>
              <a:t>Linear Support Vector Classifier</a:t>
            </a:r>
            <a:r>
              <a:rPr lang="en-US" sz="1400" dirty="0"/>
              <a:t> has the High accuracy score(98.21%) and best among all the regressor models.</a:t>
            </a:r>
          </a:p>
          <a:p>
            <a:endParaRPr lang="en-US" sz="1400" dirty="0"/>
          </a:p>
          <a:p>
            <a:endParaRPr lang="en-US" sz="1400" dirty="0"/>
          </a:p>
          <a:p>
            <a:endParaRPr lang="en-IN" dirty="0"/>
          </a:p>
        </p:txBody>
      </p:sp>
    </p:spTree>
    <p:extLst>
      <p:ext uri="{BB962C8B-B14F-4D97-AF65-F5344CB8AC3E}">
        <p14:creationId xmlns:p14="http://schemas.microsoft.com/office/powerpoint/2010/main" val="2886020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657CE-A893-4641-B312-6D5F97775DEE}"/>
              </a:ext>
            </a:extLst>
          </p:cNvPr>
          <p:cNvSpPr>
            <a:spLocks noGrp="1"/>
          </p:cNvSpPr>
          <p:nvPr>
            <p:ph type="title"/>
          </p:nvPr>
        </p:nvSpPr>
        <p:spPr/>
        <p:txBody>
          <a:bodyPr/>
          <a:lstStyle/>
          <a:p>
            <a:r>
              <a:rPr lang="en-US" dirty="0">
                <a:solidFill>
                  <a:schemeClr val="accent4">
                    <a:lumMod val="60000"/>
                    <a:lumOff val="40000"/>
                  </a:schemeClr>
                </a:solidFill>
              </a:rPr>
              <a:t>lIBRARIES</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80BE7DB9-4D19-4CB3-8238-29938B69C112}"/>
              </a:ext>
            </a:extLst>
          </p:cNvPr>
          <p:cNvPicPr>
            <a:picLocks noGrp="1" noChangeAspect="1"/>
          </p:cNvPicPr>
          <p:nvPr>
            <p:ph idx="1"/>
          </p:nvPr>
        </p:nvPicPr>
        <p:blipFill>
          <a:blip r:embed="rId2"/>
          <a:stretch>
            <a:fillRect/>
          </a:stretch>
        </p:blipFill>
        <p:spPr>
          <a:xfrm>
            <a:off x="1347787" y="2114550"/>
            <a:ext cx="9486900" cy="3657600"/>
          </a:xfrm>
        </p:spPr>
      </p:pic>
    </p:spTree>
    <p:extLst>
      <p:ext uri="{BB962C8B-B14F-4D97-AF65-F5344CB8AC3E}">
        <p14:creationId xmlns:p14="http://schemas.microsoft.com/office/powerpoint/2010/main" val="74325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31D2-91F5-4A04-81EF-600073EDF2D9}"/>
              </a:ext>
            </a:extLst>
          </p:cNvPr>
          <p:cNvSpPr>
            <a:spLocks noGrp="1"/>
          </p:cNvSpPr>
          <p:nvPr>
            <p:ph type="title"/>
          </p:nvPr>
        </p:nvSpPr>
        <p:spPr/>
        <p:txBody>
          <a:bodyPr/>
          <a:lstStyle/>
          <a:p>
            <a:r>
              <a:rPr lang="en-US" dirty="0">
                <a:solidFill>
                  <a:schemeClr val="accent4">
                    <a:lumMod val="60000"/>
                    <a:lumOff val="40000"/>
                  </a:schemeClr>
                </a:solidFill>
              </a:rPr>
              <a:t>dataset</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F86E1A37-9F58-434A-BB06-9CA30C14467A}"/>
              </a:ext>
            </a:extLst>
          </p:cNvPr>
          <p:cNvPicPr>
            <a:picLocks noGrp="1" noChangeAspect="1"/>
          </p:cNvPicPr>
          <p:nvPr>
            <p:ph idx="1"/>
          </p:nvPr>
        </p:nvPicPr>
        <p:blipFill>
          <a:blip r:embed="rId2"/>
          <a:stretch>
            <a:fillRect/>
          </a:stretch>
        </p:blipFill>
        <p:spPr>
          <a:xfrm>
            <a:off x="2262187" y="2623930"/>
            <a:ext cx="7658100" cy="2796209"/>
          </a:xfrm>
        </p:spPr>
      </p:pic>
    </p:spTree>
    <p:extLst>
      <p:ext uri="{BB962C8B-B14F-4D97-AF65-F5344CB8AC3E}">
        <p14:creationId xmlns:p14="http://schemas.microsoft.com/office/powerpoint/2010/main" val="2951453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70EB-FACD-4FA7-9265-0A29CFDC7649}"/>
              </a:ext>
            </a:extLst>
          </p:cNvPr>
          <p:cNvSpPr>
            <a:spLocks noGrp="1"/>
          </p:cNvSpPr>
          <p:nvPr>
            <p:ph type="title"/>
          </p:nvPr>
        </p:nvSpPr>
        <p:spPr/>
        <p:txBody>
          <a:bodyPr/>
          <a:lstStyle/>
          <a:p>
            <a:r>
              <a:rPr lang="en-IN" dirty="0">
                <a:solidFill>
                  <a:schemeClr val="accent4">
                    <a:lumMod val="60000"/>
                    <a:lumOff val="40000"/>
                  </a:schemeClr>
                </a:solidFill>
                <a:effectLst/>
              </a:rPr>
              <a:t>Correlation</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87D911E4-0905-4417-A10F-568B3CFBE849}"/>
              </a:ext>
            </a:extLst>
          </p:cNvPr>
          <p:cNvPicPr>
            <a:picLocks noGrp="1" noChangeAspect="1"/>
          </p:cNvPicPr>
          <p:nvPr>
            <p:ph idx="1"/>
          </p:nvPr>
        </p:nvPicPr>
        <p:blipFill>
          <a:blip r:embed="rId2"/>
          <a:stretch>
            <a:fillRect/>
          </a:stretch>
        </p:blipFill>
        <p:spPr>
          <a:xfrm>
            <a:off x="3519486" y="2133600"/>
            <a:ext cx="5385963" cy="3790122"/>
          </a:xfrm>
        </p:spPr>
      </p:pic>
    </p:spTree>
    <p:extLst>
      <p:ext uri="{BB962C8B-B14F-4D97-AF65-F5344CB8AC3E}">
        <p14:creationId xmlns:p14="http://schemas.microsoft.com/office/powerpoint/2010/main" val="274933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37C0-38A8-412C-90C1-B56C5C5E849E}"/>
              </a:ext>
            </a:extLst>
          </p:cNvPr>
          <p:cNvSpPr>
            <a:spLocks noGrp="1"/>
          </p:cNvSpPr>
          <p:nvPr>
            <p:ph type="title"/>
          </p:nvPr>
        </p:nvSpPr>
        <p:spPr/>
        <p:txBody>
          <a:bodyPr/>
          <a:lstStyle/>
          <a:p>
            <a:r>
              <a:rPr lang="en-US" dirty="0">
                <a:solidFill>
                  <a:schemeClr val="accent4">
                    <a:lumMod val="60000"/>
                    <a:lumOff val="40000"/>
                  </a:schemeClr>
                </a:solidFill>
              </a:rPr>
              <a:t>CHECKING ROWS &amp; COLUMNS</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EF0DF462-728E-428E-9A70-5C129FBC4ED5}"/>
              </a:ext>
            </a:extLst>
          </p:cNvPr>
          <p:cNvPicPr>
            <a:picLocks noGrp="1" noChangeAspect="1"/>
          </p:cNvPicPr>
          <p:nvPr>
            <p:ph idx="1"/>
          </p:nvPr>
        </p:nvPicPr>
        <p:blipFill>
          <a:blip r:embed="rId2"/>
          <a:stretch>
            <a:fillRect/>
          </a:stretch>
        </p:blipFill>
        <p:spPr>
          <a:xfrm>
            <a:off x="1866025" y="3136002"/>
            <a:ext cx="8726875" cy="1608276"/>
          </a:xfrm>
        </p:spPr>
      </p:pic>
    </p:spTree>
    <p:extLst>
      <p:ext uri="{BB962C8B-B14F-4D97-AF65-F5344CB8AC3E}">
        <p14:creationId xmlns:p14="http://schemas.microsoft.com/office/powerpoint/2010/main" val="1006304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A0EA-6E62-400B-B08C-566B3067CDB8}"/>
              </a:ext>
            </a:extLst>
          </p:cNvPr>
          <p:cNvSpPr>
            <a:spLocks noGrp="1"/>
          </p:cNvSpPr>
          <p:nvPr>
            <p:ph type="title"/>
          </p:nvPr>
        </p:nvSpPr>
        <p:spPr/>
        <p:txBody>
          <a:bodyPr/>
          <a:lstStyle/>
          <a:p>
            <a:r>
              <a:rPr lang="en-US" dirty="0">
                <a:solidFill>
                  <a:schemeClr val="accent4">
                    <a:lumMod val="60000"/>
                    <a:lumOff val="40000"/>
                  </a:schemeClr>
                </a:solidFill>
              </a:rPr>
              <a:t>Checking columns type</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5CF5B10E-DE2D-4169-89D2-50F944A3EAC7}"/>
              </a:ext>
            </a:extLst>
          </p:cNvPr>
          <p:cNvPicPr>
            <a:picLocks noGrp="1" noChangeAspect="1"/>
          </p:cNvPicPr>
          <p:nvPr>
            <p:ph idx="1"/>
          </p:nvPr>
        </p:nvPicPr>
        <p:blipFill>
          <a:blip r:embed="rId2"/>
          <a:stretch>
            <a:fillRect/>
          </a:stretch>
        </p:blipFill>
        <p:spPr>
          <a:xfrm>
            <a:off x="3694215" y="1902192"/>
            <a:ext cx="4805207" cy="4141769"/>
          </a:xfrm>
        </p:spPr>
      </p:pic>
    </p:spTree>
    <p:extLst>
      <p:ext uri="{BB962C8B-B14F-4D97-AF65-F5344CB8AC3E}">
        <p14:creationId xmlns:p14="http://schemas.microsoft.com/office/powerpoint/2010/main" val="2473512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D69C-8969-47E2-B11F-E536228D0F96}"/>
              </a:ext>
            </a:extLst>
          </p:cNvPr>
          <p:cNvSpPr>
            <a:spLocks noGrp="1"/>
          </p:cNvSpPr>
          <p:nvPr>
            <p:ph type="title"/>
          </p:nvPr>
        </p:nvSpPr>
        <p:spPr/>
        <p:txBody>
          <a:bodyPr/>
          <a:lstStyle/>
          <a:p>
            <a:r>
              <a:rPr lang="en-US" dirty="0">
                <a:solidFill>
                  <a:schemeClr val="accent4">
                    <a:lumMod val="60000"/>
                    <a:lumOff val="40000"/>
                  </a:schemeClr>
                </a:solidFill>
              </a:rPr>
              <a:t>CHECKING DUPLICATES</a:t>
            </a:r>
            <a:endParaRPr lang="en-IN" dirty="0">
              <a:solidFill>
                <a:schemeClr val="accent4">
                  <a:lumMod val="60000"/>
                  <a:lumOff val="40000"/>
                </a:schemeClr>
              </a:solidFill>
            </a:endParaRPr>
          </a:p>
        </p:txBody>
      </p:sp>
      <p:pic>
        <p:nvPicPr>
          <p:cNvPr id="5" name="Content Placeholder 4">
            <a:extLst>
              <a:ext uri="{FF2B5EF4-FFF2-40B4-BE49-F238E27FC236}">
                <a16:creationId xmlns:a16="http://schemas.microsoft.com/office/drawing/2014/main" id="{6D34425F-078C-471E-B0DD-474CFBF45E8C}"/>
              </a:ext>
            </a:extLst>
          </p:cNvPr>
          <p:cNvPicPr>
            <a:picLocks noGrp="1" noChangeAspect="1"/>
          </p:cNvPicPr>
          <p:nvPr>
            <p:ph idx="1"/>
          </p:nvPr>
        </p:nvPicPr>
        <p:blipFill>
          <a:blip r:embed="rId2"/>
          <a:stretch>
            <a:fillRect/>
          </a:stretch>
        </p:blipFill>
        <p:spPr>
          <a:xfrm>
            <a:off x="2664996" y="2915478"/>
            <a:ext cx="7509567" cy="2252870"/>
          </a:xfrm>
        </p:spPr>
      </p:pic>
    </p:spTree>
    <p:extLst>
      <p:ext uri="{BB962C8B-B14F-4D97-AF65-F5344CB8AC3E}">
        <p14:creationId xmlns:p14="http://schemas.microsoft.com/office/powerpoint/2010/main" val="242958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270</TotalTime>
  <Words>322</Words>
  <Application>Microsoft Office PowerPoint</Application>
  <PresentationFormat>Widescreen</PresentationFormat>
  <Paragraphs>53</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Algerian</vt:lpstr>
      <vt:lpstr>Arial</vt:lpstr>
      <vt:lpstr>Bookman Old Style</vt:lpstr>
      <vt:lpstr>Rockwell</vt:lpstr>
      <vt:lpstr>Damask</vt:lpstr>
      <vt:lpstr>MALIGNANT COMMENTS CLASSIFICATION </vt:lpstr>
      <vt:lpstr>comments</vt:lpstr>
      <vt:lpstr>INTRODUCTION</vt:lpstr>
      <vt:lpstr>lIBRARIES</vt:lpstr>
      <vt:lpstr>dataset</vt:lpstr>
      <vt:lpstr>Correlation</vt:lpstr>
      <vt:lpstr>CHECKING ROWS &amp; COLUMNS</vt:lpstr>
      <vt:lpstr>Checking columns type</vt:lpstr>
      <vt:lpstr>CHECKING DUPLICATES</vt:lpstr>
      <vt:lpstr>CHECKING CONTINOUS &amp; CATEGORICAL COLUMNS</vt:lpstr>
      <vt:lpstr>DESCRIBE THE DATASET</vt:lpstr>
      <vt:lpstr>DROPING COLUMN</vt:lpstr>
      <vt:lpstr>MALIGNANT COLUMN</vt:lpstr>
      <vt:lpstr>HIGHLY MALIGNANT</vt:lpstr>
      <vt:lpstr>RUDE</vt:lpstr>
      <vt:lpstr>THREAT</vt:lpstr>
      <vt:lpstr>ABUSE</vt:lpstr>
      <vt:lpstr>LOATHE</vt:lpstr>
      <vt:lpstr>COMMENTS</vt:lpstr>
      <vt:lpstr>nltk</vt:lpstr>
      <vt:lpstr>STOPWARDS</vt:lpstr>
      <vt:lpstr>PRINTING ALL THE STOPWARDS</vt:lpstr>
      <vt:lpstr>IMPORTING WORD NET LEMMATIZER</vt:lpstr>
      <vt:lpstr>IMPORTING PORTER STEMER</vt:lpstr>
      <vt:lpstr>Importing Regular expressions</vt:lpstr>
      <vt:lpstr>Using poster stemmer &amp; word net lemmatizer</vt:lpstr>
      <vt:lpstr>Count vectorizer</vt:lpstr>
      <vt:lpstr>Listing all the labels</vt:lpstr>
      <vt:lpstr>Train test split</vt:lpstr>
      <vt:lpstr>Checking the shape</vt:lpstr>
      <vt:lpstr>Machine Learning</vt:lpstr>
      <vt:lpstr>Multinomial Naive Bayes</vt:lpstr>
      <vt:lpstr>Linear Support Vector Classifier</vt:lpstr>
      <vt:lpstr>Logistic Regression</vt:lpstr>
      <vt:lpstr>Bar Plot for 3 model predition</vt:lpstr>
      <vt:lpstr>Aggregate accuracy</vt:lpstr>
      <vt:lpstr>Interpretation of the 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Krishna Prasad</dc:creator>
  <cp:lastModifiedBy>Krishna Prasad</cp:lastModifiedBy>
  <cp:revision>50</cp:revision>
  <dcterms:created xsi:type="dcterms:W3CDTF">2021-10-15T17:06:24Z</dcterms:created>
  <dcterms:modified xsi:type="dcterms:W3CDTF">2021-10-16T13:56:55Z</dcterms:modified>
</cp:coreProperties>
</file>