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62" r:id="rId3"/>
    <p:sldId id="264" r:id="rId4"/>
    <p:sldId id="265" r:id="rId5"/>
    <p:sldId id="260" r:id="rId6"/>
    <p:sldId id="261" r:id="rId7"/>
    <p:sldId id="263" r:id="rId8"/>
    <p:sldId id="266" r:id="rId9"/>
    <p:sldId id="276" r:id="rId10"/>
    <p:sldId id="277" r:id="rId11"/>
    <p:sldId id="278" r:id="rId12"/>
    <p:sldId id="279" r:id="rId13"/>
    <p:sldId id="280" r:id="rId14"/>
    <p:sldId id="282" r:id="rId15"/>
    <p:sldId id="283" r:id="rId16"/>
    <p:sldId id="284" r:id="rId17"/>
    <p:sldId id="285" r:id="rId18"/>
    <p:sldId id="286" r:id="rId19"/>
    <p:sldId id="270" r:id="rId20"/>
    <p:sldId id="281" r:id="rId21"/>
  </p:sldIdLst>
  <p:sldSz cx="12192000" cy="6858000"/>
  <p:notesSz cx="6858000" cy="9144000"/>
  <p:embeddedFontLst>
    <p:embeddedFont>
      <p:font typeface="Canva Sans"/>
      <p:regular r:id="rId23"/>
    </p:embeddedFont>
    <p:embeddedFont>
      <p:font typeface="DM Sans" pitchFamily="2" charset="0"/>
      <p:regular r:id="rId24"/>
      <p:bold r:id="rId25"/>
      <p:italic r:id="rId26"/>
      <p:boldItalic r:id="rId27"/>
    </p:embeddedFont>
    <p:embeddedFont>
      <p:font typeface="Open Sauce" panose="020B0604020202020204"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9A1E7594-6466-423F-B1BC-63B8F25F8F8A}">
          <p14:sldIdLst>
            <p14:sldId id="256"/>
            <p14:sldId id="262"/>
            <p14:sldId id="264"/>
            <p14:sldId id="265"/>
            <p14:sldId id="260"/>
            <p14:sldId id="261"/>
            <p14:sldId id="263"/>
            <p14:sldId id="266"/>
            <p14:sldId id="276"/>
            <p14:sldId id="277"/>
            <p14:sldId id="278"/>
            <p14:sldId id="279"/>
            <p14:sldId id="280"/>
            <p14:sldId id="282"/>
            <p14:sldId id="283"/>
            <p14:sldId id="284"/>
            <p14:sldId id="285"/>
            <p14:sldId id="286"/>
            <p14:sldId id="270"/>
            <p14:sldId id="281"/>
          </p14:sldIdLst>
        </p14:section>
      </p14:sectionLst>
    </p:ex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2E879B28-C49D-B4C8-7B46-5331EBEDC6AD}"/>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668A0FA9-B881-F340-45BA-26E301CFA33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B4DD0508-7227-C0C2-ED79-65C7F085FD6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5134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7E888612-ECB7-7A4F-B830-EC25D6A108EE}"/>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4108E074-13D8-B37C-228C-493FB8B2557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87B804F1-7B4C-3964-9D4B-11C81805FB3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378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EC8C6F39-9849-6470-A8A6-57A6E3D87DBD}"/>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1E8F3DA8-07B0-A023-39F2-3395A85EEFA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01574210-1A55-3E62-8A70-A3FBCC3B52A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9032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873B8B38-63CF-14E8-EAA5-5EE57DDD4433}"/>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B889FF66-FB29-03F6-5969-BB078768FA0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0CFC3B4E-D011-0EE8-201D-940D3A51073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1136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D6E861E6-19F1-5DD5-AE48-93BBA2EE5C76}"/>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0AE5B174-63C6-251D-CABC-4AD0D64B25F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971E7278-9381-5138-0F47-0E04485574E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1564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ED89870B-9191-44A4-2AFA-5CB512530AF7}"/>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5810F4A6-A45F-E012-4AF6-7D09E443FBC7}"/>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524572D3-60DA-2661-7B09-78F0E6E8FF0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8205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1164735D-6752-BB7C-0617-7B1266B6DB0E}"/>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79B1E1E1-54C4-FE59-33C0-E1FCF055F99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8EC82CEF-C1BA-DD56-DBB9-DCB99B43A48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3480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2F1B5051-4E88-312A-1F59-C05FD2686ADD}"/>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0431FBA2-F0DA-0393-B924-3E970EF6937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EE5E5F8B-99C6-6748-9E36-388F01AAEC4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4789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9</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904077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hyperlink" Target="https://elifesciences.org/articles/53933/figures" TargetMode="Externa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979" y="-197963"/>
            <a:ext cx="12190815" cy="6372520"/>
          </a:xfrm>
          <a:prstGeom prst="rect">
            <a:avLst/>
          </a:prstGeom>
          <a:noFill/>
          <a:ln>
            <a:noFill/>
          </a:ln>
        </p:spPr>
      </p:pic>
      <p:sp>
        <p:nvSpPr>
          <p:cNvPr id="99" name="Google Shape;99;p1"/>
          <p:cNvSpPr txBox="1"/>
          <p:nvPr/>
        </p:nvSpPr>
        <p:spPr>
          <a:xfrm>
            <a:off x="1831881" y="2841294"/>
            <a:ext cx="8726140" cy="14772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IN" sz="3600" dirty="0">
                <a:solidFill>
                  <a:schemeClr val="dk1"/>
                </a:solidFill>
                <a:latin typeface="Times New Roman" panose="02020603050405020304" pitchFamily="18" charset="0"/>
                <a:ea typeface="Calibri"/>
                <a:cs typeface="Times New Roman" panose="02020603050405020304" pitchFamily="18" charset="0"/>
                <a:sym typeface="Calibri"/>
              </a:rPr>
              <a:t>Analysis On Rental Houses</a:t>
            </a:r>
          </a:p>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a:t>
            </a:r>
          </a:p>
          <a:p>
            <a:pPr marL="0" marR="0" lvl="0" indent="0" algn="ctr" rtl="0">
              <a:spcBef>
                <a:spcPts val="0"/>
              </a:spcBef>
              <a:spcAft>
                <a:spcPts val="0"/>
              </a:spcAft>
              <a:buNone/>
            </a:pPr>
            <a:r>
              <a:rPr lang="en-IN" sz="1800" dirty="0">
                <a:solidFill>
                  <a:schemeClr val="dk1"/>
                </a:solidFill>
                <a:latin typeface="Calibri"/>
                <a:ea typeface="Calibri"/>
                <a:cs typeface="Calibri"/>
                <a:sym typeface="Calibri"/>
              </a:rPr>
              <a:t>                                                                                                                                   </a:t>
            </a:r>
            <a:endParaRPr dirty="0"/>
          </a:p>
        </p:txBody>
      </p:sp>
      <p:sp>
        <p:nvSpPr>
          <p:cNvPr id="5" name="Rectangle 4">
            <a:extLst>
              <a:ext uri="{FF2B5EF4-FFF2-40B4-BE49-F238E27FC236}">
                <a16:creationId xmlns:a16="http://schemas.microsoft.com/office/drawing/2014/main" id="{D512993C-3764-2D3D-9320-6FCAC2677394}"/>
              </a:ext>
            </a:extLst>
          </p:cNvPr>
          <p:cNvSpPr/>
          <p:nvPr/>
        </p:nvSpPr>
        <p:spPr>
          <a:xfrm>
            <a:off x="7969091" y="4131437"/>
            <a:ext cx="3627916" cy="1569660"/>
          </a:xfrm>
          <a:prstGeom prst="rect">
            <a:avLst/>
          </a:prstGeom>
          <a:noFill/>
        </p:spPr>
        <p:txBody>
          <a:bodyPr wrap="none" lIns="91440" tIns="45720" rIns="91440" bIns="45720">
            <a:spAutoFit/>
          </a:bodyPr>
          <a:lstStyle/>
          <a:p>
            <a:pPr algn="ctr"/>
            <a:r>
              <a:rPr lang="en-US" sz="3200"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Team Members</a:t>
            </a:r>
          </a:p>
          <a:p>
            <a:pPr algn="ctr"/>
            <a:r>
              <a:rPr lang="en-US" sz="3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Tella Krishna Prasad</a:t>
            </a:r>
          </a:p>
          <a:p>
            <a:pPr algn="ctr"/>
            <a:r>
              <a:rPr lang="en-US" sz="3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 Rakesh</a:t>
            </a:r>
            <a:endParaRPr lang="en-US" sz="3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21920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7" name="TextBox 7"/>
          <p:cNvSpPr txBox="1"/>
          <p:nvPr/>
        </p:nvSpPr>
        <p:spPr>
          <a:xfrm>
            <a:off x="1597061" y="10827"/>
            <a:ext cx="9078627" cy="969048"/>
          </a:xfrm>
          <a:prstGeom prst="rect">
            <a:avLst/>
          </a:prstGeom>
        </p:spPr>
        <p:txBody>
          <a:bodyPr lIns="0" tIns="0" rIns="0" bIns="0" rtlCol="0" anchor="t">
            <a:spAutoFit/>
          </a:bodyPr>
          <a:lstStyle/>
          <a:p>
            <a:pPr algn="ctr">
              <a:lnSpc>
                <a:spcPts val="8677"/>
              </a:lnSpc>
              <a:spcBef>
                <a:spcPct val="0"/>
              </a:spcBef>
            </a:pPr>
            <a:r>
              <a:rPr lang="en-US" sz="4400" b="1" spc="616" dirty="0">
                <a:solidFill>
                  <a:srgbClr val="231F20"/>
                </a:solidFill>
                <a:latin typeface="Times New Roman" panose="02020603050405020304" pitchFamily="18" charset="0"/>
                <a:cs typeface="Times New Roman" panose="02020603050405020304" pitchFamily="18" charset="0"/>
              </a:rPr>
              <a:t>Average of Status &amp; type</a:t>
            </a:r>
          </a:p>
        </p:txBody>
      </p:sp>
      <p:sp>
        <p:nvSpPr>
          <p:cNvPr id="9" name="TextBox 9"/>
          <p:cNvSpPr txBox="1"/>
          <p:nvPr/>
        </p:nvSpPr>
        <p:spPr>
          <a:xfrm>
            <a:off x="7093475" y="4602606"/>
            <a:ext cx="4466396" cy="636585"/>
          </a:xfrm>
          <a:prstGeom prst="rect">
            <a:avLst/>
          </a:prstGeom>
        </p:spPr>
        <p:txBody>
          <a:bodyPr lIns="0" tIns="0" rIns="0" bIns="0" rtlCol="0" anchor="t">
            <a:spAutoFit/>
          </a:bodyPr>
          <a:lstStyle/>
          <a:p>
            <a:pPr marL="228611" indent="-228611">
              <a:lnSpc>
                <a:spcPts val="1701"/>
              </a:lnSpc>
              <a:spcBef>
                <a:spcPct val="0"/>
              </a:spcBef>
              <a:buFont typeface="Arial" panose="020B0604020202020204" pitchFamily="34" charset="0"/>
              <a:buChar char="•"/>
            </a:pPr>
            <a:r>
              <a:rPr lang="en-US" sz="1233" spc="121" dirty="0">
                <a:latin typeface="Times New Roman" panose="02020603050405020304" pitchFamily="18" charset="0"/>
                <a:cs typeface="Times New Roman" panose="02020603050405020304" pitchFamily="18" charset="0"/>
              </a:rPr>
              <a:t>The bar graph illustrates the average price of rental houses categorized by type, including independent houses, apartments, villas, and independent floors.</a:t>
            </a:r>
          </a:p>
        </p:txBody>
      </p:sp>
      <p:sp>
        <p:nvSpPr>
          <p:cNvPr id="10" name="Freeform 10"/>
          <p:cNvSpPr/>
          <p:nvPr/>
        </p:nvSpPr>
        <p:spPr>
          <a:xfrm>
            <a:off x="385610" y="1174046"/>
            <a:ext cx="4241080" cy="3013954"/>
          </a:xfrm>
          <a:custGeom>
            <a:avLst/>
            <a:gdLst/>
            <a:ahLst/>
            <a:cxnLst/>
            <a:rect l="l" t="t" r="r" b="b"/>
            <a:pathLst>
              <a:path w="6361620" h="4520931">
                <a:moveTo>
                  <a:pt x="0" y="0"/>
                </a:moveTo>
                <a:lnTo>
                  <a:pt x="6361621" y="0"/>
                </a:lnTo>
                <a:lnTo>
                  <a:pt x="6361621" y="4520931"/>
                </a:lnTo>
                <a:lnTo>
                  <a:pt x="0" y="4520931"/>
                </a:lnTo>
                <a:lnTo>
                  <a:pt x="0" y="0"/>
                </a:lnTo>
                <a:close/>
              </a:path>
            </a:pathLst>
          </a:custGeom>
          <a:blipFill>
            <a:blip r:embed="rId3"/>
            <a:stretch>
              <a:fillRect l="-862" t="-1670" r="-4748" b="-1670"/>
            </a:stretch>
          </a:blipFill>
        </p:spPr>
      </p:sp>
      <p:sp>
        <p:nvSpPr>
          <p:cNvPr id="11" name="Freeform 11"/>
          <p:cNvSpPr/>
          <p:nvPr/>
        </p:nvSpPr>
        <p:spPr>
          <a:xfrm>
            <a:off x="7093475" y="1174046"/>
            <a:ext cx="4280040" cy="3214873"/>
          </a:xfrm>
          <a:custGeom>
            <a:avLst/>
            <a:gdLst/>
            <a:ahLst/>
            <a:cxnLst/>
            <a:rect l="l" t="t" r="r" b="b"/>
            <a:pathLst>
              <a:path w="6420060" h="4822310">
                <a:moveTo>
                  <a:pt x="0" y="0"/>
                </a:moveTo>
                <a:lnTo>
                  <a:pt x="6420060" y="0"/>
                </a:lnTo>
                <a:lnTo>
                  <a:pt x="6420060" y="4822310"/>
                </a:lnTo>
                <a:lnTo>
                  <a:pt x="0" y="4822310"/>
                </a:lnTo>
                <a:lnTo>
                  <a:pt x="0" y="0"/>
                </a:lnTo>
                <a:close/>
              </a:path>
            </a:pathLst>
          </a:custGeom>
          <a:blipFill>
            <a:blip r:embed="rId4"/>
            <a:stretch>
              <a:fillRect l="-2122" t="-2933" r="-5666" b="-1676"/>
            </a:stretch>
          </a:blipFill>
        </p:spPr>
      </p:sp>
      <p:sp>
        <p:nvSpPr>
          <p:cNvPr id="12" name="TextBox 12"/>
          <p:cNvSpPr txBox="1"/>
          <p:nvPr/>
        </p:nvSpPr>
        <p:spPr>
          <a:xfrm>
            <a:off x="115068" y="4589906"/>
            <a:ext cx="5298433" cy="710131"/>
          </a:xfrm>
          <a:prstGeom prst="rect">
            <a:avLst/>
          </a:prstGeom>
        </p:spPr>
        <p:txBody>
          <a:bodyPr lIns="0" tIns="0" rIns="0" bIns="0" rtlCol="0" anchor="t">
            <a:spAutoFit/>
          </a:bodyPr>
          <a:lstStyle/>
          <a:p>
            <a:pPr marL="228611" indent="-228611">
              <a:lnSpc>
                <a:spcPts val="1867"/>
              </a:lnSpc>
              <a:buFont typeface="Arial" panose="020B0604020202020204" pitchFamily="34" charset="0"/>
              <a:buChar char="•"/>
            </a:pPr>
            <a:r>
              <a:rPr lang="en-US" sz="1333" dirty="0">
                <a:latin typeface="Times New Roman" panose="02020603050405020304" pitchFamily="18" charset="0"/>
                <a:ea typeface="Tahoma" panose="020B0604030504040204" pitchFamily="34" charset="0"/>
                <a:cs typeface="Times New Roman" panose="02020603050405020304" pitchFamily="18" charset="0"/>
              </a:rPr>
              <a:t>The bar graph illustrates the average rental prices of houses categorized by their furnishing status, including furnished, semi-furnished, and unfurnished..</a:t>
            </a:r>
          </a:p>
        </p:txBody>
      </p:sp>
      <p:sp>
        <p:nvSpPr>
          <p:cNvPr id="13" name="Freeform 13"/>
          <p:cNvSpPr/>
          <p:nvPr/>
        </p:nvSpPr>
        <p:spPr>
          <a:xfrm>
            <a:off x="8317272" y="5989444"/>
            <a:ext cx="3714311" cy="677745"/>
          </a:xfrm>
          <a:custGeom>
            <a:avLst/>
            <a:gdLst/>
            <a:ahLst/>
            <a:cxnLst/>
            <a:rect l="l" t="t" r="r" b="b"/>
            <a:pathLst>
              <a:path w="5571467" h="1016618">
                <a:moveTo>
                  <a:pt x="0" y="0"/>
                </a:moveTo>
                <a:lnTo>
                  <a:pt x="5571467" y="0"/>
                </a:lnTo>
                <a:lnTo>
                  <a:pt x="5571467" y="1016618"/>
                </a:lnTo>
                <a:lnTo>
                  <a:pt x="0" y="1016618"/>
                </a:lnTo>
                <a:lnTo>
                  <a:pt x="0" y="0"/>
                </a:lnTo>
                <a:close/>
              </a:path>
            </a:pathLst>
          </a:custGeom>
          <a:blipFill>
            <a:blip r:embed="rId5"/>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1545997" y="119358"/>
            <a:ext cx="9502218" cy="956993"/>
          </a:xfrm>
          <a:prstGeom prst="rect">
            <a:avLst/>
          </a:prstGeom>
        </p:spPr>
        <p:txBody>
          <a:bodyPr wrap="square" lIns="0" tIns="0" rIns="0" bIns="0" rtlCol="0" anchor="t">
            <a:spAutoFit/>
          </a:bodyPr>
          <a:lstStyle/>
          <a:p>
            <a:pPr algn="ctr">
              <a:lnSpc>
                <a:spcPts val="8677"/>
              </a:lnSpc>
              <a:spcBef>
                <a:spcPct val="0"/>
              </a:spcBef>
            </a:pPr>
            <a:r>
              <a:rPr lang="en-US" sz="4000" b="1" spc="616" dirty="0">
                <a:solidFill>
                  <a:srgbClr val="231F20"/>
                </a:solidFill>
                <a:latin typeface="Times New Roman" panose="02020603050405020304" pitchFamily="18" charset="0"/>
                <a:cs typeface="Times New Roman" panose="02020603050405020304" pitchFamily="18" charset="0"/>
              </a:rPr>
              <a:t>Average of facing</a:t>
            </a:r>
          </a:p>
        </p:txBody>
      </p:sp>
      <p:sp>
        <p:nvSpPr>
          <p:cNvPr id="6" name="TextBox 6"/>
          <p:cNvSpPr txBox="1"/>
          <p:nvPr/>
        </p:nvSpPr>
        <p:spPr>
          <a:xfrm>
            <a:off x="2573458" y="4372331"/>
            <a:ext cx="1504721" cy="560603"/>
          </a:xfrm>
          <a:prstGeom prst="rect">
            <a:avLst/>
          </a:prstGeom>
        </p:spPr>
        <p:txBody>
          <a:bodyPr lIns="0" tIns="0" rIns="0" bIns="0" rtlCol="0" anchor="t">
            <a:spAutoFit/>
          </a:bodyPr>
          <a:lstStyle/>
          <a:p>
            <a:pPr algn="ctr">
              <a:lnSpc>
                <a:spcPts val="2191"/>
              </a:lnSpc>
            </a:pPr>
            <a:r>
              <a:rPr lang="en-US" sz="1825" spc="91">
                <a:solidFill>
                  <a:srgbClr val="FFFBFB"/>
                </a:solidFill>
                <a:latin typeface="DM Sans"/>
              </a:rPr>
              <a:t>Everest Cantu</a:t>
            </a:r>
          </a:p>
        </p:txBody>
      </p:sp>
      <p:sp>
        <p:nvSpPr>
          <p:cNvPr id="7" name="TextBox 7"/>
          <p:cNvSpPr txBox="1"/>
          <p:nvPr/>
        </p:nvSpPr>
        <p:spPr>
          <a:xfrm>
            <a:off x="2528975" y="4992162"/>
            <a:ext cx="1534731" cy="410369"/>
          </a:xfrm>
          <a:prstGeom prst="rect">
            <a:avLst/>
          </a:prstGeom>
        </p:spPr>
        <p:txBody>
          <a:bodyPr lIns="0" tIns="0" rIns="0" bIns="0" rtlCol="0" anchor="t">
            <a:spAutoFit/>
          </a:bodyPr>
          <a:lstStyle/>
          <a:p>
            <a:pPr algn="ctr">
              <a:lnSpc>
                <a:spcPts val="1643"/>
              </a:lnSpc>
            </a:pPr>
            <a:r>
              <a:rPr lang="en-US" sz="1369" spc="68">
                <a:solidFill>
                  <a:srgbClr val="FFFBFB"/>
                </a:solidFill>
                <a:latin typeface="DM Sans"/>
              </a:rPr>
              <a:t>Ceo Of Ingoude Company</a:t>
            </a:r>
          </a:p>
        </p:txBody>
      </p:sp>
      <p:sp>
        <p:nvSpPr>
          <p:cNvPr id="8" name="TextBox 8"/>
          <p:cNvSpPr txBox="1"/>
          <p:nvPr/>
        </p:nvSpPr>
        <p:spPr>
          <a:xfrm>
            <a:off x="5299426" y="4992162"/>
            <a:ext cx="1534731" cy="410369"/>
          </a:xfrm>
          <a:prstGeom prst="rect">
            <a:avLst/>
          </a:prstGeom>
        </p:spPr>
        <p:txBody>
          <a:bodyPr lIns="0" tIns="0" rIns="0" bIns="0" rtlCol="0" anchor="t">
            <a:spAutoFit/>
          </a:bodyPr>
          <a:lstStyle/>
          <a:p>
            <a:pPr algn="ctr">
              <a:lnSpc>
                <a:spcPts val="1643"/>
              </a:lnSpc>
            </a:pPr>
            <a:r>
              <a:rPr lang="en-US" sz="1369" spc="68">
                <a:solidFill>
                  <a:srgbClr val="FFFBFB"/>
                </a:solidFill>
                <a:latin typeface="DM Sans"/>
              </a:rPr>
              <a:t>Ceo Of Ingoude Company</a:t>
            </a:r>
          </a:p>
        </p:txBody>
      </p:sp>
      <p:sp>
        <p:nvSpPr>
          <p:cNvPr id="9" name="TextBox 9"/>
          <p:cNvSpPr txBox="1"/>
          <p:nvPr/>
        </p:nvSpPr>
        <p:spPr>
          <a:xfrm>
            <a:off x="8069337" y="4992162"/>
            <a:ext cx="1534731" cy="410369"/>
          </a:xfrm>
          <a:prstGeom prst="rect">
            <a:avLst/>
          </a:prstGeom>
        </p:spPr>
        <p:txBody>
          <a:bodyPr lIns="0" tIns="0" rIns="0" bIns="0" rtlCol="0" anchor="t">
            <a:spAutoFit/>
          </a:bodyPr>
          <a:lstStyle/>
          <a:p>
            <a:pPr algn="ctr">
              <a:lnSpc>
                <a:spcPts val="1643"/>
              </a:lnSpc>
            </a:pPr>
            <a:r>
              <a:rPr lang="en-US" sz="1369" spc="68">
                <a:solidFill>
                  <a:srgbClr val="FFFBFB"/>
                </a:solidFill>
                <a:latin typeface="DM Sans"/>
              </a:rPr>
              <a:t>Ceo Of Ingoude Company</a:t>
            </a:r>
          </a:p>
        </p:txBody>
      </p:sp>
      <p:sp>
        <p:nvSpPr>
          <p:cNvPr id="14" name="Freeform 14"/>
          <p:cNvSpPr/>
          <p:nvPr/>
        </p:nvSpPr>
        <p:spPr>
          <a:xfrm>
            <a:off x="83889" y="1504586"/>
            <a:ext cx="5215537" cy="3702415"/>
          </a:xfrm>
          <a:custGeom>
            <a:avLst/>
            <a:gdLst/>
            <a:ahLst/>
            <a:cxnLst/>
            <a:rect l="l" t="t" r="r" b="b"/>
            <a:pathLst>
              <a:path w="7823305" h="5526333">
                <a:moveTo>
                  <a:pt x="0" y="0"/>
                </a:moveTo>
                <a:lnTo>
                  <a:pt x="7823305" y="0"/>
                </a:lnTo>
                <a:lnTo>
                  <a:pt x="7823305" y="5526333"/>
                </a:lnTo>
                <a:lnTo>
                  <a:pt x="0" y="5526333"/>
                </a:lnTo>
                <a:lnTo>
                  <a:pt x="0" y="0"/>
                </a:lnTo>
                <a:close/>
              </a:path>
            </a:pathLst>
          </a:custGeom>
          <a:blipFill>
            <a:blip r:embed="rId2"/>
            <a:stretch>
              <a:fillRect l="-1214" t="-2149" r="-9717" b="-4379"/>
            </a:stretch>
          </a:blipFill>
        </p:spPr>
      </p:sp>
      <p:sp>
        <p:nvSpPr>
          <p:cNvPr id="15" name="TextBox 15"/>
          <p:cNvSpPr txBox="1"/>
          <p:nvPr/>
        </p:nvSpPr>
        <p:spPr>
          <a:xfrm>
            <a:off x="6400800" y="2413000"/>
            <a:ext cx="4898743" cy="1155060"/>
          </a:xfrm>
          <a:prstGeom prst="rect">
            <a:avLst/>
          </a:prstGeom>
        </p:spPr>
        <p:txBody>
          <a:bodyPr wrap="square" lIns="0" tIns="0" rIns="0" bIns="0" rtlCol="0" anchor="t">
            <a:spAutoFit/>
          </a:bodyPr>
          <a:lstStyle/>
          <a:p>
            <a:pPr marL="228611" indent="-228611">
              <a:lnSpc>
                <a:spcPts val="2283"/>
              </a:lnSpc>
              <a:buFont typeface="Arial" panose="020B0604020202020204" pitchFamily="34" charset="0"/>
              <a:buChar char="•"/>
            </a:pPr>
            <a:r>
              <a:rPr lang="en-US" sz="1630" dirty="0">
                <a:latin typeface="Times New Roman" panose="02020603050405020304" pitchFamily="18" charset="0"/>
                <a:cs typeface="Times New Roman" panose="02020603050405020304" pitchFamily="18" charset="0"/>
              </a:rPr>
              <a:t>The bar graph illustrates the average rental house prices based on the facing direction. Southwest-facing houses command the highest average price, while north-facing houses have the lowest average price.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13401" y="1196156"/>
            <a:ext cx="4845319" cy="5555143"/>
          </a:xfrm>
          <a:custGeom>
            <a:avLst/>
            <a:gdLst/>
            <a:ahLst/>
            <a:cxnLst/>
            <a:rect l="l" t="t" r="r" b="b"/>
            <a:pathLst>
              <a:path w="7267979" h="8332715">
                <a:moveTo>
                  <a:pt x="0" y="0"/>
                </a:moveTo>
                <a:lnTo>
                  <a:pt x="7267979" y="0"/>
                </a:lnTo>
                <a:lnTo>
                  <a:pt x="7267979" y="8332715"/>
                </a:lnTo>
                <a:lnTo>
                  <a:pt x="0" y="8332715"/>
                </a:lnTo>
                <a:lnTo>
                  <a:pt x="0" y="0"/>
                </a:lnTo>
                <a:close/>
              </a:path>
            </a:pathLst>
          </a:custGeom>
          <a:blipFill>
            <a:blip r:embed="rId2"/>
            <a:stretch>
              <a:fillRect/>
            </a:stretch>
          </a:blipFill>
        </p:spPr>
      </p:sp>
      <p:sp>
        <p:nvSpPr>
          <p:cNvPr id="5" name="TextBox 5"/>
          <p:cNvSpPr txBox="1"/>
          <p:nvPr/>
        </p:nvSpPr>
        <p:spPr>
          <a:xfrm>
            <a:off x="3228739" y="61145"/>
            <a:ext cx="6067661" cy="1097032"/>
          </a:xfrm>
          <a:prstGeom prst="rect">
            <a:avLst/>
          </a:prstGeom>
        </p:spPr>
        <p:txBody>
          <a:bodyPr wrap="square" lIns="0" tIns="0" rIns="0" bIns="0" rtlCol="0" anchor="t">
            <a:spAutoFit/>
          </a:bodyPr>
          <a:lstStyle/>
          <a:p>
            <a:pPr>
              <a:lnSpc>
                <a:spcPts val="9299"/>
              </a:lnSpc>
            </a:pPr>
            <a:r>
              <a:rPr lang="en-US" sz="6738" spc="660" dirty="0">
                <a:latin typeface="Times New Roman" panose="02020603050405020304" pitchFamily="18" charset="0"/>
                <a:cs typeface="Times New Roman" panose="02020603050405020304" pitchFamily="18" charset="0"/>
              </a:rPr>
              <a:t>BOX PLOTS</a:t>
            </a:r>
          </a:p>
        </p:txBody>
      </p:sp>
      <p:sp>
        <p:nvSpPr>
          <p:cNvPr id="6" name="TextBox 6"/>
          <p:cNvSpPr txBox="1"/>
          <p:nvPr/>
        </p:nvSpPr>
        <p:spPr>
          <a:xfrm>
            <a:off x="6379910" y="1649691"/>
            <a:ext cx="5111364" cy="4448334"/>
          </a:xfrm>
          <a:prstGeom prst="rect">
            <a:avLst/>
          </a:prstGeom>
        </p:spPr>
        <p:txBody>
          <a:bodyPr wrap="square" lIns="0" tIns="0" rIns="0" bIns="0" rtlCol="0" anchor="t">
            <a:spAutoFit/>
          </a:bodyPr>
          <a:lstStyle/>
          <a:p>
            <a:pPr marL="228611" indent="-228611">
              <a:lnSpc>
                <a:spcPts val="1773"/>
              </a:lnSpc>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This box plot is used to</a:t>
            </a:r>
          </a:p>
          <a:p>
            <a:pPr marL="228611" indent="-228611">
              <a:lnSpc>
                <a:spcPts val="1773"/>
              </a:lnSpc>
              <a:buFont typeface="Arial" panose="020B0604020202020204" pitchFamily="34" charset="0"/>
              <a:buChar char="•"/>
            </a:pPr>
            <a:endParaRPr lang="en-US" sz="4000" dirty="0">
              <a:latin typeface="Times New Roman" panose="02020603050405020304" pitchFamily="18" charset="0"/>
              <a:cs typeface="Times New Roman" panose="02020603050405020304" pitchFamily="18" charset="0"/>
            </a:endParaRPr>
          </a:p>
          <a:p>
            <a:pPr>
              <a:lnSpc>
                <a:spcPts val="1773"/>
              </a:lnSpc>
            </a:pPr>
            <a:r>
              <a:rPr lang="en-US" sz="4000" dirty="0">
                <a:latin typeface="Times New Roman" panose="02020603050405020304" pitchFamily="18" charset="0"/>
                <a:cs typeface="Times New Roman" panose="02020603050405020304" pitchFamily="18" charset="0"/>
              </a:rPr>
              <a:t> identify outliers. While</a:t>
            </a:r>
          </a:p>
          <a:p>
            <a:pPr>
              <a:lnSpc>
                <a:spcPts val="1773"/>
              </a:lnSpc>
            </a:pPr>
            <a:endParaRPr lang="en-US" sz="4000" dirty="0">
              <a:latin typeface="Times New Roman" panose="02020603050405020304" pitchFamily="18" charset="0"/>
              <a:cs typeface="Times New Roman" panose="02020603050405020304" pitchFamily="18" charset="0"/>
            </a:endParaRPr>
          </a:p>
          <a:p>
            <a:pPr>
              <a:lnSpc>
                <a:spcPts val="1773"/>
              </a:lnSpc>
            </a:pPr>
            <a:r>
              <a:rPr lang="en-US" sz="4000" dirty="0">
                <a:latin typeface="Times New Roman" panose="02020603050405020304" pitchFamily="18" charset="0"/>
                <a:cs typeface="Times New Roman" panose="02020603050405020304" pitchFamily="18" charset="0"/>
              </a:rPr>
              <a:t> there are numerous</a:t>
            </a:r>
          </a:p>
          <a:p>
            <a:pPr>
              <a:lnSpc>
                <a:spcPts val="1773"/>
              </a:lnSpc>
            </a:pPr>
            <a:endParaRPr lang="en-US" sz="4000" dirty="0">
              <a:latin typeface="Times New Roman" panose="02020603050405020304" pitchFamily="18" charset="0"/>
              <a:cs typeface="Times New Roman" panose="02020603050405020304" pitchFamily="18" charset="0"/>
            </a:endParaRPr>
          </a:p>
          <a:p>
            <a:pPr>
              <a:lnSpc>
                <a:spcPts val="1773"/>
              </a:lnSpc>
            </a:pPr>
            <a:r>
              <a:rPr lang="en-US" sz="4000" dirty="0">
                <a:latin typeface="Times New Roman" panose="02020603050405020304" pitchFamily="18" charset="0"/>
                <a:cs typeface="Times New Roman" panose="02020603050405020304" pitchFamily="18" charset="0"/>
              </a:rPr>
              <a:t> outliers present in the</a:t>
            </a:r>
          </a:p>
          <a:p>
            <a:pPr>
              <a:lnSpc>
                <a:spcPts val="1773"/>
              </a:lnSpc>
            </a:pPr>
            <a:endParaRPr lang="en-US" sz="3600" dirty="0">
              <a:latin typeface="Times New Roman" panose="02020603050405020304" pitchFamily="18" charset="0"/>
              <a:cs typeface="Times New Roman" panose="02020603050405020304" pitchFamily="18" charset="0"/>
            </a:endParaRPr>
          </a:p>
          <a:p>
            <a:pPr>
              <a:lnSpc>
                <a:spcPts val="1773"/>
              </a:lnSpc>
            </a:pPr>
            <a:r>
              <a:rPr lang="en-US" sz="4000" dirty="0">
                <a:latin typeface="Times New Roman" panose="02020603050405020304" pitchFamily="18" charset="0"/>
                <a:cs typeface="Times New Roman" panose="02020603050405020304" pitchFamily="18" charset="0"/>
              </a:rPr>
              <a:t> plot, it is important to</a:t>
            </a:r>
          </a:p>
          <a:p>
            <a:pPr>
              <a:lnSpc>
                <a:spcPts val="1773"/>
              </a:lnSpc>
            </a:pPr>
            <a:endParaRPr lang="en-US" sz="4000" dirty="0">
              <a:latin typeface="Times New Roman" panose="02020603050405020304" pitchFamily="18" charset="0"/>
              <a:cs typeface="Times New Roman" panose="02020603050405020304" pitchFamily="18" charset="0"/>
            </a:endParaRPr>
          </a:p>
          <a:p>
            <a:pPr>
              <a:lnSpc>
                <a:spcPts val="1773"/>
              </a:lnSpc>
            </a:pPr>
            <a:r>
              <a:rPr lang="en-US" sz="4000" dirty="0">
                <a:latin typeface="Times New Roman" panose="02020603050405020304" pitchFamily="18" charset="0"/>
                <a:cs typeface="Times New Roman" panose="02020603050405020304" pitchFamily="18" charset="0"/>
              </a:rPr>
              <a:t> note that all of these</a:t>
            </a:r>
          </a:p>
          <a:p>
            <a:pPr>
              <a:lnSpc>
                <a:spcPts val="1773"/>
              </a:lnSpc>
            </a:pPr>
            <a:endParaRPr lang="en-US" sz="4000" dirty="0">
              <a:latin typeface="Times New Roman" panose="02020603050405020304" pitchFamily="18" charset="0"/>
              <a:cs typeface="Times New Roman" panose="02020603050405020304" pitchFamily="18" charset="0"/>
            </a:endParaRPr>
          </a:p>
          <a:p>
            <a:pPr>
              <a:lnSpc>
                <a:spcPts val="1773"/>
              </a:lnSpc>
            </a:pPr>
            <a:r>
              <a:rPr lang="en-US" sz="4000" dirty="0">
                <a:latin typeface="Times New Roman" panose="02020603050405020304" pitchFamily="18" charset="0"/>
                <a:cs typeface="Times New Roman" panose="02020603050405020304" pitchFamily="18" charset="0"/>
              </a:rPr>
              <a:t> outliers are genuine</a:t>
            </a:r>
          </a:p>
          <a:p>
            <a:pPr>
              <a:lnSpc>
                <a:spcPts val="1773"/>
              </a:lnSpc>
            </a:pPr>
            <a:endParaRPr lang="en-US" sz="4000" dirty="0">
              <a:latin typeface="Times New Roman" panose="02020603050405020304" pitchFamily="18" charset="0"/>
              <a:cs typeface="Times New Roman" panose="02020603050405020304" pitchFamily="18" charset="0"/>
            </a:endParaRPr>
          </a:p>
          <a:p>
            <a:pPr>
              <a:lnSpc>
                <a:spcPts val="1773"/>
              </a:lnSpc>
            </a:pPr>
            <a:r>
              <a:rPr lang="en-US" sz="4000" dirty="0">
                <a:latin typeface="Times New Roman" panose="02020603050405020304" pitchFamily="18" charset="0"/>
                <a:cs typeface="Times New Roman" panose="02020603050405020304" pitchFamily="18" charset="0"/>
              </a:rPr>
              <a:t> values, and thus, they</a:t>
            </a:r>
          </a:p>
          <a:p>
            <a:pPr>
              <a:lnSpc>
                <a:spcPts val="1773"/>
              </a:lnSpc>
            </a:pPr>
            <a:endParaRPr lang="en-US" sz="4000" dirty="0">
              <a:latin typeface="Times New Roman" panose="02020603050405020304" pitchFamily="18" charset="0"/>
              <a:cs typeface="Times New Roman" panose="02020603050405020304" pitchFamily="18" charset="0"/>
            </a:endParaRPr>
          </a:p>
          <a:p>
            <a:pPr>
              <a:lnSpc>
                <a:spcPts val="1773"/>
              </a:lnSpc>
            </a:pPr>
            <a:r>
              <a:rPr lang="en-US" sz="4000" dirty="0">
                <a:latin typeface="Times New Roman" panose="02020603050405020304" pitchFamily="18" charset="0"/>
                <a:cs typeface="Times New Roman" panose="02020603050405020304" pitchFamily="18" charset="0"/>
              </a:rPr>
              <a:t> have been retained in</a:t>
            </a:r>
          </a:p>
          <a:p>
            <a:pPr>
              <a:lnSpc>
                <a:spcPts val="1773"/>
              </a:lnSpc>
            </a:pPr>
            <a:endParaRPr lang="en-US" sz="4000" dirty="0">
              <a:latin typeface="Times New Roman" panose="02020603050405020304" pitchFamily="18" charset="0"/>
              <a:cs typeface="Times New Roman" panose="02020603050405020304" pitchFamily="18" charset="0"/>
            </a:endParaRPr>
          </a:p>
          <a:p>
            <a:pPr>
              <a:lnSpc>
                <a:spcPts val="1773"/>
              </a:lnSpc>
            </a:pPr>
            <a:r>
              <a:rPr lang="en-US" sz="4000" dirty="0">
                <a:latin typeface="Times New Roman" panose="02020603050405020304" pitchFamily="18" charset="0"/>
                <a:cs typeface="Times New Roman" panose="02020603050405020304" pitchFamily="18" charset="0"/>
              </a:rPr>
              <a:t> the analysis.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358219" y="61145"/>
            <a:ext cx="10839715" cy="1026756"/>
          </a:xfrm>
          <a:prstGeom prst="rect">
            <a:avLst/>
          </a:prstGeom>
        </p:spPr>
        <p:txBody>
          <a:bodyPr wrap="square" lIns="0" tIns="0" rIns="0" bIns="0" rtlCol="0" anchor="t">
            <a:spAutoFit/>
          </a:bodyPr>
          <a:lstStyle/>
          <a:p>
            <a:pPr algn="ctr">
              <a:lnSpc>
                <a:spcPts val="9299"/>
              </a:lnSpc>
            </a:pPr>
            <a:r>
              <a:rPr lang="en-US" sz="4400" b="1" spc="660" dirty="0">
                <a:latin typeface="Times New Roman" panose="02020603050405020304" pitchFamily="18" charset="0"/>
                <a:cs typeface="Times New Roman" panose="02020603050405020304" pitchFamily="18" charset="0"/>
              </a:rPr>
              <a:t>Count of Status &amp; Type</a:t>
            </a:r>
          </a:p>
        </p:txBody>
      </p:sp>
      <p:sp>
        <p:nvSpPr>
          <p:cNvPr id="5" name="Freeform 5"/>
          <p:cNvSpPr/>
          <p:nvPr/>
        </p:nvSpPr>
        <p:spPr>
          <a:xfrm>
            <a:off x="226833" y="1133193"/>
            <a:ext cx="4079299" cy="3622311"/>
          </a:xfrm>
          <a:custGeom>
            <a:avLst/>
            <a:gdLst/>
            <a:ahLst/>
            <a:cxnLst/>
            <a:rect l="l" t="t" r="r" b="b"/>
            <a:pathLst>
              <a:path w="6118949" h="5433466">
                <a:moveTo>
                  <a:pt x="0" y="0"/>
                </a:moveTo>
                <a:lnTo>
                  <a:pt x="6118949" y="0"/>
                </a:lnTo>
                <a:lnTo>
                  <a:pt x="6118949" y="5433467"/>
                </a:lnTo>
                <a:lnTo>
                  <a:pt x="0" y="5433467"/>
                </a:lnTo>
                <a:lnTo>
                  <a:pt x="0" y="0"/>
                </a:lnTo>
                <a:close/>
              </a:path>
            </a:pathLst>
          </a:custGeom>
          <a:blipFill>
            <a:blip r:embed="rId2"/>
            <a:stretch>
              <a:fillRect l="-1120" t="-2186" r="-5047" b="-2623"/>
            </a:stretch>
          </a:blipFill>
        </p:spPr>
      </p:sp>
      <p:sp>
        <p:nvSpPr>
          <p:cNvPr id="6" name="Freeform 6"/>
          <p:cNvSpPr/>
          <p:nvPr/>
        </p:nvSpPr>
        <p:spPr>
          <a:xfrm>
            <a:off x="7574425" y="1164674"/>
            <a:ext cx="3773371" cy="3559348"/>
          </a:xfrm>
          <a:custGeom>
            <a:avLst/>
            <a:gdLst/>
            <a:ahLst/>
            <a:cxnLst/>
            <a:rect l="l" t="t" r="r" b="b"/>
            <a:pathLst>
              <a:path w="5660056" h="5339022">
                <a:moveTo>
                  <a:pt x="0" y="0"/>
                </a:moveTo>
                <a:lnTo>
                  <a:pt x="5660056" y="0"/>
                </a:lnTo>
                <a:lnTo>
                  <a:pt x="5660056" y="5339023"/>
                </a:lnTo>
                <a:lnTo>
                  <a:pt x="0" y="5339023"/>
                </a:lnTo>
                <a:lnTo>
                  <a:pt x="0" y="0"/>
                </a:lnTo>
                <a:close/>
              </a:path>
            </a:pathLst>
          </a:custGeom>
          <a:blipFill>
            <a:blip r:embed="rId3"/>
            <a:stretch>
              <a:fillRect l="-2938" t="-4894" r="-13011" b="-3114"/>
            </a:stretch>
          </a:blipFill>
        </p:spPr>
      </p:sp>
      <p:sp>
        <p:nvSpPr>
          <p:cNvPr id="7" name="TextBox 7"/>
          <p:cNvSpPr txBox="1"/>
          <p:nvPr/>
        </p:nvSpPr>
        <p:spPr>
          <a:xfrm>
            <a:off x="115069" y="4973512"/>
            <a:ext cx="3948932" cy="1013547"/>
          </a:xfrm>
          <a:prstGeom prst="rect">
            <a:avLst/>
          </a:prstGeom>
        </p:spPr>
        <p:txBody>
          <a:bodyPr wrap="square" lIns="0" tIns="0" rIns="0" bIns="0" rtlCol="0" anchor="t">
            <a:spAutoFit/>
          </a:bodyPr>
          <a:lstStyle/>
          <a:p>
            <a:pPr marL="228611" indent="-228611">
              <a:lnSpc>
                <a:spcPts val="1587"/>
              </a:lnSpc>
              <a:buFont typeface="Arial" panose="020B0604020202020204" pitchFamily="34" charset="0"/>
              <a:buChar char="•"/>
            </a:pPr>
            <a:r>
              <a:rPr lang="en-US" sz="1333" dirty="0">
                <a:latin typeface="Canva Sans"/>
              </a:rPr>
              <a:t>The count plot displays the distribution of furnishing statuses in the </a:t>
            </a:r>
            <a:r>
              <a:rPr lang="en-US" sz="1333" dirty="0" err="1">
                <a:latin typeface="Canva Sans"/>
              </a:rPr>
              <a:t>Makaan</a:t>
            </a:r>
            <a:r>
              <a:rPr lang="en-US" sz="1333" dirty="0">
                <a:latin typeface="Canva Sans"/>
              </a:rPr>
              <a:t> dataset. According to the plot, semi-furnished houses have the highest count, while fully furnished houses have the lowest count. </a:t>
            </a:r>
          </a:p>
        </p:txBody>
      </p:sp>
      <p:sp>
        <p:nvSpPr>
          <p:cNvPr id="8" name="TextBox 8"/>
          <p:cNvSpPr txBox="1"/>
          <p:nvPr/>
        </p:nvSpPr>
        <p:spPr>
          <a:xfrm>
            <a:off x="8077200" y="4767928"/>
            <a:ext cx="3446157" cy="904543"/>
          </a:xfrm>
          <a:prstGeom prst="rect">
            <a:avLst/>
          </a:prstGeom>
        </p:spPr>
        <p:txBody>
          <a:bodyPr wrap="square" lIns="0" tIns="0" rIns="0" bIns="0" rtlCol="0" anchor="t">
            <a:spAutoFit/>
          </a:bodyPr>
          <a:lstStyle/>
          <a:p>
            <a:pPr marL="228611" indent="-228611">
              <a:lnSpc>
                <a:spcPts val="1767"/>
              </a:lnSpc>
              <a:buFont typeface="Arial" panose="020B0604020202020204" pitchFamily="34" charset="0"/>
              <a:buChar char="•"/>
            </a:pPr>
            <a:r>
              <a:rPr lang="en-US" sz="1333" dirty="0">
                <a:latin typeface="Canva Sans"/>
              </a:rPr>
              <a:t>The count plot from the </a:t>
            </a:r>
            <a:r>
              <a:rPr lang="en-US" sz="1333" dirty="0" err="1">
                <a:latin typeface="Canva Sans"/>
              </a:rPr>
              <a:t>Makaan</a:t>
            </a:r>
            <a:r>
              <a:rPr lang="en-US" sz="1333" dirty="0">
                <a:latin typeface="Canva Sans"/>
              </a:rPr>
              <a:t> dataset illustrates that apartment houses have the highest number of occurrences, while villas have the lowest count.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685800" y="100445"/>
            <a:ext cx="10287000" cy="956993"/>
          </a:xfrm>
          <a:prstGeom prst="rect">
            <a:avLst/>
          </a:prstGeom>
        </p:spPr>
        <p:txBody>
          <a:bodyPr wrap="square" lIns="0" tIns="0" rIns="0" bIns="0" rtlCol="0" anchor="t">
            <a:spAutoFit/>
          </a:bodyPr>
          <a:lstStyle/>
          <a:p>
            <a:pPr algn="ctr">
              <a:lnSpc>
                <a:spcPts val="8677"/>
              </a:lnSpc>
              <a:spcBef>
                <a:spcPct val="0"/>
              </a:spcBef>
            </a:pPr>
            <a:r>
              <a:rPr lang="en-US" sz="4000" b="1" spc="616" dirty="0">
                <a:solidFill>
                  <a:srgbClr val="231F20"/>
                </a:solidFill>
                <a:latin typeface="Times New Roman" panose="02020603050405020304" pitchFamily="18" charset="0"/>
                <a:cs typeface="Times New Roman" panose="02020603050405020304" pitchFamily="18" charset="0"/>
              </a:rPr>
              <a:t>COUNT PLOT Of Facing</a:t>
            </a:r>
          </a:p>
        </p:txBody>
      </p:sp>
      <p:sp>
        <p:nvSpPr>
          <p:cNvPr id="6" name="Freeform 6"/>
          <p:cNvSpPr/>
          <p:nvPr/>
        </p:nvSpPr>
        <p:spPr>
          <a:xfrm>
            <a:off x="490194" y="1955800"/>
            <a:ext cx="5051151" cy="3935953"/>
          </a:xfrm>
          <a:custGeom>
            <a:avLst/>
            <a:gdLst/>
            <a:ahLst/>
            <a:cxnLst/>
            <a:rect l="l" t="t" r="r" b="b"/>
            <a:pathLst>
              <a:path w="5949817" h="5247703">
                <a:moveTo>
                  <a:pt x="0" y="0"/>
                </a:moveTo>
                <a:lnTo>
                  <a:pt x="5949816" y="0"/>
                </a:lnTo>
                <a:lnTo>
                  <a:pt x="5949816" y="5247704"/>
                </a:lnTo>
                <a:lnTo>
                  <a:pt x="0" y="5247704"/>
                </a:lnTo>
                <a:lnTo>
                  <a:pt x="0" y="0"/>
                </a:lnTo>
                <a:close/>
              </a:path>
            </a:pathLst>
          </a:custGeom>
          <a:blipFill>
            <a:blip r:embed="rId2"/>
            <a:stretch>
              <a:fillRect l="-2395" t="-1810" r="-7586" b="-7243"/>
            </a:stretch>
          </a:blipFill>
        </p:spPr>
      </p:sp>
      <p:sp>
        <p:nvSpPr>
          <p:cNvPr id="7" name="TextBox 7"/>
          <p:cNvSpPr txBox="1"/>
          <p:nvPr/>
        </p:nvSpPr>
        <p:spPr>
          <a:xfrm>
            <a:off x="6320717" y="2692420"/>
            <a:ext cx="5541343" cy="1473160"/>
          </a:xfrm>
          <a:prstGeom prst="rect">
            <a:avLst/>
          </a:prstGeom>
        </p:spPr>
        <p:txBody>
          <a:bodyPr wrap="square" lIns="0" tIns="0" rIns="0" bIns="0" rtlCol="0" anchor="t">
            <a:spAutoFit/>
          </a:bodyPr>
          <a:lstStyle/>
          <a:p>
            <a:pPr marL="228611" indent="-228611">
              <a:lnSpc>
                <a:spcPts val="1921"/>
              </a:lnSpc>
              <a:buFont typeface="Arial" panose="020B0604020202020204" pitchFamily="34" charset="0"/>
              <a:buChar char="•"/>
            </a:pPr>
            <a:r>
              <a:rPr lang="en-US" sz="2400" dirty="0">
                <a:solidFill>
                  <a:srgbClr val="231F20"/>
                </a:solidFill>
                <a:latin typeface="Times New Roman" panose="02020603050405020304" pitchFamily="18" charset="0"/>
                <a:cs typeface="Times New Roman" panose="02020603050405020304" pitchFamily="18" charset="0"/>
              </a:rPr>
              <a:t>The count plot in the </a:t>
            </a:r>
            <a:r>
              <a:rPr lang="en-US" sz="2400" dirty="0" err="1">
                <a:solidFill>
                  <a:srgbClr val="231F20"/>
                </a:solidFill>
                <a:latin typeface="Times New Roman" panose="02020603050405020304" pitchFamily="18" charset="0"/>
                <a:cs typeface="Times New Roman" panose="02020603050405020304" pitchFamily="18" charset="0"/>
              </a:rPr>
              <a:t>Makaan</a:t>
            </a:r>
            <a:r>
              <a:rPr lang="en-US" sz="2400" dirty="0">
                <a:solidFill>
                  <a:srgbClr val="231F20"/>
                </a:solidFill>
                <a:latin typeface="Times New Roman" panose="02020603050405020304" pitchFamily="18" charset="0"/>
                <a:cs typeface="Times New Roman" panose="02020603050405020304" pitchFamily="18" charset="0"/>
              </a:rPr>
              <a:t> dataset displays the frequency of houses based on their facing direction. In this plot, east-facing houses have the highest count, while southeast-facing houses have the lowest count.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252612" y="153475"/>
            <a:ext cx="11939388" cy="680507"/>
          </a:xfrm>
          <a:prstGeom prst="rect">
            <a:avLst/>
          </a:prstGeom>
        </p:spPr>
        <p:txBody>
          <a:bodyPr wrap="square" lIns="0" tIns="0" rIns="0" bIns="0" rtlCol="0" anchor="t">
            <a:spAutoFit/>
          </a:bodyPr>
          <a:lstStyle/>
          <a:p>
            <a:pPr>
              <a:lnSpc>
                <a:spcPts val="5727"/>
              </a:lnSpc>
            </a:pPr>
            <a:r>
              <a:rPr lang="en-US" sz="4400" b="1" spc="407" dirty="0">
                <a:latin typeface="Times New Roman" panose="02020603050405020304" pitchFamily="18" charset="0"/>
                <a:cs typeface="Times New Roman" panose="02020603050405020304" pitchFamily="18" charset="0"/>
              </a:rPr>
              <a:t>STACKED BAR PLOT Of Type &amp; Status</a:t>
            </a:r>
          </a:p>
        </p:txBody>
      </p:sp>
      <p:sp>
        <p:nvSpPr>
          <p:cNvPr id="8" name="Freeform 8"/>
          <p:cNvSpPr/>
          <p:nvPr/>
        </p:nvSpPr>
        <p:spPr>
          <a:xfrm>
            <a:off x="252612" y="1397000"/>
            <a:ext cx="4530380" cy="2919385"/>
          </a:xfrm>
          <a:custGeom>
            <a:avLst/>
            <a:gdLst/>
            <a:ahLst/>
            <a:cxnLst/>
            <a:rect l="l" t="t" r="r" b="b"/>
            <a:pathLst>
              <a:path w="6795570" h="4379078">
                <a:moveTo>
                  <a:pt x="0" y="0"/>
                </a:moveTo>
                <a:lnTo>
                  <a:pt x="6795570" y="0"/>
                </a:lnTo>
                <a:lnTo>
                  <a:pt x="6795570" y="4379078"/>
                </a:lnTo>
                <a:lnTo>
                  <a:pt x="0" y="4379078"/>
                </a:lnTo>
                <a:lnTo>
                  <a:pt x="0" y="0"/>
                </a:lnTo>
                <a:close/>
              </a:path>
            </a:pathLst>
          </a:custGeom>
          <a:blipFill>
            <a:blip r:embed="rId2"/>
            <a:stretch>
              <a:fillRect l="-1985" t="-2200" r="-5388" b="-4841"/>
            </a:stretch>
          </a:blipFill>
        </p:spPr>
      </p:sp>
      <p:sp>
        <p:nvSpPr>
          <p:cNvPr id="9" name="Freeform 9"/>
          <p:cNvSpPr/>
          <p:nvPr/>
        </p:nvSpPr>
        <p:spPr>
          <a:xfrm>
            <a:off x="6911574" y="1251917"/>
            <a:ext cx="4061454" cy="3043139"/>
          </a:xfrm>
          <a:custGeom>
            <a:avLst/>
            <a:gdLst/>
            <a:ahLst/>
            <a:cxnLst/>
            <a:rect l="l" t="t" r="r" b="b"/>
            <a:pathLst>
              <a:path w="6092181" h="4564708">
                <a:moveTo>
                  <a:pt x="0" y="0"/>
                </a:moveTo>
                <a:lnTo>
                  <a:pt x="6092180" y="0"/>
                </a:lnTo>
                <a:lnTo>
                  <a:pt x="6092180" y="4564708"/>
                </a:lnTo>
                <a:lnTo>
                  <a:pt x="0" y="4564708"/>
                </a:lnTo>
                <a:lnTo>
                  <a:pt x="0" y="0"/>
                </a:lnTo>
                <a:close/>
              </a:path>
            </a:pathLst>
          </a:custGeom>
          <a:blipFill>
            <a:blip r:embed="rId3"/>
            <a:stretch>
              <a:fillRect t="-1682" r="-11032" b="-3365"/>
            </a:stretch>
          </a:blipFill>
        </p:spPr>
      </p:sp>
      <p:sp>
        <p:nvSpPr>
          <p:cNvPr id="10" name="TextBox 10"/>
          <p:cNvSpPr txBox="1"/>
          <p:nvPr/>
        </p:nvSpPr>
        <p:spPr>
          <a:xfrm>
            <a:off x="482912" y="4520978"/>
            <a:ext cx="4300081" cy="538609"/>
          </a:xfrm>
          <a:prstGeom prst="rect">
            <a:avLst/>
          </a:prstGeom>
        </p:spPr>
        <p:txBody>
          <a:bodyPr wrap="square" lIns="0" tIns="0" rIns="0" bIns="0" rtlCol="0" anchor="t">
            <a:spAutoFit/>
          </a:bodyPr>
          <a:lstStyle/>
          <a:p>
            <a:pPr marL="228611" indent="-228611">
              <a:lnSpc>
                <a:spcPts val="1400"/>
              </a:lnSpc>
              <a:buFont typeface="Arial" panose="020B0604020202020204" pitchFamily="34" charset="0"/>
              <a:buChar char="•"/>
            </a:pPr>
            <a:r>
              <a:rPr lang="en-US" sz="1333" dirty="0">
                <a:latin typeface="Canva Sans"/>
              </a:rPr>
              <a:t>This stacked group bar plot displays the count of houses, illustrating the relationship between the number of bedrooms and the status of each house. </a:t>
            </a:r>
          </a:p>
        </p:txBody>
      </p:sp>
      <p:sp>
        <p:nvSpPr>
          <p:cNvPr id="11" name="TextBox 11"/>
          <p:cNvSpPr txBox="1"/>
          <p:nvPr/>
        </p:nvSpPr>
        <p:spPr>
          <a:xfrm>
            <a:off x="6681814" y="4694616"/>
            <a:ext cx="5027275" cy="961802"/>
          </a:xfrm>
          <a:prstGeom prst="rect">
            <a:avLst/>
          </a:prstGeom>
        </p:spPr>
        <p:txBody>
          <a:bodyPr lIns="0" tIns="0" rIns="0" bIns="0" rtlCol="0" anchor="t">
            <a:spAutoFit/>
          </a:bodyPr>
          <a:lstStyle/>
          <a:p>
            <a:pPr marL="228611" indent="-228611">
              <a:lnSpc>
                <a:spcPts val="1472"/>
              </a:lnSpc>
              <a:buFont typeface="Arial" panose="020B0604020202020204" pitchFamily="34" charset="0"/>
              <a:buChar char="•"/>
            </a:pPr>
            <a:r>
              <a:rPr lang="en-US" sz="1333" dirty="0">
                <a:latin typeface="Canva Sans"/>
              </a:rPr>
              <a:t>The stacked bar group plot is used to visually represent categorical data where multiple variables are stacked on top of each other within each category. This stacked group bar plot illustrates the distribution of houses based on both their type and status.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9525" y="-20755"/>
            <a:ext cx="121920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8" name="TextBox 8"/>
          <p:cNvSpPr txBox="1"/>
          <p:nvPr/>
        </p:nvSpPr>
        <p:spPr>
          <a:xfrm>
            <a:off x="2460653" y="127001"/>
            <a:ext cx="7597747" cy="872675"/>
          </a:xfrm>
          <a:prstGeom prst="rect">
            <a:avLst/>
          </a:prstGeom>
        </p:spPr>
        <p:txBody>
          <a:bodyPr wrap="square" lIns="0" tIns="0" rIns="0" bIns="0" rtlCol="0" anchor="t">
            <a:spAutoFit/>
          </a:bodyPr>
          <a:lstStyle/>
          <a:p>
            <a:pPr algn="ctr">
              <a:lnSpc>
                <a:spcPts val="7388"/>
              </a:lnSpc>
            </a:pPr>
            <a:r>
              <a:rPr lang="en-US" sz="5354" spc="524" dirty="0">
                <a:latin typeface="Times New Roman" panose="02020603050405020304" pitchFamily="18" charset="0"/>
                <a:cs typeface="Times New Roman" panose="02020603050405020304" pitchFamily="18" charset="0"/>
              </a:rPr>
              <a:t>Scatter Plots</a:t>
            </a:r>
          </a:p>
        </p:txBody>
      </p:sp>
      <p:sp>
        <p:nvSpPr>
          <p:cNvPr id="9" name="Freeform 9"/>
          <p:cNvSpPr/>
          <p:nvPr/>
        </p:nvSpPr>
        <p:spPr>
          <a:xfrm>
            <a:off x="203201" y="1721489"/>
            <a:ext cx="5435599" cy="3079111"/>
          </a:xfrm>
          <a:custGeom>
            <a:avLst/>
            <a:gdLst/>
            <a:ahLst/>
            <a:cxnLst/>
            <a:rect l="l" t="t" r="r" b="b"/>
            <a:pathLst>
              <a:path w="5329068" h="3994067">
                <a:moveTo>
                  <a:pt x="0" y="0"/>
                </a:moveTo>
                <a:lnTo>
                  <a:pt x="5329067" y="0"/>
                </a:lnTo>
                <a:lnTo>
                  <a:pt x="5329067" y="3994067"/>
                </a:lnTo>
                <a:lnTo>
                  <a:pt x="0" y="3994067"/>
                </a:lnTo>
                <a:lnTo>
                  <a:pt x="0" y="0"/>
                </a:lnTo>
                <a:close/>
              </a:path>
            </a:pathLst>
          </a:custGeom>
          <a:blipFill>
            <a:blip r:embed="rId3"/>
            <a:stretch>
              <a:fillRect l="-2374" t="-3672" r="-19269" b="-3672"/>
            </a:stretch>
          </a:blipFill>
        </p:spPr>
      </p:sp>
      <p:sp>
        <p:nvSpPr>
          <p:cNvPr id="10" name="Freeform 10"/>
          <p:cNvSpPr/>
          <p:nvPr/>
        </p:nvSpPr>
        <p:spPr>
          <a:xfrm>
            <a:off x="7298049" y="1605559"/>
            <a:ext cx="3360435" cy="2582223"/>
          </a:xfrm>
          <a:custGeom>
            <a:avLst/>
            <a:gdLst/>
            <a:ahLst/>
            <a:cxnLst/>
            <a:rect l="l" t="t" r="r" b="b"/>
            <a:pathLst>
              <a:path w="5040652" h="3873334">
                <a:moveTo>
                  <a:pt x="0" y="0"/>
                </a:moveTo>
                <a:lnTo>
                  <a:pt x="5040652" y="0"/>
                </a:lnTo>
                <a:lnTo>
                  <a:pt x="5040652" y="3873335"/>
                </a:lnTo>
                <a:lnTo>
                  <a:pt x="0" y="3873335"/>
                </a:lnTo>
                <a:lnTo>
                  <a:pt x="0" y="0"/>
                </a:lnTo>
                <a:close/>
              </a:path>
            </a:pathLst>
          </a:custGeom>
          <a:blipFill>
            <a:blip r:embed="rId4"/>
            <a:stretch>
              <a:fillRect l="-1754" t="-2282" r="-7718" b="-4565"/>
            </a:stretch>
          </a:blipFill>
        </p:spPr>
      </p:sp>
      <p:sp>
        <p:nvSpPr>
          <p:cNvPr id="11" name="TextBox 11"/>
          <p:cNvSpPr txBox="1"/>
          <p:nvPr/>
        </p:nvSpPr>
        <p:spPr>
          <a:xfrm>
            <a:off x="0" y="5047016"/>
            <a:ext cx="5350078" cy="1054648"/>
          </a:xfrm>
          <a:prstGeom prst="rect">
            <a:avLst/>
          </a:prstGeom>
        </p:spPr>
        <p:txBody>
          <a:bodyPr lIns="0" tIns="0" rIns="0" bIns="0" rtlCol="0" anchor="t">
            <a:spAutoFit/>
          </a:bodyPr>
          <a:lstStyle/>
          <a:p>
            <a:pPr marL="228611" indent="-228611">
              <a:lnSpc>
                <a:spcPts val="2147"/>
              </a:lnSpc>
              <a:buFont typeface="Arial" panose="020B0604020202020204" pitchFamily="34" charset="0"/>
              <a:buChar char="•"/>
            </a:pPr>
            <a:r>
              <a:rPr lang="en-US" sz="1533" dirty="0">
                <a:latin typeface="Canva Sans"/>
              </a:rPr>
              <a:t>The scatter plot indicates a relationship between two numerical variables. Specifically, it suggests that as the square footage increases, the price of the house also tends to increases.</a:t>
            </a:r>
          </a:p>
        </p:txBody>
      </p:sp>
      <p:sp>
        <p:nvSpPr>
          <p:cNvPr id="12" name="TextBox 12"/>
          <p:cNvSpPr txBox="1"/>
          <p:nvPr/>
        </p:nvSpPr>
        <p:spPr>
          <a:xfrm>
            <a:off x="5943077" y="4376860"/>
            <a:ext cx="6070379" cy="1512465"/>
          </a:xfrm>
          <a:prstGeom prst="rect">
            <a:avLst/>
          </a:prstGeom>
        </p:spPr>
        <p:txBody>
          <a:bodyPr lIns="0" tIns="0" rIns="0" bIns="0" rtlCol="0" anchor="t">
            <a:spAutoFit/>
          </a:bodyPr>
          <a:lstStyle/>
          <a:p>
            <a:pPr marL="304815" indent="-304815">
              <a:lnSpc>
                <a:spcPts val="2427"/>
              </a:lnSpc>
              <a:buFont typeface="Arial" panose="020B0604020202020204" pitchFamily="34" charset="0"/>
              <a:buChar char="•"/>
            </a:pPr>
            <a:r>
              <a:rPr lang="en-US" sz="1733" dirty="0">
                <a:latin typeface="Canva Sans"/>
              </a:rPr>
              <a:t> The scatter plot illustrates the relationship between two numerical variables, specifically the number of bedrooms and the price of the house. It suggests that there is a slight tendency for the price of the house to increase as the number of bedrooms increases.</a:t>
            </a:r>
            <a:endParaRPr lang="en-US" sz="1733" dirty="0">
              <a:latin typeface="Canva Sans"/>
              <a:hlinkClick r:id="rId5" tooltip="https://elifesciences.org/articles/53933/figures"/>
            </a:endParaRPr>
          </a:p>
        </p:txBody>
      </p:sp>
      <p:sp>
        <p:nvSpPr>
          <p:cNvPr id="13" name="Freeform 13"/>
          <p:cNvSpPr/>
          <p:nvPr/>
        </p:nvSpPr>
        <p:spPr>
          <a:xfrm>
            <a:off x="8477689" y="6172200"/>
            <a:ext cx="3714311" cy="677745"/>
          </a:xfrm>
          <a:custGeom>
            <a:avLst/>
            <a:gdLst/>
            <a:ahLst/>
            <a:cxnLst/>
            <a:rect l="l" t="t" r="r" b="b"/>
            <a:pathLst>
              <a:path w="5571467" h="1016618">
                <a:moveTo>
                  <a:pt x="0" y="0"/>
                </a:moveTo>
                <a:lnTo>
                  <a:pt x="5571467" y="0"/>
                </a:lnTo>
                <a:lnTo>
                  <a:pt x="5571467" y="1016618"/>
                </a:lnTo>
                <a:lnTo>
                  <a:pt x="0" y="1016618"/>
                </a:lnTo>
                <a:lnTo>
                  <a:pt x="0" y="0"/>
                </a:lnTo>
                <a:close/>
              </a:path>
            </a:pathLst>
          </a:custGeom>
          <a:blipFill>
            <a:blip r:embed="rId6"/>
            <a:stretch>
              <a:fillRect/>
            </a:stretch>
          </a:blipFill>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540001" y="52024"/>
            <a:ext cx="8483600" cy="779252"/>
          </a:xfrm>
          <a:prstGeom prst="rect">
            <a:avLst/>
          </a:prstGeom>
        </p:spPr>
        <p:txBody>
          <a:bodyPr wrap="square" lIns="0" tIns="0" rIns="0" bIns="0" rtlCol="0" anchor="t">
            <a:spAutoFit/>
          </a:bodyPr>
          <a:lstStyle/>
          <a:p>
            <a:pPr>
              <a:lnSpc>
                <a:spcPts val="6632"/>
              </a:lnSpc>
            </a:pPr>
            <a:r>
              <a:rPr lang="en-US" sz="4806" spc="471" dirty="0">
                <a:latin typeface="Times New Roman" panose="02020603050405020304" pitchFamily="18" charset="0"/>
                <a:cs typeface="Times New Roman" panose="02020603050405020304" pitchFamily="18" charset="0"/>
              </a:rPr>
              <a:t>CORRELATION MATRIX</a:t>
            </a:r>
          </a:p>
        </p:txBody>
      </p:sp>
      <p:sp>
        <p:nvSpPr>
          <p:cNvPr id="5" name="Freeform 5"/>
          <p:cNvSpPr/>
          <p:nvPr/>
        </p:nvSpPr>
        <p:spPr>
          <a:xfrm>
            <a:off x="355600" y="1193800"/>
            <a:ext cx="4927600" cy="4470400"/>
          </a:xfrm>
          <a:custGeom>
            <a:avLst/>
            <a:gdLst/>
            <a:ahLst/>
            <a:cxnLst/>
            <a:rect l="l" t="t" r="r" b="b"/>
            <a:pathLst>
              <a:path w="9740426" h="8205456">
                <a:moveTo>
                  <a:pt x="0" y="0"/>
                </a:moveTo>
                <a:lnTo>
                  <a:pt x="9740426" y="0"/>
                </a:lnTo>
                <a:lnTo>
                  <a:pt x="9740426" y="8205456"/>
                </a:lnTo>
                <a:lnTo>
                  <a:pt x="0" y="8205456"/>
                </a:lnTo>
                <a:lnTo>
                  <a:pt x="0" y="0"/>
                </a:lnTo>
                <a:close/>
              </a:path>
            </a:pathLst>
          </a:custGeom>
          <a:blipFill>
            <a:blip r:embed="rId2"/>
            <a:stretch>
              <a:fillRect l="-1737" t="-3698" r="-8759" b="-4982"/>
            </a:stretch>
          </a:blipFill>
        </p:spPr>
      </p:sp>
      <p:sp>
        <p:nvSpPr>
          <p:cNvPr id="7" name="Title 6">
            <a:extLst>
              <a:ext uri="{FF2B5EF4-FFF2-40B4-BE49-F238E27FC236}">
                <a16:creationId xmlns:a16="http://schemas.microsoft.com/office/drawing/2014/main" id="{75960027-3103-43A8-2386-6EB172FA7CC9}"/>
              </a:ext>
            </a:extLst>
          </p:cNvPr>
          <p:cNvSpPr>
            <a:spLocks noGrp="1"/>
          </p:cNvSpPr>
          <p:nvPr>
            <p:ph type="title"/>
          </p:nvPr>
        </p:nvSpPr>
        <p:spPr>
          <a:xfrm>
            <a:off x="6014825" y="3429000"/>
            <a:ext cx="5486400" cy="762000"/>
          </a:xfrm>
        </p:spPr>
        <p:txBody>
          <a:bodyPr>
            <a:noAutofit/>
          </a:bodyPr>
          <a:lstStyle/>
          <a:p>
            <a:pPr marL="228611" indent="-228611">
              <a:buFont typeface="Arial" panose="020B0604020202020204" pitchFamily="34" charset="0"/>
              <a:buChar char="•"/>
            </a:pPr>
            <a:r>
              <a:rPr lang="en-US" sz="2400" spc="189" dirty="0">
                <a:latin typeface="Times New Roman" panose="02020603050405020304" pitchFamily="18" charset="0"/>
                <a:cs typeface="Times New Roman" panose="02020603050405020304" pitchFamily="18" charset="0"/>
              </a:rPr>
              <a:t>A correlation matrix shows the relationships between multiple variables in a dataset by calculating the correlation coefficient between each pair of variables . From above correlation matrix, it appears that there is a positive correlation between square feet and price, square feet and number of bedrooms, as well as between price and number of bedrooms. This suggests that as any one of these variables increases, the others also tend to increase.</a:t>
            </a:r>
            <a:br>
              <a:rPr lang="en-US" sz="2400" spc="189"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21920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4" name="TextBox 4"/>
          <p:cNvSpPr txBox="1"/>
          <p:nvPr/>
        </p:nvSpPr>
        <p:spPr>
          <a:xfrm>
            <a:off x="1025925" y="336636"/>
            <a:ext cx="8829275" cy="1025730"/>
          </a:xfrm>
          <a:prstGeom prst="rect">
            <a:avLst/>
          </a:prstGeom>
        </p:spPr>
        <p:txBody>
          <a:bodyPr wrap="square" lIns="0" tIns="0" rIns="0" bIns="0" rtlCol="0" anchor="t">
            <a:spAutoFit/>
          </a:bodyPr>
          <a:lstStyle/>
          <a:p>
            <a:pPr algn="ctr">
              <a:lnSpc>
                <a:spcPts val="8677"/>
              </a:lnSpc>
              <a:spcBef>
                <a:spcPct val="0"/>
              </a:spcBef>
            </a:pPr>
            <a:r>
              <a:rPr lang="en-US" sz="6288" b="1" spc="616" dirty="0">
                <a:solidFill>
                  <a:srgbClr val="231F20"/>
                </a:solidFill>
                <a:latin typeface="Times New Roman" panose="02020603050405020304" pitchFamily="18" charset="0"/>
                <a:cs typeface="Times New Roman" panose="02020603050405020304" pitchFamily="18" charset="0"/>
              </a:rPr>
              <a:t>CONCLUSION</a:t>
            </a:r>
          </a:p>
        </p:txBody>
      </p:sp>
      <p:sp>
        <p:nvSpPr>
          <p:cNvPr id="6" name="Freeform 6"/>
          <p:cNvSpPr/>
          <p:nvPr/>
        </p:nvSpPr>
        <p:spPr>
          <a:xfrm>
            <a:off x="8397819" y="6072335"/>
            <a:ext cx="3714311" cy="677745"/>
          </a:xfrm>
          <a:custGeom>
            <a:avLst/>
            <a:gdLst/>
            <a:ahLst/>
            <a:cxnLst/>
            <a:rect l="l" t="t" r="r" b="b"/>
            <a:pathLst>
              <a:path w="5571467" h="1016618">
                <a:moveTo>
                  <a:pt x="0" y="0"/>
                </a:moveTo>
                <a:lnTo>
                  <a:pt x="5571467" y="0"/>
                </a:lnTo>
                <a:lnTo>
                  <a:pt x="5571467" y="1016618"/>
                </a:lnTo>
                <a:lnTo>
                  <a:pt x="0" y="1016618"/>
                </a:lnTo>
                <a:lnTo>
                  <a:pt x="0" y="0"/>
                </a:lnTo>
                <a:close/>
              </a:path>
            </a:pathLst>
          </a:custGeom>
          <a:blipFill>
            <a:blip r:embed="rId3"/>
            <a:stretch>
              <a:fillRect/>
            </a:stretch>
          </a:blipFill>
        </p:spPr>
      </p:sp>
      <p:sp>
        <p:nvSpPr>
          <p:cNvPr id="7" name="TextBox 7"/>
          <p:cNvSpPr txBox="1"/>
          <p:nvPr/>
        </p:nvSpPr>
        <p:spPr>
          <a:xfrm>
            <a:off x="759450" y="2142278"/>
            <a:ext cx="11035038" cy="1951945"/>
          </a:xfrm>
          <a:prstGeom prst="rect">
            <a:avLst/>
          </a:prstGeom>
        </p:spPr>
        <p:txBody>
          <a:bodyPr lIns="0" tIns="0" rIns="0" bIns="0" rtlCol="0" anchor="t">
            <a:spAutoFit/>
          </a:bodyPr>
          <a:lstStyle/>
          <a:p>
            <a:pPr>
              <a:lnSpc>
                <a:spcPts val="3053"/>
              </a:lnSpc>
            </a:pPr>
            <a:r>
              <a:rPr lang="en-US" sz="2180" dirty="0">
                <a:solidFill>
                  <a:srgbClr val="231F20"/>
                </a:solidFill>
                <a:latin typeface="Canva Sans"/>
              </a:rPr>
              <a:t>Our data offers a comprehensive resource for individuals seeking rental accommodation in Hyderabad. By providing insights into house prices, expenses, sizes, and locations, we enable them to make informed decisions aligned with their housing needs. With this valuable information at their disposal, individuals can approach their housing search with confidence and clarity, ensuring a smoother transition to life in Hyderabad.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C2E8115B-FA1E-2215-92EC-B5F1DFABC9CD}"/>
            </a:ext>
          </a:extLst>
        </p:cNvPr>
        <p:cNvGrpSpPr/>
        <p:nvPr/>
      </p:nvGrpSpPr>
      <p:grpSpPr>
        <a:xfrm>
          <a:off x="0" y="0"/>
          <a:ext cx="0" cy="0"/>
          <a:chOff x="0" y="0"/>
          <a:chExt cx="0" cy="0"/>
        </a:xfrm>
      </p:grpSpPr>
      <p:pic>
        <p:nvPicPr>
          <p:cNvPr id="1026" name="Picture 2" descr="Question &amp; Answer Sessions and Delayed Guest of Honor | Garza Protocol  Associates">
            <a:extLst>
              <a:ext uri="{FF2B5EF4-FFF2-40B4-BE49-F238E27FC236}">
                <a16:creationId xmlns:a16="http://schemas.microsoft.com/office/drawing/2014/main" id="{95E048EB-14DD-68C8-3598-2BB61567A6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4693" y="1696825"/>
            <a:ext cx="7502613" cy="323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191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61393710-E155-C55D-5AC8-768745D66E4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6B9F51F-B253-A882-6EDE-40C14B4E6AD6}"/>
              </a:ext>
            </a:extLst>
          </p:cNvPr>
          <p:cNvSpPr txBox="1"/>
          <p:nvPr/>
        </p:nvSpPr>
        <p:spPr>
          <a:xfrm>
            <a:off x="2340597" y="212989"/>
            <a:ext cx="7228001" cy="941091"/>
          </a:xfrm>
          <a:prstGeom prst="rect">
            <a:avLst/>
          </a:prstGeom>
          <a:noFill/>
        </p:spPr>
        <p:txBody>
          <a:bodyPr wrap="square">
            <a:spAutoFit/>
          </a:bodyPr>
          <a:lstStyle/>
          <a:p>
            <a:pPr algn="ctr">
              <a:lnSpc>
                <a:spcPts val="7728"/>
              </a:lnSpc>
            </a:pPr>
            <a:r>
              <a:rPr lang="en-US" sz="3600" b="1" spc="548" dirty="0">
                <a:solidFill>
                  <a:srgbClr val="0070C0"/>
                </a:solidFill>
                <a:latin typeface="Times New Roman" panose="02020603050405020304" pitchFamily="18" charset="0"/>
                <a:cs typeface="Times New Roman" panose="02020603050405020304" pitchFamily="18" charset="0"/>
              </a:rPr>
              <a:t>PROBLEM STATEMENT</a:t>
            </a:r>
          </a:p>
        </p:txBody>
      </p:sp>
      <p:sp>
        <p:nvSpPr>
          <p:cNvPr id="5" name="TextBox 4">
            <a:extLst>
              <a:ext uri="{FF2B5EF4-FFF2-40B4-BE49-F238E27FC236}">
                <a16:creationId xmlns:a16="http://schemas.microsoft.com/office/drawing/2014/main" id="{BC156E28-D57C-0E24-BFB7-49D2C2415415}"/>
              </a:ext>
            </a:extLst>
          </p:cNvPr>
          <p:cNvSpPr txBox="1"/>
          <p:nvPr/>
        </p:nvSpPr>
        <p:spPr>
          <a:xfrm>
            <a:off x="1373170" y="1809946"/>
            <a:ext cx="9671901" cy="3754874"/>
          </a:xfrm>
          <a:prstGeom prst="rect">
            <a:avLst/>
          </a:prstGeom>
          <a:noFill/>
        </p:spPr>
        <p:txBody>
          <a:bodyPr wrap="square">
            <a:spAutoFit/>
          </a:bodyPr>
          <a:lstStyle/>
          <a:p>
            <a:r>
              <a:rPr lang="en-US" sz="3200" spc="247" dirty="0">
                <a:solidFill>
                  <a:srgbClr val="231F20"/>
                </a:solidFill>
                <a:latin typeface="Times New Roman" panose="02020603050405020304" pitchFamily="18" charset="0"/>
                <a:cs typeface="Times New Roman" panose="02020603050405020304" pitchFamily="18" charset="0"/>
              </a:rPr>
              <a:t>When individuals arrive in Hyderabad and require accommodation for rental houses, accessing our data will provide them with valuable insights into house prices, expenses, sizes, and locations. This information will assist them in forming expectations and making informed decisions about their housing needs.</a:t>
            </a:r>
          </a:p>
          <a:p>
            <a:pPr algn="ctr"/>
            <a:endParaRPr lang="en-US" sz="1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205356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IN" sz="933"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DD44473D-D4D0-7A6D-D165-645A17AEED4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118CF94-2C92-3121-95F4-FF43D235094B}"/>
              </a:ext>
            </a:extLst>
          </p:cNvPr>
          <p:cNvSpPr/>
          <p:nvPr/>
        </p:nvSpPr>
        <p:spPr>
          <a:xfrm>
            <a:off x="4257062" y="377747"/>
            <a:ext cx="2980303" cy="707886"/>
          </a:xfrm>
          <a:prstGeom prst="rect">
            <a:avLst/>
          </a:prstGeom>
          <a:noFill/>
        </p:spPr>
        <p:txBody>
          <a:bodyPr wrap="none" lIns="91440" tIns="45720" rIns="91440" bIns="45720">
            <a:spAutoFit/>
          </a:bodyPr>
          <a:lstStyle/>
          <a:p>
            <a:pPr algn="ctr"/>
            <a:r>
              <a:rPr lang="en-US" sz="4000" b="1" cap="none" spc="0"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Introduction</a:t>
            </a:r>
          </a:p>
        </p:txBody>
      </p:sp>
      <p:sp>
        <p:nvSpPr>
          <p:cNvPr id="5" name="Rectangle 4">
            <a:extLst>
              <a:ext uri="{FF2B5EF4-FFF2-40B4-BE49-F238E27FC236}">
                <a16:creationId xmlns:a16="http://schemas.microsoft.com/office/drawing/2014/main" id="{71C3597C-675E-C03D-ED39-AA1F1FFA8343}"/>
              </a:ext>
            </a:extLst>
          </p:cNvPr>
          <p:cNvSpPr/>
          <p:nvPr/>
        </p:nvSpPr>
        <p:spPr>
          <a:xfrm>
            <a:off x="386500" y="1725105"/>
            <a:ext cx="11274458" cy="4401205"/>
          </a:xfrm>
          <a:prstGeom prst="rect">
            <a:avLst/>
          </a:prstGeom>
          <a:noFill/>
        </p:spPr>
        <p:txBody>
          <a:bodyPr wrap="square" lIns="91440" tIns="45720" rIns="91440" bIns="45720">
            <a:spAutoFit/>
          </a:bodyPr>
          <a:lstStyle/>
          <a:p>
            <a:pPr algn="ctr"/>
            <a:r>
              <a:rPr lang="en-US" sz="3600" dirty="0">
                <a:solidFill>
                  <a:srgbClr val="000000"/>
                </a:solidFill>
                <a:latin typeface="Times New Roman" panose="02020603050405020304" pitchFamily="18" charset="0"/>
                <a:cs typeface="Times New Roman" panose="02020603050405020304" pitchFamily="18" charset="0"/>
              </a:rPr>
              <a:t>In Hyderabad's dynamic rental housing market, newcomers face the challenge of finding suitable accommodation. Our data offers valuable insights into house prices, expenses, sizes, and locations, aiding individuals in making informed decisions. By accessing this information, newcomers can navigate the rental market with confidence, ensuring a smoother transition to life in Hyderabad.</a:t>
            </a:r>
          </a:p>
          <a:p>
            <a:pPr algn="ctr"/>
            <a:endParaRPr lang="en-US" sz="28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728285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5876016E-B155-FD83-A326-4ED7E2419CC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7FA5FB7-DBE3-A69E-2342-F187EA17496D}"/>
              </a:ext>
            </a:extLst>
          </p:cNvPr>
          <p:cNvSpPr/>
          <p:nvPr/>
        </p:nvSpPr>
        <p:spPr>
          <a:xfrm>
            <a:off x="4602201" y="111014"/>
            <a:ext cx="2082621" cy="646331"/>
          </a:xfrm>
          <a:prstGeom prst="rect">
            <a:avLst/>
          </a:prstGeom>
          <a:noFill/>
        </p:spPr>
        <p:txBody>
          <a:bodyPr wrap="none" lIns="91440" tIns="45720" rIns="91440" bIns="45720">
            <a:spAutoFit/>
          </a:bodyPr>
          <a:lstStyle/>
          <a:p>
            <a:pPr algn="ctr"/>
            <a:r>
              <a:rPr lang="en-US" sz="3600" b="1"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Objective</a:t>
            </a:r>
            <a:endParaRPr lang="en-US" sz="3600" b="1" cap="none" spc="0"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82F0FFAD-B0D2-5C5F-5280-B0FCEB75AB35}"/>
              </a:ext>
            </a:extLst>
          </p:cNvPr>
          <p:cNvSpPr/>
          <p:nvPr/>
        </p:nvSpPr>
        <p:spPr>
          <a:xfrm>
            <a:off x="635245" y="1385031"/>
            <a:ext cx="10648336" cy="3508653"/>
          </a:xfrm>
          <a:prstGeom prst="rect">
            <a:avLst/>
          </a:prstGeom>
          <a:noFill/>
        </p:spPr>
        <p:txBody>
          <a:bodyPr wrap="square" lIns="91440" tIns="45720" rIns="91440" bIns="45720">
            <a:spAutoFit/>
          </a:bodyPr>
          <a:lstStyle/>
          <a:p>
            <a:pPr algn="ctr"/>
            <a:r>
              <a:rPr lang="en-US" sz="2800" spc="284" dirty="0">
                <a:solidFill>
                  <a:schemeClr val="tx1"/>
                </a:solidFill>
                <a:latin typeface="Times New Roman" panose="02020603050405020304" pitchFamily="18" charset="0"/>
                <a:cs typeface="Times New Roman" panose="02020603050405020304" pitchFamily="18" charset="0"/>
              </a:rPr>
              <a:t>The classification goal is to predict if the customer will </a:t>
            </a:r>
            <a:r>
              <a:rPr lang="en-US" sz="2800" spc="284" dirty="0" err="1">
                <a:solidFill>
                  <a:schemeClr val="tx1"/>
                </a:solidFill>
                <a:latin typeface="Times New Roman" panose="02020603050405020304" pitchFamily="18" charset="0"/>
                <a:cs typeface="Times New Roman" panose="02020603050405020304" pitchFamily="18" charset="0"/>
              </a:rPr>
              <a:t>inverest</a:t>
            </a:r>
            <a:r>
              <a:rPr lang="en-US" sz="2800" spc="284" dirty="0">
                <a:solidFill>
                  <a:schemeClr val="tx1"/>
                </a:solidFill>
                <a:latin typeface="Times New Roman" panose="02020603050405020304" pitchFamily="18" charset="0"/>
                <a:cs typeface="Times New Roman" panose="02020603050405020304" pitchFamily="18" charset="0"/>
              </a:rPr>
              <a:t> in a Rental Houses. By predicting it we can help the customer to make work easier ,productive ,efficient and faster. Indirectly we can save their money. The goal is to target those customers who are likely interested in taking the rental houses.</a:t>
            </a:r>
          </a:p>
          <a:p>
            <a:pPr algn="ct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220591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E9AB91AA-3C0F-EC3D-BB7A-3C066B9804A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51B69EA-0119-00A5-E750-B3CC813DB5CF}"/>
              </a:ext>
            </a:extLst>
          </p:cNvPr>
          <p:cNvSpPr txBox="1"/>
          <p:nvPr/>
        </p:nvSpPr>
        <p:spPr>
          <a:xfrm>
            <a:off x="2632436" y="0"/>
            <a:ext cx="6094428" cy="646331"/>
          </a:xfrm>
          <a:prstGeom prst="rect">
            <a:avLst/>
          </a:prstGeom>
          <a:noFill/>
        </p:spPr>
        <p:txBody>
          <a:bodyPr wrap="square">
            <a:spAutoFit/>
          </a:bodyPr>
          <a:lstStyle/>
          <a:p>
            <a:pPr algn="ctr"/>
            <a:r>
              <a:rPr lang="en-IN" sz="3600" b="1" dirty="0">
                <a:solidFill>
                  <a:srgbClr val="0070C0"/>
                </a:solidFill>
                <a:latin typeface="Times New Roman" panose="02020603050405020304" pitchFamily="18" charset="0"/>
                <a:cs typeface="Times New Roman" panose="02020603050405020304" pitchFamily="18" charset="0"/>
              </a:rPr>
              <a:t>Web Scraping </a:t>
            </a:r>
            <a:endParaRPr lang="en-US" sz="3600" dirty="0">
              <a:solidFill>
                <a:srgbClr val="0070C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6712878-3C73-F613-DA82-DBACD712BA2A}"/>
              </a:ext>
            </a:extLst>
          </p:cNvPr>
          <p:cNvSpPr txBox="1"/>
          <p:nvPr/>
        </p:nvSpPr>
        <p:spPr>
          <a:xfrm>
            <a:off x="0" y="646331"/>
            <a:ext cx="12192000" cy="5755422"/>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1. Web scraping is a software technique of extracting information from the website it takes the unstructured data into structured data that can be stored and analyzed.</a:t>
            </a:r>
          </a:p>
          <a:p>
            <a:r>
              <a:rPr lang="en-US" sz="3200" dirty="0">
                <a:latin typeface="Times New Roman" panose="02020603050405020304" pitchFamily="18" charset="0"/>
                <a:cs typeface="Times New Roman" panose="02020603050405020304" pitchFamily="18" charset="0"/>
              </a:rPr>
              <a:t>2. We have to send request to the </a:t>
            </a:r>
            <a:r>
              <a:rPr lang="en-US" sz="3200" dirty="0" err="1">
                <a:latin typeface="Times New Roman" panose="02020603050405020304" pitchFamily="18" charset="0"/>
                <a:cs typeface="Times New Roman" panose="02020603050405020304" pitchFamily="18" charset="0"/>
              </a:rPr>
              <a:t>url</a:t>
            </a:r>
            <a:r>
              <a:rPr lang="en-US" sz="3200" dirty="0">
                <a:latin typeface="Times New Roman" panose="02020603050405020304" pitchFamily="18" charset="0"/>
                <a:cs typeface="Times New Roman" panose="02020603050405020304" pitchFamily="18" charset="0"/>
              </a:rPr>
              <a:t> of the webpage we want to access. The server responds to the request by returning the html content of the webpage. If we get the </a:t>
            </a:r>
            <a:r>
              <a:rPr lang="en-US" sz="3200" dirty="0" err="1">
                <a:latin typeface="Times New Roman" panose="02020603050405020304" pitchFamily="18" charset="0"/>
                <a:cs typeface="Times New Roman" panose="02020603050405020304" pitchFamily="18" charset="0"/>
              </a:rPr>
              <a:t>staus</a:t>
            </a:r>
            <a:r>
              <a:rPr lang="en-US" sz="3200" dirty="0">
                <a:latin typeface="Times New Roman" panose="02020603050405020304" pitchFamily="18" charset="0"/>
                <a:cs typeface="Times New Roman" panose="02020603050405020304" pitchFamily="18" charset="0"/>
              </a:rPr>
              <a:t> code as 200 we can scrap the HTML context from webpage.</a:t>
            </a:r>
          </a:p>
          <a:p>
            <a:r>
              <a:rPr lang="en-US" sz="3200" dirty="0">
                <a:latin typeface="Times New Roman" panose="02020603050405020304" pitchFamily="18" charset="0"/>
                <a:cs typeface="Times New Roman" panose="02020603050405020304" pitchFamily="18" charset="0"/>
              </a:rPr>
              <a:t>3. Beautiful soup is a python library that makes easy to scrape information and exacting the data from HTML files. </a:t>
            </a:r>
          </a:p>
          <a:p>
            <a:r>
              <a:rPr lang="en-US" sz="2400" dirty="0">
                <a:solidFill>
                  <a:srgbClr val="0070C0"/>
                </a:solidFill>
                <a:latin typeface="Times New Roman" panose="02020603050405020304" pitchFamily="18" charset="0"/>
                <a:cs typeface="Times New Roman" panose="02020603050405020304" pitchFamily="18" charset="0"/>
              </a:rPr>
              <a:t>Website </a:t>
            </a:r>
            <a:r>
              <a:rPr lang="en-US" sz="2400" dirty="0">
                <a:latin typeface="Times New Roman" panose="02020603050405020304" pitchFamily="18" charset="0"/>
                <a:cs typeface="Times New Roman" panose="02020603050405020304" pitchFamily="18" charset="0"/>
              </a:rPr>
              <a:t>: Makaan.com</a:t>
            </a:r>
          </a:p>
          <a:p>
            <a:r>
              <a:rPr lang="en-US" sz="2400" dirty="0">
                <a:solidFill>
                  <a:srgbClr val="0070C0"/>
                </a:solidFill>
                <a:latin typeface="Times New Roman" panose="02020603050405020304" pitchFamily="18" charset="0"/>
                <a:cs typeface="Times New Roman" panose="02020603050405020304" pitchFamily="18" charset="0"/>
              </a:rPr>
              <a:t>URL LINK</a:t>
            </a:r>
            <a:r>
              <a:rPr lang="en-US" sz="2400" dirty="0">
                <a:latin typeface="Times New Roman" panose="02020603050405020304" pitchFamily="18" charset="0"/>
                <a:cs typeface="Times New Roman" panose="02020603050405020304" pitchFamily="18" charset="0"/>
              </a:rPr>
              <a:t>:</a:t>
            </a:r>
            <a:r>
              <a:rPr lang="en-US" sz="2400" dirty="0">
                <a:solidFill>
                  <a:schemeClr val="tx1"/>
                </a:solidFill>
                <a:latin typeface="DM Sans"/>
                <a:cs typeface="Times New Roman" panose="02020603050405020304" pitchFamily="18" charset="0"/>
              </a:rPr>
              <a:t> https://www.makaan.com/hyderabad-residential-property/rent-property-in-hyderabad-city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8806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1700E797-B4B6-D06A-C0EC-746E5D444B2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D2EA934-58D8-ABAC-9D40-DA51859FC81A}"/>
              </a:ext>
            </a:extLst>
          </p:cNvPr>
          <p:cNvSpPr txBox="1"/>
          <p:nvPr/>
        </p:nvSpPr>
        <p:spPr>
          <a:xfrm>
            <a:off x="2423516" y="0"/>
            <a:ext cx="6609348" cy="584775"/>
          </a:xfrm>
          <a:prstGeom prst="rect">
            <a:avLst/>
          </a:prstGeom>
          <a:noFill/>
        </p:spPr>
        <p:txBody>
          <a:bodyPr wrap="square">
            <a:spAutoFit/>
          </a:bodyPr>
          <a:lstStyle/>
          <a:p>
            <a:pPr algn="ctr"/>
            <a:r>
              <a:rPr lang="en-IN" sz="3200" b="1" dirty="0">
                <a:solidFill>
                  <a:srgbClr val="0070C0"/>
                </a:solidFill>
                <a:latin typeface="Times New Roman" panose="02020603050405020304" pitchFamily="18" charset="0"/>
                <a:cs typeface="Times New Roman" panose="02020603050405020304" pitchFamily="18" charset="0"/>
              </a:rPr>
              <a:t>LIBRARIES</a:t>
            </a:r>
          </a:p>
        </p:txBody>
      </p:sp>
      <p:sp>
        <p:nvSpPr>
          <p:cNvPr id="6" name="TextBox 5">
            <a:extLst>
              <a:ext uri="{FF2B5EF4-FFF2-40B4-BE49-F238E27FC236}">
                <a16:creationId xmlns:a16="http://schemas.microsoft.com/office/drawing/2014/main" id="{5310D606-6465-26AD-0471-093A7B867709}"/>
              </a:ext>
            </a:extLst>
          </p:cNvPr>
          <p:cNvSpPr txBox="1"/>
          <p:nvPr/>
        </p:nvSpPr>
        <p:spPr>
          <a:xfrm>
            <a:off x="113121" y="887774"/>
            <a:ext cx="4619135" cy="3539430"/>
          </a:xfrm>
          <a:prstGeom prst="rect">
            <a:avLst/>
          </a:prstGeom>
          <a:noFill/>
        </p:spPr>
        <p:txBody>
          <a:bodyPr wrap="square">
            <a:spAutoFit/>
          </a:bodyPr>
          <a:lstStyle/>
          <a:p>
            <a:pPr marL="285750" indent="-285750">
              <a:buFont typeface="Arial" panose="020B0604020202020204" pitchFamily="34" charset="0"/>
              <a:buChar char="•"/>
            </a:pPr>
            <a:r>
              <a:rPr lang="en-US" sz="3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Pandas</a:t>
            </a:r>
          </a:p>
          <a:p>
            <a:pPr marL="285750" indent="-285750">
              <a:buFont typeface="Arial" panose="020B0604020202020204" pitchFamily="34" charset="0"/>
              <a:buChar char="•"/>
            </a:pPr>
            <a:r>
              <a:rPr lang="en-US" sz="3200" b="0" cap="none" spc="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Numpy</a:t>
            </a:r>
            <a:endParaRPr lang="en-US" sz="3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3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Seaborn</a:t>
            </a:r>
          </a:p>
          <a:p>
            <a:pPr marL="285750" indent="-285750">
              <a:buFont typeface="Arial" panose="020B0604020202020204" pitchFamily="34" charset="0"/>
              <a:buChar char="•"/>
            </a:pPr>
            <a:r>
              <a:rPr lang="en-US" sz="3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a:t>
            </a:r>
            <a:r>
              <a:rPr lang="en-US" sz="3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equests</a:t>
            </a:r>
          </a:p>
          <a:p>
            <a:pPr marL="285750" indent="-285750">
              <a:buFont typeface="Arial" panose="020B0604020202020204" pitchFamily="34" charset="0"/>
              <a:buChar char="•"/>
            </a:pPr>
            <a:r>
              <a:rPr lang="en-US" sz="3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Matplotlib</a:t>
            </a:r>
          </a:p>
          <a:p>
            <a:pPr marL="285750" indent="-285750">
              <a:buFont typeface="Arial" panose="020B0604020202020204" pitchFamily="34" charset="0"/>
              <a:buChar char="•"/>
            </a:pPr>
            <a:r>
              <a:rPr lang="en-US" sz="3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Regex</a:t>
            </a:r>
          </a:p>
          <a:p>
            <a:pPr marL="285750" indent="-285750">
              <a:buFont typeface="Arial" panose="020B0604020202020204" pitchFamily="34" charset="0"/>
              <a:buChar char="•"/>
            </a:pPr>
            <a:r>
              <a:rPr lang="en-US" sz="320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BeautifulSoup</a:t>
            </a:r>
            <a:endParaRPr lang="en-US" sz="3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1026" name="Picture 2" descr="pandas (software) - Wikipedia">
            <a:extLst>
              <a:ext uri="{FF2B5EF4-FFF2-40B4-BE49-F238E27FC236}">
                <a16:creationId xmlns:a16="http://schemas.microsoft.com/office/drawing/2014/main" id="{F6F6B8FC-A1EC-AEAE-54D5-C024235E3B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2740" y="680159"/>
            <a:ext cx="4086520" cy="2088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umPy : the most used Python library in Data Science">
            <a:extLst>
              <a:ext uri="{FF2B5EF4-FFF2-40B4-BE49-F238E27FC236}">
                <a16:creationId xmlns:a16="http://schemas.microsoft.com/office/drawing/2014/main" id="{E43E65E9-F191-EE3D-15B7-674C33288D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1662" y="791729"/>
            <a:ext cx="3950338" cy="18657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s Seaborn too assertive at times? | by Pragya Verma | Analytics Vidhya |  Medium">
            <a:extLst>
              <a:ext uri="{FF2B5EF4-FFF2-40B4-BE49-F238E27FC236}">
                <a16:creationId xmlns:a16="http://schemas.microsoft.com/office/drawing/2014/main" id="{849C9013-6F85-F47D-E575-5B80215CC4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8337" y="2415391"/>
            <a:ext cx="4515325" cy="136727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ow to Use Python Requests Library">
            <a:extLst>
              <a:ext uri="{FF2B5EF4-FFF2-40B4-BE49-F238E27FC236}">
                <a16:creationId xmlns:a16="http://schemas.microsoft.com/office/drawing/2014/main" id="{2DD4B79C-B3CB-D6BF-ED29-CD19FD1984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41661" y="2769059"/>
            <a:ext cx="3498300" cy="1658145"/>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0" descr="matplotlib.pyplot — Matplotlib 3.1.2 documentation">
            <a:extLst>
              <a:ext uri="{FF2B5EF4-FFF2-40B4-BE49-F238E27FC236}">
                <a16:creationId xmlns:a16="http://schemas.microsoft.com/office/drawing/2014/main" id="{6088FC6C-623B-9A2E-998D-4445A4B6830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4" descr="matplotlib.pyplot — Matplotlib 3.1.2 documentation">
            <a:extLst>
              <a:ext uri="{FF2B5EF4-FFF2-40B4-BE49-F238E27FC236}">
                <a16:creationId xmlns:a16="http://schemas.microsoft.com/office/drawing/2014/main" id="{B5E2FD97-3C80-610B-EF7F-326EB308E70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03838A3F-2045-81FD-C6DC-52F8988C5CD6}"/>
              </a:ext>
            </a:extLst>
          </p:cNvPr>
          <p:cNvPicPr>
            <a:picLocks noChangeAspect="1"/>
          </p:cNvPicPr>
          <p:nvPr/>
        </p:nvPicPr>
        <p:blipFill>
          <a:blip r:embed="rId7"/>
          <a:stretch>
            <a:fillRect/>
          </a:stretch>
        </p:blipFill>
        <p:spPr>
          <a:xfrm>
            <a:off x="3863302" y="3649169"/>
            <a:ext cx="6483621" cy="1556069"/>
          </a:xfrm>
          <a:prstGeom prst="rect">
            <a:avLst/>
          </a:prstGeom>
        </p:spPr>
      </p:pic>
      <p:pic>
        <p:nvPicPr>
          <p:cNvPr id="11" name="Picture 10">
            <a:extLst>
              <a:ext uri="{FF2B5EF4-FFF2-40B4-BE49-F238E27FC236}">
                <a16:creationId xmlns:a16="http://schemas.microsoft.com/office/drawing/2014/main" id="{34C3DD80-60F3-05B1-9D32-5A1A2D926D66}"/>
              </a:ext>
            </a:extLst>
          </p:cNvPr>
          <p:cNvPicPr>
            <a:picLocks noChangeAspect="1"/>
          </p:cNvPicPr>
          <p:nvPr/>
        </p:nvPicPr>
        <p:blipFill>
          <a:blip r:embed="rId8"/>
          <a:stretch>
            <a:fillRect/>
          </a:stretch>
        </p:blipFill>
        <p:spPr>
          <a:xfrm>
            <a:off x="310620" y="4373864"/>
            <a:ext cx="3527717" cy="1984341"/>
          </a:xfrm>
          <a:prstGeom prst="rect">
            <a:avLst/>
          </a:prstGeom>
        </p:spPr>
      </p:pic>
      <p:pic>
        <p:nvPicPr>
          <p:cNvPr id="1040" name="Picture 16" descr="Python BeautifulSoup | Accessing of the HTML through a Webpage">
            <a:extLst>
              <a:ext uri="{FF2B5EF4-FFF2-40B4-BE49-F238E27FC236}">
                <a16:creationId xmlns:a16="http://schemas.microsoft.com/office/drawing/2014/main" id="{6CBEF22B-9227-8C7B-2C1D-8FEA51DB80C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23453" y="5152145"/>
            <a:ext cx="2945091" cy="1636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264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E2169900-D4AA-7C4C-8FCF-D3FD30883823}"/>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785ACC0A-6F5F-EE89-5D48-08159860FB51}"/>
              </a:ext>
            </a:extLst>
          </p:cNvPr>
          <p:cNvPicPr>
            <a:picLocks noChangeAspect="1"/>
          </p:cNvPicPr>
          <p:nvPr/>
        </p:nvPicPr>
        <p:blipFill rotWithShape="1">
          <a:blip r:embed="rId3"/>
          <a:srcRect t="-569" r="29186" b="1"/>
          <a:stretch/>
        </p:blipFill>
        <p:spPr>
          <a:xfrm>
            <a:off x="150240" y="3515724"/>
            <a:ext cx="5489591" cy="2899669"/>
          </a:xfrm>
          <a:prstGeom prst="rect">
            <a:avLst/>
          </a:prstGeom>
        </p:spPr>
      </p:pic>
      <p:sp>
        <p:nvSpPr>
          <p:cNvPr id="6" name="TextBox 5">
            <a:extLst>
              <a:ext uri="{FF2B5EF4-FFF2-40B4-BE49-F238E27FC236}">
                <a16:creationId xmlns:a16="http://schemas.microsoft.com/office/drawing/2014/main" id="{67556E6B-2C2C-8C31-861F-1B72843C8C25}"/>
              </a:ext>
            </a:extLst>
          </p:cNvPr>
          <p:cNvSpPr txBox="1"/>
          <p:nvPr/>
        </p:nvSpPr>
        <p:spPr>
          <a:xfrm>
            <a:off x="-126130" y="3146392"/>
            <a:ext cx="6094428" cy="369332"/>
          </a:xfrm>
          <a:prstGeom prst="rect">
            <a:avLst/>
          </a:prstGeom>
          <a:noFill/>
        </p:spPr>
        <p:txBody>
          <a:bodyPr wrap="square">
            <a:spAutoFit/>
          </a:bodyPr>
          <a:lstStyle/>
          <a:p>
            <a:pPr algn="ctr"/>
            <a:r>
              <a:rPr lang="en-US"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Raw Data</a:t>
            </a:r>
            <a:endParaRPr lang="en-US" sz="1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D999663-CDDF-15B0-B101-A908B89B822C}"/>
              </a:ext>
            </a:extLst>
          </p:cNvPr>
          <p:cNvSpPr txBox="1"/>
          <p:nvPr/>
        </p:nvSpPr>
        <p:spPr>
          <a:xfrm>
            <a:off x="6223703" y="3146392"/>
            <a:ext cx="6169842" cy="369332"/>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Cleaned Data</a:t>
            </a:r>
          </a:p>
        </p:txBody>
      </p:sp>
      <p:pic>
        <p:nvPicPr>
          <p:cNvPr id="2050" name="Picture 2">
            <a:extLst>
              <a:ext uri="{FF2B5EF4-FFF2-40B4-BE49-F238E27FC236}">
                <a16:creationId xmlns:a16="http://schemas.microsoft.com/office/drawing/2014/main" id="{B25312D5-4520-8ABC-1286-84C95D7E540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219" r="27552" b="1"/>
          <a:stretch/>
        </p:blipFill>
        <p:spPr bwMode="auto">
          <a:xfrm>
            <a:off x="6552170" y="3515724"/>
            <a:ext cx="5362085" cy="2780503"/>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Right 9">
            <a:extLst>
              <a:ext uri="{FF2B5EF4-FFF2-40B4-BE49-F238E27FC236}">
                <a16:creationId xmlns:a16="http://schemas.microsoft.com/office/drawing/2014/main" id="{94B59697-2DF8-C502-B37F-6880DCCEFFAF}"/>
              </a:ext>
            </a:extLst>
          </p:cNvPr>
          <p:cNvSpPr/>
          <p:nvPr/>
        </p:nvSpPr>
        <p:spPr>
          <a:xfrm>
            <a:off x="5794515" y="5044339"/>
            <a:ext cx="707548"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CD1BEDA-30D6-CC21-B403-CCBE8939AF26}"/>
              </a:ext>
            </a:extLst>
          </p:cNvPr>
          <p:cNvSpPr/>
          <p:nvPr/>
        </p:nvSpPr>
        <p:spPr>
          <a:xfrm>
            <a:off x="3877424" y="0"/>
            <a:ext cx="4129657" cy="584775"/>
          </a:xfrm>
          <a:prstGeom prst="rect">
            <a:avLst/>
          </a:prstGeom>
          <a:noFill/>
        </p:spPr>
        <p:txBody>
          <a:bodyPr wrap="none" lIns="91440" tIns="45720" rIns="91440" bIns="45720">
            <a:spAutoFit/>
          </a:bodyPr>
          <a:lstStyle/>
          <a:p>
            <a:pPr algn="ctr"/>
            <a:r>
              <a:rPr lang="en-US" sz="32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Cleaning Process</a:t>
            </a:r>
            <a:endParaRPr lang="en-US" sz="32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A3A35794-0A09-FEC0-355E-903346AC70DF}"/>
              </a:ext>
            </a:extLst>
          </p:cNvPr>
          <p:cNvSpPr txBox="1"/>
          <p:nvPr/>
        </p:nvSpPr>
        <p:spPr>
          <a:xfrm>
            <a:off x="2761096" y="738664"/>
            <a:ext cx="6669807" cy="2246769"/>
          </a:xfrm>
          <a:prstGeom prst="rect">
            <a:avLst/>
          </a:prstGeom>
          <a:noFill/>
        </p:spPr>
        <p:txBody>
          <a:bodyPr wrap="square">
            <a:spAutoFit/>
          </a:bodyPr>
          <a:lstStyle/>
          <a:p>
            <a:pPr marL="457200" indent="-457200" algn="l">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Removing special characters.</a:t>
            </a:r>
          </a:p>
          <a:p>
            <a:pPr marL="457200" indent="-457200" algn="l">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Units conversation.</a:t>
            </a:r>
          </a:p>
          <a:p>
            <a:pPr marL="457200" indent="-457200" algn="l">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Identifying &amp; imputing of missing values.</a:t>
            </a:r>
          </a:p>
          <a:p>
            <a:pPr marL="457200" indent="-457200" algn="l">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Type casting.</a:t>
            </a:r>
          </a:p>
          <a:p>
            <a:pPr marL="457200" indent="-457200" algn="l">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Drop the duplicate column.</a:t>
            </a:r>
          </a:p>
        </p:txBody>
      </p:sp>
    </p:spTree>
    <p:extLst>
      <p:ext uri="{BB962C8B-B14F-4D97-AF65-F5344CB8AC3E}">
        <p14:creationId xmlns:p14="http://schemas.microsoft.com/office/powerpoint/2010/main" val="2089333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F992854D-A5EC-B3F7-CE7E-8EB56EC8842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834F4BEB-6478-2810-9E02-7FE0A79DA154}"/>
              </a:ext>
            </a:extLst>
          </p:cNvPr>
          <p:cNvSpPr/>
          <p:nvPr/>
        </p:nvSpPr>
        <p:spPr>
          <a:xfrm>
            <a:off x="2623866" y="120440"/>
            <a:ext cx="6378669" cy="1107996"/>
          </a:xfrm>
          <a:prstGeom prst="rect">
            <a:avLst/>
          </a:prstGeom>
          <a:noFill/>
        </p:spPr>
        <p:txBody>
          <a:bodyPr wrap="none" lIns="91440" tIns="45720" rIns="91440" bIns="45720">
            <a:spAutoFit/>
          </a:bodyPr>
          <a:lstStyle/>
          <a:p>
            <a:pPr algn="ctr"/>
            <a:r>
              <a:rPr lang="en-US" sz="5400" b="1" cap="none" spc="0" dirty="0">
                <a:ln w="0"/>
                <a:solidFill>
                  <a:schemeClr val="accent1"/>
                </a:solidFill>
                <a:effectLst>
                  <a:outerShdw blurRad="38100" dist="25400" dir="5400000" algn="ctr" rotWithShape="0">
                    <a:srgbClr val="6E747A">
                      <a:alpha val="43000"/>
                    </a:srgbClr>
                  </a:outerShdw>
                </a:effectLst>
              </a:rPr>
              <a:t>Data </a:t>
            </a:r>
            <a:r>
              <a:rPr lang="en-US" sz="6600" b="1" cap="none" spc="0" dirty="0">
                <a:ln w="0"/>
                <a:solidFill>
                  <a:srgbClr val="0070C0"/>
                </a:solidFill>
                <a:latin typeface="Google Sans"/>
              </a:rPr>
              <a:t>V</a:t>
            </a:r>
            <a:r>
              <a:rPr lang="en-US" sz="6600" b="1" i="0" dirty="0">
                <a:solidFill>
                  <a:srgbClr val="0070C0"/>
                </a:solidFill>
                <a:effectLst/>
                <a:latin typeface="Google Sans"/>
              </a:rPr>
              <a:t>isualization</a:t>
            </a:r>
            <a:endParaRPr lang="en-US" sz="5400" b="1" cap="none" spc="0" dirty="0">
              <a:ln w="0"/>
              <a:solidFill>
                <a:srgbClr val="0070C0"/>
              </a:solidFill>
              <a:effectLst>
                <a:outerShdw blurRad="38100" dist="25400" dir="5400000" algn="ctr" rotWithShape="0">
                  <a:srgbClr val="6E747A">
                    <a:alpha val="43000"/>
                  </a:srgbClr>
                </a:outerShdw>
              </a:effectLst>
            </a:endParaRPr>
          </a:p>
        </p:txBody>
      </p:sp>
      <p:sp>
        <p:nvSpPr>
          <p:cNvPr id="3" name="Freeform 5">
            <a:extLst>
              <a:ext uri="{FF2B5EF4-FFF2-40B4-BE49-F238E27FC236}">
                <a16:creationId xmlns:a16="http://schemas.microsoft.com/office/drawing/2014/main" id="{06B2D9AA-8B39-996C-8BC9-C7EBF23CF9ED}"/>
              </a:ext>
            </a:extLst>
          </p:cNvPr>
          <p:cNvSpPr/>
          <p:nvPr/>
        </p:nvSpPr>
        <p:spPr>
          <a:xfrm>
            <a:off x="2717642" y="1228436"/>
            <a:ext cx="6795390" cy="2606256"/>
          </a:xfrm>
          <a:custGeom>
            <a:avLst/>
            <a:gdLst/>
            <a:ahLst/>
            <a:cxnLst/>
            <a:rect l="l" t="t" r="r" b="b"/>
            <a:pathLst>
              <a:path w="6795390" h="2606256">
                <a:moveTo>
                  <a:pt x="0" y="0"/>
                </a:moveTo>
                <a:lnTo>
                  <a:pt x="6795390" y="0"/>
                </a:lnTo>
                <a:lnTo>
                  <a:pt x="6795390" y="2606256"/>
                </a:lnTo>
                <a:lnTo>
                  <a:pt x="0" y="2606256"/>
                </a:lnTo>
                <a:lnTo>
                  <a:pt x="0" y="0"/>
                </a:lnTo>
                <a:close/>
              </a:path>
            </a:pathLst>
          </a:custGeom>
          <a:blipFill>
            <a:blip r:embed="rId3"/>
            <a:stretch>
              <a:fillRect r="-7140"/>
            </a:stretch>
          </a:blipFill>
        </p:spPr>
      </p:sp>
      <p:sp>
        <p:nvSpPr>
          <p:cNvPr id="5" name="TextBox 4">
            <a:extLst>
              <a:ext uri="{FF2B5EF4-FFF2-40B4-BE49-F238E27FC236}">
                <a16:creationId xmlns:a16="http://schemas.microsoft.com/office/drawing/2014/main" id="{37204587-6A39-9A3E-041D-696899834566}"/>
              </a:ext>
            </a:extLst>
          </p:cNvPr>
          <p:cNvSpPr txBox="1"/>
          <p:nvPr/>
        </p:nvSpPr>
        <p:spPr>
          <a:xfrm>
            <a:off x="1378672" y="4167573"/>
            <a:ext cx="4877584" cy="1155957"/>
          </a:xfrm>
          <a:prstGeom prst="rect">
            <a:avLst/>
          </a:prstGeom>
          <a:noFill/>
        </p:spPr>
        <p:txBody>
          <a:bodyPr wrap="square">
            <a:spAutoFit/>
          </a:bodyPr>
          <a:lstStyle/>
          <a:p>
            <a:pPr algn="ctr">
              <a:lnSpc>
                <a:spcPts val="2859"/>
              </a:lnSpc>
              <a:spcBef>
                <a:spcPct val="0"/>
              </a:spcBef>
            </a:pPr>
            <a:r>
              <a:rPr lang="en-US" sz="1400" dirty="0">
                <a:solidFill>
                  <a:srgbClr val="277BE3"/>
                </a:solidFill>
                <a:latin typeface="Open Sauce"/>
              </a:rPr>
              <a:t>1. UNI-VARIATE:   </a:t>
            </a:r>
          </a:p>
          <a:p>
            <a:pPr algn="ctr">
              <a:lnSpc>
                <a:spcPts val="2859"/>
              </a:lnSpc>
              <a:spcBef>
                <a:spcPct val="0"/>
              </a:spcBef>
            </a:pPr>
            <a:r>
              <a:rPr lang="en-US" sz="1400" dirty="0">
                <a:solidFill>
                  <a:srgbClr val="277BE3"/>
                </a:solidFill>
                <a:latin typeface="Open Sauce"/>
              </a:rPr>
              <a:t>Single numerical</a:t>
            </a:r>
          </a:p>
          <a:p>
            <a:pPr algn="ctr">
              <a:lnSpc>
                <a:spcPts val="2859"/>
              </a:lnSpc>
              <a:spcBef>
                <a:spcPct val="0"/>
              </a:spcBef>
            </a:pPr>
            <a:r>
              <a:rPr lang="en-US" sz="1400" dirty="0">
                <a:solidFill>
                  <a:srgbClr val="277BE3"/>
                </a:solidFill>
                <a:latin typeface="Open Sauce"/>
              </a:rPr>
              <a:t> Single categorical </a:t>
            </a:r>
            <a:endParaRPr lang="en-US" dirty="0"/>
          </a:p>
        </p:txBody>
      </p:sp>
      <p:sp>
        <p:nvSpPr>
          <p:cNvPr id="7" name="TextBox 6">
            <a:extLst>
              <a:ext uri="{FF2B5EF4-FFF2-40B4-BE49-F238E27FC236}">
                <a16:creationId xmlns:a16="http://schemas.microsoft.com/office/drawing/2014/main" id="{0B8A382B-2EA8-443F-83CA-32E985BF2510}"/>
              </a:ext>
            </a:extLst>
          </p:cNvPr>
          <p:cNvSpPr txBox="1"/>
          <p:nvPr/>
        </p:nvSpPr>
        <p:spPr>
          <a:xfrm>
            <a:off x="3301739" y="4101710"/>
            <a:ext cx="6094428" cy="1527854"/>
          </a:xfrm>
          <a:prstGeom prst="rect">
            <a:avLst/>
          </a:prstGeom>
          <a:noFill/>
        </p:spPr>
        <p:txBody>
          <a:bodyPr wrap="square">
            <a:spAutoFit/>
          </a:bodyPr>
          <a:lstStyle/>
          <a:p>
            <a:pPr algn="ctr">
              <a:lnSpc>
                <a:spcPts val="2859"/>
              </a:lnSpc>
              <a:spcBef>
                <a:spcPct val="0"/>
              </a:spcBef>
            </a:pPr>
            <a:r>
              <a:rPr lang="en-US" sz="1400" dirty="0">
                <a:solidFill>
                  <a:srgbClr val="277BE3"/>
                </a:solidFill>
                <a:latin typeface="Open Sauce"/>
              </a:rPr>
              <a:t>2. BI-VARIATE:</a:t>
            </a:r>
          </a:p>
          <a:p>
            <a:pPr algn="ctr">
              <a:lnSpc>
                <a:spcPts val="2859"/>
              </a:lnSpc>
              <a:spcBef>
                <a:spcPct val="0"/>
              </a:spcBef>
            </a:pPr>
            <a:r>
              <a:rPr lang="en-US" sz="1400" dirty="0">
                <a:solidFill>
                  <a:srgbClr val="277BE3"/>
                </a:solidFill>
                <a:latin typeface="Open Sauce"/>
              </a:rPr>
              <a:t> Categorical-Numerical</a:t>
            </a:r>
          </a:p>
          <a:p>
            <a:pPr algn="ctr">
              <a:lnSpc>
                <a:spcPts val="2859"/>
              </a:lnSpc>
              <a:spcBef>
                <a:spcPct val="0"/>
              </a:spcBef>
            </a:pPr>
            <a:r>
              <a:rPr lang="en-US" sz="1400" dirty="0">
                <a:solidFill>
                  <a:srgbClr val="277BE3"/>
                </a:solidFill>
                <a:latin typeface="Open Sauce"/>
              </a:rPr>
              <a:t> Numerical-Numerical</a:t>
            </a:r>
          </a:p>
          <a:p>
            <a:pPr algn="ctr">
              <a:lnSpc>
                <a:spcPts val="2859"/>
              </a:lnSpc>
              <a:spcBef>
                <a:spcPct val="0"/>
              </a:spcBef>
            </a:pPr>
            <a:r>
              <a:rPr lang="en-US" sz="1400" dirty="0">
                <a:solidFill>
                  <a:srgbClr val="277BE3"/>
                </a:solidFill>
                <a:latin typeface="Open Sauce"/>
              </a:rPr>
              <a:t>Categorical-Categorical</a:t>
            </a:r>
          </a:p>
        </p:txBody>
      </p:sp>
      <p:sp>
        <p:nvSpPr>
          <p:cNvPr id="9" name="TextBox 8">
            <a:extLst>
              <a:ext uri="{FF2B5EF4-FFF2-40B4-BE49-F238E27FC236}">
                <a16:creationId xmlns:a16="http://schemas.microsoft.com/office/drawing/2014/main" id="{668F37A2-E776-7657-B3D3-AA509750122F}"/>
              </a:ext>
            </a:extLst>
          </p:cNvPr>
          <p:cNvSpPr txBox="1"/>
          <p:nvPr/>
        </p:nvSpPr>
        <p:spPr>
          <a:xfrm>
            <a:off x="5969524" y="3896433"/>
            <a:ext cx="6094428" cy="1899751"/>
          </a:xfrm>
          <a:prstGeom prst="rect">
            <a:avLst/>
          </a:prstGeom>
          <a:noFill/>
        </p:spPr>
        <p:txBody>
          <a:bodyPr wrap="square">
            <a:spAutoFit/>
          </a:bodyPr>
          <a:lstStyle/>
          <a:p>
            <a:pPr algn="ctr">
              <a:lnSpc>
                <a:spcPts val="2859"/>
              </a:lnSpc>
              <a:spcBef>
                <a:spcPct val="0"/>
              </a:spcBef>
            </a:pPr>
            <a:r>
              <a:rPr lang="en-US" sz="1400" dirty="0">
                <a:solidFill>
                  <a:srgbClr val="277BE3"/>
                </a:solidFill>
                <a:latin typeface="Open Sauce"/>
              </a:rPr>
              <a:t>3. MULTI - VARIATE:</a:t>
            </a:r>
          </a:p>
          <a:p>
            <a:pPr algn="ctr">
              <a:lnSpc>
                <a:spcPts val="2859"/>
              </a:lnSpc>
              <a:spcBef>
                <a:spcPct val="0"/>
              </a:spcBef>
            </a:pPr>
            <a:r>
              <a:rPr lang="en-US" sz="1400" dirty="0">
                <a:solidFill>
                  <a:srgbClr val="277BE3"/>
                </a:solidFill>
                <a:latin typeface="Open Sauce"/>
              </a:rPr>
              <a:t>Categorical-Numerical-Categorical</a:t>
            </a:r>
          </a:p>
          <a:p>
            <a:pPr algn="ctr">
              <a:lnSpc>
                <a:spcPts val="2859"/>
              </a:lnSpc>
              <a:spcBef>
                <a:spcPct val="0"/>
              </a:spcBef>
            </a:pPr>
            <a:r>
              <a:rPr lang="en-US" sz="1400" dirty="0">
                <a:solidFill>
                  <a:srgbClr val="277BE3"/>
                </a:solidFill>
                <a:latin typeface="Open Sauce"/>
              </a:rPr>
              <a:t>Categorical-Numerical-Numerical</a:t>
            </a:r>
          </a:p>
          <a:p>
            <a:pPr algn="ctr">
              <a:lnSpc>
                <a:spcPts val="2859"/>
              </a:lnSpc>
              <a:spcBef>
                <a:spcPct val="0"/>
              </a:spcBef>
            </a:pPr>
            <a:r>
              <a:rPr lang="en-US" sz="1400" dirty="0">
                <a:solidFill>
                  <a:srgbClr val="277BE3"/>
                </a:solidFill>
                <a:latin typeface="Open Sauce"/>
              </a:rPr>
              <a:t>Categorical-Categorical-Categorical</a:t>
            </a:r>
          </a:p>
          <a:p>
            <a:pPr algn="ctr">
              <a:lnSpc>
                <a:spcPts val="2859"/>
              </a:lnSpc>
              <a:spcBef>
                <a:spcPct val="0"/>
              </a:spcBef>
            </a:pPr>
            <a:r>
              <a:rPr lang="en-US" sz="1400" dirty="0">
                <a:solidFill>
                  <a:srgbClr val="277BE3"/>
                </a:solidFill>
                <a:latin typeface="Open Sauce"/>
              </a:rPr>
              <a:t> Numerical-Numerical-Numerical</a:t>
            </a:r>
          </a:p>
        </p:txBody>
      </p:sp>
    </p:spTree>
    <p:extLst>
      <p:ext uri="{BB962C8B-B14F-4D97-AF65-F5344CB8AC3E}">
        <p14:creationId xmlns:p14="http://schemas.microsoft.com/office/powerpoint/2010/main" val="3145153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366335" y="1649690"/>
            <a:ext cx="5625955" cy="4166647"/>
          </a:xfrm>
          <a:custGeom>
            <a:avLst/>
            <a:gdLst/>
            <a:ahLst/>
            <a:cxnLst/>
            <a:rect l="l" t="t" r="r" b="b"/>
            <a:pathLst>
              <a:path w="7352517" h="5132246">
                <a:moveTo>
                  <a:pt x="0" y="0"/>
                </a:moveTo>
                <a:lnTo>
                  <a:pt x="7352517" y="0"/>
                </a:lnTo>
                <a:lnTo>
                  <a:pt x="7352517" y="5132246"/>
                </a:lnTo>
                <a:lnTo>
                  <a:pt x="0" y="5132246"/>
                </a:lnTo>
                <a:lnTo>
                  <a:pt x="0" y="0"/>
                </a:lnTo>
                <a:close/>
              </a:path>
            </a:pathLst>
          </a:custGeom>
          <a:blipFill>
            <a:blip r:embed="rId3"/>
            <a:stretch>
              <a:fillRect l="-146" r="-146"/>
            </a:stretch>
          </a:blipFill>
        </p:spPr>
      </p:sp>
      <p:sp>
        <p:nvSpPr>
          <p:cNvPr id="5" name="TextBox 5"/>
          <p:cNvSpPr txBox="1"/>
          <p:nvPr/>
        </p:nvSpPr>
        <p:spPr>
          <a:xfrm>
            <a:off x="2773052" y="51105"/>
            <a:ext cx="8501406" cy="779252"/>
          </a:xfrm>
          <a:prstGeom prst="rect">
            <a:avLst/>
          </a:prstGeom>
        </p:spPr>
        <p:txBody>
          <a:bodyPr wrap="square" lIns="0" tIns="0" rIns="0" bIns="0" rtlCol="0" anchor="t">
            <a:spAutoFit/>
          </a:bodyPr>
          <a:lstStyle/>
          <a:p>
            <a:pPr>
              <a:lnSpc>
                <a:spcPts val="6632"/>
              </a:lnSpc>
            </a:pPr>
            <a:r>
              <a:rPr lang="en-US" sz="4806" b="1" spc="471" dirty="0">
                <a:latin typeface="Times New Roman" panose="02020603050405020304" pitchFamily="18" charset="0"/>
                <a:cs typeface="Times New Roman" panose="02020603050405020304" pitchFamily="18" charset="0"/>
              </a:rPr>
              <a:t>Percentage of Type</a:t>
            </a:r>
          </a:p>
        </p:txBody>
      </p:sp>
      <p:sp>
        <p:nvSpPr>
          <p:cNvPr id="6" name="TextBox 6"/>
          <p:cNvSpPr txBox="1"/>
          <p:nvPr/>
        </p:nvSpPr>
        <p:spPr>
          <a:xfrm>
            <a:off x="5801470" y="1133397"/>
            <a:ext cx="5472988" cy="4985980"/>
          </a:xfrm>
          <a:prstGeom prst="rect">
            <a:avLst/>
          </a:prstGeom>
        </p:spPr>
        <p:txBody>
          <a:bodyPr wrap="square" lIns="0" tIns="0" rIns="0" bIns="0" rtlCol="0" anchor="t">
            <a:spAutoFit/>
          </a:bodyPr>
          <a:lstStyle/>
          <a:p>
            <a:pPr marL="304815" indent="-304815">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The pie chart depicts the distribution of rental housing types in Hyderabad. It indicates that rental apartments  constitute the highest percentage at 56%, while villas represent the lowest percentage at 10%.</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990</Words>
  <Application>Microsoft Office PowerPoint</Application>
  <PresentationFormat>Widescreen</PresentationFormat>
  <Paragraphs>94</Paragraphs>
  <Slides>20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Times New Roman</vt:lpstr>
      <vt:lpstr>DM Sans</vt:lpstr>
      <vt:lpstr>Calibri</vt:lpstr>
      <vt:lpstr>Google Sans</vt:lpstr>
      <vt:lpstr>Open Sauce</vt:lpstr>
      <vt:lpstr>Canva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correlation matrix shows the relationships between multiple variables in a dataset by calculating the correlation coefficient between each pair of variables . From above correlation matrix, it appears that there is a positive correlation between square feet and price, square feet and number of bedrooms, as well as between price and number of bedrooms. This suggests that as any one of these variables increases, the others also tend to increase.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Krishna prasad Tella</cp:lastModifiedBy>
  <cp:revision>2</cp:revision>
  <dcterms:created xsi:type="dcterms:W3CDTF">2021-02-16T05:19:01Z</dcterms:created>
  <dcterms:modified xsi:type="dcterms:W3CDTF">2024-03-02T04:35:53Z</dcterms:modified>
</cp:coreProperties>
</file>