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62" r:id="rId3"/>
    <p:sldId id="265" r:id="rId4"/>
    <p:sldId id="263" r:id="rId5"/>
    <p:sldId id="287" r:id="rId6"/>
    <p:sldId id="276" r:id="rId7"/>
    <p:sldId id="278" r:id="rId8"/>
    <p:sldId id="288" r:id="rId9"/>
    <p:sldId id="286" r:id="rId10"/>
    <p:sldId id="281"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
      <p:font typeface="Wingdings 3" panose="05040102010807070707" pitchFamily="18" charset="2"/>
      <p:regular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1E7594-6466-423F-B1BC-63B8F25F8F8A}">
          <p14:sldIdLst>
            <p14:sldId id="256"/>
            <p14:sldId id="262"/>
            <p14:sldId id="265"/>
            <p14:sldId id="263"/>
            <p14:sldId id="287"/>
            <p14:sldId id="276"/>
            <p14:sldId id="278"/>
            <p14:sldId id="288"/>
            <p14:sldId id="286"/>
            <p14:sldId id="281"/>
          </p14:sldIdLst>
        </p14:section>
      </p14:sectionLst>
    </p:ex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94660"/>
  </p:normalViewPr>
  <p:slideViewPr>
    <p:cSldViewPr snapToGrid="0">
      <p:cViewPr varScale="1">
        <p:scale>
          <a:sx n="81" d="100"/>
          <a:sy n="81" d="100"/>
        </p:scale>
        <p:origin x="68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prasad Tella" userId="2422bccf72e4fe9c" providerId="LiveId" clId="{0BE5C51C-E450-4AC1-BE98-55174325E26B}"/>
    <pc:docChg chg="custSel addSld modSld modSection">
      <pc:chgData name="Krishna prasad Tella" userId="2422bccf72e4fe9c" providerId="LiveId" clId="{0BE5C51C-E450-4AC1-BE98-55174325E26B}" dt="2024-05-18T08:53:59.539" v="214" actId="1076"/>
      <pc:docMkLst>
        <pc:docMk/>
      </pc:docMkLst>
      <pc:sldChg chg="addSp modSp mod">
        <pc:chgData name="Krishna prasad Tella" userId="2422bccf72e4fe9c" providerId="LiveId" clId="{0BE5C51C-E450-4AC1-BE98-55174325E26B}" dt="2024-05-18T08:52:39.723" v="126" actId="1076"/>
        <pc:sldMkLst>
          <pc:docMk/>
          <pc:sldMk cId="0" sldId="276"/>
        </pc:sldMkLst>
        <pc:spChg chg="add mod">
          <ac:chgData name="Krishna prasad Tella" userId="2422bccf72e4fe9c" providerId="LiveId" clId="{0BE5C51C-E450-4AC1-BE98-55174325E26B}" dt="2024-05-18T08:52:39.723" v="126" actId="1076"/>
          <ac:spMkLst>
            <pc:docMk/>
            <pc:sldMk cId="0" sldId="276"/>
            <ac:spMk id="5" creationId="{FF5DCCBA-7468-0E81-5C63-72B0FD528538}"/>
          </ac:spMkLst>
        </pc:spChg>
        <pc:picChg chg="add mod">
          <ac:chgData name="Krishna prasad Tella" userId="2422bccf72e4fe9c" providerId="LiveId" clId="{0BE5C51C-E450-4AC1-BE98-55174325E26B}" dt="2024-05-18T08:51:43.412" v="57" actId="1076"/>
          <ac:picMkLst>
            <pc:docMk/>
            <pc:sldMk cId="0" sldId="276"/>
            <ac:picMk id="4" creationId="{CABB1C29-AB4A-84B0-4919-F718DBE2679E}"/>
          </ac:picMkLst>
        </pc:picChg>
        <pc:picChg chg="mod">
          <ac:chgData name="Krishna prasad Tella" userId="2422bccf72e4fe9c" providerId="LiveId" clId="{0BE5C51C-E450-4AC1-BE98-55174325E26B}" dt="2024-05-18T08:51:46.718" v="58" actId="1076"/>
          <ac:picMkLst>
            <pc:docMk/>
            <pc:sldMk cId="0" sldId="276"/>
            <ac:picMk id="7" creationId="{F9500ADB-792B-B2EC-7157-7654C1B5DF01}"/>
          </ac:picMkLst>
        </pc:picChg>
      </pc:sldChg>
      <pc:sldChg chg="addSp modSp mod">
        <pc:chgData name="Krishna prasad Tella" userId="2422bccf72e4fe9c" providerId="LiveId" clId="{0BE5C51C-E450-4AC1-BE98-55174325E26B}" dt="2024-05-18T08:53:59.539" v="214" actId="1076"/>
        <pc:sldMkLst>
          <pc:docMk/>
          <pc:sldMk cId="0" sldId="278"/>
        </pc:sldMkLst>
        <pc:spChg chg="add mod">
          <ac:chgData name="Krishna prasad Tella" userId="2422bccf72e4fe9c" providerId="LiveId" clId="{0BE5C51C-E450-4AC1-BE98-55174325E26B}" dt="2024-05-18T08:53:59.539" v="214" actId="1076"/>
          <ac:spMkLst>
            <pc:docMk/>
            <pc:sldMk cId="0" sldId="278"/>
            <ac:spMk id="2" creationId="{90B250ED-4BEC-92E1-2BEF-4AE7AC75DD60}"/>
          </ac:spMkLst>
        </pc:spChg>
        <pc:picChg chg="mod">
          <ac:chgData name="Krishna prasad Tella" userId="2422bccf72e4fe9c" providerId="LiveId" clId="{0BE5C51C-E450-4AC1-BE98-55174325E26B}" dt="2024-05-18T08:53:46.445" v="212" actId="1076"/>
          <ac:picMkLst>
            <pc:docMk/>
            <pc:sldMk cId="0" sldId="278"/>
            <ac:picMk id="4" creationId="{CFFD591A-401A-047D-ECF1-5749B11D18F7}"/>
          </ac:picMkLst>
        </pc:picChg>
      </pc:sldChg>
      <pc:sldChg chg="modSp mod">
        <pc:chgData name="Krishna prasad Tella" userId="2422bccf72e4fe9c" providerId="LiveId" clId="{0BE5C51C-E450-4AC1-BE98-55174325E26B}" dt="2024-05-18T08:37:54.932" v="5" actId="1076"/>
        <pc:sldMkLst>
          <pc:docMk/>
          <pc:sldMk cId="0" sldId="286"/>
        </pc:sldMkLst>
        <pc:spChg chg="mod">
          <ac:chgData name="Krishna prasad Tella" userId="2422bccf72e4fe9c" providerId="LiveId" clId="{0BE5C51C-E450-4AC1-BE98-55174325E26B}" dt="2024-05-18T08:37:54.932" v="5" actId="1076"/>
          <ac:spMkLst>
            <pc:docMk/>
            <pc:sldMk cId="0" sldId="286"/>
            <ac:spMk id="3" creationId="{CBF8BDB3-7849-501A-549B-26489C5923F5}"/>
          </ac:spMkLst>
        </pc:spChg>
      </pc:sldChg>
      <pc:sldChg chg="addSp delSp modSp add mod">
        <pc:chgData name="Krishna prasad Tella" userId="2422bccf72e4fe9c" providerId="LiveId" clId="{0BE5C51C-E450-4AC1-BE98-55174325E26B}" dt="2024-05-18T08:50:15.967" v="54" actId="1076"/>
        <pc:sldMkLst>
          <pc:docMk/>
          <pc:sldMk cId="2945262428" sldId="288"/>
        </pc:sldMkLst>
        <pc:spChg chg="add mod">
          <ac:chgData name="Krishna prasad Tella" userId="2422bccf72e4fe9c" providerId="LiveId" clId="{0BE5C51C-E450-4AC1-BE98-55174325E26B}" dt="2024-05-18T08:50:15.967" v="54" actId="1076"/>
          <ac:spMkLst>
            <pc:docMk/>
            <pc:sldMk cId="2945262428" sldId="288"/>
            <ac:spMk id="5" creationId="{ED2B74C2-84FF-58D9-3F7E-3E58C9D8D42D}"/>
          </ac:spMkLst>
        </pc:spChg>
        <pc:spChg chg="add mod">
          <ac:chgData name="Krishna prasad Tella" userId="2422bccf72e4fe9c" providerId="LiveId" clId="{0BE5C51C-E450-4AC1-BE98-55174325E26B}" dt="2024-05-18T08:48:21.374" v="49" actId="20577"/>
          <ac:spMkLst>
            <pc:docMk/>
            <pc:sldMk cId="2945262428" sldId="288"/>
            <ac:spMk id="6" creationId="{B33DDE2E-F9D7-E315-27C3-F185BB0FC441}"/>
          </ac:spMkLst>
        </pc:spChg>
        <pc:spChg chg="add mod">
          <ac:chgData name="Krishna prasad Tella" userId="2422bccf72e4fe9c" providerId="LiveId" clId="{0BE5C51C-E450-4AC1-BE98-55174325E26B}" dt="2024-05-18T08:50:08.218" v="53" actId="1076"/>
          <ac:spMkLst>
            <pc:docMk/>
            <pc:sldMk cId="2945262428" sldId="288"/>
            <ac:spMk id="8" creationId="{3D8243D1-634A-B529-D0F8-1DCF6884E71C}"/>
          </ac:spMkLst>
        </pc:spChg>
        <pc:graphicFrameChg chg="add mod modGraphic">
          <ac:chgData name="Krishna prasad Tella" userId="2422bccf72e4fe9c" providerId="LiveId" clId="{0BE5C51C-E450-4AC1-BE98-55174325E26B}" dt="2024-05-18T08:49:55.037" v="51" actId="1076"/>
          <ac:graphicFrameMkLst>
            <pc:docMk/>
            <pc:sldMk cId="2945262428" sldId="288"/>
            <ac:graphicFrameMk id="2" creationId="{54C1DF89-4DDB-89CC-61A9-8A9B00CAE088}"/>
          </ac:graphicFrameMkLst>
        </pc:graphicFrameChg>
        <pc:picChg chg="del">
          <ac:chgData name="Krishna prasad Tella" userId="2422bccf72e4fe9c" providerId="LiveId" clId="{0BE5C51C-E450-4AC1-BE98-55174325E26B}" dt="2024-05-18T08:44:41.037" v="10" actId="478"/>
          <ac:picMkLst>
            <pc:docMk/>
            <pc:sldMk cId="2945262428" sldId="288"/>
            <ac:picMk id="4" creationId="{CFFD591A-401A-047D-ECF1-5749B11D18F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E888612-ECB7-7A4F-B830-EC25D6A108EE}"/>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4108E074-13D8-B37C-228C-493FB8B2557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87B804F1-7B4C-3964-9D4B-11C81805FB3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78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73B8B38-63CF-14E8-EAA5-5EE57DDD4433}"/>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B889FF66-FB29-03F6-5969-BB078768FA0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0CFC3B4E-D011-0EE8-201D-940D3A5107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1136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1164735D-6752-BB7C-0617-7B1266B6DB0E}"/>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79B1E1E1-54C4-FE59-33C0-E1FCF055F99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8EC82CEF-C1BA-DD56-DBB9-DCB99B43A48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348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1164735D-6752-BB7C-0617-7B1266B6DB0E}"/>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79B1E1E1-54C4-FE59-33C0-E1FCF055F99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8EC82CEF-C1BA-DD56-DBB9-DCB99B43A48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598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90407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683702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100584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451116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425441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538355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05171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627026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85595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92086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115766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0902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10920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39273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5501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3315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1825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869902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220542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979" y="-197964"/>
            <a:ext cx="12190815" cy="7050265"/>
          </a:xfrm>
          <a:prstGeom prst="rect">
            <a:avLst/>
          </a:prstGeom>
          <a:noFill/>
          <a:ln>
            <a:noFill/>
          </a:ln>
        </p:spPr>
      </p:pic>
      <p:sp>
        <p:nvSpPr>
          <p:cNvPr id="99" name="Google Shape;99;p1"/>
          <p:cNvSpPr txBox="1"/>
          <p:nvPr/>
        </p:nvSpPr>
        <p:spPr>
          <a:xfrm>
            <a:off x="1831881" y="3323839"/>
            <a:ext cx="872614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3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Recognizing Handwritten Alphabets</a:t>
            </a:r>
            <a:endParaRPr lang="en-IN" sz="36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5" name="Rectangle 4">
            <a:extLst>
              <a:ext uri="{FF2B5EF4-FFF2-40B4-BE49-F238E27FC236}">
                <a16:creationId xmlns:a16="http://schemas.microsoft.com/office/drawing/2014/main" id="{D512993C-3764-2D3D-9320-6FCAC2677394}"/>
              </a:ext>
            </a:extLst>
          </p:cNvPr>
          <p:cNvSpPr/>
          <p:nvPr/>
        </p:nvSpPr>
        <p:spPr>
          <a:xfrm>
            <a:off x="8143677" y="4303240"/>
            <a:ext cx="3599254" cy="1569660"/>
          </a:xfrm>
          <a:prstGeom prst="rect">
            <a:avLst/>
          </a:prstGeom>
          <a:noFill/>
        </p:spPr>
        <p:txBody>
          <a:bodyPr wrap="none" lIns="91440" tIns="45720" rIns="91440" bIns="45720">
            <a:spAutoFit/>
          </a:bodyPr>
          <a:lstStyle/>
          <a:p>
            <a:pPr algn="ctr"/>
            <a:r>
              <a:rPr lang="en-US" sz="3200" u="sng"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Members</a:t>
            </a:r>
          </a:p>
          <a:p>
            <a:pPr algn="ctr"/>
            <a:r>
              <a:rPr lang="en-US" sz="32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Tella Krishna Prasad</a:t>
            </a:r>
            <a:endParaRPr lang="en-US" sz="3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3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t>
            </a:r>
            <a:r>
              <a:rPr lang="en-US" sz="32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
            </a:r>
            <a:r>
              <a:rPr lang="en-US" sz="3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Abdul</a:t>
            </a:r>
            <a:r>
              <a:rPr lang="en-US" sz="32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Shoaib</a:t>
            </a:r>
          </a:p>
        </p:txBody>
      </p:sp>
      <p:sp>
        <p:nvSpPr>
          <p:cNvPr id="2" name="Freeform 6">
            <a:extLst>
              <a:ext uri="{FF2B5EF4-FFF2-40B4-BE49-F238E27FC236}">
                <a16:creationId xmlns:a16="http://schemas.microsoft.com/office/drawing/2014/main" id="{A5338486-500C-CDC0-5285-2160DCEE302B}"/>
              </a:ext>
            </a:extLst>
          </p:cNvPr>
          <p:cNvSpPr/>
          <p:nvPr/>
        </p:nvSpPr>
        <p:spPr>
          <a:xfrm>
            <a:off x="6843710" y="6023728"/>
            <a:ext cx="3714311" cy="677745"/>
          </a:xfrm>
          <a:custGeom>
            <a:avLst/>
            <a:gdLst/>
            <a:ahLst/>
            <a:cxnLst/>
            <a:rect l="l" t="t" r="r" b="b"/>
            <a:pathLst>
              <a:path w="5571467" h="1016618">
                <a:moveTo>
                  <a:pt x="0" y="0"/>
                </a:moveTo>
                <a:lnTo>
                  <a:pt x="5571467" y="0"/>
                </a:lnTo>
                <a:lnTo>
                  <a:pt x="5571467" y="1016618"/>
                </a:lnTo>
                <a:lnTo>
                  <a:pt x="0" y="1016618"/>
                </a:lnTo>
                <a:lnTo>
                  <a:pt x="0" y="0"/>
                </a:lnTo>
                <a:close/>
              </a:path>
            </a:pathLst>
          </a:custGeom>
          <a:blipFill>
            <a:blip r:embed="rId4"/>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N" sz="933"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61393710-E155-C55D-5AC8-768745D66E4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B9F51F-B253-A882-6EDE-40C14B4E6AD6}"/>
              </a:ext>
            </a:extLst>
          </p:cNvPr>
          <p:cNvSpPr txBox="1"/>
          <p:nvPr/>
        </p:nvSpPr>
        <p:spPr>
          <a:xfrm>
            <a:off x="2340597" y="212989"/>
            <a:ext cx="7228001" cy="941091"/>
          </a:xfrm>
          <a:prstGeom prst="rect">
            <a:avLst/>
          </a:prstGeom>
          <a:noFill/>
        </p:spPr>
        <p:txBody>
          <a:bodyPr wrap="square">
            <a:spAutoFit/>
          </a:bodyPr>
          <a:lstStyle/>
          <a:p>
            <a:pPr algn="ctr">
              <a:lnSpc>
                <a:spcPts val="7728"/>
              </a:lnSpc>
            </a:pPr>
            <a:r>
              <a:rPr lang="en-US" sz="3600" b="1" spc="548" dirty="0">
                <a:solidFill>
                  <a:schemeClr val="tx1"/>
                </a:solidFill>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BC156E28-D57C-0E24-BFB7-49D2C2415415}"/>
              </a:ext>
            </a:extLst>
          </p:cNvPr>
          <p:cNvSpPr txBox="1"/>
          <p:nvPr/>
        </p:nvSpPr>
        <p:spPr>
          <a:xfrm>
            <a:off x="1373170" y="1809946"/>
            <a:ext cx="9671901" cy="3970318"/>
          </a:xfrm>
          <a:prstGeom prst="rect">
            <a:avLst/>
          </a:prstGeom>
          <a:noFill/>
        </p:spPr>
        <p:txBody>
          <a:bodyPr wrap="square">
            <a:spAutoFit/>
          </a:bodyPr>
          <a:lstStyle/>
          <a:p>
            <a:r>
              <a:rPr lang="en-US" sz="2800" spc="247" dirty="0">
                <a:latin typeface="Arial" panose="020B0604020202020204" pitchFamily="34" charset="0"/>
                <a:cs typeface="Arial" panose="020B0604020202020204" pitchFamily="34" charset="0"/>
              </a:rPr>
              <a:t>The </a:t>
            </a:r>
            <a:r>
              <a:rPr lang="en-US" sz="2800" b="0" i="0" dirty="0">
                <a:effectLst/>
                <a:latin typeface="Arial" panose="020B0604020202020204" pitchFamily="34" charset="0"/>
                <a:cs typeface="Arial" panose="020B0604020202020204" pitchFamily="34" charset="0"/>
              </a:rPr>
              <a:t>Recognizing Handwritten Alphabets is to develop an algorithm that can accurately identify and classify handwritten alphabets from a given image, despite variations in writing style, font, size. The algorithm should be lightweight, robust to noise and distortions, and achieve high accuracy with low latency, making it suitable for real-world applications such as document processing, signature verification, and accessibility for visually impaired individuals.</a:t>
            </a:r>
            <a:endParaRPr lang="en-US" sz="2800" b="0" cap="none" spc="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6" name="Freeform 6">
            <a:extLst>
              <a:ext uri="{FF2B5EF4-FFF2-40B4-BE49-F238E27FC236}">
                <a16:creationId xmlns:a16="http://schemas.microsoft.com/office/drawing/2014/main" id="{CACF4C5F-59AE-1055-949E-3EBECD769456}"/>
              </a:ext>
            </a:extLst>
          </p:cNvPr>
          <p:cNvSpPr/>
          <p:nvPr/>
        </p:nvSpPr>
        <p:spPr>
          <a:xfrm>
            <a:off x="8341258" y="6091189"/>
            <a:ext cx="3714311" cy="677745"/>
          </a:xfrm>
          <a:custGeom>
            <a:avLst/>
            <a:gdLst/>
            <a:ahLst/>
            <a:cxnLst/>
            <a:rect l="l" t="t" r="r" b="b"/>
            <a:pathLst>
              <a:path w="5571467" h="1016618">
                <a:moveTo>
                  <a:pt x="0" y="0"/>
                </a:moveTo>
                <a:lnTo>
                  <a:pt x="5571467" y="0"/>
                </a:lnTo>
                <a:lnTo>
                  <a:pt x="5571467" y="1016618"/>
                </a:lnTo>
                <a:lnTo>
                  <a:pt x="0" y="1016618"/>
                </a:lnTo>
                <a:lnTo>
                  <a:pt x="0" y="0"/>
                </a:lnTo>
                <a:close/>
              </a:path>
            </a:pathLst>
          </a:custGeom>
          <a:blipFill>
            <a:blip r:embed="rId3"/>
            <a:stretch>
              <a:fillRect/>
            </a:stretch>
          </a:blipFill>
        </p:spPr>
        <p:txBody>
          <a:bodyPr/>
          <a:lstStyle/>
          <a:p>
            <a:endParaRPr lang="en-US" dirty="0"/>
          </a:p>
        </p:txBody>
      </p:sp>
    </p:spTree>
    <p:extLst>
      <p:ext uri="{BB962C8B-B14F-4D97-AF65-F5344CB8AC3E}">
        <p14:creationId xmlns:p14="http://schemas.microsoft.com/office/powerpoint/2010/main" val="320535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5876016E-B155-FD83-A326-4ED7E2419CC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7FA5FB7-DBE3-A69E-2342-F187EA17496D}"/>
              </a:ext>
            </a:extLst>
          </p:cNvPr>
          <p:cNvSpPr/>
          <p:nvPr/>
        </p:nvSpPr>
        <p:spPr>
          <a:xfrm>
            <a:off x="4602201" y="111014"/>
            <a:ext cx="2082621" cy="646331"/>
          </a:xfrm>
          <a:prstGeom prst="rect">
            <a:avLst/>
          </a:prstGeom>
          <a:noFill/>
        </p:spPr>
        <p:txBody>
          <a:bodyPr wrap="none" lIns="91440" tIns="45720" rIns="91440" bIns="45720">
            <a:spAutoFit/>
          </a:bodyPr>
          <a:lstStyle/>
          <a:p>
            <a:pPr algn="ctr"/>
            <a:r>
              <a:rPr lang="en-US" sz="36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US" sz="3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2F0FFAD-B0D2-5C5F-5280-B0FCEB75AB35}"/>
              </a:ext>
            </a:extLst>
          </p:cNvPr>
          <p:cNvSpPr/>
          <p:nvPr/>
        </p:nvSpPr>
        <p:spPr>
          <a:xfrm>
            <a:off x="635245" y="1385031"/>
            <a:ext cx="10648336" cy="4401205"/>
          </a:xfrm>
          <a:prstGeom prst="rect">
            <a:avLst/>
          </a:prstGeom>
          <a:noFill/>
        </p:spPr>
        <p:txBody>
          <a:bodyPr wrap="square" lIns="91440" tIns="45720" rIns="91440" bIns="45720">
            <a:spAutoFit/>
          </a:bodyPr>
          <a:lstStyle/>
          <a:p>
            <a:pPr algn="ctr"/>
            <a:r>
              <a:rPr lang="en-US" sz="2800" b="0" i="0" dirty="0">
                <a:effectLst/>
                <a:latin typeface="Arial" panose="020B0604020202020204" pitchFamily="34" charset="0"/>
                <a:cs typeface="Arial" panose="020B0604020202020204" pitchFamily="34" charset="0"/>
              </a:rPr>
              <a:t>The Recognizing Handwritten Alphabets is to create an accurate and efficient machine learning model that can classify handwritten alphabets into one of the 26 categories (A-Z) based on a given input image. The model should be able to handle variations in writing style, font, size and in the image. The model should be optimized for real-world applications, achieving high accuracy and low latency, and providing a user-friendly interface for easy integration into various systems such as document processing, signature verification, and accessibility tools for visually impaired individuals.</a:t>
            </a:r>
            <a:endParaRPr lang="en-US" sz="5400" b="0" cap="none" spc="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2" name="Freeform 6">
            <a:extLst>
              <a:ext uri="{FF2B5EF4-FFF2-40B4-BE49-F238E27FC236}">
                <a16:creationId xmlns:a16="http://schemas.microsoft.com/office/drawing/2014/main" id="{92201941-758A-B5A9-F82A-2C607704181E}"/>
              </a:ext>
            </a:extLst>
          </p:cNvPr>
          <p:cNvSpPr/>
          <p:nvPr/>
        </p:nvSpPr>
        <p:spPr>
          <a:xfrm>
            <a:off x="8397819" y="6072335"/>
            <a:ext cx="3714311" cy="677745"/>
          </a:xfrm>
          <a:custGeom>
            <a:avLst/>
            <a:gdLst/>
            <a:ahLst/>
            <a:cxnLst/>
            <a:rect l="l" t="t" r="r" b="b"/>
            <a:pathLst>
              <a:path w="5571467" h="1016618">
                <a:moveTo>
                  <a:pt x="0" y="0"/>
                </a:moveTo>
                <a:lnTo>
                  <a:pt x="5571467" y="0"/>
                </a:lnTo>
                <a:lnTo>
                  <a:pt x="5571467" y="1016618"/>
                </a:lnTo>
                <a:lnTo>
                  <a:pt x="0" y="1016618"/>
                </a:lnTo>
                <a:lnTo>
                  <a:pt x="0" y="0"/>
                </a:lnTo>
                <a:close/>
              </a:path>
            </a:pathLst>
          </a:custGeom>
          <a:blipFill>
            <a:blip r:embed="rId3"/>
            <a:stretch>
              <a:fillRect/>
            </a:stretch>
          </a:blipFill>
        </p:spPr>
      </p:sp>
    </p:spTree>
    <p:extLst>
      <p:ext uri="{BB962C8B-B14F-4D97-AF65-F5344CB8AC3E}">
        <p14:creationId xmlns:p14="http://schemas.microsoft.com/office/powerpoint/2010/main" val="322059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E2169900-D4AA-7C4C-8FCF-D3FD30883823}"/>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CD1BEDA-30D6-CC21-B403-CCBE8939AF26}"/>
              </a:ext>
            </a:extLst>
          </p:cNvPr>
          <p:cNvSpPr/>
          <p:nvPr/>
        </p:nvSpPr>
        <p:spPr>
          <a:xfrm>
            <a:off x="3877424" y="0"/>
            <a:ext cx="4129657" cy="584775"/>
          </a:xfrm>
          <a:prstGeom prst="rect">
            <a:avLst/>
          </a:prstGeom>
          <a:noFill/>
        </p:spPr>
        <p:txBody>
          <a:bodyPr wrap="none" lIns="91440" tIns="45720" rIns="91440" bIns="45720">
            <a:spAutoFit/>
          </a:bodyPr>
          <a:lstStyle/>
          <a:p>
            <a:pPr algn="ctr"/>
            <a:r>
              <a:rPr lang="en-US" sz="32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Cleaning Process</a:t>
            </a:r>
            <a:endParaRPr lang="en-US" sz="32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 name="Freeform 6">
            <a:extLst>
              <a:ext uri="{FF2B5EF4-FFF2-40B4-BE49-F238E27FC236}">
                <a16:creationId xmlns:a16="http://schemas.microsoft.com/office/drawing/2014/main" id="{3902D8E7-F774-AD37-F3B6-164ADE8C1C2A}"/>
              </a:ext>
            </a:extLst>
          </p:cNvPr>
          <p:cNvSpPr/>
          <p:nvPr/>
        </p:nvSpPr>
        <p:spPr>
          <a:xfrm>
            <a:off x="8439589" y="6180255"/>
            <a:ext cx="3714311" cy="677745"/>
          </a:xfrm>
          <a:custGeom>
            <a:avLst/>
            <a:gdLst/>
            <a:ahLst/>
            <a:cxnLst/>
            <a:rect l="l" t="t" r="r" b="b"/>
            <a:pathLst>
              <a:path w="5571467" h="1016618">
                <a:moveTo>
                  <a:pt x="0" y="0"/>
                </a:moveTo>
                <a:lnTo>
                  <a:pt x="5571467" y="0"/>
                </a:lnTo>
                <a:lnTo>
                  <a:pt x="5571467" y="1016618"/>
                </a:lnTo>
                <a:lnTo>
                  <a:pt x="0" y="1016618"/>
                </a:lnTo>
                <a:lnTo>
                  <a:pt x="0" y="0"/>
                </a:lnTo>
                <a:close/>
              </a:path>
            </a:pathLst>
          </a:custGeom>
          <a:blipFill>
            <a:blip r:embed="rId3"/>
            <a:stretch>
              <a:fillRect/>
            </a:stretch>
          </a:blipFill>
        </p:spPr>
      </p:sp>
      <p:pic>
        <p:nvPicPr>
          <p:cNvPr id="4" name="Picture 3">
            <a:extLst>
              <a:ext uri="{FF2B5EF4-FFF2-40B4-BE49-F238E27FC236}">
                <a16:creationId xmlns:a16="http://schemas.microsoft.com/office/drawing/2014/main" id="{AAB70F70-498E-BC3C-3ABD-4D37EF3845F4}"/>
              </a:ext>
            </a:extLst>
          </p:cNvPr>
          <p:cNvPicPr>
            <a:picLocks noChangeAspect="1"/>
          </p:cNvPicPr>
          <p:nvPr/>
        </p:nvPicPr>
        <p:blipFill>
          <a:blip r:embed="rId4"/>
          <a:stretch>
            <a:fillRect/>
          </a:stretch>
        </p:blipFill>
        <p:spPr>
          <a:xfrm>
            <a:off x="0" y="1489436"/>
            <a:ext cx="12192000" cy="3733322"/>
          </a:xfrm>
          <a:prstGeom prst="rect">
            <a:avLst/>
          </a:prstGeom>
        </p:spPr>
      </p:pic>
    </p:spTree>
    <p:extLst>
      <p:ext uri="{BB962C8B-B14F-4D97-AF65-F5344CB8AC3E}">
        <p14:creationId xmlns:p14="http://schemas.microsoft.com/office/powerpoint/2010/main" val="208933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E2169900-D4AA-7C4C-8FCF-D3FD30883823}"/>
            </a:ext>
          </a:extLst>
        </p:cNvPr>
        <p:cNvGrpSpPr/>
        <p:nvPr/>
      </p:nvGrpSpPr>
      <p:grpSpPr>
        <a:xfrm>
          <a:off x="0" y="0"/>
          <a:ext cx="0" cy="0"/>
          <a:chOff x="0" y="0"/>
          <a:chExt cx="0" cy="0"/>
        </a:xfrm>
      </p:grpSpPr>
      <p:sp>
        <p:nvSpPr>
          <p:cNvPr id="2" name="Freeform 6">
            <a:extLst>
              <a:ext uri="{FF2B5EF4-FFF2-40B4-BE49-F238E27FC236}">
                <a16:creationId xmlns:a16="http://schemas.microsoft.com/office/drawing/2014/main" id="{3902D8E7-F774-AD37-F3B6-164ADE8C1C2A}"/>
              </a:ext>
            </a:extLst>
          </p:cNvPr>
          <p:cNvSpPr/>
          <p:nvPr/>
        </p:nvSpPr>
        <p:spPr>
          <a:xfrm>
            <a:off x="8439589" y="6180255"/>
            <a:ext cx="3714311" cy="677745"/>
          </a:xfrm>
          <a:custGeom>
            <a:avLst/>
            <a:gdLst/>
            <a:ahLst/>
            <a:cxnLst/>
            <a:rect l="l" t="t" r="r" b="b"/>
            <a:pathLst>
              <a:path w="5571467" h="1016618">
                <a:moveTo>
                  <a:pt x="0" y="0"/>
                </a:moveTo>
                <a:lnTo>
                  <a:pt x="5571467" y="0"/>
                </a:lnTo>
                <a:lnTo>
                  <a:pt x="5571467" y="1016618"/>
                </a:lnTo>
                <a:lnTo>
                  <a:pt x="0" y="1016618"/>
                </a:lnTo>
                <a:lnTo>
                  <a:pt x="0" y="0"/>
                </a:lnTo>
                <a:close/>
              </a:path>
            </a:pathLst>
          </a:custGeom>
          <a:blipFill>
            <a:blip r:embed="rId3"/>
            <a:stretch>
              <a:fillRect/>
            </a:stretch>
          </a:blipFill>
        </p:spPr>
      </p:sp>
      <p:pic>
        <p:nvPicPr>
          <p:cNvPr id="5" name="Picture 4">
            <a:extLst>
              <a:ext uri="{FF2B5EF4-FFF2-40B4-BE49-F238E27FC236}">
                <a16:creationId xmlns:a16="http://schemas.microsoft.com/office/drawing/2014/main" id="{0A3FB7FA-B2A0-ECE7-98EC-56E1BA087774}"/>
              </a:ext>
            </a:extLst>
          </p:cNvPr>
          <p:cNvPicPr>
            <a:picLocks noChangeAspect="1"/>
          </p:cNvPicPr>
          <p:nvPr/>
        </p:nvPicPr>
        <p:blipFill>
          <a:blip r:embed="rId4"/>
          <a:stretch>
            <a:fillRect/>
          </a:stretch>
        </p:blipFill>
        <p:spPr>
          <a:xfrm>
            <a:off x="0" y="499621"/>
            <a:ext cx="12192000" cy="1935126"/>
          </a:xfrm>
          <a:prstGeom prst="rect">
            <a:avLst/>
          </a:prstGeom>
        </p:spPr>
      </p:pic>
      <p:pic>
        <p:nvPicPr>
          <p:cNvPr id="7" name="Picture 6">
            <a:extLst>
              <a:ext uri="{FF2B5EF4-FFF2-40B4-BE49-F238E27FC236}">
                <a16:creationId xmlns:a16="http://schemas.microsoft.com/office/drawing/2014/main" id="{833D7AE7-7A3D-00C7-B981-600F72D0FA0B}"/>
              </a:ext>
            </a:extLst>
          </p:cNvPr>
          <p:cNvPicPr>
            <a:picLocks noChangeAspect="1"/>
          </p:cNvPicPr>
          <p:nvPr/>
        </p:nvPicPr>
        <p:blipFill>
          <a:blip r:embed="rId5"/>
          <a:stretch>
            <a:fillRect/>
          </a:stretch>
        </p:blipFill>
        <p:spPr>
          <a:xfrm>
            <a:off x="0" y="3384637"/>
            <a:ext cx="12192000" cy="2795618"/>
          </a:xfrm>
          <a:prstGeom prst="rect">
            <a:avLst/>
          </a:prstGeom>
        </p:spPr>
      </p:pic>
      <p:sp>
        <p:nvSpPr>
          <p:cNvPr id="8" name="TextBox 7">
            <a:extLst>
              <a:ext uri="{FF2B5EF4-FFF2-40B4-BE49-F238E27FC236}">
                <a16:creationId xmlns:a16="http://schemas.microsoft.com/office/drawing/2014/main" id="{5B1F4375-C6E6-A55E-55E1-EF9EDC1AB11A}"/>
              </a:ext>
            </a:extLst>
          </p:cNvPr>
          <p:cNvSpPr txBox="1"/>
          <p:nvPr/>
        </p:nvSpPr>
        <p:spPr>
          <a:xfrm>
            <a:off x="0" y="2834248"/>
            <a:ext cx="1545996" cy="400110"/>
          </a:xfrm>
          <a:prstGeom prst="rect">
            <a:avLst/>
          </a:prstGeom>
          <a:noFill/>
        </p:spPr>
        <p:txBody>
          <a:bodyPr wrap="square" rtlCol="0">
            <a:spAutoFit/>
          </a:bodyPr>
          <a:lstStyle/>
          <a:p>
            <a:r>
              <a:rPr lang="en-US" sz="2000" dirty="0"/>
              <a:t>Describe :</a:t>
            </a:r>
          </a:p>
        </p:txBody>
      </p:sp>
    </p:spTree>
    <p:extLst>
      <p:ext uri="{BB962C8B-B14F-4D97-AF65-F5344CB8AC3E}">
        <p14:creationId xmlns:p14="http://schemas.microsoft.com/office/powerpoint/2010/main" val="100488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4D93B43B-3406-AA30-5552-0393E4EBEF82}"/>
              </a:ext>
            </a:extLst>
          </p:cNvPr>
          <p:cNvSpPr/>
          <p:nvPr/>
        </p:nvSpPr>
        <p:spPr>
          <a:xfrm>
            <a:off x="8397819" y="6072335"/>
            <a:ext cx="3714311" cy="677745"/>
          </a:xfrm>
          <a:custGeom>
            <a:avLst/>
            <a:gdLst/>
            <a:ahLst/>
            <a:cxnLst/>
            <a:rect l="l" t="t" r="r" b="b"/>
            <a:pathLst>
              <a:path w="5571467" h="1016618">
                <a:moveTo>
                  <a:pt x="0" y="0"/>
                </a:moveTo>
                <a:lnTo>
                  <a:pt x="5571467" y="0"/>
                </a:lnTo>
                <a:lnTo>
                  <a:pt x="5571467" y="1016618"/>
                </a:lnTo>
                <a:lnTo>
                  <a:pt x="0" y="1016618"/>
                </a:lnTo>
                <a:lnTo>
                  <a:pt x="0" y="0"/>
                </a:lnTo>
                <a:close/>
              </a:path>
            </a:pathLst>
          </a:custGeom>
          <a:blipFill>
            <a:blip r:embed="rId3"/>
            <a:stretch>
              <a:fillRect/>
            </a:stretch>
          </a:blipFill>
        </p:spPr>
      </p:sp>
      <p:pic>
        <p:nvPicPr>
          <p:cNvPr id="7" name="Picture 6">
            <a:extLst>
              <a:ext uri="{FF2B5EF4-FFF2-40B4-BE49-F238E27FC236}">
                <a16:creationId xmlns:a16="http://schemas.microsoft.com/office/drawing/2014/main" id="{F9500ADB-792B-B2EC-7157-7654C1B5DF01}"/>
              </a:ext>
            </a:extLst>
          </p:cNvPr>
          <p:cNvPicPr>
            <a:picLocks noChangeAspect="1"/>
          </p:cNvPicPr>
          <p:nvPr/>
        </p:nvPicPr>
        <p:blipFill>
          <a:blip r:embed="rId4"/>
          <a:stretch>
            <a:fillRect/>
          </a:stretch>
        </p:blipFill>
        <p:spPr>
          <a:xfrm>
            <a:off x="5408234" y="758039"/>
            <a:ext cx="4846740" cy="3513124"/>
          </a:xfrm>
          <a:prstGeom prst="rect">
            <a:avLst/>
          </a:prstGeom>
        </p:spPr>
      </p:pic>
      <p:pic>
        <p:nvPicPr>
          <p:cNvPr id="4" name="Picture 3">
            <a:extLst>
              <a:ext uri="{FF2B5EF4-FFF2-40B4-BE49-F238E27FC236}">
                <a16:creationId xmlns:a16="http://schemas.microsoft.com/office/drawing/2014/main" id="{CABB1C29-AB4A-84B0-4919-F718DBE2679E}"/>
              </a:ext>
            </a:extLst>
          </p:cNvPr>
          <p:cNvPicPr>
            <a:picLocks noChangeAspect="1"/>
          </p:cNvPicPr>
          <p:nvPr/>
        </p:nvPicPr>
        <p:blipFill>
          <a:blip r:embed="rId5"/>
          <a:stretch>
            <a:fillRect/>
          </a:stretch>
        </p:blipFill>
        <p:spPr>
          <a:xfrm>
            <a:off x="350911" y="291791"/>
            <a:ext cx="4275190" cy="4709568"/>
          </a:xfrm>
          <a:prstGeom prst="rect">
            <a:avLst/>
          </a:prstGeom>
        </p:spPr>
      </p:pic>
      <p:sp>
        <p:nvSpPr>
          <p:cNvPr id="5" name="TextBox 4">
            <a:extLst>
              <a:ext uri="{FF2B5EF4-FFF2-40B4-BE49-F238E27FC236}">
                <a16:creationId xmlns:a16="http://schemas.microsoft.com/office/drawing/2014/main" id="{FF5DCCBA-7468-0E81-5C63-72B0FD528538}"/>
              </a:ext>
            </a:extLst>
          </p:cNvPr>
          <p:cNvSpPr txBox="1"/>
          <p:nvPr/>
        </p:nvSpPr>
        <p:spPr>
          <a:xfrm>
            <a:off x="509048" y="5532613"/>
            <a:ext cx="7499169" cy="369332"/>
          </a:xfrm>
          <a:prstGeom prst="rect">
            <a:avLst/>
          </a:prstGeom>
          <a:noFill/>
        </p:spPr>
        <p:txBody>
          <a:bodyPr wrap="none" rtlCol="0">
            <a:spAutoFit/>
          </a:bodyPr>
          <a:lstStyle/>
          <a:p>
            <a:pPr marL="285750" indent="-285750">
              <a:buFont typeface="Arial" panose="020B0604020202020204" pitchFamily="34" charset="0"/>
              <a:buChar char="•"/>
            </a:pPr>
            <a:r>
              <a:rPr lang="en-US" dirty="0"/>
              <a:t>The above image shows the data we got from the DataFrame.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
            <a:extLst>
              <a:ext uri="{FF2B5EF4-FFF2-40B4-BE49-F238E27FC236}">
                <a16:creationId xmlns:a16="http://schemas.microsoft.com/office/drawing/2014/main" id="{164308D4-B529-A80F-742E-337E0054890F}"/>
              </a:ext>
            </a:extLst>
          </p:cNvPr>
          <p:cNvSpPr/>
          <p:nvPr/>
        </p:nvSpPr>
        <p:spPr>
          <a:xfrm>
            <a:off x="8331832" y="6060897"/>
            <a:ext cx="3714311" cy="677745"/>
          </a:xfrm>
          <a:custGeom>
            <a:avLst/>
            <a:gdLst/>
            <a:ahLst/>
            <a:cxnLst/>
            <a:rect l="l" t="t" r="r" b="b"/>
            <a:pathLst>
              <a:path w="5571467" h="1016618">
                <a:moveTo>
                  <a:pt x="0" y="0"/>
                </a:moveTo>
                <a:lnTo>
                  <a:pt x="5571467" y="0"/>
                </a:lnTo>
                <a:lnTo>
                  <a:pt x="5571467" y="1016618"/>
                </a:lnTo>
                <a:lnTo>
                  <a:pt x="0" y="1016618"/>
                </a:lnTo>
                <a:lnTo>
                  <a:pt x="0" y="0"/>
                </a:lnTo>
                <a:close/>
              </a:path>
            </a:pathLst>
          </a:custGeom>
          <a:blipFill>
            <a:blip r:embed="rId2"/>
            <a:stretch>
              <a:fillRect/>
            </a:stretch>
          </a:blipFill>
        </p:spPr>
      </p:sp>
      <p:pic>
        <p:nvPicPr>
          <p:cNvPr id="4" name="Picture 3">
            <a:extLst>
              <a:ext uri="{FF2B5EF4-FFF2-40B4-BE49-F238E27FC236}">
                <a16:creationId xmlns:a16="http://schemas.microsoft.com/office/drawing/2014/main" id="{CFFD591A-401A-047D-ECF1-5749B11D18F7}"/>
              </a:ext>
            </a:extLst>
          </p:cNvPr>
          <p:cNvPicPr>
            <a:picLocks noChangeAspect="1"/>
          </p:cNvPicPr>
          <p:nvPr/>
        </p:nvPicPr>
        <p:blipFill>
          <a:blip r:embed="rId3"/>
          <a:stretch>
            <a:fillRect/>
          </a:stretch>
        </p:blipFill>
        <p:spPr>
          <a:xfrm>
            <a:off x="1251390" y="1085769"/>
            <a:ext cx="8558002" cy="3974701"/>
          </a:xfrm>
          <a:prstGeom prst="rect">
            <a:avLst/>
          </a:prstGeom>
        </p:spPr>
      </p:pic>
      <p:sp>
        <p:nvSpPr>
          <p:cNvPr id="2" name="TextBox 1">
            <a:extLst>
              <a:ext uri="{FF2B5EF4-FFF2-40B4-BE49-F238E27FC236}">
                <a16:creationId xmlns:a16="http://schemas.microsoft.com/office/drawing/2014/main" id="{90B250ED-4BEC-92E1-2BEF-4AE7AC75DD60}"/>
              </a:ext>
            </a:extLst>
          </p:cNvPr>
          <p:cNvSpPr txBox="1"/>
          <p:nvPr/>
        </p:nvSpPr>
        <p:spPr>
          <a:xfrm>
            <a:off x="1008668" y="5514680"/>
            <a:ext cx="9470862" cy="369332"/>
          </a:xfrm>
          <a:prstGeom prst="rect">
            <a:avLst/>
          </a:prstGeom>
          <a:noFill/>
        </p:spPr>
        <p:txBody>
          <a:bodyPr wrap="none" rtlCol="0">
            <a:spAutoFit/>
          </a:bodyPr>
          <a:lstStyle/>
          <a:p>
            <a:pPr marL="285750" indent="-285750">
              <a:buFont typeface="Arial" panose="020B0604020202020204" pitchFamily="34" charset="0"/>
              <a:buChar char="•"/>
            </a:pPr>
            <a:r>
              <a:rPr lang="en-US" dirty="0"/>
              <a:t>The above Graph represent the count of the each alphabets in the Data Frame.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
            <a:extLst>
              <a:ext uri="{FF2B5EF4-FFF2-40B4-BE49-F238E27FC236}">
                <a16:creationId xmlns:a16="http://schemas.microsoft.com/office/drawing/2014/main" id="{164308D4-B529-A80F-742E-337E0054890F}"/>
              </a:ext>
            </a:extLst>
          </p:cNvPr>
          <p:cNvSpPr/>
          <p:nvPr/>
        </p:nvSpPr>
        <p:spPr>
          <a:xfrm>
            <a:off x="8331832" y="6060897"/>
            <a:ext cx="3714311" cy="677745"/>
          </a:xfrm>
          <a:custGeom>
            <a:avLst/>
            <a:gdLst/>
            <a:ahLst/>
            <a:cxnLst/>
            <a:rect l="l" t="t" r="r" b="b"/>
            <a:pathLst>
              <a:path w="5571467" h="1016618">
                <a:moveTo>
                  <a:pt x="0" y="0"/>
                </a:moveTo>
                <a:lnTo>
                  <a:pt x="5571467" y="0"/>
                </a:lnTo>
                <a:lnTo>
                  <a:pt x="5571467" y="1016618"/>
                </a:lnTo>
                <a:lnTo>
                  <a:pt x="0" y="1016618"/>
                </a:lnTo>
                <a:lnTo>
                  <a:pt x="0" y="0"/>
                </a:lnTo>
                <a:close/>
              </a:path>
            </a:pathLst>
          </a:custGeom>
          <a:blipFill>
            <a:blip r:embed="rId2"/>
            <a:stretch>
              <a:fillRect/>
            </a:stretch>
          </a:blipFill>
        </p:spPr>
      </p:sp>
      <p:graphicFrame>
        <p:nvGraphicFramePr>
          <p:cNvPr id="2" name="Table 1">
            <a:extLst>
              <a:ext uri="{FF2B5EF4-FFF2-40B4-BE49-F238E27FC236}">
                <a16:creationId xmlns:a16="http://schemas.microsoft.com/office/drawing/2014/main" id="{54C1DF89-4DDB-89CC-61A9-8A9B00CAE088}"/>
              </a:ext>
            </a:extLst>
          </p:cNvPr>
          <p:cNvGraphicFramePr>
            <a:graphicFrameLocks noGrp="1"/>
          </p:cNvGraphicFramePr>
          <p:nvPr>
            <p:extLst>
              <p:ext uri="{D42A27DB-BD31-4B8C-83A1-F6EECF244321}">
                <p14:modId xmlns:p14="http://schemas.microsoft.com/office/powerpoint/2010/main" val="2103472868"/>
              </p:ext>
            </p:extLst>
          </p:nvPr>
        </p:nvGraphicFramePr>
        <p:xfrm>
          <a:off x="697218" y="5285200"/>
          <a:ext cx="5815682" cy="1551394"/>
        </p:xfrm>
        <a:graphic>
          <a:graphicData uri="http://schemas.openxmlformats.org/drawingml/2006/table">
            <a:tbl>
              <a:tblPr bandRow="1">
                <a:tableStyleId>{5C22544A-7EE6-4342-B048-85BDC9FD1C3A}</a:tableStyleId>
              </a:tblPr>
              <a:tblGrid>
                <a:gridCol w="830812">
                  <a:extLst>
                    <a:ext uri="{9D8B030D-6E8A-4147-A177-3AD203B41FA5}">
                      <a16:colId xmlns:a16="http://schemas.microsoft.com/office/drawing/2014/main" val="1008744096"/>
                    </a:ext>
                  </a:extLst>
                </a:gridCol>
                <a:gridCol w="2263298">
                  <a:extLst>
                    <a:ext uri="{9D8B030D-6E8A-4147-A177-3AD203B41FA5}">
                      <a16:colId xmlns:a16="http://schemas.microsoft.com/office/drawing/2014/main" val="2047451763"/>
                    </a:ext>
                  </a:extLst>
                </a:gridCol>
                <a:gridCol w="2721572">
                  <a:extLst>
                    <a:ext uri="{9D8B030D-6E8A-4147-A177-3AD203B41FA5}">
                      <a16:colId xmlns:a16="http://schemas.microsoft.com/office/drawing/2014/main" val="2854962318"/>
                    </a:ext>
                  </a:extLst>
                </a:gridCol>
              </a:tblGrid>
              <a:tr h="316594">
                <a:tc>
                  <a:txBody>
                    <a:bodyPr/>
                    <a:lstStyle/>
                    <a:p>
                      <a:pPr>
                        <a:lnSpc>
                          <a:spcPct val="107000"/>
                        </a:lnSpc>
                        <a:spcAft>
                          <a:spcPts val="800"/>
                        </a:spcAft>
                      </a:pPr>
                      <a:r>
                        <a:rPr lang="en-IN" sz="1000">
                          <a:effectLst/>
                        </a:rPr>
                        <a:t>S No</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000">
                          <a:effectLst/>
                        </a:rPr>
                        <a:t>Algorithm Name</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000">
                          <a:effectLst/>
                        </a:rPr>
                        <a:t>Metric Score</a:t>
                      </a:r>
                      <a:endParaRPr lang="en-US"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64878022"/>
                  </a:ext>
                </a:extLst>
              </a:tr>
              <a:tr h="411600">
                <a:tc>
                  <a:txBody>
                    <a:bodyPr/>
                    <a:lstStyle/>
                    <a:p>
                      <a:pPr>
                        <a:lnSpc>
                          <a:spcPct val="107000"/>
                        </a:lnSpc>
                        <a:spcAft>
                          <a:spcPts val="800"/>
                        </a:spcAft>
                      </a:pPr>
                      <a:r>
                        <a:rPr lang="en-IN" sz="1300">
                          <a:effectLst/>
                        </a:rPr>
                        <a:t>1</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300">
                          <a:effectLst/>
                        </a:rPr>
                        <a:t>Logistic Regression</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300">
                          <a:effectLst/>
                        </a:rPr>
                        <a:t>0.877761</a:t>
                      </a:r>
                      <a:endParaRPr lang="en-US"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13342321"/>
                  </a:ext>
                </a:extLst>
              </a:tr>
              <a:tr h="411600">
                <a:tc>
                  <a:txBody>
                    <a:bodyPr/>
                    <a:lstStyle/>
                    <a:p>
                      <a:pPr>
                        <a:lnSpc>
                          <a:spcPct val="107000"/>
                        </a:lnSpc>
                        <a:spcAft>
                          <a:spcPts val="800"/>
                        </a:spcAft>
                      </a:pPr>
                      <a:r>
                        <a:rPr lang="en-IN" sz="1300">
                          <a:effectLst/>
                        </a:rPr>
                        <a:t>3</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300">
                          <a:effectLst/>
                        </a:rPr>
                        <a:t>Decision Tree Classifier</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300">
                          <a:effectLst/>
                        </a:rPr>
                        <a:t>0.947279</a:t>
                      </a:r>
                      <a:endParaRPr lang="en-US"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92262245"/>
                  </a:ext>
                </a:extLst>
              </a:tr>
              <a:tr h="411600">
                <a:tc>
                  <a:txBody>
                    <a:bodyPr/>
                    <a:lstStyle/>
                    <a:p>
                      <a:pPr>
                        <a:lnSpc>
                          <a:spcPct val="107000"/>
                        </a:lnSpc>
                        <a:spcAft>
                          <a:spcPts val="800"/>
                        </a:spcAft>
                      </a:pPr>
                      <a:r>
                        <a:rPr lang="en-IN" sz="1300">
                          <a:effectLst/>
                        </a:rPr>
                        <a:t>4</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300">
                          <a:effectLst/>
                        </a:rPr>
                        <a:t>Random Forest Classifier</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IN" sz="1300" dirty="0">
                          <a:effectLst/>
                        </a:rPr>
                        <a:t>0.985490</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46534974"/>
                  </a:ext>
                </a:extLst>
              </a:tr>
            </a:tbl>
          </a:graphicData>
        </a:graphic>
      </p:graphicFrame>
      <p:sp>
        <p:nvSpPr>
          <p:cNvPr id="5" name="TextBox 4">
            <a:extLst>
              <a:ext uri="{FF2B5EF4-FFF2-40B4-BE49-F238E27FC236}">
                <a16:creationId xmlns:a16="http://schemas.microsoft.com/office/drawing/2014/main" id="{ED2B74C2-84FF-58D9-3F7E-3E58C9D8D42D}"/>
              </a:ext>
            </a:extLst>
          </p:cNvPr>
          <p:cNvSpPr txBox="1"/>
          <p:nvPr/>
        </p:nvSpPr>
        <p:spPr>
          <a:xfrm>
            <a:off x="6965" y="4803959"/>
            <a:ext cx="1380506"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Accuracy :</a:t>
            </a:r>
          </a:p>
        </p:txBody>
      </p:sp>
      <p:sp>
        <p:nvSpPr>
          <p:cNvPr id="6" name="TextBox 5">
            <a:extLst>
              <a:ext uri="{FF2B5EF4-FFF2-40B4-BE49-F238E27FC236}">
                <a16:creationId xmlns:a16="http://schemas.microsoft.com/office/drawing/2014/main" id="{B33DDE2E-F9D7-E315-27C3-F185BB0FC441}"/>
              </a:ext>
            </a:extLst>
          </p:cNvPr>
          <p:cNvSpPr txBox="1"/>
          <p:nvPr/>
        </p:nvSpPr>
        <p:spPr>
          <a:xfrm>
            <a:off x="4579036" y="153775"/>
            <a:ext cx="1332416" cy="461665"/>
          </a:xfrm>
          <a:prstGeom prst="rect">
            <a:avLst/>
          </a:prstGeom>
          <a:noFill/>
        </p:spPr>
        <p:txBody>
          <a:bodyPr wrap="none" rtlCol="0">
            <a:spAutoFit/>
          </a:bodyPr>
          <a:lstStyle/>
          <a:p>
            <a:r>
              <a:rPr lang="en-US" sz="2400" b="1" dirty="0"/>
              <a:t>Models</a:t>
            </a:r>
            <a:r>
              <a:rPr lang="en-US" b="1" dirty="0"/>
              <a:t> </a:t>
            </a:r>
            <a:endParaRPr lang="en-US" dirty="0"/>
          </a:p>
        </p:txBody>
      </p:sp>
      <p:sp>
        <p:nvSpPr>
          <p:cNvPr id="8" name="TextBox 7">
            <a:extLst>
              <a:ext uri="{FF2B5EF4-FFF2-40B4-BE49-F238E27FC236}">
                <a16:creationId xmlns:a16="http://schemas.microsoft.com/office/drawing/2014/main" id="{3D8243D1-634A-B529-D0F8-1DCF6884E71C}"/>
              </a:ext>
            </a:extLst>
          </p:cNvPr>
          <p:cNvSpPr txBox="1"/>
          <p:nvPr/>
        </p:nvSpPr>
        <p:spPr>
          <a:xfrm>
            <a:off x="0" y="557262"/>
            <a:ext cx="11208471" cy="4146713"/>
          </a:xfrm>
          <a:prstGeom prst="rect">
            <a:avLst/>
          </a:prstGeom>
          <a:noFill/>
        </p:spPr>
        <p:txBody>
          <a:bodyPr wrap="square">
            <a:spAutoFit/>
          </a:bodyPr>
          <a:lstStyle/>
          <a:p>
            <a:pPr marL="273050">
              <a:lnSpc>
                <a:spcPct val="107000"/>
              </a:lnSpc>
              <a:spcAft>
                <a:spcPts val="800"/>
              </a:spcAft>
            </a:pPr>
            <a:r>
              <a:rPr lang="en-IN" sz="1800" b="1" u="sng" dirty="0">
                <a:effectLst/>
                <a:latin typeface="Calibri" panose="020F0502020204030204" pitchFamily="34" charset="0"/>
                <a:ea typeface="Calibri" panose="020F0502020204030204" pitchFamily="34" charset="0"/>
              </a:rPr>
              <a:t>Logistic Regression:</a:t>
            </a:r>
            <a:endParaRPr lang="en-US" sz="1400" dirty="0">
              <a:effectLst/>
              <a:latin typeface="Calibri" panose="020F0502020204030204" pitchFamily="34" charset="0"/>
              <a:ea typeface="Calibri" panose="020F0502020204030204" pitchFamily="34" charset="0"/>
            </a:endParaRPr>
          </a:p>
          <a:p>
            <a:pPr marL="273050">
              <a:lnSpc>
                <a:spcPct val="107000"/>
              </a:lnSpc>
              <a:spcAft>
                <a:spcPts val="800"/>
              </a:spcAft>
            </a:pPr>
            <a:r>
              <a:rPr lang="en-IN" sz="1800" dirty="0">
                <a:effectLst/>
                <a:latin typeface="Arial" panose="020B0604020202020204" pitchFamily="34" charset="0"/>
                <a:ea typeface="Calibri" panose="020F0502020204030204" pitchFamily="34" charset="0"/>
              </a:rPr>
              <a:t>Logistic regression is a statistical method that is used for building machine learning models where the dependent variable is dichotomous: i.e. binary. Logistic regression is used to describe data and the relationship between one dependent variable and one or more independent variables.</a:t>
            </a:r>
            <a:endParaRPr lang="en-US" sz="1400" dirty="0">
              <a:effectLst/>
              <a:latin typeface="Calibri" panose="020F0502020204030204" pitchFamily="34" charset="0"/>
              <a:ea typeface="Calibri" panose="020F0502020204030204" pitchFamily="34" charset="0"/>
            </a:endParaRPr>
          </a:p>
          <a:p>
            <a:pPr marL="273050">
              <a:lnSpc>
                <a:spcPct val="107000"/>
              </a:lnSpc>
              <a:spcAft>
                <a:spcPts val="800"/>
              </a:spcAft>
            </a:pPr>
            <a:r>
              <a:rPr lang="en-IN" sz="1800" b="1" u="sng" dirty="0">
                <a:effectLst/>
                <a:latin typeface="Calibri" panose="020F0502020204030204" pitchFamily="34" charset="0"/>
                <a:ea typeface="Calibri" panose="020F0502020204030204" pitchFamily="34" charset="0"/>
              </a:rPr>
              <a:t>Decision Tree Classifier:</a:t>
            </a:r>
            <a:endParaRPr lang="en-US" sz="1400" dirty="0">
              <a:effectLst/>
              <a:latin typeface="Calibri" panose="020F0502020204030204" pitchFamily="34" charset="0"/>
              <a:ea typeface="Calibri" panose="020F0502020204030204" pitchFamily="34" charset="0"/>
            </a:endParaRPr>
          </a:p>
          <a:p>
            <a:pPr marL="273050">
              <a:lnSpc>
                <a:spcPct val="107000"/>
              </a:lnSpc>
              <a:spcAft>
                <a:spcPts val="800"/>
              </a:spcAft>
            </a:pPr>
            <a:r>
              <a:rPr lang="en-IN" sz="1800" dirty="0">
                <a:effectLst/>
                <a:latin typeface="Arial" panose="020B0604020202020204" pitchFamily="34" charset="0"/>
                <a:ea typeface="Calibri" panose="020F0502020204030204" pitchFamily="34" charset="0"/>
              </a:rPr>
              <a:t>A decision tree is a non-parametric supervised learning algorithm, which is utilized for both classification and regression tasks. It has a hierarchical, tree structure, which consists of a root node, branches, internal nodes and leaf nodes.</a:t>
            </a:r>
            <a:endParaRPr lang="en-US" sz="1400" dirty="0">
              <a:effectLst/>
              <a:latin typeface="Calibri" panose="020F0502020204030204" pitchFamily="34" charset="0"/>
              <a:ea typeface="Calibri" panose="020F0502020204030204" pitchFamily="34" charset="0"/>
            </a:endParaRPr>
          </a:p>
          <a:p>
            <a:pPr marL="273050">
              <a:lnSpc>
                <a:spcPct val="107000"/>
              </a:lnSpc>
              <a:spcAft>
                <a:spcPts val="800"/>
              </a:spcAft>
            </a:pPr>
            <a:r>
              <a:rPr lang="en-IN" sz="1800" b="1" u="sng" dirty="0">
                <a:effectLst/>
                <a:latin typeface="Calibri" panose="020F0502020204030204" pitchFamily="34" charset="0"/>
                <a:ea typeface="Calibri" panose="020F0502020204030204" pitchFamily="34" charset="0"/>
              </a:rPr>
              <a:t>Random Forest Classifier:</a:t>
            </a:r>
            <a:endParaRPr lang="en-US" sz="1400" dirty="0">
              <a:effectLst/>
              <a:latin typeface="Calibri" panose="020F0502020204030204" pitchFamily="34" charset="0"/>
              <a:ea typeface="Calibri" panose="020F0502020204030204" pitchFamily="34" charset="0"/>
            </a:endParaRPr>
          </a:p>
          <a:p>
            <a:pPr marL="273050">
              <a:lnSpc>
                <a:spcPct val="107000"/>
              </a:lnSpc>
              <a:spcAft>
                <a:spcPts val="800"/>
              </a:spcAft>
              <a:tabLst>
                <a:tab pos="2019300" algn="l"/>
              </a:tabLst>
            </a:pPr>
            <a:r>
              <a:rPr lang="en-IN" sz="1800" dirty="0">
                <a:effectLst/>
                <a:latin typeface="Arial" panose="020B0604020202020204" pitchFamily="34" charset="0"/>
                <a:ea typeface="Calibri" panose="020F0502020204030204" pitchFamily="34" charset="0"/>
              </a:rPr>
              <a:t>Random forest is a commonly-used machine learning algorithm, trademarked by Leo Bierman and Adele Cutler, that combines the output of multiple decision trees to reach a single result. Its ease of use and flexibility have </a:t>
            </a:r>
            <a:r>
              <a:rPr lang="en-IN" sz="1800" dirty="0" err="1">
                <a:effectLst/>
                <a:latin typeface="Arial" panose="020B0604020202020204" pitchFamily="34" charset="0"/>
                <a:ea typeface="Calibri" panose="020F0502020204030204" pitchFamily="34" charset="0"/>
              </a:rPr>
              <a:t>fueled</a:t>
            </a:r>
            <a:r>
              <a:rPr lang="en-IN" sz="1800" dirty="0">
                <a:effectLst/>
                <a:latin typeface="Arial" panose="020B0604020202020204" pitchFamily="34" charset="0"/>
                <a:ea typeface="Calibri" panose="020F0502020204030204" pitchFamily="34" charset="0"/>
              </a:rPr>
              <a:t> its adoption, as it handles both classification and regression problems.</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94526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25925" y="336636"/>
            <a:ext cx="8829275" cy="1025730"/>
          </a:xfrm>
          <a:prstGeom prst="rect">
            <a:avLst/>
          </a:prstGeom>
        </p:spPr>
        <p:txBody>
          <a:bodyPr wrap="square" lIns="0" tIns="0" rIns="0" bIns="0" rtlCol="0" anchor="t">
            <a:spAutoFit/>
          </a:bodyPr>
          <a:lstStyle/>
          <a:p>
            <a:pPr algn="ctr">
              <a:lnSpc>
                <a:spcPts val="8677"/>
              </a:lnSpc>
              <a:spcBef>
                <a:spcPct val="0"/>
              </a:spcBef>
            </a:pPr>
            <a:r>
              <a:rPr lang="en-US" sz="6288" b="1" spc="616" dirty="0">
                <a:latin typeface="Times New Roman" panose="02020603050405020304" pitchFamily="18" charset="0"/>
                <a:cs typeface="Times New Roman" panose="02020603050405020304" pitchFamily="18" charset="0"/>
              </a:rPr>
              <a:t>CONCLUSION</a:t>
            </a:r>
          </a:p>
        </p:txBody>
      </p:sp>
      <p:sp>
        <p:nvSpPr>
          <p:cNvPr id="6" name="Freeform 6"/>
          <p:cNvSpPr/>
          <p:nvPr/>
        </p:nvSpPr>
        <p:spPr>
          <a:xfrm>
            <a:off x="8397819" y="6072335"/>
            <a:ext cx="3714311" cy="677745"/>
          </a:xfrm>
          <a:custGeom>
            <a:avLst/>
            <a:gdLst/>
            <a:ahLst/>
            <a:cxnLst/>
            <a:rect l="l" t="t" r="r" b="b"/>
            <a:pathLst>
              <a:path w="5571467" h="1016618">
                <a:moveTo>
                  <a:pt x="0" y="0"/>
                </a:moveTo>
                <a:lnTo>
                  <a:pt x="5571467" y="0"/>
                </a:lnTo>
                <a:lnTo>
                  <a:pt x="5571467" y="1016618"/>
                </a:lnTo>
                <a:lnTo>
                  <a:pt x="0" y="1016618"/>
                </a:lnTo>
                <a:lnTo>
                  <a:pt x="0" y="0"/>
                </a:lnTo>
                <a:close/>
              </a:path>
            </a:pathLst>
          </a:custGeom>
          <a:blipFill>
            <a:blip r:embed="rId2"/>
            <a:stretch>
              <a:fillRect/>
            </a:stretch>
          </a:blipFill>
        </p:spPr>
      </p:sp>
      <p:sp>
        <p:nvSpPr>
          <p:cNvPr id="3" name="TextBox 2">
            <a:extLst>
              <a:ext uri="{FF2B5EF4-FFF2-40B4-BE49-F238E27FC236}">
                <a16:creationId xmlns:a16="http://schemas.microsoft.com/office/drawing/2014/main" id="{CBF8BDB3-7849-501A-549B-26489C5923F5}"/>
              </a:ext>
            </a:extLst>
          </p:cNvPr>
          <p:cNvSpPr txBox="1"/>
          <p:nvPr/>
        </p:nvSpPr>
        <p:spPr>
          <a:xfrm>
            <a:off x="1715679" y="1607093"/>
            <a:ext cx="7953866" cy="4220514"/>
          </a:xfrm>
          <a:prstGeom prst="rect">
            <a:avLst/>
          </a:prstGeom>
          <a:noFill/>
        </p:spPr>
        <p:txBody>
          <a:bodyPr wrap="square">
            <a:spAutoFit/>
          </a:bodyPr>
          <a:lstStyle/>
          <a:p>
            <a:pPr marL="57150">
              <a:lnSpc>
                <a:spcPct val="107000"/>
              </a:lnSpc>
              <a:spcAft>
                <a:spcPts val="800"/>
              </a:spcAft>
            </a:pPr>
            <a:r>
              <a:rPr lang="en-IN" sz="2400" dirty="0">
                <a:effectLst/>
                <a:latin typeface="Arial" panose="020B0604020202020204" pitchFamily="34" charset="0"/>
                <a:ea typeface="Calibri" panose="020F0502020204030204" pitchFamily="34" charset="0"/>
                <a:cs typeface="Arial" panose="020B0604020202020204" pitchFamily="34" charset="0"/>
              </a:rPr>
              <a:t>Based on the Accuracy metrics, the best model for the classification problem appears to be Logistic Regression model. Although all the other models had similar accuracy scores, Logistic Regression model had the highest Accuracy.</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57150">
              <a:lnSpc>
                <a:spcPct val="107000"/>
              </a:lnSpc>
              <a:spcAft>
                <a:spcPts val="800"/>
              </a:spcAft>
            </a:pPr>
            <a:r>
              <a:rPr lang="en-IN" sz="2400" dirty="0">
                <a:effectLst/>
                <a:latin typeface="Arial" panose="020B0604020202020204" pitchFamily="34" charset="0"/>
                <a:ea typeface="Calibri" panose="020F0502020204030204" pitchFamily="34" charset="0"/>
                <a:cs typeface="Arial" panose="020B0604020202020204" pitchFamily="34" charset="0"/>
              </a:rPr>
              <a:t> </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57150">
              <a:lnSpc>
                <a:spcPct val="107000"/>
              </a:lnSpc>
              <a:spcAft>
                <a:spcPts val="800"/>
              </a:spcAft>
            </a:pPr>
            <a:r>
              <a:rPr lang="en-IN" sz="2400" dirty="0">
                <a:effectLst/>
                <a:latin typeface="Arial" panose="020B0604020202020204" pitchFamily="34" charset="0"/>
                <a:ea typeface="Calibri" panose="020F0502020204030204" pitchFamily="34" charset="0"/>
                <a:cs typeface="Arial" panose="020B0604020202020204" pitchFamily="34" charset="0"/>
              </a:rPr>
              <a:t>While Logistic Regression model had a good accuracy score of 0.985490. Therefore, based on the metrics evaluated Logistic Regression model appears to be the best model for this classification problem.</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TM02836342[[fn=Ion]]</Template>
  <TotalTime>588</TotalTime>
  <Words>470</Words>
  <Application>Microsoft Office PowerPoint</Application>
  <PresentationFormat>Widescreen</PresentationFormat>
  <Paragraphs>39</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Arial</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Krishna prasad Tella</cp:lastModifiedBy>
  <cp:revision>4</cp:revision>
  <dcterms:created xsi:type="dcterms:W3CDTF">2021-02-16T05:19:01Z</dcterms:created>
  <dcterms:modified xsi:type="dcterms:W3CDTF">2024-05-18T08:54:10Z</dcterms:modified>
</cp:coreProperties>
</file>