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72" r:id="rId12"/>
    <p:sldId id="265" r:id="rId13"/>
    <p:sldId id="266" r:id="rId14"/>
    <p:sldId id="267" r:id="rId15"/>
    <p:sldId id="268" r:id="rId16"/>
    <p:sldId id="269" r:id="rId17"/>
    <p:sldId id="270" r:id="rId18"/>
    <p:sldId id="271" r:id="rId19"/>
  </p:sldIdLst>
  <p:sldSz cx="12192000" cy="6858000"/>
  <p:notesSz cx="6858000" cy="9144000"/>
  <p:embeddedFontLst>
    <p:embeddedFont>
      <p:font typeface="Lato Black" panose="020F0502020204030203" pitchFamily="34" charset="0"/>
      <p:bold r:id="rId21"/>
      <p:boldItalic r:id="rId22"/>
    </p:embeddedFont>
    <p:embeddedFont>
      <p:font typeface="Libre Baskerville" panose="02000000000000000000" pitchFamily="2"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gTNTFXF72Pb4LtWwaip/xke1Ys8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48" name="Google Shape;14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ce48c36510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g2ce48c36510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3566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ce48c36510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2ce48c36510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ce48c36510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g2ce48c36510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ce48c36510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g2ce48c36510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d00efafb8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g2d00efafb8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ce48c36510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g2ce48c36510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d00efafb80_0_6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2d00efafb80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43" name="Google Shape;2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ce48c3651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2ce48c3651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ce48c36510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g2ce48c36510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ce48c36510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2ce48c36510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ce48c36510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g2ce48c36510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ce48c36510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g2ce48c36510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ce48c36510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g2ce48c36510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ce48c36510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g2ce48c36510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8"/>
        <p:cNvGrpSpPr/>
        <p:nvPr/>
      </p:nvGrpSpPr>
      <p:grpSpPr>
        <a:xfrm>
          <a:off x="0" y="0"/>
          <a:ext cx="0" cy="0"/>
          <a:chOff x="0" y="0"/>
          <a:chExt cx="0" cy="0"/>
        </a:xfrm>
      </p:grpSpPr>
      <p:sp>
        <p:nvSpPr>
          <p:cNvPr id="99" name="Google Shape;99;g2d00efafb80_0_69"/>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100" name="Google Shape;100;g2d00efafb80_0_69"/>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101" name="Google Shape;101;g2d00efafb80_0_6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g2d00efafb80_0_7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04" name="Google Shape;104;g2d00efafb80_0_7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g2d00efafb80_0_7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07" name="Google Shape;107;g2d00efafb80_0_76"/>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108" name="Google Shape;108;g2d00efafb80_0_7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9"/>
        <p:cNvGrpSpPr/>
        <p:nvPr/>
      </p:nvGrpSpPr>
      <p:grpSpPr>
        <a:xfrm>
          <a:off x="0" y="0"/>
          <a:ext cx="0" cy="0"/>
          <a:chOff x="0" y="0"/>
          <a:chExt cx="0" cy="0"/>
        </a:xfrm>
      </p:grpSpPr>
      <p:sp>
        <p:nvSpPr>
          <p:cNvPr id="110" name="Google Shape;110;g2d00efafb80_0_80"/>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11" name="Google Shape;111;g2d00efafb80_0_80"/>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rtl="0">
              <a:spcBef>
                <a:spcPts val="0"/>
              </a:spcBef>
              <a:spcAft>
                <a:spcPts val="0"/>
              </a:spcAft>
              <a:buSzPts val="1900"/>
              <a:buChar char="●"/>
              <a:defRPr sz="19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12" name="Google Shape;112;g2d00efafb80_0_80"/>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rtl="0">
              <a:spcBef>
                <a:spcPts val="0"/>
              </a:spcBef>
              <a:spcAft>
                <a:spcPts val="0"/>
              </a:spcAft>
              <a:buSzPts val="1900"/>
              <a:buChar char="●"/>
              <a:defRPr sz="19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13" name="Google Shape;113;g2d00efafb80_0_8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sp>
        <p:nvSpPr>
          <p:cNvPr id="115" name="Google Shape;115;g2d00efafb80_0_8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16" name="Google Shape;116;g2d00efafb80_0_8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7"/>
        <p:cNvGrpSpPr/>
        <p:nvPr/>
      </p:nvGrpSpPr>
      <p:grpSpPr>
        <a:xfrm>
          <a:off x="0" y="0"/>
          <a:ext cx="0" cy="0"/>
          <a:chOff x="0" y="0"/>
          <a:chExt cx="0" cy="0"/>
        </a:xfrm>
      </p:grpSpPr>
      <p:sp>
        <p:nvSpPr>
          <p:cNvPr id="118" name="Google Shape;118;g2d00efafb80_0_88"/>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119" name="Google Shape;119;g2d00efafb80_0_88"/>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20" name="Google Shape;120;g2d00efafb80_0_8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1"/>
        <p:cNvGrpSpPr/>
        <p:nvPr/>
      </p:nvGrpSpPr>
      <p:grpSpPr>
        <a:xfrm>
          <a:off x="0" y="0"/>
          <a:ext cx="0" cy="0"/>
          <a:chOff x="0" y="0"/>
          <a:chExt cx="0" cy="0"/>
        </a:xfrm>
      </p:grpSpPr>
      <p:sp>
        <p:nvSpPr>
          <p:cNvPr id="122" name="Google Shape;122;g2d00efafb80_0_92"/>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a:endParaRPr/>
          </a:p>
        </p:txBody>
      </p:sp>
      <p:sp>
        <p:nvSpPr>
          <p:cNvPr id="123" name="Google Shape;123;g2d00efafb80_0_9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4"/>
        <p:cNvGrpSpPr/>
        <p:nvPr/>
      </p:nvGrpSpPr>
      <p:grpSpPr>
        <a:xfrm>
          <a:off x="0" y="0"/>
          <a:ext cx="0" cy="0"/>
          <a:chOff x="0" y="0"/>
          <a:chExt cx="0" cy="0"/>
        </a:xfrm>
      </p:grpSpPr>
      <p:sp>
        <p:nvSpPr>
          <p:cNvPr id="125" name="Google Shape;125;g2d00efafb80_0_95"/>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g2d00efafb80_0_95"/>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endParaRPr/>
          </a:p>
        </p:txBody>
      </p:sp>
      <p:sp>
        <p:nvSpPr>
          <p:cNvPr id="127" name="Google Shape;127;g2d00efafb80_0_95"/>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8" name="Google Shape;128;g2d00efafb80_0_95"/>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129" name="Google Shape;129;g2d00efafb80_0_9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0"/>
        <p:cNvGrpSpPr/>
        <p:nvPr/>
      </p:nvGrpSpPr>
      <p:grpSpPr>
        <a:xfrm>
          <a:off x="0" y="0"/>
          <a:ext cx="0" cy="0"/>
          <a:chOff x="0" y="0"/>
          <a:chExt cx="0" cy="0"/>
        </a:xfrm>
      </p:grpSpPr>
      <p:sp>
        <p:nvSpPr>
          <p:cNvPr id="131" name="Google Shape;131;g2d00efafb80_0_101"/>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rtl="0">
              <a:lnSpc>
                <a:spcPct val="100000"/>
              </a:lnSpc>
              <a:spcBef>
                <a:spcPts val="0"/>
              </a:spcBef>
              <a:spcAft>
                <a:spcPts val="0"/>
              </a:spcAft>
              <a:buSzPts val="2400"/>
              <a:buNone/>
              <a:defRPr/>
            </a:lvl1pPr>
          </a:lstStyle>
          <a:p>
            <a:endParaRPr/>
          </a:p>
        </p:txBody>
      </p:sp>
      <p:sp>
        <p:nvSpPr>
          <p:cNvPr id="132" name="Google Shape;132;g2d00efafb80_0_10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3"/>
        <p:cNvGrpSpPr/>
        <p:nvPr/>
      </p:nvGrpSpPr>
      <p:grpSpPr>
        <a:xfrm>
          <a:off x="0" y="0"/>
          <a:ext cx="0" cy="0"/>
          <a:chOff x="0" y="0"/>
          <a:chExt cx="0" cy="0"/>
        </a:xfrm>
      </p:grpSpPr>
      <p:sp>
        <p:nvSpPr>
          <p:cNvPr id="134" name="Google Shape;134;g2d00efafb80_0_104"/>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rtl="0">
              <a:spcBef>
                <a:spcPts val="0"/>
              </a:spcBef>
              <a:spcAft>
                <a:spcPts val="0"/>
              </a:spcAft>
              <a:buSzPts val="16000"/>
              <a:buNone/>
              <a:defRPr sz="16000"/>
            </a:lvl1pPr>
            <a:lvl2pPr lvl="1" algn="ctr" rtl="0">
              <a:spcBef>
                <a:spcPts val="0"/>
              </a:spcBef>
              <a:spcAft>
                <a:spcPts val="0"/>
              </a:spcAft>
              <a:buSzPts val="16000"/>
              <a:buNone/>
              <a:defRPr sz="16000"/>
            </a:lvl2pPr>
            <a:lvl3pPr lvl="2" algn="ctr" rtl="0">
              <a:spcBef>
                <a:spcPts val="0"/>
              </a:spcBef>
              <a:spcAft>
                <a:spcPts val="0"/>
              </a:spcAft>
              <a:buSzPts val="16000"/>
              <a:buNone/>
              <a:defRPr sz="16000"/>
            </a:lvl3pPr>
            <a:lvl4pPr lvl="3" algn="ctr" rtl="0">
              <a:spcBef>
                <a:spcPts val="0"/>
              </a:spcBef>
              <a:spcAft>
                <a:spcPts val="0"/>
              </a:spcAft>
              <a:buSzPts val="16000"/>
              <a:buNone/>
              <a:defRPr sz="16000"/>
            </a:lvl4pPr>
            <a:lvl5pPr lvl="4" algn="ctr" rtl="0">
              <a:spcBef>
                <a:spcPts val="0"/>
              </a:spcBef>
              <a:spcAft>
                <a:spcPts val="0"/>
              </a:spcAft>
              <a:buSzPts val="16000"/>
              <a:buNone/>
              <a:defRPr sz="16000"/>
            </a:lvl5pPr>
            <a:lvl6pPr lvl="5" algn="ctr" rtl="0">
              <a:spcBef>
                <a:spcPts val="0"/>
              </a:spcBef>
              <a:spcAft>
                <a:spcPts val="0"/>
              </a:spcAft>
              <a:buSzPts val="16000"/>
              <a:buNone/>
              <a:defRPr sz="16000"/>
            </a:lvl6pPr>
            <a:lvl7pPr lvl="6" algn="ctr" rtl="0">
              <a:spcBef>
                <a:spcPts val="0"/>
              </a:spcBef>
              <a:spcAft>
                <a:spcPts val="0"/>
              </a:spcAft>
              <a:buSzPts val="16000"/>
              <a:buNone/>
              <a:defRPr sz="16000"/>
            </a:lvl7pPr>
            <a:lvl8pPr lvl="7" algn="ctr" rtl="0">
              <a:spcBef>
                <a:spcPts val="0"/>
              </a:spcBef>
              <a:spcAft>
                <a:spcPts val="0"/>
              </a:spcAft>
              <a:buSzPts val="16000"/>
              <a:buNone/>
              <a:defRPr sz="16000"/>
            </a:lvl8pPr>
            <a:lvl9pPr lvl="8" algn="ctr" rtl="0">
              <a:spcBef>
                <a:spcPts val="0"/>
              </a:spcBef>
              <a:spcAft>
                <a:spcPts val="0"/>
              </a:spcAft>
              <a:buSzPts val="16000"/>
              <a:buNone/>
              <a:defRPr sz="16000"/>
            </a:lvl9pPr>
          </a:lstStyle>
          <a:p>
            <a:r>
              <a:t>xx%</a:t>
            </a:r>
          </a:p>
        </p:txBody>
      </p:sp>
      <p:sp>
        <p:nvSpPr>
          <p:cNvPr id="135" name="Google Shape;135;g2d00efafb80_0_104"/>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rtl="0">
              <a:spcBef>
                <a:spcPts val="0"/>
              </a:spcBef>
              <a:spcAft>
                <a:spcPts val="0"/>
              </a:spcAft>
              <a:buSzPts val="2400"/>
              <a:buChar char="●"/>
              <a:defRPr/>
            </a:lvl1pPr>
            <a:lvl2pPr marL="914400" lvl="1" indent="-349250" algn="ctr" rtl="0">
              <a:spcBef>
                <a:spcPts val="0"/>
              </a:spcBef>
              <a:spcAft>
                <a:spcPts val="0"/>
              </a:spcAft>
              <a:buSzPts val="1900"/>
              <a:buChar char="○"/>
              <a:defRPr/>
            </a:lvl2pPr>
            <a:lvl3pPr marL="1371600" lvl="2" indent="-349250" algn="ctr" rtl="0">
              <a:spcBef>
                <a:spcPts val="0"/>
              </a:spcBef>
              <a:spcAft>
                <a:spcPts val="0"/>
              </a:spcAft>
              <a:buSzPts val="1900"/>
              <a:buChar char="■"/>
              <a:defRPr/>
            </a:lvl3pPr>
            <a:lvl4pPr marL="1828800" lvl="3" indent="-349250" algn="ctr" rtl="0">
              <a:spcBef>
                <a:spcPts val="0"/>
              </a:spcBef>
              <a:spcAft>
                <a:spcPts val="0"/>
              </a:spcAft>
              <a:buSzPts val="1900"/>
              <a:buChar char="●"/>
              <a:defRPr/>
            </a:lvl4pPr>
            <a:lvl5pPr marL="2286000" lvl="4" indent="-349250" algn="ctr" rtl="0">
              <a:spcBef>
                <a:spcPts val="0"/>
              </a:spcBef>
              <a:spcAft>
                <a:spcPts val="0"/>
              </a:spcAft>
              <a:buSzPts val="1900"/>
              <a:buChar char="○"/>
              <a:defRPr/>
            </a:lvl5pPr>
            <a:lvl6pPr marL="2743200" lvl="5" indent="-349250" algn="ctr" rtl="0">
              <a:spcBef>
                <a:spcPts val="0"/>
              </a:spcBef>
              <a:spcAft>
                <a:spcPts val="0"/>
              </a:spcAft>
              <a:buSzPts val="1900"/>
              <a:buChar char="■"/>
              <a:defRPr/>
            </a:lvl6pPr>
            <a:lvl7pPr marL="3200400" lvl="6" indent="-349250" algn="ctr" rtl="0">
              <a:spcBef>
                <a:spcPts val="0"/>
              </a:spcBef>
              <a:spcAft>
                <a:spcPts val="0"/>
              </a:spcAft>
              <a:buSzPts val="1900"/>
              <a:buChar char="●"/>
              <a:defRPr/>
            </a:lvl7pPr>
            <a:lvl8pPr marL="3657600" lvl="7" indent="-349250" algn="ctr" rtl="0">
              <a:spcBef>
                <a:spcPts val="0"/>
              </a:spcBef>
              <a:spcAft>
                <a:spcPts val="0"/>
              </a:spcAft>
              <a:buSzPts val="1900"/>
              <a:buChar char="○"/>
              <a:defRPr/>
            </a:lvl8pPr>
            <a:lvl9pPr marL="4114800" lvl="8" indent="-349250" algn="ctr" rtl="0">
              <a:spcBef>
                <a:spcPts val="0"/>
              </a:spcBef>
              <a:spcAft>
                <a:spcPts val="0"/>
              </a:spcAft>
              <a:buSzPts val="1900"/>
              <a:buChar char="■"/>
              <a:defRPr/>
            </a:lvl9pPr>
          </a:lstStyle>
          <a:p>
            <a:endParaRPr/>
          </a:p>
        </p:txBody>
      </p:sp>
      <p:sp>
        <p:nvSpPr>
          <p:cNvPr id="136" name="Google Shape;136;g2d00efafb80_0_10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7"/>
        <p:cNvGrpSpPr/>
        <p:nvPr/>
      </p:nvGrpSpPr>
      <p:grpSpPr>
        <a:xfrm>
          <a:off x="0" y="0"/>
          <a:ext cx="0" cy="0"/>
          <a:chOff x="0" y="0"/>
          <a:chExt cx="0" cy="0"/>
        </a:xfrm>
      </p:grpSpPr>
      <p:sp>
        <p:nvSpPr>
          <p:cNvPr id="138" name="Google Shape;138;g2d00efafb80_0_10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9"/>
        <p:cNvGrpSpPr/>
        <p:nvPr/>
      </p:nvGrpSpPr>
      <p:grpSpPr>
        <a:xfrm>
          <a:off x="0" y="0"/>
          <a:ext cx="0" cy="0"/>
          <a:chOff x="0" y="0"/>
          <a:chExt cx="0" cy="0"/>
        </a:xfrm>
      </p:grpSpPr>
      <p:sp>
        <p:nvSpPr>
          <p:cNvPr id="140" name="Google Shape;140;g2d00efafb80_0_11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1" name="Google Shape;141;g2d00efafb80_0_11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2" name="Google Shape;142;g2d00efafb80_0_1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3" name="Google Shape;143;g2d00efafb80_0_1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4" name="Google Shape;144;g2d00efafb80_0_1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145" name="Google Shape;145;g2d00efafb80_0_1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DDDDDD"/>
            </a:gs>
            <a:gs pos="100000">
              <a:srgbClr val="919191"/>
            </a:gs>
          </a:gsLst>
          <a:lin ang="5400012" scaled="0"/>
        </a:gradFill>
        <a:effectLst/>
      </p:bgPr>
    </p:bg>
    <p:spTree>
      <p:nvGrpSpPr>
        <p:cNvPr id="1" name="Shape 94"/>
        <p:cNvGrpSpPr/>
        <p:nvPr/>
      </p:nvGrpSpPr>
      <p:grpSpPr>
        <a:xfrm>
          <a:off x="0" y="0"/>
          <a:ext cx="0" cy="0"/>
          <a:chOff x="0" y="0"/>
          <a:chExt cx="0" cy="0"/>
        </a:xfrm>
      </p:grpSpPr>
      <p:sp>
        <p:nvSpPr>
          <p:cNvPr id="95" name="Google Shape;95;g2d00efafb80_0_65"/>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96" name="Google Shape;96;g2d00efafb80_0_65"/>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rtl="0">
              <a:lnSpc>
                <a:spcPct val="115000"/>
              </a:lnSpc>
              <a:spcBef>
                <a:spcPts val="0"/>
              </a:spcBef>
              <a:spcAft>
                <a:spcPts val="0"/>
              </a:spcAft>
              <a:buClr>
                <a:schemeClr val="dk2"/>
              </a:buClr>
              <a:buSzPts val="2400"/>
              <a:buChar char="●"/>
              <a:defRPr sz="2400">
                <a:solidFill>
                  <a:schemeClr val="dk2"/>
                </a:solidFill>
              </a:defRPr>
            </a:lvl1pPr>
            <a:lvl2pPr marL="914400" lvl="1" indent="-349250" rtl="0">
              <a:lnSpc>
                <a:spcPct val="115000"/>
              </a:lnSpc>
              <a:spcBef>
                <a:spcPts val="0"/>
              </a:spcBef>
              <a:spcAft>
                <a:spcPts val="0"/>
              </a:spcAft>
              <a:buClr>
                <a:schemeClr val="dk2"/>
              </a:buClr>
              <a:buSzPts val="1900"/>
              <a:buChar char="○"/>
              <a:defRPr sz="1900">
                <a:solidFill>
                  <a:schemeClr val="dk2"/>
                </a:solidFill>
              </a:defRPr>
            </a:lvl2pPr>
            <a:lvl3pPr marL="1371600" lvl="2" indent="-349250" rtl="0">
              <a:lnSpc>
                <a:spcPct val="115000"/>
              </a:lnSpc>
              <a:spcBef>
                <a:spcPts val="0"/>
              </a:spcBef>
              <a:spcAft>
                <a:spcPts val="0"/>
              </a:spcAft>
              <a:buClr>
                <a:schemeClr val="dk2"/>
              </a:buClr>
              <a:buSzPts val="1900"/>
              <a:buChar char="■"/>
              <a:defRPr sz="1900">
                <a:solidFill>
                  <a:schemeClr val="dk2"/>
                </a:solidFill>
              </a:defRPr>
            </a:lvl3pPr>
            <a:lvl4pPr marL="1828800" lvl="3" indent="-349250" rtl="0">
              <a:lnSpc>
                <a:spcPct val="115000"/>
              </a:lnSpc>
              <a:spcBef>
                <a:spcPts val="0"/>
              </a:spcBef>
              <a:spcAft>
                <a:spcPts val="0"/>
              </a:spcAft>
              <a:buClr>
                <a:schemeClr val="dk2"/>
              </a:buClr>
              <a:buSzPts val="1900"/>
              <a:buChar char="●"/>
              <a:defRPr sz="1900">
                <a:solidFill>
                  <a:schemeClr val="dk2"/>
                </a:solidFill>
              </a:defRPr>
            </a:lvl4pPr>
            <a:lvl5pPr marL="2286000" lvl="4" indent="-349250" rtl="0">
              <a:lnSpc>
                <a:spcPct val="115000"/>
              </a:lnSpc>
              <a:spcBef>
                <a:spcPts val="0"/>
              </a:spcBef>
              <a:spcAft>
                <a:spcPts val="0"/>
              </a:spcAft>
              <a:buClr>
                <a:schemeClr val="dk2"/>
              </a:buClr>
              <a:buSzPts val="1900"/>
              <a:buChar char="○"/>
              <a:defRPr sz="1900">
                <a:solidFill>
                  <a:schemeClr val="dk2"/>
                </a:solidFill>
              </a:defRPr>
            </a:lvl5pPr>
            <a:lvl6pPr marL="2743200" lvl="5" indent="-349250" rtl="0">
              <a:lnSpc>
                <a:spcPct val="115000"/>
              </a:lnSpc>
              <a:spcBef>
                <a:spcPts val="0"/>
              </a:spcBef>
              <a:spcAft>
                <a:spcPts val="0"/>
              </a:spcAft>
              <a:buClr>
                <a:schemeClr val="dk2"/>
              </a:buClr>
              <a:buSzPts val="1900"/>
              <a:buChar char="■"/>
              <a:defRPr sz="1900">
                <a:solidFill>
                  <a:schemeClr val="dk2"/>
                </a:solidFill>
              </a:defRPr>
            </a:lvl6pPr>
            <a:lvl7pPr marL="3200400" lvl="6" indent="-349250" rtl="0">
              <a:lnSpc>
                <a:spcPct val="115000"/>
              </a:lnSpc>
              <a:spcBef>
                <a:spcPts val="0"/>
              </a:spcBef>
              <a:spcAft>
                <a:spcPts val="0"/>
              </a:spcAft>
              <a:buClr>
                <a:schemeClr val="dk2"/>
              </a:buClr>
              <a:buSzPts val="1900"/>
              <a:buChar char="●"/>
              <a:defRPr sz="1900">
                <a:solidFill>
                  <a:schemeClr val="dk2"/>
                </a:solidFill>
              </a:defRPr>
            </a:lvl7pPr>
            <a:lvl8pPr marL="3657600" lvl="7" indent="-349250" rtl="0">
              <a:lnSpc>
                <a:spcPct val="115000"/>
              </a:lnSpc>
              <a:spcBef>
                <a:spcPts val="0"/>
              </a:spcBef>
              <a:spcAft>
                <a:spcPts val="0"/>
              </a:spcAft>
              <a:buClr>
                <a:schemeClr val="dk2"/>
              </a:buClr>
              <a:buSzPts val="1900"/>
              <a:buChar char="○"/>
              <a:defRPr sz="1900">
                <a:solidFill>
                  <a:schemeClr val="dk2"/>
                </a:solidFill>
              </a:defRPr>
            </a:lvl8pPr>
            <a:lvl9pPr marL="4114800" lvl="8" indent="-349250" rtl="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97" name="Google Shape;97;g2d00efafb80_0_6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rishnaprasadtella/ED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151" name="Google Shape;151;p1"/>
          <p:cNvSpPr txBox="1"/>
          <p:nvPr/>
        </p:nvSpPr>
        <p:spPr>
          <a:xfrm>
            <a:off x="2762879" y="3949986"/>
            <a:ext cx="72462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br>
              <a:rPr lang="en-IN" sz="1800" b="0" i="0" u="none" strike="noStrike" cap="none">
                <a:solidFill>
                  <a:schemeClr val="dk1"/>
                </a:solidFill>
                <a:latin typeface="Calibri"/>
                <a:ea typeface="Calibri"/>
                <a:cs typeface="Calibri"/>
                <a:sym typeface="Calibri"/>
              </a:rPr>
            </a:br>
            <a:r>
              <a:rPr lang="en-IN" sz="2400" b="1">
                <a:solidFill>
                  <a:schemeClr val="dk1"/>
                </a:solidFill>
              </a:rPr>
              <a:t>Medical Cost Prediction</a:t>
            </a:r>
            <a:endParaRPr sz="2400" b="1">
              <a:solidFill>
                <a:schemeClr val="dk1"/>
              </a:solidFill>
            </a:endParaRPr>
          </a:p>
          <a:p>
            <a:pPr marL="0" lvl="0" indent="0" algn="ctr" rtl="0">
              <a:lnSpc>
                <a:spcPct val="115000"/>
              </a:lnSpc>
              <a:spcBef>
                <a:spcPts val="0"/>
              </a:spcBef>
              <a:spcAft>
                <a:spcPts val="0"/>
              </a:spcAft>
              <a:buClr>
                <a:schemeClr val="dk1"/>
              </a:buClr>
              <a:buSzPts val="1100"/>
              <a:buFont typeface="Arial"/>
              <a:buNone/>
            </a:pPr>
            <a:r>
              <a:rPr lang="en-IN" b="1">
                <a:solidFill>
                  <a:schemeClr val="dk1"/>
                </a:solidFill>
              </a:rPr>
              <a:t>(Healthcare Domain)</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032" name="Picture 8">
            <a:extLst>
              <a:ext uri="{FF2B5EF4-FFF2-40B4-BE49-F238E27FC236}">
                <a16:creationId xmlns:a16="http://schemas.microsoft.com/office/drawing/2014/main" id="{A79BC8CE-DE99-D5BC-4116-DE01BE56C1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208" y="110311"/>
            <a:ext cx="5761791" cy="648299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03CB90C1-B043-EAF2-EB3B-9AD20DEABC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792" y="1361596"/>
            <a:ext cx="45720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437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g2ce48c36510_0_35"/>
          <p:cNvPicPr preferRelativeResize="0"/>
          <p:nvPr/>
        </p:nvPicPr>
        <p:blipFill>
          <a:blip r:embed="rId3">
            <a:alphaModFix/>
          </a:blip>
          <a:stretch>
            <a:fillRect/>
          </a:stretch>
        </p:blipFill>
        <p:spPr>
          <a:xfrm>
            <a:off x="907438" y="0"/>
            <a:ext cx="9420225" cy="3714750"/>
          </a:xfrm>
          <a:prstGeom prst="rect">
            <a:avLst/>
          </a:prstGeom>
          <a:noFill/>
          <a:ln>
            <a:noFill/>
          </a:ln>
        </p:spPr>
      </p:pic>
      <p:sp>
        <p:nvSpPr>
          <p:cNvPr id="209" name="Google Shape;209;g2ce48c36510_0_35"/>
          <p:cNvSpPr txBox="1"/>
          <p:nvPr/>
        </p:nvSpPr>
        <p:spPr>
          <a:xfrm>
            <a:off x="495875" y="3935025"/>
            <a:ext cx="8351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210" name="Google Shape;210;g2ce48c36510_0_35"/>
          <p:cNvSpPr txBox="1"/>
          <p:nvPr/>
        </p:nvSpPr>
        <p:spPr>
          <a:xfrm>
            <a:off x="1626800" y="4225000"/>
            <a:ext cx="83514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750">
                <a:solidFill>
                  <a:schemeClr val="dk1"/>
                </a:solidFill>
                <a:highlight>
                  <a:schemeClr val="lt1"/>
                </a:highlight>
              </a:rPr>
              <a:t>The image displays two graphs: a scatter plot showing medical costs by age and gender, and a box chart comparing medical costs by gender. In the scatter plot, there is a noticeable trend of increasing medical costs with age. The box chart illustrates a similar median cost for both genders but with different variations.</a:t>
            </a:r>
            <a:endParaRPr sz="3500">
              <a:solidFill>
                <a:schemeClr val="dk1"/>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g2ce48c36510_0_40"/>
          <p:cNvPicPr preferRelativeResize="0"/>
          <p:nvPr/>
        </p:nvPicPr>
        <p:blipFill>
          <a:blip r:embed="rId3">
            <a:alphaModFix/>
          </a:blip>
          <a:stretch>
            <a:fillRect/>
          </a:stretch>
        </p:blipFill>
        <p:spPr>
          <a:xfrm>
            <a:off x="5922975" y="456875"/>
            <a:ext cx="4733925" cy="3381375"/>
          </a:xfrm>
          <a:prstGeom prst="rect">
            <a:avLst/>
          </a:prstGeom>
          <a:noFill/>
          <a:ln>
            <a:noFill/>
          </a:ln>
        </p:spPr>
      </p:pic>
      <p:pic>
        <p:nvPicPr>
          <p:cNvPr id="216" name="Google Shape;216;g2ce48c36510_0_40"/>
          <p:cNvPicPr preferRelativeResize="0"/>
          <p:nvPr/>
        </p:nvPicPr>
        <p:blipFill>
          <a:blip r:embed="rId4">
            <a:alphaModFix/>
          </a:blip>
          <a:stretch>
            <a:fillRect/>
          </a:stretch>
        </p:blipFill>
        <p:spPr>
          <a:xfrm>
            <a:off x="297550" y="275900"/>
            <a:ext cx="4572000" cy="3743325"/>
          </a:xfrm>
          <a:prstGeom prst="rect">
            <a:avLst/>
          </a:prstGeom>
          <a:noFill/>
          <a:ln>
            <a:noFill/>
          </a:ln>
        </p:spPr>
      </p:pic>
      <p:sp>
        <p:nvSpPr>
          <p:cNvPr id="217" name="Google Shape;217;g2ce48c36510_0_40"/>
          <p:cNvSpPr txBox="1"/>
          <p:nvPr/>
        </p:nvSpPr>
        <p:spPr>
          <a:xfrm>
            <a:off x="6614425" y="4094500"/>
            <a:ext cx="5216700" cy="21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600">
                <a:solidFill>
                  <a:schemeClr val="dk1"/>
                </a:solidFill>
                <a:highlight>
                  <a:schemeClr val="lt1"/>
                </a:highlight>
              </a:rPr>
              <a:t>The image displays a box plot graph representing individual medical costs billed by health insurance. The y-axis is labeled “charges” and ranges from 0 to 60,000. The box plot shows a concentration of data points between 10,000 and 20,000 with outliers extending up to around 60,000. This visualization provides insights into the distribution and variability of medical charges within the dataset.</a:t>
            </a:r>
            <a:endParaRPr sz="1600">
              <a:solidFill>
                <a:schemeClr val="dk1"/>
              </a:solidFill>
              <a:highlight>
                <a:schemeClr val="lt1"/>
              </a:highlight>
            </a:endParaRPr>
          </a:p>
        </p:txBody>
      </p:sp>
      <p:sp>
        <p:nvSpPr>
          <p:cNvPr id="218" name="Google Shape;218;g2ce48c36510_0_40"/>
          <p:cNvSpPr txBox="1"/>
          <p:nvPr/>
        </p:nvSpPr>
        <p:spPr>
          <a:xfrm>
            <a:off x="568350" y="4268500"/>
            <a:ext cx="5147100" cy="209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550">
                <a:solidFill>
                  <a:schemeClr val="dk1"/>
                </a:solidFill>
                <a:highlight>
                  <a:schemeClr val="lt1"/>
                </a:highlight>
              </a:rPr>
              <a:t>The image displays a box plot graph representing individual medical costs billed by health insurance. The y-axis is labeled “charges” and ranges from 0 to 60,000. The box plot shows a concentration of data points between 10,000 and 20,000 with outliers extending up to around 60,000. This visualization provides insights into the distribution and variability of medical charges within the dataset.</a:t>
            </a:r>
            <a:endParaRPr sz="3300">
              <a:solidFill>
                <a:schemeClr val="dk1"/>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g2ce48c36510_0_50"/>
          <p:cNvPicPr preferRelativeResize="0"/>
          <p:nvPr/>
        </p:nvPicPr>
        <p:blipFill>
          <a:blip r:embed="rId3">
            <a:alphaModFix/>
          </a:blip>
          <a:stretch>
            <a:fillRect/>
          </a:stretch>
        </p:blipFill>
        <p:spPr>
          <a:xfrm>
            <a:off x="152400" y="152400"/>
            <a:ext cx="6795501" cy="6553200"/>
          </a:xfrm>
          <a:prstGeom prst="rect">
            <a:avLst/>
          </a:prstGeom>
          <a:noFill/>
          <a:ln>
            <a:noFill/>
          </a:ln>
        </p:spPr>
      </p:pic>
      <p:sp>
        <p:nvSpPr>
          <p:cNvPr id="224" name="Google Shape;224;g2ce48c36510_0_50"/>
          <p:cNvSpPr txBox="1"/>
          <p:nvPr/>
        </p:nvSpPr>
        <p:spPr>
          <a:xfrm>
            <a:off x="7281375" y="339275"/>
            <a:ext cx="4245300" cy="541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solidFill>
                  <a:schemeClr val="dk1"/>
                </a:solidFill>
                <a:highlight>
                  <a:schemeClr val="lt1"/>
                </a:highlight>
              </a:rPr>
              <a:t>A correlation matrix heatmap, visualizing the relationships between different variables such as age, BMI, children, charges, sex, smoker status, and regions. The color gradient from red to blue indicates the strength and direction of correlations. Notably, there is a strong positive correlation between being a smoker and higher medical charges (coefficient of 0.79). Additionally, age and BMI show a weak positive correlation (coefficient of 0.11). The heatmap provides valuable insights for understanding how these factors impact medical costs. </a:t>
            </a:r>
            <a:endParaRPr sz="2000">
              <a:solidFill>
                <a:schemeClr val="dk1"/>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1026" name="Picture 2">
            <a:extLst>
              <a:ext uri="{FF2B5EF4-FFF2-40B4-BE49-F238E27FC236}">
                <a16:creationId xmlns:a16="http://schemas.microsoft.com/office/drawing/2014/main" id="{DC50841C-F1FB-AE55-D8E8-BBAD1B9D84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0489" y="531682"/>
            <a:ext cx="8181975" cy="5210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ce48c36510_0_55"/>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Conclusion  </a:t>
            </a:r>
            <a:endParaRPr b="1">
              <a:solidFill>
                <a:srgbClr val="FF0000"/>
              </a:solidFill>
            </a:endParaRPr>
          </a:p>
        </p:txBody>
      </p:sp>
      <p:sp>
        <p:nvSpPr>
          <p:cNvPr id="235" name="Google Shape;235;g2ce48c36510_0_55"/>
          <p:cNvSpPr txBox="1">
            <a:spLocks noGrp="1"/>
          </p:cNvSpPr>
          <p:nvPr>
            <p:ph type="body" idx="1"/>
          </p:nvPr>
        </p:nvSpPr>
        <p:spPr>
          <a:xfrm>
            <a:off x="684880" y="1919030"/>
            <a:ext cx="10515600" cy="4351200"/>
          </a:xfrm>
          <a:prstGeom prst="rect">
            <a:avLst/>
          </a:prstGeom>
          <a:noFill/>
          <a:ln>
            <a:noFill/>
          </a:ln>
        </p:spPr>
        <p:txBody>
          <a:bodyPr spcFirstLastPara="1" wrap="square" lIns="91425" tIns="45700" rIns="91425" bIns="45700" anchor="t" anchorCtr="0">
            <a:normAutofit/>
          </a:bodyPr>
          <a:lstStyle/>
          <a:p>
            <a:pPr marL="50800" lvl="0" indent="0" algn="just" rtl="0">
              <a:lnSpc>
                <a:spcPct val="115000"/>
              </a:lnSpc>
              <a:spcBef>
                <a:spcPts val="0"/>
              </a:spcBef>
              <a:spcAft>
                <a:spcPts val="0"/>
              </a:spcAft>
              <a:buClr>
                <a:schemeClr val="dk1"/>
              </a:buClr>
              <a:buSzPts val="1100"/>
              <a:buFont typeface="Arial"/>
              <a:buNone/>
            </a:pPr>
            <a:r>
              <a:rPr lang="en-IN" sz="2000">
                <a:solidFill>
                  <a:srgbClr val="0D0D0D"/>
                </a:solidFill>
                <a:highlight>
                  <a:srgbClr val="FFFFFF"/>
                </a:highlight>
                <a:latin typeface="Arial"/>
                <a:ea typeface="Arial"/>
                <a:cs typeface="Arial"/>
                <a:sym typeface="Arial"/>
              </a:rPr>
              <a:t>In conclusion, the models were evaluated based on Mean Absolute Error (MAE), which measures the average absolute difference between predicted and actual values. Among the models tested, GradientBoostingRegressor performed the best with the lowest MAE of 3977.77, followed closely by Random Forest Regressor with an MAE of 4015.65. Linear Regression and SVR showed higher MAE values, indicating less accurate predictions compared to other models. Decision Tree Regressor and AdaBoost Regressor also exhibited relatively higher MAE values, suggesting room for improvement in their predictive performance.</a:t>
            </a:r>
            <a:endParaRPr sz="2000">
              <a:solidFill>
                <a:srgbClr val="0D0D0D"/>
              </a:solidFill>
              <a:highlight>
                <a:srgbClr val="FFFFFF"/>
              </a:highlight>
              <a:latin typeface="Arial"/>
              <a:ea typeface="Arial"/>
              <a:cs typeface="Arial"/>
              <a:sym typeface="Arial"/>
            </a:endParaRPr>
          </a:p>
          <a:p>
            <a:pPr marL="97790" lvl="0" indent="0" algn="l" rtl="0">
              <a:lnSpc>
                <a:spcPct val="90000"/>
              </a:lnSpc>
              <a:spcBef>
                <a:spcPts val="1000"/>
              </a:spcBef>
              <a:spcAft>
                <a:spcPts val="0"/>
              </a:spcAft>
              <a:buClr>
                <a:schemeClr val="dk1"/>
              </a:buClr>
              <a:buSzPts val="2800"/>
              <a:buNone/>
            </a:pP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9"/>
        <p:cNvGrpSpPr/>
        <p:nvPr/>
      </p:nvGrpSpPr>
      <p:grpSpPr>
        <a:xfrm>
          <a:off x="0" y="0"/>
          <a:ext cx="0" cy="0"/>
          <a:chOff x="0" y="0"/>
          <a:chExt cx="0" cy="0"/>
        </a:xfrm>
      </p:grpSpPr>
      <p:pic>
        <p:nvPicPr>
          <p:cNvPr id="240" name="Google Shape;240;g2d00efafb80_0_61"/>
          <p:cNvPicPr preferRelativeResize="0"/>
          <p:nvPr/>
        </p:nvPicPr>
        <p:blipFill>
          <a:blip r:embed="rId3">
            <a:alphaModFix/>
          </a:blip>
          <a:stretch>
            <a:fillRect/>
          </a:stretch>
        </p:blipFill>
        <p:spPr>
          <a:xfrm>
            <a:off x="320900" y="792725"/>
            <a:ext cx="11715750" cy="5057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246" name="Google Shape;246;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2ce48c36510_0_0"/>
          <p:cNvSpPr txBox="1"/>
          <p:nvPr/>
        </p:nvSpPr>
        <p:spPr>
          <a:xfrm>
            <a:off x="273819" y="1212200"/>
            <a:ext cx="10603200" cy="5179500"/>
          </a:xfrm>
          <a:prstGeom prst="rect">
            <a:avLst/>
          </a:prstGeom>
          <a:noFill/>
          <a:ln>
            <a:noFill/>
          </a:ln>
        </p:spPr>
        <p:txBody>
          <a:bodyPr spcFirstLastPara="1" wrap="square" lIns="91425" tIns="45700" rIns="91425" bIns="45700" anchor="t" anchorCtr="0">
            <a:spAutoFit/>
          </a:bodyPr>
          <a:lstStyle/>
          <a:p>
            <a:pPr marL="457200" lvl="0" indent="-387350" algn="l" rtl="0">
              <a:lnSpc>
                <a:spcPct val="115000"/>
              </a:lnSpc>
              <a:spcBef>
                <a:spcPts val="0"/>
              </a:spcBef>
              <a:spcAft>
                <a:spcPts val="0"/>
              </a:spcAft>
              <a:buClr>
                <a:schemeClr val="dk1"/>
              </a:buClr>
              <a:buSzPts val="2500"/>
              <a:buChar char="•"/>
            </a:pPr>
            <a:r>
              <a:rPr lang="en-IN" sz="2500">
                <a:solidFill>
                  <a:schemeClr val="dk1"/>
                </a:solidFill>
              </a:rPr>
              <a:t>My Self Tella Krishna Prasad, I had Completed my Bachelors of science in Electronic.</a:t>
            </a:r>
            <a:endParaRPr sz="2500">
              <a:solidFill>
                <a:schemeClr val="dk1"/>
              </a:solidFill>
            </a:endParaRPr>
          </a:p>
          <a:p>
            <a:pPr marL="457200" lvl="0" indent="-387350" algn="l" rtl="0">
              <a:lnSpc>
                <a:spcPct val="115000"/>
              </a:lnSpc>
              <a:spcBef>
                <a:spcPts val="0"/>
              </a:spcBef>
              <a:spcAft>
                <a:spcPts val="0"/>
              </a:spcAft>
              <a:buClr>
                <a:schemeClr val="dk1"/>
              </a:buClr>
              <a:buSzPts val="2500"/>
              <a:buChar char="•"/>
            </a:pPr>
            <a:r>
              <a:rPr lang="en-IN" sz="2500">
                <a:solidFill>
                  <a:schemeClr val="dk1"/>
                </a:solidFill>
              </a:rPr>
              <a:t>I want to upgrade myself with the new technology, Data science offers high demand, high salaries, and diverse opportunities across industries. It provides intellectually stimulating work with a significant impact, continuous growth potential, and the flexibility of remote work, making it a future-proof and rewarding career choice.</a:t>
            </a:r>
            <a:endParaRPr sz="2500">
              <a:solidFill>
                <a:schemeClr val="dk1"/>
              </a:solidFill>
            </a:endParaRPr>
          </a:p>
          <a:p>
            <a:pPr marL="457200" lvl="0" indent="-387350" algn="l" rtl="0">
              <a:lnSpc>
                <a:spcPct val="115000"/>
              </a:lnSpc>
              <a:spcBef>
                <a:spcPts val="0"/>
              </a:spcBef>
              <a:spcAft>
                <a:spcPts val="0"/>
              </a:spcAft>
              <a:buClr>
                <a:schemeClr val="dk1"/>
              </a:buClr>
              <a:buSzPts val="2500"/>
              <a:buChar char="•"/>
            </a:pPr>
            <a:r>
              <a:rPr lang="en-IN" sz="2500">
                <a:solidFill>
                  <a:schemeClr val="dk1"/>
                </a:solidFill>
              </a:rPr>
              <a:t>I am fresher with lot of Domain Knowledge.</a:t>
            </a:r>
            <a:endParaRPr sz="25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5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500">
              <a:solidFill>
                <a:schemeClr val="dk1"/>
              </a:solidFill>
            </a:endParaRPr>
          </a:p>
          <a:p>
            <a:pPr marL="0" lvl="0" indent="0" algn="l" rtl="0">
              <a:spcBef>
                <a:spcPts val="0"/>
              </a:spcBef>
              <a:spcAft>
                <a:spcPts val="0"/>
              </a:spcAft>
              <a:buClr>
                <a:schemeClr val="dk1"/>
              </a:buClr>
              <a:buSzPts val="1100"/>
              <a:buFont typeface="Arial"/>
              <a:buNone/>
            </a:pPr>
            <a:r>
              <a:rPr lang="en-IN" sz="2500" b="1">
                <a:solidFill>
                  <a:schemeClr val="dk1"/>
                </a:solidFill>
                <a:latin typeface="Calibri"/>
                <a:ea typeface="Calibri"/>
                <a:cs typeface="Calibri"/>
                <a:sym typeface="Calibri"/>
              </a:rPr>
              <a:t>     GitHub Url : </a:t>
            </a:r>
            <a:r>
              <a:rPr lang="en-IN" sz="2500">
                <a:solidFill>
                  <a:schemeClr val="hlink"/>
                </a:solidFill>
                <a:uFill>
                  <a:noFill/>
                </a:uFill>
                <a:latin typeface="Calibri"/>
                <a:ea typeface="Calibri"/>
                <a:cs typeface="Calibri"/>
                <a:sym typeface="Calibri"/>
                <a:hlinkClick r:id="rId3"/>
              </a:rPr>
              <a:t>krishnaprasadtella/EDA (github.com)</a:t>
            </a:r>
            <a:endParaRPr sz="2500">
              <a:solidFill>
                <a:schemeClr val="hlink"/>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a:solidFill>
                <a:schemeClr val="dk1"/>
              </a:solidFill>
              <a:latin typeface="Calibri"/>
              <a:ea typeface="Calibri"/>
              <a:cs typeface="Calibri"/>
              <a:sym typeface="Calibri"/>
            </a:endParaRPr>
          </a:p>
        </p:txBody>
      </p:sp>
      <p:sp>
        <p:nvSpPr>
          <p:cNvPr id="157" name="Google Shape;157;g2ce48c36510_0_0"/>
          <p:cNvSpPr txBox="1"/>
          <p:nvPr/>
        </p:nvSpPr>
        <p:spPr>
          <a:xfrm>
            <a:off x="427656" y="416554"/>
            <a:ext cx="6099600" cy="4863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Agenda (This should be the PPT flow)  </a:t>
            </a:r>
            <a:endParaRPr b="1">
              <a:solidFill>
                <a:srgbClr val="FF0000"/>
              </a:solidFill>
            </a:endParaRPr>
          </a:p>
        </p:txBody>
      </p:sp>
      <p:sp>
        <p:nvSpPr>
          <p:cNvPr id="163" name="Google Shape;163;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IN" b="1"/>
              <a:t>Business Problem and Use case domain understanding(If Required) </a:t>
            </a:r>
            <a:endParaRPr/>
          </a:p>
          <a:p>
            <a:pPr marL="228600" lvl="0" indent="-228600" algn="l" rtl="0">
              <a:lnSpc>
                <a:spcPct val="90000"/>
              </a:lnSpc>
              <a:spcBef>
                <a:spcPts val="1000"/>
              </a:spcBef>
              <a:spcAft>
                <a:spcPts val="0"/>
              </a:spcAft>
              <a:buClr>
                <a:schemeClr val="dk1"/>
              </a:buClr>
              <a:buSzPct val="100000"/>
              <a:buChar char="•"/>
            </a:pPr>
            <a:r>
              <a:rPr lang="en-IN" b="1"/>
              <a:t>Objective of the Project</a:t>
            </a:r>
            <a:endParaRPr/>
          </a:p>
          <a:p>
            <a:pPr marL="228600" lvl="0" indent="-228600" algn="l" rtl="0">
              <a:lnSpc>
                <a:spcPct val="90000"/>
              </a:lnSpc>
              <a:spcBef>
                <a:spcPts val="1000"/>
              </a:spcBef>
              <a:spcAft>
                <a:spcPts val="0"/>
              </a:spcAft>
              <a:buClr>
                <a:schemeClr val="dk1"/>
              </a:buClr>
              <a:buSzPct val="100000"/>
              <a:buChar char="•"/>
            </a:pPr>
            <a:r>
              <a:rPr lang="en-IN" b="1"/>
              <a:t>Web Scraping – Details (Websites, Processor you followed) </a:t>
            </a:r>
            <a:endParaRPr/>
          </a:p>
          <a:p>
            <a:pPr marL="228600" lvl="0" indent="-228600" algn="l" rtl="0">
              <a:lnSpc>
                <a:spcPct val="90000"/>
              </a:lnSpc>
              <a:spcBef>
                <a:spcPts val="1000"/>
              </a:spcBef>
              <a:spcAft>
                <a:spcPts val="0"/>
              </a:spcAft>
              <a:buClr>
                <a:schemeClr val="dk1"/>
              </a:buClr>
              <a:buSzPct val="100000"/>
              <a:buChar char="•"/>
            </a:pPr>
            <a:r>
              <a:rPr lang="en-IN" b="1"/>
              <a:t>Summary of the Data </a:t>
            </a:r>
            <a:endParaRPr/>
          </a:p>
          <a:p>
            <a:pPr marL="0" lvl="0" indent="0" algn="l" rtl="0">
              <a:lnSpc>
                <a:spcPct val="90000"/>
              </a:lnSpc>
              <a:spcBef>
                <a:spcPts val="1000"/>
              </a:spcBef>
              <a:spcAft>
                <a:spcPts val="0"/>
              </a:spcAft>
              <a:buClr>
                <a:schemeClr val="dk1"/>
              </a:buClr>
              <a:buSzPct val="100000"/>
              <a:buNone/>
            </a:pPr>
            <a:endParaRPr b="1"/>
          </a:p>
          <a:p>
            <a:pPr marL="228600" lvl="0" indent="-228600" algn="l" rtl="0">
              <a:lnSpc>
                <a:spcPct val="90000"/>
              </a:lnSpc>
              <a:spcBef>
                <a:spcPts val="1000"/>
              </a:spcBef>
              <a:spcAft>
                <a:spcPts val="0"/>
              </a:spcAft>
              <a:buClr>
                <a:srgbClr val="FF0000"/>
              </a:buClr>
              <a:buSzPct val="100000"/>
              <a:buChar char="•"/>
            </a:pPr>
            <a:r>
              <a:rPr lang="en-IN" b="1" u="sng">
                <a:solidFill>
                  <a:srgbClr val="FF0000"/>
                </a:solidFill>
              </a:rPr>
              <a:t>Exploratory Data Analysis: </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a:t>Data Cleaning Steps  </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a:t>Data Manipulation Steps</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a:t>Univariate Analysis  Steps</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a:t>Bivariate Analysis  Steps </a:t>
            </a:r>
            <a:endParaRPr/>
          </a:p>
          <a:p>
            <a:pPr marL="0" lvl="0" indent="0" algn="just" rtl="0">
              <a:lnSpc>
                <a:spcPct val="90000"/>
              </a:lnSpc>
              <a:spcBef>
                <a:spcPts val="1000"/>
              </a:spcBef>
              <a:spcAft>
                <a:spcPts val="0"/>
              </a:spcAft>
              <a:buClr>
                <a:schemeClr val="dk1"/>
              </a:buClr>
              <a:buSzPct val="100000"/>
              <a:buNone/>
            </a:pPr>
            <a:endParaRPr b="1"/>
          </a:p>
          <a:p>
            <a:pPr marL="228600" lvl="0" indent="-228600" algn="l" rtl="0">
              <a:lnSpc>
                <a:spcPct val="90000"/>
              </a:lnSpc>
              <a:spcBef>
                <a:spcPts val="1000"/>
              </a:spcBef>
              <a:spcAft>
                <a:spcPts val="0"/>
              </a:spcAft>
              <a:buClr>
                <a:schemeClr val="dk1"/>
              </a:buClr>
              <a:buSzPct val="100000"/>
              <a:buChar char="•"/>
            </a:pPr>
            <a:r>
              <a:rPr lang="en-IN" b="1"/>
              <a:t>Key Business Question  </a:t>
            </a:r>
            <a:endParaRPr/>
          </a:p>
          <a:p>
            <a:pPr marL="228600" lvl="0" indent="-228600" algn="l" rtl="0">
              <a:lnSpc>
                <a:spcPct val="90000"/>
              </a:lnSpc>
              <a:spcBef>
                <a:spcPts val="1000"/>
              </a:spcBef>
              <a:spcAft>
                <a:spcPts val="0"/>
              </a:spcAft>
              <a:buClr>
                <a:schemeClr val="dk1"/>
              </a:buClr>
              <a:buSzPct val="100000"/>
              <a:buChar char="•"/>
            </a:pPr>
            <a:r>
              <a:rPr lang="en-IN" b="1"/>
              <a:t>Conclusion (Key finding overall) </a:t>
            </a:r>
            <a:endParaRPr/>
          </a:p>
          <a:p>
            <a:pPr marL="228600" lvl="0" indent="-228600" algn="l" rtl="0">
              <a:lnSpc>
                <a:spcPct val="90000"/>
              </a:lnSpc>
              <a:spcBef>
                <a:spcPts val="1000"/>
              </a:spcBef>
              <a:spcAft>
                <a:spcPts val="0"/>
              </a:spcAft>
              <a:buClr>
                <a:schemeClr val="dk1"/>
              </a:buClr>
              <a:buSzPct val="100000"/>
              <a:buChar char="•"/>
            </a:pPr>
            <a:r>
              <a:rPr lang="en-IN" b="1"/>
              <a:t>Q&amp;A Slide </a:t>
            </a:r>
            <a:endParaRPr/>
          </a:p>
          <a:p>
            <a:pPr marL="228600" lvl="0" indent="-228600" algn="l" rtl="0">
              <a:lnSpc>
                <a:spcPct val="90000"/>
              </a:lnSpc>
              <a:spcBef>
                <a:spcPts val="1000"/>
              </a:spcBef>
              <a:spcAft>
                <a:spcPts val="0"/>
              </a:spcAft>
              <a:buClr>
                <a:schemeClr val="dk1"/>
              </a:buClr>
              <a:buSzPct val="100000"/>
              <a:buChar char="•"/>
            </a:pPr>
            <a:r>
              <a:rPr lang="en-IN" b="1"/>
              <a:t>Your Experience/Challenges working on Web Scraping – Data Analysis Project.</a:t>
            </a:r>
            <a:endParaRPr/>
          </a:p>
          <a:p>
            <a:pPr marL="228600" lvl="0" indent="-13081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2ce48c36510_0_5"/>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sz="4300" b="1"/>
              <a:t>Problem Statement</a:t>
            </a:r>
            <a:endParaRPr sz="4300" b="1"/>
          </a:p>
        </p:txBody>
      </p:sp>
      <p:sp>
        <p:nvSpPr>
          <p:cNvPr id="169" name="Google Shape;169;g2ce48c36510_0_5"/>
          <p:cNvSpPr txBox="1">
            <a:spLocks noGrp="1"/>
          </p:cNvSpPr>
          <p:nvPr>
            <p:ph type="body" idx="1"/>
          </p:nvPr>
        </p:nvSpPr>
        <p:spPr>
          <a:xfrm>
            <a:off x="525405" y="1343955"/>
            <a:ext cx="10515600" cy="43512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Font typeface="Arial"/>
              <a:buNone/>
            </a:pPr>
            <a:r>
              <a:rPr lang="en-IN" sz="2400"/>
              <a:t>The aim here will be to predict the medical costs billed by health insurance on an individual given some features about the individual in the dataset.</a:t>
            </a:r>
            <a:r>
              <a:rPr lang="en-IN" sz="2400">
                <a:highlight>
                  <a:schemeClr val="lt1"/>
                </a:highlight>
              </a:rPr>
              <a:t>The rising costs of healthcare pose significant challenges for individuals, insurers, and healthcare providers. Predicting medical costs accurately is crucial for financial planning, resource allocation, and optimizing patient care. By analyzing historical data, we aim to build predictive models that estimate future medical expenses based on patient characteristics, treatments, and other relevant factors. The goal is to improve cost management, enhance patient outcomes, and ensure sustainable healthcare systems .</a:t>
            </a:r>
            <a:endParaRPr sz="2400">
              <a:highlight>
                <a:schemeClr val="lt1"/>
              </a:highlight>
            </a:endParaRPr>
          </a:p>
          <a:p>
            <a:pPr marL="228600" lvl="0" indent="-13081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ce48c36510_0_10"/>
          <p:cNvSpPr txBox="1">
            <a:spLocks noGrp="1"/>
          </p:cNvSpPr>
          <p:nvPr>
            <p:ph type="title"/>
          </p:nvPr>
        </p:nvSpPr>
        <p:spPr>
          <a:xfrm>
            <a:off x="353447" y="119755"/>
            <a:ext cx="10515600" cy="1325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4400"/>
              <a:buFont typeface="Calibri"/>
              <a:buNone/>
            </a:pPr>
            <a:r>
              <a:rPr lang="en-IN" sz="3700" b="1">
                <a:latin typeface="Arial"/>
                <a:ea typeface="Arial"/>
                <a:cs typeface="Arial"/>
                <a:sym typeface="Arial"/>
              </a:rPr>
              <a:t>Objective</a:t>
            </a:r>
            <a:endParaRPr b="1">
              <a:solidFill>
                <a:srgbClr val="FF0000"/>
              </a:solidFill>
            </a:endParaRPr>
          </a:p>
        </p:txBody>
      </p:sp>
      <p:sp>
        <p:nvSpPr>
          <p:cNvPr id="175" name="Google Shape;175;g2ce48c36510_0_10"/>
          <p:cNvSpPr txBox="1">
            <a:spLocks noGrp="1"/>
          </p:cNvSpPr>
          <p:nvPr>
            <p:ph type="body" idx="1"/>
          </p:nvPr>
        </p:nvSpPr>
        <p:spPr>
          <a:xfrm>
            <a:off x="278930" y="1775405"/>
            <a:ext cx="10515600" cy="4351200"/>
          </a:xfrm>
          <a:prstGeom prst="rect">
            <a:avLst/>
          </a:prstGeom>
          <a:noFill/>
          <a:ln>
            <a:noFill/>
          </a:ln>
        </p:spPr>
        <p:txBody>
          <a:bodyPr spcFirstLastPara="1" wrap="square" lIns="91425" tIns="45700" rIns="91425" bIns="45700" anchor="t" anchorCtr="0">
            <a:normAutofit/>
          </a:bodyPr>
          <a:lstStyle/>
          <a:p>
            <a:pPr marL="457200" lvl="0" indent="0" algn="just" rtl="0">
              <a:lnSpc>
                <a:spcPct val="115000"/>
              </a:lnSpc>
              <a:spcBef>
                <a:spcPts val="0"/>
              </a:spcBef>
              <a:spcAft>
                <a:spcPts val="0"/>
              </a:spcAft>
              <a:buNone/>
            </a:pPr>
            <a:r>
              <a:rPr lang="en-IN" sz="2000">
                <a:latin typeface="Arial"/>
                <a:ea typeface="Arial"/>
                <a:cs typeface="Arial"/>
                <a:sym typeface="Arial"/>
              </a:rPr>
              <a:t>The objective of medical price prediction could be to develop accurate models that forecast the costs associated with various medical procedures and treatments. These models should utilize patient data, such as demographics, medical history, and treatment details, to provide insights for healthcare providers, insurers, and patients themselves, aiding in budgeting, financial planning, and decision-making regarding healthcare expenses.</a:t>
            </a:r>
            <a:endParaRPr sz="2000">
              <a:latin typeface="Arial"/>
              <a:ea typeface="Arial"/>
              <a:cs typeface="Arial"/>
              <a:sym typeface="Arial"/>
            </a:endParaRPr>
          </a:p>
          <a:p>
            <a:pPr marL="457200" lvl="0" indent="0" algn="l" rtl="0">
              <a:lnSpc>
                <a:spcPct val="115000"/>
              </a:lnSpc>
              <a:spcBef>
                <a:spcPts val="0"/>
              </a:spcBef>
              <a:spcAft>
                <a:spcPts val="0"/>
              </a:spcAft>
              <a:buNone/>
            </a:pPr>
            <a:endParaRPr sz="2400">
              <a:solidFill>
                <a:srgbClr val="0D0D0D"/>
              </a:solidFill>
              <a:highlight>
                <a:srgbClr val="FFFFFF"/>
              </a:highlight>
              <a:latin typeface="Arial"/>
              <a:ea typeface="Arial"/>
              <a:cs typeface="Arial"/>
              <a:sym typeface="Arial"/>
            </a:endParaRPr>
          </a:p>
          <a:p>
            <a:pPr marL="0" lvl="0" indent="0" algn="l" rtl="0">
              <a:lnSpc>
                <a:spcPct val="90000"/>
              </a:lnSpc>
              <a:spcBef>
                <a:spcPts val="1000"/>
              </a:spcBef>
              <a:spcAft>
                <a:spcPts val="0"/>
              </a:spcAft>
              <a:buNone/>
            </a:pPr>
            <a:endParaRPr/>
          </a:p>
          <a:p>
            <a:pPr marL="228600" lvl="0" indent="-13081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2ce48c36510_0_15"/>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sz="3700" b="1">
                <a:latin typeface="Arial"/>
                <a:ea typeface="Arial"/>
                <a:cs typeface="Arial"/>
                <a:sym typeface="Arial"/>
              </a:rPr>
              <a:t>Data Description</a:t>
            </a:r>
            <a:r>
              <a:rPr lang="en-IN" b="1">
                <a:solidFill>
                  <a:srgbClr val="FF0000"/>
                </a:solidFill>
              </a:rPr>
              <a:t>  </a:t>
            </a:r>
            <a:endParaRPr b="1">
              <a:solidFill>
                <a:srgbClr val="FF0000"/>
              </a:solidFill>
            </a:endParaRPr>
          </a:p>
        </p:txBody>
      </p:sp>
      <p:sp>
        <p:nvSpPr>
          <p:cNvPr id="181" name="Google Shape;181;g2ce48c36510_0_15"/>
          <p:cNvSpPr txBox="1">
            <a:spLocks noGrp="1"/>
          </p:cNvSpPr>
          <p:nvPr>
            <p:ph type="body" idx="1"/>
          </p:nvPr>
        </p:nvSpPr>
        <p:spPr>
          <a:xfrm>
            <a:off x="684880" y="1919030"/>
            <a:ext cx="10515600" cy="4351200"/>
          </a:xfrm>
          <a:prstGeom prst="rect">
            <a:avLst/>
          </a:prstGeom>
          <a:noFill/>
          <a:ln>
            <a:noFill/>
          </a:ln>
        </p:spPr>
        <p:txBody>
          <a:bodyPr spcFirstLastPara="1" wrap="square" lIns="91425" tIns="45700" rIns="91425" bIns="45700" anchor="t" anchorCtr="0">
            <a:normAutofit/>
          </a:bodyPr>
          <a:lstStyle/>
          <a:p>
            <a:pPr marL="457200" lvl="0" indent="-381000" algn="just" rtl="0">
              <a:lnSpc>
                <a:spcPct val="115000"/>
              </a:lnSpc>
              <a:spcBef>
                <a:spcPts val="0"/>
              </a:spcBef>
              <a:spcAft>
                <a:spcPts val="0"/>
              </a:spcAft>
              <a:buSzPts val="2400"/>
              <a:buChar char="•"/>
            </a:pPr>
            <a:r>
              <a:rPr lang="en-IN" sz="2400">
                <a:solidFill>
                  <a:srgbClr val="595959"/>
                </a:solidFill>
                <a:latin typeface="Arial"/>
                <a:ea typeface="Arial"/>
                <a:cs typeface="Arial"/>
                <a:sym typeface="Arial"/>
              </a:rPr>
              <a:t>Source dataset is in csv format.</a:t>
            </a:r>
            <a:endParaRPr sz="2400">
              <a:solidFill>
                <a:srgbClr val="595959"/>
              </a:solidFill>
              <a:latin typeface="Arial"/>
              <a:ea typeface="Arial"/>
              <a:cs typeface="Arial"/>
              <a:sym typeface="Arial"/>
            </a:endParaRPr>
          </a:p>
          <a:p>
            <a:pPr marL="457200" lvl="0" indent="-381000" algn="just" rtl="0">
              <a:lnSpc>
                <a:spcPct val="115000"/>
              </a:lnSpc>
              <a:spcBef>
                <a:spcPts val="0"/>
              </a:spcBef>
              <a:spcAft>
                <a:spcPts val="0"/>
              </a:spcAft>
              <a:buSzPts val="2400"/>
              <a:buChar char="•"/>
            </a:pPr>
            <a:r>
              <a:rPr lang="en-IN" sz="2400">
                <a:solidFill>
                  <a:srgbClr val="595959"/>
                </a:solidFill>
                <a:latin typeface="Arial"/>
                <a:ea typeface="Arial"/>
                <a:cs typeface="Arial"/>
                <a:sym typeface="Arial"/>
              </a:rPr>
              <a:t>Dataset contain 1338 rows and 07 columns.</a:t>
            </a:r>
            <a:endParaRPr sz="2400">
              <a:solidFill>
                <a:srgbClr val="595959"/>
              </a:solidFill>
              <a:latin typeface="Arial"/>
              <a:ea typeface="Arial"/>
              <a:cs typeface="Arial"/>
              <a:sym typeface="Arial"/>
            </a:endParaRPr>
          </a:p>
          <a:p>
            <a:pPr marL="457200" lvl="0" indent="-381000" algn="just" rtl="0">
              <a:lnSpc>
                <a:spcPct val="115000"/>
              </a:lnSpc>
              <a:spcBef>
                <a:spcPts val="0"/>
              </a:spcBef>
              <a:spcAft>
                <a:spcPts val="0"/>
              </a:spcAft>
              <a:buSzPts val="2400"/>
              <a:buChar char="•"/>
            </a:pPr>
            <a:r>
              <a:rPr lang="en-IN" sz="2400">
                <a:solidFill>
                  <a:srgbClr val="595959"/>
                </a:solidFill>
                <a:latin typeface="Arial"/>
                <a:ea typeface="Arial"/>
                <a:cs typeface="Arial"/>
                <a:sym typeface="Arial"/>
              </a:rPr>
              <a:t>There is no missing values for the provided input dataset.</a:t>
            </a:r>
            <a:endParaRPr sz="2400">
              <a:solidFill>
                <a:srgbClr val="595959"/>
              </a:solidFill>
              <a:latin typeface="Arial"/>
              <a:ea typeface="Arial"/>
              <a:cs typeface="Arial"/>
              <a:sym typeface="Arial"/>
            </a:endParaRPr>
          </a:p>
          <a:p>
            <a:pPr marL="457200" lvl="0" indent="-381000" algn="l" rtl="0">
              <a:lnSpc>
                <a:spcPct val="115000"/>
              </a:lnSpc>
              <a:spcBef>
                <a:spcPts val="0"/>
              </a:spcBef>
              <a:spcAft>
                <a:spcPts val="0"/>
              </a:spcAft>
              <a:buSzPts val="2400"/>
              <a:buChar char="•"/>
            </a:pPr>
            <a:r>
              <a:rPr lang="en-IN" sz="2400">
                <a:latin typeface="Arial"/>
                <a:ea typeface="Arial"/>
                <a:cs typeface="Arial"/>
                <a:sym typeface="Arial"/>
              </a:rPr>
              <a:t> Column are of  3 data types i.e.,</a:t>
            </a:r>
            <a:endParaRPr sz="2400">
              <a:latin typeface="Arial"/>
              <a:ea typeface="Arial"/>
              <a:cs typeface="Arial"/>
              <a:sym typeface="Arial"/>
            </a:endParaRPr>
          </a:p>
          <a:p>
            <a:pPr marL="457200" lvl="0" indent="0" algn="l" rtl="0">
              <a:lnSpc>
                <a:spcPct val="115000"/>
              </a:lnSpc>
              <a:spcBef>
                <a:spcPts val="0"/>
              </a:spcBef>
              <a:spcAft>
                <a:spcPts val="0"/>
              </a:spcAft>
              <a:buNone/>
            </a:pPr>
            <a:r>
              <a:rPr lang="en-IN" sz="2400">
                <a:latin typeface="Arial"/>
                <a:ea typeface="Arial"/>
                <a:cs typeface="Arial"/>
                <a:sym typeface="Arial"/>
              </a:rPr>
              <a:t>  sex, smoker and region are object data type</a:t>
            </a:r>
            <a:endParaRPr sz="2400">
              <a:latin typeface="Arial"/>
              <a:ea typeface="Arial"/>
              <a:cs typeface="Arial"/>
              <a:sym typeface="Arial"/>
            </a:endParaRPr>
          </a:p>
          <a:p>
            <a:pPr marL="0" lvl="0" indent="0" algn="l" rtl="0">
              <a:lnSpc>
                <a:spcPct val="115000"/>
              </a:lnSpc>
              <a:spcBef>
                <a:spcPts val="0"/>
              </a:spcBef>
              <a:spcAft>
                <a:spcPts val="0"/>
              </a:spcAft>
              <a:buNone/>
            </a:pPr>
            <a:r>
              <a:rPr lang="en-IN" sz="2400">
                <a:latin typeface="Arial"/>
                <a:ea typeface="Arial"/>
                <a:cs typeface="Arial"/>
                <a:sym typeface="Arial"/>
              </a:rPr>
              <a:t>          age, children, are int64 data type</a:t>
            </a:r>
            <a:endParaRPr sz="2400">
              <a:latin typeface="Arial"/>
              <a:ea typeface="Arial"/>
              <a:cs typeface="Arial"/>
              <a:sym typeface="Arial"/>
            </a:endParaRPr>
          </a:p>
          <a:p>
            <a:pPr marL="0" lvl="0" indent="0" algn="l" rtl="0">
              <a:lnSpc>
                <a:spcPct val="115000"/>
              </a:lnSpc>
              <a:spcBef>
                <a:spcPts val="0"/>
              </a:spcBef>
              <a:spcAft>
                <a:spcPts val="0"/>
              </a:spcAft>
              <a:buNone/>
            </a:pPr>
            <a:r>
              <a:rPr lang="en-IN" sz="2400">
                <a:latin typeface="Arial"/>
                <a:ea typeface="Arial"/>
                <a:cs typeface="Arial"/>
                <a:sym typeface="Arial"/>
              </a:rPr>
              <a:t>          bmi and charges are float64 data type.</a:t>
            </a:r>
            <a:endParaRPr sz="2400">
              <a:latin typeface="Arial"/>
              <a:ea typeface="Arial"/>
              <a:cs typeface="Arial"/>
              <a:sym typeface="Arial"/>
            </a:endParaRPr>
          </a:p>
          <a:p>
            <a:pPr marL="0" lvl="0" indent="0" algn="just" rtl="0">
              <a:lnSpc>
                <a:spcPct val="115000"/>
              </a:lnSpc>
              <a:spcBef>
                <a:spcPts val="0"/>
              </a:spcBef>
              <a:spcAft>
                <a:spcPts val="0"/>
              </a:spcAft>
              <a:buNone/>
            </a:pPr>
            <a:endParaRPr sz="2500">
              <a:solidFill>
                <a:srgbClr val="595959"/>
              </a:solidFill>
              <a:latin typeface="Arial"/>
              <a:ea typeface="Arial"/>
              <a:cs typeface="Arial"/>
              <a:sym typeface="Arial"/>
            </a:endParaRPr>
          </a:p>
          <a:p>
            <a:pPr marL="457200" lvl="0" indent="0" algn="l" rtl="0">
              <a:lnSpc>
                <a:spcPct val="90000"/>
              </a:lnSpc>
              <a:spcBef>
                <a:spcPts val="1000"/>
              </a:spcBef>
              <a:spcAft>
                <a:spcPts val="0"/>
              </a:spcAft>
              <a:buNone/>
            </a:pPr>
            <a:endParaRPr/>
          </a:p>
          <a:p>
            <a:pPr marL="228600" lvl="0" indent="-13081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2ce48c36510_0_20"/>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4400"/>
              <a:buFont typeface="Calibri"/>
              <a:buNone/>
            </a:pPr>
            <a:r>
              <a:rPr lang="en-IN" sz="3600" b="1">
                <a:latin typeface="Arial"/>
                <a:ea typeface="Arial"/>
                <a:cs typeface="Arial"/>
                <a:sym typeface="Arial"/>
              </a:rPr>
              <a:t>Summary of the Data</a:t>
            </a:r>
            <a:endParaRPr b="1">
              <a:solidFill>
                <a:srgbClr val="FF0000"/>
              </a:solidFill>
            </a:endParaRPr>
          </a:p>
        </p:txBody>
      </p:sp>
      <p:sp>
        <p:nvSpPr>
          <p:cNvPr id="187" name="Google Shape;187;g2ce48c36510_0_20"/>
          <p:cNvSpPr txBox="1">
            <a:spLocks noGrp="1"/>
          </p:cNvSpPr>
          <p:nvPr>
            <p:ph type="body" idx="1"/>
          </p:nvPr>
        </p:nvSpPr>
        <p:spPr>
          <a:xfrm>
            <a:off x="208480" y="1343955"/>
            <a:ext cx="10515600" cy="4351200"/>
          </a:xfrm>
          <a:prstGeom prst="rect">
            <a:avLst/>
          </a:prstGeom>
          <a:noFill/>
          <a:ln>
            <a:noFill/>
          </a:ln>
        </p:spPr>
        <p:txBody>
          <a:bodyPr spcFirstLastPara="1" wrap="square" lIns="91425" tIns="45700" rIns="91425" bIns="45700" anchor="t" anchorCtr="0">
            <a:normAutofit fontScale="92500"/>
          </a:bodyPr>
          <a:lstStyle/>
          <a:p>
            <a:pPr marL="0" lvl="0" indent="0" algn="just" rtl="0">
              <a:lnSpc>
                <a:spcPct val="115000"/>
              </a:lnSpc>
              <a:spcBef>
                <a:spcPts val="0"/>
              </a:spcBef>
              <a:spcAft>
                <a:spcPts val="0"/>
              </a:spcAft>
              <a:buClr>
                <a:schemeClr val="dk1"/>
              </a:buClr>
              <a:buSzPct val="50000"/>
              <a:buFont typeface="Arial"/>
              <a:buNone/>
            </a:pPr>
            <a:r>
              <a:rPr lang="en-IN" sz="2200" b="1" u="sng">
                <a:latin typeface="Arial"/>
                <a:ea typeface="Arial"/>
                <a:cs typeface="Arial"/>
                <a:sym typeface="Arial"/>
              </a:rPr>
              <a:t>Insurance:</a:t>
            </a:r>
            <a:endParaRPr sz="2200" b="1" u="sng">
              <a:latin typeface="Arial"/>
              <a:ea typeface="Arial"/>
              <a:cs typeface="Arial"/>
              <a:sym typeface="Arial"/>
            </a:endParaRPr>
          </a:p>
          <a:p>
            <a:pPr marL="0" lvl="0" indent="0" algn="just" rtl="0">
              <a:lnSpc>
                <a:spcPct val="115000"/>
              </a:lnSpc>
              <a:spcBef>
                <a:spcPts val="0"/>
              </a:spcBef>
              <a:spcAft>
                <a:spcPts val="0"/>
              </a:spcAft>
              <a:buClr>
                <a:schemeClr val="dk1"/>
              </a:buClr>
              <a:buSzPct val="55000"/>
              <a:buFont typeface="Arial"/>
              <a:buNone/>
            </a:pPr>
            <a:r>
              <a:rPr lang="en-IN" sz="2000">
                <a:latin typeface="Arial"/>
                <a:ea typeface="Arial"/>
                <a:cs typeface="Arial"/>
                <a:sym typeface="Arial"/>
              </a:rPr>
              <a:t>Insurance is a contract between two parties whereby one party agrees to undertake the risk of the other in exchange for consideration known as premium and promises to indemnify the party on the happening of an uncertain event.</a:t>
            </a:r>
            <a:endParaRPr sz="2000">
              <a:latin typeface="Arial"/>
              <a:ea typeface="Arial"/>
              <a:cs typeface="Arial"/>
              <a:sym typeface="Arial"/>
            </a:endParaRPr>
          </a:p>
          <a:p>
            <a:pPr marL="0" lvl="0" indent="0" algn="just" rtl="0">
              <a:lnSpc>
                <a:spcPct val="115000"/>
              </a:lnSpc>
              <a:spcBef>
                <a:spcPts val="0"/>
              </a:spcBef>
              <a:spcAft>
                <a:spcPts val="0"/>
              </a:spcAft>
              <a:buClr>
                <a:schemeClr val="dk1"/>
              </a:buClr>
              <a:buSzPct val="50000"/>
              <a:buFont typeface="Arial"/>
              <a:buNone/>
            </a:pPr>
            <a:r>
              <a:rPr lang="en-IN" sz="2200" b="1" u="sng">
                <a:latin typeface="Arial"/>
                <a:ea typeface="Arial"/>
                <a:cs typeface="Arial"/>
                <a:sym typeface="Arial"/>
              </a:rPr>
              <a:t>Health insurance</a:t>
            </a:r>
            <a:r>
              <a:rPr lang="en-IN" sz="2600" b="1">
                <a:latin typeface="Arial"/>
                <a:ea typeface="Arial"/>
                <a:cs typeface="Arial"/>
                <a:sym typeface="Arial"/>
              </a:rPr>
              <a:t>:</a:t>
            </a:r>
            <a:endParaRPr sz="2600" b="1">
              <a:latin typeface="Arial"/>
              <a:ea typeface="Arial"/>
              <a:cs typeface="Arial"/>
              <a:sym typeface="Arial"/>
            </a:endParaRPr>
          </a:p>
          <a:p>
            <a:pPr marL="0" lvl="0" indent="0" algn="just" rtl="0">
              <a:lnSpc>
                <a:spcPct val="115000"/>
              </a:lnSpc>
              <a:spcBef>
                <a:spcPts val="0"/>
              </a:spcBef>
              <a:spcAft>
                <a:spcPts val="0"/>
              </a:spcAft>
              <a:buClr>
                <a:schemeClr val="dk1"/>
              </a:buClr>
              <a:buSzPct val="55000"/>
              <a:buFont typeface="Arial"/>
              <a:buNone/>
            </a:pPr>
            <a:r>
              <a:rPr lang="en-IN" sz="2000">
                <a:latin typeface="Arial"/>
                <a:ea typeface="Arial"/>
                <a:cs typeface="Arial"/>
                <a:sym typeface="Arial"/>
              </a:rPr>
              <a:t>A plan that covers or shares the expenses associated with health care can be described as health</a:t>
            </a:r>
            <a:endParaRPr sz="2000">
              <a:latin typeface="Arial"/>
              <a:ea typeface="Arial"/>
              <a:cs typeface="Arial"/>
              <a:sym typeface="Arial"/>
            </a:endParaRPr>
          </a:p>
          <a:p>
            <a:pPr marL="0" lvl="0" indent="0" algn="just" rtl="0">
              <a:lnSpc>
                <a:spcPct val="115000"/>
              </a:lnSpc>
              <a:spcBef>
                <a:spcPts val="0"/>
              </a:spcBef>
              <a:spcAft>
                <a:spcPts val="0"/>
              </a:spcAft>
              <a:buClr>
                <a:schemeClr val="dk1"/>
              </a:buClr>
              <a:buSzPct val="55000"/>
              <a:buFont typeface="Arial"/>
              <a:buNone/>
            </a:pPr>
            <a:r>
              <a:rPr lang="en-IN" sz="2000">
                <a:latin typeface="Arial"/>
                <a:ea typeface="Arial"/>
                <a:cs typeface="Arial"/>
                <a:sym typeface="Arial"/>
              </a:rPr>
              <a:t>Insurance. Health insurance in India is an emerging insurance sector after the term life</a:t>
            </a:r>
            <a:endParaRPr sz="2000">
              <a:latin typeface="Arial"/>
              <a:ea typeface="Arial"/>
              <a:cs typeface="Arial"/>
              <a:sym typeface="Arial"/>
            </a:endParaRPr>
          </a:p>
          <a:p>
            <a:pPr marL="0" lvl="0" indent="0" algn="just" rtl="0">
              <a:lnSpc>
                <a:spcPct val="115000"/>
              </a:lnSpc>
              <a:spcBef>
                <a:spcPts val="0"/>
              </a:spcBef>
              <a:spcAft>
                <a:spcPts val="0"/>
              </a:spcAft>
              <a:buClr>
                <a:schemeClr val="dk1"/>
              </a:buClr>
              <a:buSzPct val="55000"/>
              <a:buFont typeface="Arial"/>
              <a:buNone/>
            </a:pPr>
            <a:r>
              <a:rPr lang="en-IN" sz="2000">
                <a:latin typeface="Arial"/>
                <a:ea typeface="Arial"/>
                <a:cs typeface="Arial"/>
                <a:sym typeface="Arial"/>
              </a:rPr>
              <a:t>insurance and automobile insurance sector. Rise in the middle class, higher hospitalization cost,</a:t>
            </a:r>
            <a:endParaRPr sz="2000">
              <a:latin typeface="Arial"/>
              <a:ea typeface="Arial"/>
              <a:cs typeface="Arial"/>
              <a:sym typeface="Arial"/>
            </a:endParaRPr>
          </a:p>
          <a:p>
            <a:pPr marL="0" lvl="0" indent="0" algn="just" rtl="0">
              <a:lnSpc>
                <a:spcPct val="115000"/>
              </a:lnSpc>
              <a:spcBef>
                <a:spcPts val="0"/>
              </a:spcBef>
              <a:spcAft>
                <a:spcPts val="0"/>
              </a:spcAft>
              <a:buClr>
                <a:schemeClr val="dk1"/>
              </a:buClr>
              <a:buSzPct val="55000"/>
              <a:buFont typeface="Arial"/>
              <a:buNone/>
            </a:pPr>
            <a:r>
              <a:rPr lang="en-IN" sz="2000">
                <a:latin typeface="Arial"/>
                <a:ea typeface="Arial"/>
                <a:cs typeface="Arial"/>
                <a:sym typeface="Arial"/>
              </a:rPr>
              <a:t>expensive health care, digitization and increase in awareness level are some important drivers</a:t>
            </a:r>
            <a:endParaRPr sz="2000">
              <a:latin typeface="Arial"/>
              <a:ea typeface="Arial"/>
              <a:cs typeface="Arial"/>
              <a:sym typeface="Arial"/>
            </a:endParaRPr>
          </a:p>
          <a:p>
            <a:pPr marL="0" lvl="0" indent="0" algn="just" rtl="0">
              <a:lnSpc>
                <a:spcPct val="115000"/>
              </a:lnSpc>
              <a:spcBef>
                <a:spcPts val="0"/>
              </a:spcBef>
              <a:spcAft>
                <a:spcPts val="0"/>
              </a:spcAft>
              <a:buClr>
                <a:schemeClr val="dk1"/>
              </a:buClr>
              <a:buSzPct val="55000"/>
              <a:buFont typeface="Arial"/>
              <a:buNone/>
            </a:pPr>
            <a:r>
              <a:rPr lang="en-IN" sz="2000">
                <a:latin typeface="Arial"/>
                <a:ea typeface="Arial"/>
                <a:cs typeface="Arial"/>
                <a:sym typeface="Arial"/>
              </a:rPr>
              <a:t>for the growth of the health insurance market in India.</a:t>
            </a:r>
            <a:endParaRPr sz="2000">
              <a:latin typeface="Arial"/>
              <a:ea typeface="Arial"/>
              <a:cs typeface="Arial"/>
              <a:sym typeface="Arial"/>
            </a:endParaRPr>
          </a:p>
          <a:p>
            <a:pPr marL="0" lvl="0" indent="0" algn="l" rtl="0">
              <a:lnSpc>
                <a:spcPct val="90000"/>
              </a:lnSpc>
              <a:spcBef>
                <a:spcPts val="1000"/>
              </a:spcBef>
              <a:spcAft>
                <a:spcPts val="0"/>
              </a:spcAft>
              <a:buNone/>
            </a:pPr>
            <a:endParaRPr b="1"/>
          </a:p>
          <a:p>
            <a:pPr marL="228600" lvl="0" indent="-13081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ce48c36510_0_25"/>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sz="3200" b="1">
                <a:latin typeface="Arial"/>
                <a:ea typeface="Arial"/>
                <a:cs typeface="Arial"/>
                <a:sym typeface="Arial"/>
              </a:rPr>
              <a:t>Data Cleaning Process</a:t>
            </a:r>
            <a:r>
              <a:rPr lang="en-IN" b="1">
                <a:solidFill>
                  <a:srgbClr val="FF0000"/>
                </a:solidFill>
              </a:rPr>
              <a:t>  </a:t>
            </a:r>
            <a:endParaRPr b="1">
              <a:solidFill>
                <a:srgbClr val="FF0000"/>
              </a:solidFill>
            </a:endParaRPr>
          </a:p>
        </p:txBody>
      </p:sp>
      <p:pic>
        <p:nvPicPr>
          <p:cNvPr id="193" name="Google Shape;193;g2ce48c36510_0_25"/>
          <p:cNvPicPr preferRelativeResize="0"/>
          <p:nvPr/>
        </p:nvPicPr>
        <p:blipFill>
          <a:blip r:embed="rId3">
            <a:alphaModFix/>
          </a:blip>
          <a:stretch>
            <a:fillRect/>
          </a:stretch>
        </p:blipFill>
        <p:spPr>
          <a:xfrm>
            <a:off x="0" y="1343950"/>
            <a:ext cx="5947475" cy="4457700"/>
          </a:xfrm>
          <a:prstGeom prst="rect">
            <a:avLst/>
          </a:prstGeom>
          <a:noFill/>
          <a:ln>
            <a:noFill/>
          </a:ln>
        </p:spPr>
      </p:pic>
      <p:pic>
        <p:nvPicPr>
          <p:cNvPr id="194" name="Google Shape;194;g2ce48c36510_0_25"/>
          <p:cNvPicPr preferRelativeResize="0"/>
          <p:nvPr/>
        </p:nvPicPr>
        <p:blipFill>
          <a:blip r:embed="rId4">
            <a:alphaModFix/>
          </a:blip>
          <a:stretch>
            <a:fillRect/>
          </a:stretch>
        </p:blipFill>
        <p:spPr>
          <a:xfrm>
            <a:off x="6440425" y="1496350"/>
            <a:ext cx="5599175" cy="41785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g2ce48c36510_0_30"/>
          <p:cNvPicPr preferRelativeResize="0"/>
          <p:nvPr/>
        </p:nvPicPr>
        <p:blipFill>
          <a:blip r:embed="rId3">
            <a:alphaModFix/>
          </a:blip>
          <a:stretch>
            <a:fillRect/>
          </a:stretch>
        </p:blipFill>
        <p:spPr>
          <a:xfrm>
            <a:off x="369850" y="304475"/>
            <a:ext cx="4572000" cy="3743325"/>
          </a:xfrm>
          <a:prstGeom prst="rect">
            <a:avLst/>
          </a:prstGeom>
          <a:noFill/>
          <a:ln>
            <a:noFill/>
          </a:ln>
        </p:spPr>
      </p:pic>
      <p:pic>
        <p:nvPicPr>
          <p:cNvPr id="200" name="Google Shape;200;g2ce48c36510_0_30"/>
          <p:cNvPicPr preferRelativeResize="0"/>
          <p:nvPr/>
        </p:nvPicPr>
        <p:blipFill>
          <a:blip r:embed="rId4">
            <a:alphaModFix/>
          </a:blip>
          <a:stretch>
            <a:fillRect/>
          </a:stretch>
        </p:blipFill>
        <p:spPr>
          <a:xfrm>
            <a:off x="6421200" y="274800"/>
            <a:ext cx="4644450" cy="3802650"/>
          </a:xfrm>
          <a:prstGeom prst="rect">
            <a:avLst/>
          </a:prstGeom>
          <a:noFill/>
          <a:ln>
            <a:noFill/>
          </a:ln>
        </p:spPr>
      </p:pic>
      <p:sp>
        <p:nvSpPr>
          <p:cNvPr id="201" name="Google Shape;201;g2ce48c36510_0_30"/>
          <p:cNvSpPr txBox="1"/>
          <p:nvPr/>
        </p:nvSpPr>
        <p:spPr>
          <a:xfrm>
            <a:off x="307375" y="4123500"/>
            <a:ext cx="4915200" cy="197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450">
                <a:solidFill>
                  <a:schemeClr val="dk1"/>
                </a:solidFill>
                <a:highlight>
                  <a:schemeClr val="lt1"/>
                </a:highlight>
              </a:rPr>
              <a:t>The image displays a box plot comparison between medical charges for smokers and non-smokers. The title “Do smokers pay more than non-smokers?” suggests an analysis of costs associated with smoking. The plot clearly shows that, on average, smokers incur higher charges than non-smokers. The box plots reveal the distribution of charges, with the median cost being higher for smokers.</a:t>
            </a:r>
            <a:endParaRPr sz="3200">
              <a:solidFill>
                <a:schemeClr val="dk1"/>
              </a:solidFill>
              <a:highlight>
                <a:schemeClr val="lt1"/>
              </a:highlight>
            </a:endParaRPr>
          </a:p>
        </p:txBody>
      </p:sp>
      <p:sp>
        <p:nvSpPr>
          <p:cNvPr id="202" name="Google Shape;202;g2ce48c36510_0_30"/>
          <p:cNvSpPr txBox="1"/>
          <p:nvPr/>
        </p:nvSpPr>
        <p:spPr>
          <a:xfrm>
            <a:off x="7484350" y="4456975"/>
            <a:ext cx="4738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203" name="Google Shape;203;g2ce48c36510_0_30"/>
          <p:cNvSpPr txBox="1"/>
          <p:nvPr/>
        </p:nvSpPr>
        <p:spPr>
          <a:xfrm>
            <a:off x="6540300" y="4181500"/>
            <a:ext cx="5651700" cy="215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IN" sz="1450">
                <a:solidFill>
                  <a:schemeClr val="dk1"/>
                </a:solidFill>
                <a:highlight>
                  <a:schemeClr val="lt1"/>
                </a:highlight>
              </a:rPr>
              <a:t>The image is a scatter plot graph titled “Medical costs by BMI,” showing the correlation between Body Mass Index (BMI) and medical charges. Data points are color-coded to distinguish between smokers and non-smokers, with a noticeable trend of higher medical costs for smokers, especially those with higher BMI.</a:t>
            </a:r>
            <a:endParaRPr sz="1450">
              <a:solidFill>
                <a:schemeClr val="dk1"/>
              </a:solidFill>
              <a:highlight>
                <a:schemeClr val="lt1"/>
              </a:highlight>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1063</Words>
  <Application>Microsoft Office PowerPoint</Application>
  <PresentationFormat>Widescreen</PresentationFormat>
  <Paragraphs>58</Paragraphs>
  <Slides>17</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Calibri</vt:lpstr>
      <vt:lpstr>Arial</vt:lpstr>
      <vt:lpstr>Lato Black</vt:lpstr>
      <vt:lpstr>Libre Baskerville</vt:lpstr>
      <vt:lpstr>Office Theme</vt:lpstr>
      <vt:lpstr>Simple Light</vt:lpstr>
      <vt:lpstr>PowerPoint Presentation</vt:lpstr>
      <vt:lpstr>PowerPoint Presentation</vt:lpstr>
      <vt:lpstr>Agenda (This should be the PPT flow)  </vt:lpstr>
      <vt:lpstr>Problem Statement</vt:lpstr>
      <vt:lpstr>Objective</vt:lpstr>
      <vt:lpstr>Data Description  </vt:lpstr>
      <vt:lpstr>Summary of the Data</vt:lpstr>
      <vt:lpstr>Data Cleaning Process  </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Krishna prasad Tella</cp:lastModifiedBy>
  <cp:revision>2</cp:revision>
  <dcterms:created xsi:type="dcterms:W3CDTF">2021-02-16T05:19:01Z</dcterms:created>
  <dcterms:modified xsi:type="dcterms:W3CDTF">2024-05-08T03:28:56Z</dcterms:modified>
</cp:coreProperties>
</file>