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obo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7.xml"/><Relationship Id="rId44" Type="http://schemas.openxmlformats.org/officeDocument/2006/relationships/font" Target="fonts/Roboto-boldItalic.fntdata"/><Relationship Id="rId21" Type="http://schemas.openxmlformats.org/officeDocument/2006/relationships/slide" Target="slides/slide16.xml"/><Relationship Id="rId43" Type="http://schemas.openxmlformats.org/officeDocument/2006/relationships/font" Target="fonts/Robot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18762aad6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18762aad6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18916c6fee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18916c6fee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18762aad6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18762aad6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18916c6fee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18916c6fee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18916c6fee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18916c6fee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18916c6fee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18916c6fee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18916c6fe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18916c6fe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18916c6fee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18916c6fee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18916c6fe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18916c6fe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18916c6fee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18916c6fee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18762aad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18762aad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18916c6fe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18916c6fe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18916c6fee_2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18916c6fee_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18916c6fe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18916c6fe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18916c6fee_2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18916c6fee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18916c6fe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18916c6fe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18916c6fee_2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18916c6fee_2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18916c6fe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18916c6fe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18916c6fee_2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18916c6fee_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18916c6fe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18916c6fe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18916c6fee_2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18916c6fee_2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18762aad6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18762aad6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18916c6fe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18916c6fe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18916c6fee_2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18916c6fee_2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18916c6fee_2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18916c6fee_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18916c6fee_2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18916c6fee_2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18916c6fee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18916c6fe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18916c6fe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18916c6fe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18762aad6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18762aad6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18916c6fee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18916c6fe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18762aad6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18762aad6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18916c6fee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18916c6fee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18762aad6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18762aad6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18916c6fee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18916c6fee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1" Type="http://schemas.openxmlformats.org/officeDocument/2006/relationships/hyperlink" Target="https://www.kaggleusercontent.com/kf/4285484/eyJhbGciOiJkaXIiLCJlbmMiOiJBMTI4Q0JDLUhTMjU2In0..6Sv_vwCKLQ3lmYtXLbgDSw.OhsaQmHksqfqN5gBCVMdy88YfPE2XBFjvfI0SwndAxxA3uLrNXZQnsRkB4nC-Ao5jEniklx8x9yAauJrX2bj8KAZ2RkCFSLo7HEd3fLmISSKbFp2dh6Z4kDkNSqKBKK9knBzjBzcHuOGY3U8GjyJy6bcO7lx_hPJi-px4Dn3DU3uYU7DiRVE150osZw9pjrhTtTm1yu8Rx4xgkjoDKEdohx-KfYdbjj08Urx2JfbvvZC3p3poNqKPWFfFtfHUvBLzkrUuDFbYHBJmR2AYquoM5ZNHhcN9DxrzN-LvzpvqISkG0Q7-L5_MdYQJqduTeLTnVo58LcpQZRwkXXziXslYUAEfSWBjKSD_wM23AQDUh8QYVsjLLxGv8RtIyGHZstEFVzlJYCE45X3SoZtt2mPD5qq9eRRTaQFxIDlIxkQ7S1BI4tYWA0Zd28ZB5sqUmdpOL5mCOOLiRDaHpFLiVwBWjroUgczCUdbWQtB84PeeinppQtQltq8pH56oqphZtsc7Eva48-X3rIXXShQV8_8vOEgG4D00EnK9Hk638NOKp17u0xKxxSCliUJzPjY0R1dsWc1OuRC4l10YcnByfYcWSRd-Ukav9wiJUhGENwl1ly6MxBJi3UCnjP3I3pMU2ZGepYBPNmIYcJMi7Mwu5CeisUv4vGudtcQZYMl3l_DmEw17-l-RDtUT94-FRpwWtAm.RwF9QtMcn3BRkjzasIGVCA/__results__.html?sharingControls=true#Decision_Tree_classifier" TargetMode="External"/><Relationship Id="rId10" Type="http://schemas.openxmlformats.org/officeDocument/2006/relationships/hyperlink" Target="https://www.kaggleusercontent.com/kf/4285484/eyJhbGciOiJkaXIiLCJlbmMiOiJBMTI4Q0JDLUhTMjU2In0..6Sv_vwCKLQ3lmYtXLbgDSw.OhsaQmHksqfqN5gBCVMdy88YfPE2XBFjvfI0SwndAxxA3uLrNXZQnsRkB4nC-Ao5jEniklx8x9yAauJrX2bj8KAZ2RkCFSLo7HEd3fLmISSKbFp2dh6Z4kDkNSqKBKK9knBzjBzcHuOGY3U8GjyJy6bcO7lx_hPJi-px4Dn3DU3uYU7DiRVE150osZw9pjrhTtTm1yu8Rx4xgkjoDKEdohx-KfYdbjj08Urx2JfbvvZC3p3poNqKPWFfFtfHUvBLzkrUuDFbYHBJmR2AYquoM5ZNHhcN9DxrzN-LvzpvqISkG0Q7-L5_MdYQJqduTeLTnVo58LcpQZRwkXXziXslYUAEfSWBjKSD_wM23AQDUh8QYVsjLLxGv8RtIyGHZstEFVzlJYCE45X3SoZtt2mPD5qq9eRRTaQFxIDlIxkQ7S1BI4tYWA0Zd28ZB5sqUmdpOL5mCOOLiRDaHpFLiVwBWjroUgczCUdbWQtB84PeeinppQtQltq8pH56oqphZtsc7Eva48-X3rIXXShQV8_8vOEgG4D00EnK9Hk638NOKp17u0xKxxSCliUJzPjY0R1dsWc1OuRC4l10YcnByfYcWSRd-Ukav9wiJUhGENwl1ly6MxBJi3UCnjP3I3pMU2ZGepYBPNmIYcJMi7Mwu5CeisUv4vGudtcQZYMl3l_DmEw17-l-RDtUT94-FRpwWtAm.RwF9QtMcn3BRkjzasIGVCA/__results__.html?sharingControls=true#KNeighborsClassifier" TargetMode="External"/><Relationship Id="rId13" Type="http://schemas.openxmlformats.org/officeDocument/2006/relationships/hyperlink" Target="https://www.kaggleusercontent.com/kf/4285484/eyJhbGciOiJkaXIiLCJlbmMiOiJBMTI4Q0JDLUhTMjU2In0..6Sv_vwCKLQ3lmYtXLbgDSw.OhsaQmHksqfqN5gBCVMdy88YfPE2XBFjvfI0SwndAxxA3uLrNXZQnsRkB4nC-Ao5jEniklx8x9yAauJrX2bj8KAZ2RkCFSLo7HEd3fLmISSKbFp2dh6Z4kDkNSqKBKK9knBzjBzcHuOGY3U8GjyJy6bcO7lx_hPJi-px4Dn3DU3uYU7DiRVE150osZw9pjrhTtTm1yu8Rx4xgkjoDKEdohx-KfYdbjj08Urx2JfbvvZC3p3poNqKPWFfFtfHUvBLzkrUuDFbYHBJmR2AYquoM5ZNHhcN9DxrzN-LvzpvqISkG0Q7-L5_MdYQJqduTeLTnVo58LcpQZRwkXXziXslYUAEfSWBjKSD_wM23AQDUh8QYVsjLLxGv8RtIyGHZstEFVzlJYCE45X3SoZtt2mPD5qq9eRRTaQFxIDlIxkQ7S1BI4tYWA0Zd28ZB5sqUmdpOL5mCOOLiRDaHpFLiVwBWjroUgczCUdbWQtB84PeeinppQtQltq8pH56oqphZtsc7Eva48-X3rIXXShQV8_8vOEgG4D00EnK9Hk638NOKp17u0xKxxSCliUJzPjY0R1dsWc1OuRC4l10YcnByfYcWSRd-Ukav9wiJUhGENwl1ly6MxBJi3UCnjP3I3pMU2ZGepYBPNmIYcJMi7Mwu5CeisUv4vGudtcQZYMl3l_DmEw17-l-RDtUT94-FRpwWtAm.RwF9QtMcn3BRkjzasIGVCA/__results__.html?sharingControls=true#Success_method_plot" TargetMode="External"/><Relationship Id="rId12" Type="http://schemas.openxmlformats.org/officeDocument/2006/relationships/hyperlink" Target="https://www.kaggleusercontent.com/kf/4285484/eyJhbGciOiJkaXIiLCJlbmMiOiJBMTI4Q0JDLUhTMjU2In0..6Sv_vwCKLQ3lmYtXLbgDSw.OhsaQmHksqfqN5gBCVMdy88YfPE2XBFjvfI0SwndAxxA3uLrNXZQnsRkB4nC-Ao5jEniklx8x9yAauJrX2bj8KAZ2RkCFSLo7HEd3fLmISSKbFp2dh6Z4kDkNSqKBKK9knBzjBzcHuOGY3U8GjyJy6bcO7lx_hPJi-px4Dn3DU3uYU7DiRVE150osZw9pjrhTtTm1yu8Rx4xgkjoDKEdohx-KfYdbjj08Urx2JfbvvZC3p3poNqKPWFfFtfHUvBLzkrUuDFbYHBJmR2AYquoM5ZNHhcN9DxrzN-LvzpvqISkG0Q7-L5_MdYQJqduTeLTnVo58LcpQZRwkXXziXslYUAEfSWBjKSD_wM23AQDUh8QYVsjLLxGv8RtIyGHZstEFVzlJYCE45X3SoZtt2mPD5qq9eRRTaQFxIDlIxkQ7S1BI4tYWA0Zd28ZB5sqUmdpOL5mCOOLiRDaHpFLiVwBWjroUgczCUdbWQtB84PeeinppQtQltq8pH56oqphZtsc7Eva48-X3rIXXShQV8_8vOEgG4D00EnK9Hk638NOKp17u0xKxxSCliUJzPjY0R1dsWc1OuRC4l10YcnByfYcWSRd-Ukav9wiJUhGENwl1ly6MxBJi3UCnjP3I3pMU2ZGepYBPNmIYcJMi7Mwu5CeisUv4vGudtcQZYMl3l_DmEw17-l-RDtUT94-FRpwWtAm.RwF9QtMcn3BRkjzasIGVCA/__results__.html?sharingControls=true#Random_Forests" TargetMode="External"/><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usercontent.com/kf/4285484/eyJhbGciOiJkaXIiLCJlbmMiOiJBMTI4Q0JDLUhTMjU2In0..6Sv_vwCKLQ3lmYtXLbgDSw.OhsaQmHksqfqN5gBCVMdy88YfPE2XBFjvfI0SwndAxxA3uLrNXZQnsRkB4nC-Ao5jEniklx8x9yAauJrX2bj8KAZ2RkCFSLo7HEd3fLmISSKbFp2dh6Z4kDkNSqKBKK9knBzjBzcHuOGY3U8GjyJy6bcO7lx_hPJi-px4Dn3DU3uYU7DiRVE150osZw9pjrhTtTm1yu8Rx4xgkjoDKEdohx-KfYdbjj08Urx2JfbvvZC3p3poNqKPWFfFtfHUvBLzkrUuDFbYHBJmR2AYquoM5ZNHhcN9DxrzN-LvzpvqISkG0Q7-L5_MdYQJqduTeLTnVo58LcpQZRwkXXziXslYUAEfSWBjKSD_wM23AQDUh8QYVsjLLxGv8RtIyGHZstEFVzlJYCE45X3SoZtt2mPD5qq9eRRTaQFxIDlIxkQ7S1BI4tYWA0Zd28ZB5sqUmdpOL5mCOOLiRDaHpFLiVwBWjroUgczCUdbWQtB84PeeinppQtQltq8pH56oqphZtsc7Eva48-X3rIXXShQV8_8vOEgG4D00EnK9Hk638NOKp17u0xKxxSCliUJzPjY0R1dsWc1OuRC4l10YcnByfYcWSRd-Ukav9wiJUhGENwl1ly6MxBJi3UCnjP3I3pMU2ZGepYBPNmIYcJMi7Mwu5CeisUv4vGudtcQZYMl3l_DmEw17-l-RDtUT94-FRpwWtAm.RwF9QtMcn3BRkjzasIGVCA/__results__.html?sharingControls=true#Library_and_data_loading" TargetMode="External"/><Relationship Id="rId4" Type="http://schemas.openxmlformats.org/officeDocument/2006/relationships/hyperlink" Target="https://www.kaggleusercontent.com/kf/4285484/eyJhbGciOiJkaXIiLCJlbmMiOiJBMTI4Q0JDLUhTMjU2In0..6Sv_vwCKLQ3lmYtXLbgDSw.OhsaQmHksqfqN5gBCVMdy88YfPE2XBFjvfI0SwndAxxA3uLrNXZQnsRkB4nC-Ao5jEniklx8x9yAauJrX2bj8KAZ2RkCFSLo7HEd3fLmISSKbFp2dh6Z4kDkNSqKBKK9knBzjBzcHuOGY3U8GjyJy6bcO7lx_hPJi-px4Dn3DU3uYU7DiRVE150osZw9pjrhTtTm1yu8Rx4xgkjoDKEdohx-KfYdbjj08Urx2JfbvvZC3p3poNqKPWFfFtfHUvBLzkrUuDFbYHBJmR2AYquoM5ZNHhcN9DxrzN-LvzpvqISkG0Q7-L5_MdYQJqduTeLTnVo58LcpQZRwkXXziXslYUAEfSWBjKSD_wM23AQDUh8QYVsjLLxGv8RtIyGHZstEFVzlJYCE45X3SoZtt2mPD5qq9eRRTaQFxIDlIxkQ7S1BI4tYWA0Zd28ZB5sqUmdpOL5mCOOLiRDaHpFLiVwBWjroUgczCUdbWQtB84PeeinppQtQltq8pH56oqphZtsc7Eva48-X3rIXXShQV8_8vOEgG4D00EnK9Hk638NOKp17u0xKxxSCliUJzPjY0R1dsWc1OuRC4l10YcnByfYcWSRd-Ukav9wiJUhGENwl1ly6MxBJi3UCnjP3I3pMU2ZGepYBPNmIYcJMi7Mwu5CeisUv4vGudtcQZYMl3l_DmEw17-l-RDtUT94-FRpwWtAm.RwF9QtMcn3BRkjzasIGVCA/__results__.html?sharingControls=true#Data_cleaning" TargetMode="External"/><Relationship Id="rId9" Type="http://schemas.openxmlformats.org/officeDocument/2006/relationships/hyperlink" Target="https://www.kaggleusercontent.com/kf/4285484/eyJhbGciOiJkaXIiLCJlbmMiOiJBMTI4Q0JDLUhTMjU2In0..6Sv_vwCKLQ3lmYtXLbgDSw.OhsaQmHksqfqN5gBCVMdy88YfPE2XBFjvfI0SwndAxxA3uLrNXZQnsRkB4nC-Ao5jEniklx8x9yAauJrX2bj8KAZ2RkCFSLo7HEd3fLmISSKbFp2dh6Z4kDkNSqKBKK9knBzjBzcHuOGY3U8GjyJy6bcO7lx_hPJi-px4Dn3DU3uYU7DiRVE150osZw9pjrhTtTm1yu8Rx4xgkjoDKEdohx-KfYdbjj08Urx2JfbvvZC3p3poNqKPWFfFtfHUvBLzkrUuDFbYHBJmR2AYquoM5ZNHhcN9DxrzN-LvzpvqISkG0Q7-L5_MdYQJqduTeLTnVo58LcpQZRwkXXziXslYUAEfSWBjKSD_wM23AQDUh8QYVsjLLxGv8RtIyGHZstEFVzlJYCE45X3SoZtt2mPD5qq9eRRTaQFxIDlIxkQ7S1BI4tYWA0Zd28ZB5sqUmdpOL5mCOOLiRDaHpFLiVwBWjroUgczCUdbWQtB84PeeinppQtQltq8pH56oqphZtsc7Eva48-X3rIXXShQV8_8vOEgG4D00EnK9Hk638NOKp17u0xKxxSCliUJzPjY0R1dsWc1OuRC4l10YcnByfYcWSRd-Ukav9wiJUhGENwl1ly6MxBJi3UCnjP3I3pMU2ZGepYBPNmIYcJMi7Mwu5CeisUv4vGudtcQZYMl3l_DmEw17-l-RDtUT94-FRpwWtAm.RwF9QtMcn3BRkjzasIGVCA/__results__.html?sharingControls=true#Logistic_regressio" TargetMode="External"/><Relationship Id="rId15" Type="http://schemas.openxmlformats.org/officeDocument/2006/relationships/hyperlink" Target="https://www.kaggleusercontent.com/kf/4285484/eyJhbGciOiJkaXIiLCJlbmMiOiJBMTI4Q0JDLUhTMjU2In0..6Sv_vwCKLQ3lmYtXLbgDSw.OhsaQmHksqfqN5gBCVMdy88YfPE2XBFjvfI0SwndAxxA3uLrNXZQnsRkB4nC-Ao5jEniklx8x9yAauJrX2bj8KAZ2RkCFSLo7HEd3fLmISSKbFp2dh6Z4kDkNSqKBKK9knBzjBzcHuOGY3U8GjyJy6bcO7lx_hPJi-px4Dn3DU3uYU7DiRVE150osZw9pjrhTtTm1yu8Rx4xgkjoDKEdohx-KfYdbjj08Urx2JfbvvZC3p3poNqKPWFfFtfHUvBLzkrUuDFbYHBJmR2AYquoM5ZNHhcN9DxrzN-LvzpvqISkG0Q7-L5_MdYQJqduTeLTnVo58LcpQZRwkXXziXslYUAEfSWBjKSD_wM23AQDUh8QYVsjLLxGv8RtIyGHZstEFVzlJYCE45X3SoZtt2mPD5qq9eRRTaQFxIDlIxkQ7S1BI4tYWA0Zd28ZB5sqUmdpOL5mCOOLiRDaHpFLiVwBWjroUgczCUdbWQtB84PeeinppQtQltq8pH56oqphZtsc7Eva48-X3rIXXShQV8_8vOEgG4D00EnK9Hk638NOKp17u0xKxxSCliUJzPjY0R1dsWc1OuRC4l10YcnByfYcWSRd-Ukav9wiJUhGENwl1ly6MxBJi3UCnjP3I3pMU2ZGepYBPNmIYcJMi7Mwu5CeisUv4vGudtcQZYMl3l_DmEw17-l-RDtUT94-FRpwWtAm.RwF9QtMcn3BRkjzasIGVCA/__results__.html?sharingControls=true#Submission" TargetMode="External"/><Relationship Id="rId14" Type="http://schemas.openxmlformats.org/officeDocument/2006/relationships/hyperlink" Target="https://www.kaggleusercontent.com/kf/4285484/eyJhbGciOiJkaXIiLCJlbmMiOiJBMTI4Q0JDLUhTMjU2In0..6Sv_vwCKLQ3lmYtXLbgDSw.OhsaQmHksqfqN5gBCVMdy88YfPE2XBFjvfI0SwndAxxA3uLrNXZQnsRkB4nC-Ao5jEniklx8x9yAauJrX2bj8KAZ2RkCFSLo7HEd3fLmISSKbFp2dh6Z4kDkNSqKBKK9knBzjBzcHuOGY3U8GjyJy6bcO7lx_hPJi-px4Dn3DU3uYU7DiRVE150osZw9pjrhTtTm1yu8Rx4xgkjoDKEdohx-KfYdbjj08Urx2JfbvvZC3p3poNqKPWFfFtfHUvBLzkrUuDFbYHBJmR2AYquoM5ZNHhcN9DxrzN-LvzpvqISkG0Q7-L5_MdYQJqduTeLTnVo58LcpQZRwkXXziXslYUAEfSWBjKSD_wM23AQDUh8QYVsjLLxGv8RtIyGHZstEFVzlJYCE45X3SoZtt2mPD5qq9eRRTaQFxIDlIxkQ7S1BI4tYWA0Zd28ZB5sqUmdpOL5mCOOLiRDaHpFLiVwBWjroUgczCUdbWQtB84PeeinppQtQltq8pH56oqphZtsc7Eva48-X3rIXXShQV8_8vOEgG4D00EnK9Hk638NOKp17u0xKxxSCliUJzPjY0R1dsWc1OuRC4l10YcnByfYcWSRd-Ukav9wiJUhGENwl1ly6MxBJi3UCnjP3I3pMU2ZGepYBPNmIYcJMi7Mwu5CeisUv4vGudtcQZYMl3l_DmEw17-l-RDtUT94-FRpwWtAm.RwF9QtMcn3BRkjzasIGVCA/__results__.html?sharingControls=true#Creating_predictions_on_test_set" TargetMode="External"/><Relationship Id="rId16" Type="http://schemas.openxmlformats.org/officeDocument/2006/relationships/hyperlink" Target="https://www.kaggleusercontent.com/kf/4285484/eyJhbGciOiJkaXIiLCJlbmMiOiJBMTI4Q0JDLUhTMjU2In0..6Sv_vwCKLQ3lmYtXLbgDSw.OhsaQmHksqfqN5gBCVMdy88YfPE2XBFjvfI0SwndAxxA3uLrNXZQnsRkB4nC-Ao5jEniklx8x9yAauJrX2bj8KAZ2RkCFSLo7HEd3fLmISSKbFp2dh6Z4kDkNSqKBKK9knBzjBzcHuOGY3U8GjyJy6bcO7lx_hPJi-px4Dn3DU3uYU7DiRVE150osZw9pjrhTtTm1yu8Rx4xgkjoDKEdohx-KfYdbjj08Urx2JfbvvZC3p3poNqKPWFfFtfHUvBLzkrUuDFbYHBJmR2AYquoM5ZNHhcN9DxrzN-LvzpvqISkG0Q7-L5_MdYQJqduTeLTnVo58LcpQZRwkXXziXslYUAEfSWBjKSD_wM23AQDUh8QYVsjLLxGv8RtIyGHZstEFVzlJYCE45X3SoZtt2mPD5qq9eRRTaQFxIDlIxkQ7S1BI4tYWA0Zd28ZB5sqUmdpOL5mCOOLiRDaHpFLiVwBWjroUgczCUdbWQtB84PeeinppQtQltq8pH56oqphZtsc7Eva48-X3rIXXShQV8_8vOEgG4D00EnK9Hk638NOKp17u0xKxxSCliUJzPjY0R1dsWc1OuRC4l10YcnByfYcWSRd-Ukav9wiJUhGENwl1ly6MxBJi3UCnjP3I3pMU2ZGepYBPNmIYcJMi7Mwu5CeisUv4vGudtcQZYMl3l_DmEw17-l-RDtUT94-FRpwWtAm.RwF9QtMcn3BRkjzasIGVCA/__results__.html?sharingControls=true#Conclusions" TargetMode="External"/><Relationship Id="rId5" Type="http://schemas.openxmlformats.org/officeDocument/2006/relationships/hyperlink" Target="https://www.kaggleusercontent.com/kf/4285484/eyJhbGciOiJkaXIiLCJlbmMiOiJBMTI4Q0JDLUhTMjU2In0..6Sv_vwCKLQ3lmYtXLbgDSw.OhsaQmHksqfqN5gBCVMdy88YfPE2XBFjvfI0SwndAxxA3uLrNXZQnsRkB4nC-Ao5jEniklx8x9yAauJrX2bj8KAZ2RkCFSLo7HEd3fLmISSKbFp2dh6Z4kDkNSqKBKK9knBzjBzcHuOGY3U8GjyJy6bcO7lx_hPJi-px4Dn3DU3uYU7DiRVE150osZw9pjrhTtTm1yu8Rx4xgkjoDKEdohx-KfYdbjj08Urx2JfbvvZC3p3poNqKPWFfFtfHUvBLzkrUuDFbYHBJmR2AYquoM5ZNHhcN9DxrzN-LvzpvqISkG0Q7-L5_MdYQJqduTeLTnVo58LcpQZRwkXXziXslYUAEfSWBjKSD_wM23AQDUh8QYVsjLLxGv8RtIyGHZstEFVzlJYCE45X3SoZtt2mPD5qq9eRRTaQFxIDlIxkQ7S1BI4tYWA0Zd28ZB5sqUmdpOL5mCOOLiRDaHpFLiVwBWjroUgczCUdbWQtB84PeeinppQtQltq8pH56oqphZtsc7Eva48-X3rIXXShQV8_8vOEgG4D00EnK9Hk638NOKp17u0xKxxSCliUJzPjY0R1dsWc1OuRC4l10YcnByfYcWSRd-Ukav9wiJUhGENwl1ly6MxBJi3UCnjP3I3pMU2ZGepYBPNmIYcJMi7Mwu5CeisUv4vGudtcQZYMl3l_DmEw17-l-RDtUT94-FRpwWtAm.RwF9QtMcn3BRkjzasIGVCA/__results__.html?sharingControls=true#Encoding_data" TargetMode="External"/><Relationship Id="rId6" Type="http://schemas.openxmlformats.org/officeDocument/2006/relationships/hyperlink" Target="https://www.kaggleusercontent.com/kf/4285484/eyJhbGciOiJkaXIiLCJlbmMiOiJBMTI4Q0JDLUhTMjU2In0..6Sv_vwCKLQ3lmYtXLbgDSw.OhsaQmHksqfqN5gBCVMdy88YfPE2XBFjvfI0SwndAxxA3uLrNXZQnsRkB4nC-Ao5jEniklx8x9yAauJrX2bj8KAZ2RkCFSLo7HEd3fLmISSKbFp2dh6Z4kDkNSqKBKK9knBzjBzcHuOGY3U8GjyJy6bcO7lx_hPJi-px4Dn3DU3uYU7DiRVE150osZw9pjrhTtTm1yu8Rx4xgkjoDKEdohx-KfYdbjj08Urx2JfbvvZC3p3poNqKPWFfFtfHUvBLzkrUuDFbYHBJmR2AYquoM5ZNHhcN9DxrzN-LvzpvqISkG0Q7-L5_MdYQJqduTeLTnVo58LcpQZRwkXXziXslYUAEfSWBjKSD_wM23AQDUh8QYVsjLLxGv8RtIyGHZstEFVzlJYCE45X3SoZtt2mPD5qq9eRRTaQFxIDlIxkQ7S1BI4tYWA0Zd28ZB5sqUmdpOL5mCOOLiRDaHpFLiVwBWjroUgczCUdbWQtB84PeeinppQtQltq8pH56oqphZtsc7Eva48-X3rIXXShQV8_8vOEgG4D00EnK9Hk638NOKp17u0xKxxSCliUJzPjY0R1dsWc1OuRC4l10YcnByfYcWSRd-Ukav9wiJUhGENwl1ly6MxBJi3UCnjP3I3pMU2ZGepYBPNmIYcJMi7Mwu5CeisUv4vGudtcQZYMl3l_DmEw17-l-RDtUT94-FRpwWtAm.RwF9QtMcn3BRkjzasIGVCA/__results__.html?sharingControls=true#Covariance_Matrix" TargetMode="External"/><Relationship Id="rId7" Type="http://schemas.openxmlformats.org/officeDocument/2006/relationships/hyperlink" Target="https://www.kaggleusercontent.com/kf/4285484/eyJhbGciOiJkaXIiLCJlbmMiOiJBMTI4Q0JDLUhTMjU2In0..6Sv_vwCKLQ3lmYtXLbgDSw.OhsaQmHksqfqN5gBCVMdy88YfPE2XBFjvfI0SwndAxxA3uLrNXZQnsRkB4nC-Ao5jEniklx8x9yAauJrX2bj8KAZ2RkCFSLo7HEd3fLmISSKbFp2dh6Z4kDkNSqKBKK9knBzjBzcHuOGY3U8GjyJy6bcO7lx_hPJi-px4Dn3DU3uYU7DiRVE150osZw9pjrhTtTm1yu8Rx4xgkjoDKEdohx-KfYdbjj08Urx2JfbvvZC3p3poNqKPWFfFtfHUvBLzkrUuDFbYHBJmR2AYquoM5ZNHhcN9DxrzN-LvzpvqISkG0Q7-L5_MdYQJqduTeLTnVo58LcpQZRwkXXziXslYUAEfSWBjKSD_wM23AQDUh8QYVsjLLxGv8RtIyGHZstEFVzlJYCE45X3SoZtt2mPD5qq9eRRTaQFxIDlIxkQ7S1BI4tYWA0Zd28ZB5sqUmdpOL5mCOOLiRDaHpFLiVwBWjroUgczCUdbWQtB84PeeinppQtQltq8pH56oqphZtsc7Eva48-X3rIXXShQV8_8vOEgG4D00EnK9Hk638NOKp17u0xKxxSCliUJzPjY0R1dsWc1OuRC4l10YcnByfYcWSRd-Ukav9wiJUhGENwl1ly6MxBJi3UCnjP3I3pMU2ZGepYBPNmIYcJMi7Mwu5CeisUv4vGudtcQZYMl3l_DmEw17-l-RDtUT94-FRpwWtAm.RwF9QtMcn3BRkjzasIGVCA/__results__.html?sharingControls=true#Scaling_and_fitting" TargetMode="External"/><Relationship Id="rId8" Type="http://schemas.openxmlformats.org/officeDocument/2006/relationships/hyperlink" Target="https://www.kaggleusercontent.com/kf/4285484/eyJhbGciOiJkaXIiLCJlbmMiOiJBMTI4Q0JDLUhTMjU2In0..6Sv_vwCKLQ3lmYtXLbgDSw.OhsaQmHksqfqN5gBCVMdy88YfPE2XBFjvfI0SwndAxxA3uLrNXZQnsRkB4nC-Ao5jEniklx8x9yAauJrX2bj8KAZ2RkCFSLo7HEd3fLmISSKbFp2dh6Z4kDkNSqKBKK9knBzjBzcHuOGY3U8GjyJy6bcO7lx_hPJi-px4Dn3DU3uYU7DiRVE150osZw9pjrhTtTm1yu8Rx4xgkjoDKEdohx-KfYdbjj08Urx2JfbvvZC3p3poNqKPWFfFtfHUvBLzkrUuDFbYHBJmR2AYquoM5ZNHhcN9DxrzN-LvzpvqISkG0Q7-L5_MdYQJqduTeLTnVo58LcpQZRwkXXziXslYUAEfSWBjKSD_wM23AQDUh8QYVsjLLxGv8RtIyGHZstEFVzlJYCE45X3SoZtt2mPD5qq9eRRTaQFxIDlIxkQ7S1BI4tYWA0Zd28ZB5sqUmdpOL5mCOOLiRDaHpFLiVwBWjroUgczCUdbWQtB84PeeinppQtQltq8pH56oqphZtsc7Eva48-X3rIXXShQV8_8vOEgG4D00EnK9Hk638NOKp17u0xKxxSCliUJzPjY0R1dsWc1OuRC4l10YcnByfYcWSRd-Ukav9wiJUhGENwl1ly6MxBJi3UCnjP3I3pMU2ZGepYBPNmIYcJMi7Mwu5CeisUv4vGudtcQZYMl3l_DmEw17-l-RDtUT94-FRpwWtAm.RwF9QtMcn3BRkjzasIGVCA/__results__.html?sharingControls=true#Evaluating_model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www.analyticsvidhya.com/blog/2022/02/auto-sklearn-accelerate-your-machine-learning-models-with-auto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usercontent.com/kf/4285484/eyJhbGciOiJkaXIiLCJlbmMiOiJBMTI4Q0JDLUhTMjU2In0..6Sv_vwCKLQ3lmYtXLbgDSw.OhsaQmHksqfqN5gBCVMdy88YfPE2XBFjvfI0SwndAxxA3uLrNXZQnsRkB4nC-Ao5jEniklx8x9yAauJrX2bj8KAZ2RkCFSLo7HEd3fLmISSKbFp2dh6Z4kDkNSqKBKK9knBzjBzcHuOGY3U8GjyJy6bcO7lx_hPJi-px4Dn3DU3uYU7DiRVE150osZw9pjrhTtTm1yu8Rx4xgkjoDKEdohx-KfYdbjj08Urx2JfbvvZC3p3poNqKPWFfFtfHUvBLzkrUuDFbYHBJmR2AYquoM5ZNHhcN9DxrzN-LvzpvqISkG0Q7-L5_MdYQJqduTeLTnVo58LcpQZRwkXXziXslYUAEfSWBjKSD_wM23AQDUh8QYVsjLLxGv8RtIyGHZstEFVzlJYCE45X3SoZtt2mPD5qq9eRRTaQFxIDlIxkQ7S1BI4tYWA0Zd28ZB5sqUmdpOL5mCOOLiRDaHpFLiVwBWjroUgczCUdbWQtB84PeeinppQtQltq8pH56oqphZtsc7Eva48-X3rIXXShQV8_8vOEgG4D00EnK9Hk638NOKp17u0xKxxSCliUJzPjY0R1dsWc1OuRC4l10YcnByfYcWSRd-Ukav9wiJUhGENwl1ly6MxBJi3UCnjP3I3pMU2ZGepYBPNmIYcJMi7Mwu5CeisUv4vGudtcQZYMl3l_DmEw17-l-RDtUT94-FRpwWtAm.RwF9QtMcn3BRkjzasIGVCA/__results__.html?sharingControls=true#Library_and_data_load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kaggleusercontent.com/kf/4285484/eyJhbGciOiJkaXIiLCJlbmMiOiJBMTI4Q0JDLUhTMjU2In0..6Sv_vwCKLQ3lmYtXLbgDSw.OhsaQmHksqfqN5gBCVMdy88YfPE2XBFjvfI0SwndAxxA3uLrNXZQnsRkB4nC-Ao5jEniklx8x9yAauJrX2bj8KAZ2RkCFSLo7HEd3fLmISSKbFp2dh6Z4kDkNSqKBKK9knBzjBzcHuOGY3U8GjyJy6bcO7lx_hPJi-px4Dn3DU3uYU7DiRVE150osZw9pjrhTtTm1yu8Rx4xgkjoDKEdohx-KfYdbjj08Urx2JfbvvZC3p3poNqKPWFfFtfHUvBLzkrUuDFbYHBJmR2AYquoM5ZNHhcN9DxrzN-LvzpvqISkG0Q7-L5_MdYQJqduTeLTnVo58LcpQZRwkXXziXslYUAEfSWBjKSD_wM23AQDUh8QYVsjLLxGv8RtIyGHZstEFVzlJYCE45X3SoZtt2mPD5qq9eRRTaQFxIDlIxkQ7S1BI4tYWA0Zd28ZB5sqUmdpOL5mCOOLiRDaHpFLiVwBWjroUgczCUdbWQtB84PeeinppQtQltq8pH56oqphZtsc7Eva48-X3rIXXShQV8_8vOEgG4D00EnK9Hk638NOKp17u0xKxxSCliUJzPjY0R1dsWc1OuRC4l10YcnByfYcWSRd-Ukav9wiJUhGENwl1ly6MxBJi3UCnjP3I3pMU2ZGepYBPNmIYcJMi7Mwu5CeisUv4vGudtcQZYMl3l_DmEw17-l-RDtUT94-FRpwWtAm.RwF9QtMcn3BRkjzasIGVCA/__results__.html?sharingControls=true#Encoding_dat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261000" cy="6019642"/>
          </a:xfrm>
          <a:prstGeom prst="rect">
            <a:avLst/>
          </a:prstGeom>
          <a:noFill/>
          <a:ln>
            <a:noFill/>
          </a:ln>
        </p:spPr>
      </p:pic>
      <p:sp>
        <p:nvSpPr>
          <p:cNvPr id="55" name="Google Shape;55;p13"/>
          <p:cNvSpPr txBox="1"/>
          <p:nvPr>
            <p:ph type="ctrTitle"/>
          </p:nvPr>
        </p:nvSpPr>
        <p:spPr>
          <a:xfrm>
            <a:off x="3610850" y="1006625"/>
            <a:ext cx="6682800" cy="1305600"/>
          </a:xfrm>
          <a:prstGeom prst="rect">
            <a:avLst/>
          </a:prstGeom>
        </p:spPr>
        <p:txBody>
          <a:bodyPr anchorCtr="0" anchor="b" bIns="91425" lIns="91425" spcFirstLastPara="1" rIns="91425" wrap="square" tIns="91425">
            <a:noAutofit/>
          </a:bodyPr>
          <a:lstStyle/>
          <a:p>
            <a:pPr indent="0" lvl="0" marL="0" marR="101600" rtl="0" algn="l">
              <a:lnSpc>
                <a:spcPct val="120000"/>
              </a:lnSpc>
              <a:spcBef>
                <a:spcPts val="0"/>
              </a:spcBef>
              <a:spcAft>
                <a:spcPts val="0"/>
              </a:spcAft>
              <a:buClr>
                <a:schemeClr val="dk1"/>
              </a:buClr>
              <a:buSzPts val="1100"/>
              <a:buFont typeface="Arial"/>
              <a:buNone/>
            </a:pPr>
            <a:r>
              <a:rPr b="1" lang="en" sz="2750">
                <a:solidFill>
                  <a:srgbClr val="222222"/>
                </a:solidFill>
                <a:highlight>
                  <a:srgbClr val="FFF2CC"/>
                </a:highlight>
              </a:rPr>
              <a:t>Mental Health Prediction Using Machine </a:t>
            </a:r>
            <a:r>
              <a:rPr b="1" lang="en" sz="2750">
                <a:solidFill>
                  <a:srgbClr val="222222"/>
                </a:solidFill>
                <a:highlight>
                  <a:srgbClr val="FFF2CC"/>
                </a:highlight>
              </a:rPr>
              <a:t>L</a:t>
            </a:r>
            <a:r>
              <a:rPr b="1" lang="en" sz="2750">
                <a:solidFill>
                  <a:srgbClr val="222222"/>
                </a:solidFill>
                <a:highlight>
                  <a:srgbClr val="FFF2CC"/>
                </a:highlight>
              </a:rPr>
              <a:t>earning</a:t>
            </a:r>
            <a:endParaRPr b="1" sz="2750">
              <a:solidFill>
                <a:srgbClr val="222222"/>
              </a:solidFill>
              <a:highlight>
                <a:srgbClr val="FFF2CC"/>
              </a:highlight>
            </a:endParaRPr>
          </a:p>
          <a:p>
            <a:pPr indent="0" lvl="0" marL="0" rtl="0" algn="ctr">
              <a:spcBef>
                <a:spcPts val="600"/>
              </a:spcBef>
              <a:spcAft>
                <a:spcPts val="0"/>
              </a:spcAft>
              <a:buNone/>
            </a:pPr>
            <a:r>
              <a:t/>
            </a:r>
            <a:endParaRPr sz="2500">
              <a:highlight>
                <a:srgbClr val="FFF2CC"/>
              </a:highlight>
            </a:endParaRPr>
          </a:p>
        </p:txBody>
      </p:sp>
      <p:sp>
        <p:nvSpPr>
          <p:cNvPr id="56" name="Google Shape;56;p13"/>
          <p:cNvSpPr txBox="1"/>
          <p:nvPr>
            <p:ph idx="1" type="subTitle"/>
          </p:nvPr>
        </p:nvSpPr>
        <p:spPr>
          <a:xfrm>
            <a:off x="6728400" y="2456425"/>
            <a:ext cx="2532600" cy="15843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sz="2300">
                <a:solidFill>
                  <a:schemeClr val="lt1"/>
                </a:solidFill>
                <a:highlight>
                  <a:srgbClr val="20124D"/>
                </a:highlight>
              </a:rPr>
              <a:t>Group 2</a:t>
            </a:r>
            <a:endParaRPr sz="2300">
              <a:solidFill>
                <a:schemeClr val="lt1"/>
              </a:solidFill>
              <a:highlight>
                <a:srgbClr val="20124D"/>
              </a:highlight>
            </a:endParaRPr>
          </a:p>
          <a:p>
            <a:pPr indent="0" lvl="0" marL="0" rtl="0" algn="l">
              <a:spcBef>
                <a:spcPts val="0"/>
              </a:spcBef>
              <a:spcAft>
                <a:spcPts val="0"/>
              </a:spcAft>
              <a:buNone/>
            </a:pPr>
            <a:r>
              <a:rPr lang="en" sz="2300">
                <a:solidFill>
                  <a:schemeClr val="lt1"/>
                </a:solidFill>
                <a:highlight>
                  <a:srgbClr val="20124D"/>
                </a:highlight>
              </a:rPr>
              <a:t>Krishnaprasad V M</a:t>
            </a:r>
            <a:endParaRPr sz="2300">
              <a:solidFill>
                <a:schemeClr val="lt1"/>
              </a:solidFill>
              <a:highlight>
                <a:srgbClr val="20124D"/>
              </a:highlight>
            </a:endParaRPr>
          </a:p>
          <a:p>
            <a:pPr indent="0" lvl="0" marL="0" rtl="0" algn="l">
              <a:spcBef>
                <a:spcPts val="0"/>
              </a:spcBef>
              <a:spcAft>
                <a:spcPts val="0"/>
              </a:spcAft>
              <a:buNone/>
            </a:pPr>
            <a:r>
              <a:rPr lang="en" sz="2300">
                <a:solidFill>
                  <a:schemeClr val="lt1"/>
                </a:solidFill>
                <a:highlight>
                  <a:srgbClr val="20124D"/>
                </a:highlight>
              </a:rPr>
              <a:t>Rohit Pal</a:t>
            </a:r>
            <a:endParaRPr sz="2300">
              <a:solidFill>
                <a:schemeClr val="lt1"/>
              </a:solidFill>
              <a:highlight>
                <a:srgbClr val="20124D"/>
              </a:highlight>
            </a:endParaRPr>
          </a:p>
          <a:p>
            <a:pPr indent="0" lvl="0" marL="0" rtl="0" algn="l">
              <a:spcBef>
                <a:spcPts val="0"/>
              </a:spcBef>
              <a:spcAft>
                <a:spcPts val="0"/>
              </a:spcAft>
              <a:buNone/>
            </a:pPr>
            <a:r>
              <a:rPr lang="en" sz="2300">
                <a:solidFill>
                  <a:schemeClr val="lt1"/>
                </a:solidFill>
                <a:highlight>
                  <a:srgbClr val="20124D"/>
                </a:highlight>
              </a:rPr>
              <a:t>Manisha Mahor</a:t>
            </a:r>
            <a:endParaRPr sz="2300">
              <a:solidFill>
                <a:schemeClr val="lt1"/>
              </a:solidFill>
              <a:highlight>
                <a:srgbClr val="20124D"/>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1000"/>
              </a:spcBef>
              <a:spcAft>
                <a:spcPts val="0"/>
              </a:spcAft>
              <a:buClr>
                <a:schemeClr val="dk1"/>
              </a:buClr>
              <a:buSzPct val="56410"/>
              <a:buFont typeface="Arial"/>
              <a:buNone/>
            </a:pPr>
            <a:r>
              <a:rPr b="1" lang="en" sz="1950">
                <a:highlight>
                  <a:srgbClr val="FFFFFF"/>
                </a:highlight>
              </a:rPr>
              <a:t>Covariance Matrix. Variability comparison between categories of variables</a:t>
            </a:r>
            <a:endParaRPr b="1" sz="1950">
              <a:highlight>
                <a:srgbClr val="FFFFFF"/>
              </a:highlight>
            </a:endParaRPr>
          </a:p>
          <a:p>
            <a:pPr indent="0" lvl="0" marL="0" rtl="0" algn="l">
              <a:spcBef>
                <a:spcPts val="0"/>
              </a:spcBef>
              <a:spcAft>
                <a:spcPts val="0"/>
              </a:spcAft>
              <a:buNone/>
            </a:pPr>
            <a:r>
              <a:t/>
            </a:r>
            <a:endParaRPr/>
          </a:p>
        </p:txBody>
      </p:sp>
      <p:sp>
        <p:nvSpPr>
          <p:cNvPr id="107" name="Google Shape;10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688"/>
              <a:buFont typeface="Arial"/>
              <a:buNone/>
            </a:pPr>
            <a:r>
              <a:rPr lang="en" sz="2287">
                <a:solidFill>
                  <a:srgbClr val="374151"/>
                </a:solidFill>
                <a:highlight>
                  <a:schemeClr val="lt1"/>
                </a:highlight>
                <a:latin typeface="Roboto"/>
                <a:ea typeface="Roboto"/>
                <a:cs typeface="Roboto"/>
                <a:sym typeface="Roboto"/>
              </a:rPr>
              <a:t>A covariance matrix is a square matrix that shows the covariances between two or more variables. A covariance matrix is useful for examining the relationships between multiple variables. It can be used to compare the variability between different categories of variables. </a:t>
            </a:r>
            <a:endParaRPr sz="2287">
              <a:solidFill>
                <a:srgbClr val="374151"/>
              </a:solidFill>
              <a:highlight>
                <a:schemeClr val="lt1"/>
              </a:highlight>
              <a:latin typeface="Roboto"/>
              <a:ea typeface="Roboto"/>
              <a:cs typeface="Roboto"/>
              <a:sym typeface="Roboto"/>
            </a:endParaRPr>
          </a:p>
          <a:p>
            <a:pPr indent="0" lvl="0" marL="457200" rtl="0" algn="l">
              <a:lnSpc>
                <a:spcPct val="95000"/>
              </a:lnSpc>
              <a:spcBef>
                <a:spcPts val="1500"/>
              </a:spcBef>
              <a:spcAft>
                <a:spcPts val="0"/>
              </a:spcAft>
              <a:buSzPts val="688"/>
              <a:buNone/>
            </a:pPr>
            <a:r>
              <a:t/>
            </a:r>
            <a:endParaRPr sz="1750">
              <a:solidFill>
                <a:srgbClr val="374151"/>
              </a:solidFill>
              <a:highlight>
                <a:schemeClr val="lt1"/>
              </a:highlight>
              <a:latin typeface="Roboto"/>
              <a:ea typeface="Roboto"/>
              <a:cs typeface="Roboto"/>
              <a:sym typeface="Roboto"/>
            </a:endParaRPr>
          </a:p>
          <a:p>
            <a:pPr indent="0" lvl="0" marL="0" rtl="0" algn="l">
              <a:lnSpc>
                <a:spcPct val="95000"/>
              </a:lnSpc>
              <a:spcBef>
                <a:spcPts val="1500"/>
              </a:spcBef>
              <a:spcAft>
                <a:spcPts val="1200"/>
              </a:spcAft>
              <a:buSzPts val="688"/>
              <a:buNone/>
            </a:pPr>
            <a:r>
              <a:t/>
            </a:r>
            <a:endParaRPr sz="2125">
              <a:highlight>
                <a:schemeClr val="lt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3"/>
          <p:cNvPicPr preferRelativeResize="0"/>
          <p:nvPr/>
        </p:nvPicPr>
        <p:blipFill>
          <a:blip r:embed="rId3">
            <a:alphaModFix/>
          </a:blip>
          <a:stretch>
            <a:fillRect/>
          </a:stretch>
        </p:blipFill>
        <p:spPr>
          <a:xfrm>
            <a:off x="1466300" y="152400"/>
            <a:ext cx="5225004"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1000"/>
              </a:spcBef>
              <a:spcAft>
                <a:spcPts val="0"/>
              </a:spcAft>
              <a:buClr>
                <a:schemeClr val="dk1"/>
              </a:buClr>
              <a:buSzPct val="56410"/>
              <a:buFont typeface="Arial"/>
              <a:buNone/>
            </a:pPr>
            <a:r>
              <a:rPr b="1" lang="en" sz="1950">
                <a:highlight>
                  <a:srgbClr val="FFFFFF"/>
                </a:highlight>
              </a:rPr>
              <a:t>Data Visualisation</a:t>
            </a:r>
            <a:endParaRPr b="1" sz="1950">
              <a:highlight>
                <a:srgbClr val="FFFFFF"/>
              </a:highlight>
            </a:endParaRPr>
          </a:p>
          <a:p>
            <a:pPr indent="0" lvl="0" marL="0" rtl="0" algn="l">
              <a:spcBef>
                <a:spcPts val="0"/>
              </a:spcBef>
              <a:spcAft>
                <a:spcPts val="0"/>
              </a:spcAft>
              <a:buNone/>
            </a:pPr>
            <a:r>
              <a:t/>
            </a:r>
            <a:endParaRPr/>
          </a:p>
        </p:txBody>
      </p:sp>
      <p:sp>
        <p:nvSpPr>
          <p:cNvPr id="118" name="Google Shape;118;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t/>
            </a:r>
            <a:endParaRPr sz="1400">
              <a:solidFill>
                <a:srgbClr val="374151"/>
              </a:solidFill>
              <a:highlight>
                <a:schemeClr val="lt1"/>
              </a:highlight>
              <a:latin typeface="Roboto"/>
              <a:ea typeface="Roboto"/>
              <a:cs typeface="Roboto"/>
              <a:sym typeface="Roboto"/>
            </a:endParaRPr>
          </a:p>
          <a:p>
            <a:pPr indent="0" lvl="0" marL="0" rtl="0" algn="l">
              <a:spcBef>
                <a:spcPts val="1500"/>
              </a:spcBef>
              <a:spcAft>
                <a:spcPts val="0"/>
              </a:spcAft>
              <a:buClr>
                <a:schemeClr val="dk1"/>
              </a:buClr>
              <a:buSzPts val="1100"/>
              <a:buFont typeface="Arial"/>
              <a:buNone/>
            </a:pPr>
            <a:r>
              <a:rPr lang="en" sz="1400">
                <a:solidFill>
                  <a:srgbClr val="374151"/>
                </a:solidFill>
                <a:highlight>
                  <a:schemeClr val="lt1"/>
                </a:highlight>
                <a:latin typeface="Roboto"/>
                <a:ea typeface="Roboto"/>
                <a:cs typeface="Roboto"/>
                <a:sym typeface="Roboto"/>
              </a:rPr>
              <a:t>The resulting plot shows the distribution of ages in the dataset as a histogram with a density curve overlaid on top. The histogram shows the frequency of ages in each bin, while the density curve shows the probability density function of the ages. This plot can be used to gain insights into the age distribution of the dataset, such as identifying any peaks or clusters in the distribution, or whether the distribution is skewed or symmetrical.</a:t>
            </a:r>
            <a:endParaRPr sz="1400">
              <a:solidFill>
                <a:srgbClr val="374151"/>
              </a:solidFill>
              <a:highlight>
                <a:schemeClr val="lt1"/>
              </a:highlight>
              <a:latin typeface="Roboto"/>
              <a:ea typeface="Roboto"/>
              <a:cs typeface="Roboto"/>
              <a:sym typeface="Roboto"/>
            </a:endParaRPr>
          </a:p>
          <a:p>
            <a:pPr indent="0" lvl="0" marL="0" rtl="0" algn="l">
              <a:spcBef>
                <a:spcPts val="0"/>
              </a:spcBef>
              <a:spcAft>
                <a:spcPts val="1200"/>
              </a:spcAft>
              <a:buNone/>
            </a:pPr>
            <a:r>
              <a:t/>
            </a:r>
            <a:endParaRPr sz="1400">
              <a:highlight>
                <a:schemeClr val="lt1"/>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5"/>
          <p:cNvPicPr preferRelativeResize="0"/>
          <p:nvPr/>
        </p:nvPicPr>
        <p:blipFill>
          <a:blip r:embed="rId3">
            <a:alphaModFix/>
          </a:blip>
          <a:stretch>
            <a:fillRect/>
          </a:stretch>
        </p:blipFill>
        <p:spPr>
          <a:xfrm>
            <a:off x="152400" y="152400"/>
            <a:ext cx="6986916"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6"/>
          <p:cNvPicPr preferRelativeResize="0"/>
          <p:nvPr/>
        </p:nvPicPr>
        <p:blipFill>
          <a:blip r:embed="rId3">
            <a:alphaModFix/>
          </a:blip>
          <a:stretch>
            <a:fillRect/>
          </a:stretch>
        </p:blipFill>
        <p:spPr>
          <a:xfrm>
            <a:off x="152400" y="152400"/>
            <a:ext cx="8839200" cy="437946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7"/>
          <p:cNvPicPr preferRelativeResize="0"/>
          <p:nvPr/>
        </p:nvPicPr>
        <p:blipFill>
          <a:blip r:embed="rId3">
            <a:alphaModFix/>
          </a:blip>
          <a:stretch>
            <a:fillRect/>
          </a:stretch>
        </p:blipFill>
        <p:spPr>
          <a:xfrm>
            <a:off x="152400" y="152400"/>
            <a:ext cx="8201125" cy="48387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1000"/>
              </a:spcBef>
              <a:spcAft>
                <a:spcPts val="0"/>
              </a:spcAft>
              <a:buClr>
                <a:schemeClr val="dk1"/>
              </a:buClr>
              <a:buSzPct val="56410"/>
              <a:buFont typeface="Arial"/>
              <a:buNone/>
            </a:pPr>
            <a:r>
              <a:rPr b="1" lang="en" sz="1950">
                <a:highlight>
                  <a:srgbClr val="FFFFFF"/>
                </a:highlight>
              </a:rPr>
              <a:t>Scaling and fitting</a:t>
            </a:r>
            <a:endParaRPr b="1" sz="1950">
              <a:highlight>
                <a:srgbClr val="FFFFFF"/>
              </a:highlight>
            </a:endParaRPr>
          </a:p>
          <a:p>
            <a:pPr indent="0" lvl="0" marL="0" rtl="0" algn="l">
              <a:spcBef>
                <a:spcPts val="0"/>
              </a:spcBef>
              <a:spcAft>
                <a:spcPts val="0"/>
              </a:spcAft>
              <a:buNone/>
            </a:pPr>
            <a:r>
              <a:t/>
            </a:r>
            <a:endParaRPr/>
          </a:p>
        </p:txBody>
      </p:sp>
      <p:sp>
        <p:nvSpPr>
          <p:cNvPr id="139" name="Google Shape;139;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1500"/>
              </a:spcBef>
              <a:spcAft>
                <a:spcPts val="0"/>
              </a:spcAft>
              <a:buClr>
                <a:schemeClr val="dk1"/>
              </a:buClr>
              <a:buSzPts val="1100"/>
              <a:buFont typeface="Arial"/>
              <a:buNone/>
            </a:pPr>
            <a:r>
              <a:rPr lang="en" sz="1300">
                <a:solidFill>
                  <a:srgbClr val="374151"/>
                </a:solidFill>
                <a:highlight>
                  <a:srgbClr val="F7F7F8"/>
                </a:highlight>
                <a:latin typeface="Roboto"/>
                <a:ea typeface="Roboto"/>
                <a:cs typeface="Roboto"/>
                <a:sym typeface="Roboto"/>
              </a:rPr>
              <a:t>Scaling:</a:t>
            </a:r>
            <a:endParaRPr sz="1300">
              <a:solidFill>
                <a:srgbClr val="374151"/>
              </a:solidFill>
              <a:highlight>
                <a:srgbClr val="F7F7F8"/>
              </a:highlight>
              <a:latin typeface="Roboto"/>
              <a:ea typeface="Roboto"/>
              <a:cs typeface="Roboto"/>
              <a:sym typeface="Roboto"/>
            </a:endParaRPr>
          </a:p>
          <a:p>
            <a:pPr indent="-311150" lvl="0" marL="457200" rtl="0" algn="l">
              <a:lnSpc>
                <a:spcPct val="95000"/>
              </a:lnSpc>
              <a:spcBef>
                <a:spcPts val="1500"/>
              </a:spcBef>
              <a:spcAft>
                <a:spcPts val="0"/>
              </a:spcAft>
              <a:buClr>
                <a:srgbClr val="374151"/>
              </a:buClr>
              <a:buSzPts val="1300"/>
              <a:buFont typeface="Roboto"/>
              <a:buChar char="●"/>
            </a:pPr>
            <a:r>
              <a:rPr lang="en" sz="1300">
                <a:solidFill>
                  <a:srgbClr val="374151"/>
                </a:solidFill>
                <a:highlight>
                  <a:srgbClr val="F7F7F8"/>
                </a:highlight>
                <a:latin typeface="Roboto"/>
                <a:ea typeface="Roboto"/>
                <a:cs typeface="Roboto"/>
                <a:sym typeface="Roboto"/>
              </a:rPr>
              <a:t>Many machine learning models require that input features be on the same scale. If the features are on different scales, then some features may dominate others in terms of their influence on the model. Scaling ensures that all features have the same scale and therefore the same influence on the model.</a:t>
            </a:r>
            <a:endParaRPr sz="1300">
              <a:solidFill>
                <a:srgbClr val="374151"/>
              </a:solidFill>
              <a:highlight>
                <a:srgbClr val="F7F7F8"/>
              </a:highlight>
              <a:latin typeface="Roboto"/>
              <a:ea typeface="Roboto"/>
              <a:cs typeface="Roboto"/>
              <a:sym typeface="Roboto"/>
            </a:endParaRPr>
          </a:p>
          <a:p>
            <a:pPr indent="-311150" lvl="0" marL="457200" rtl="0" algn="l">
              <a:lnSpc>
                <a:spcPct val="95000"/>
              </a:lnSpc>
              <a:spcBef>
                <a:spcPts val="0"/>
              </a:spcBef>
              <a:spcAft>
                <a:spcPts val="0"/>
              </a:spcAft>
              <a:buClr>
                <a:srgbClr val="374151"/>
              </a:buClr>
              <a:buSzPts val="1300"/>
              <a:buFont typeface="Roboto"/>
              <a:buChar char="●"/>
            </a:pPr>
            <a:r>
              <a:rPr lang="en" sz="1300">
                <a:solidFill>
                  <a:srgbClr val="374151"/>
                </a:solidFill>
                <a:highlight>
                  <a:srgbClr val="F7F7F8"/>
                </a:highlight>
                <a:latin typeface="Roboto"/>
                <a:ea typeface="Roboto"/>
                <a:cs typeface="Roboto"/>
                <a:sym typeface="Roboto"/>
              </a:rPr>
              <a:t>Scaling also helps to avoid numerical instabilities that can occur when features are on vastly different scales, which can negatively impact the model's accuracy.</a:t>
            </a:r>
            <a:endParaRPr sz="1300">
              <a:solidFill>
                <a:srgbClr val="374151"/>
              </a:solidFill>
              <a:highlight>
                <a:srgbClr val="F7F7F8"/>
              </a:highlight>
              <a:latin typeface="Roboto"/>
              <a:ea typeface="Roboto"/>
              <a:cs typeface="Roboto"/>
              <a:sym typeface="Roboto"/>
            </a:endParaRPr>
          </a:p>
          <a:p>
            <a:pPr indent="0" lvl="0" marL="0" rtl="0" algn="l">
              <a:lnSpc>
                <a:spcPct val="95000"/>
              </a:lnSpc>
              <a:spcBef>
                <a:spcPts val="1500"/>
              </a:spcBef>
              <a:spcAft>
                <a:spcPts val="0"/>
              </a:spcAft>
              <a:buClr>
                <a:schemeClr val="dk1"/>
              </a:buClr>
              <a:buSzPts val="1100"/>
              <a:buFont typeface="Arial"/>
              <a:buNone/>
            </a:pPr>
            <a:r>
              <a:rPr lang="en" sz="1300">
                <a:solidFill>
                  <a:srgbClr val="374151"/>
                </a:solidFill>
                <a:highlight>
                  <a:srgbClr val="F7F7F8"/>
                </a:highlight>
                <a:latin typeface="Roboto"/>
                <a:ea typeface="Roboto"/>
                <a:cs typeface="Roboto"/>
                <a:sym typeface="Roboto"/>
              </a:rPr>
              <a:t>Fitting:</a:t>
            </a:r>
            <a:endParaRPr sz="1300">
              <a:solidFill>
                <a:srgbClr val="374151"/>
              </a:solidFill>
              <a:highlight>
                <a:srgbClr val="F7F7F8"/>
              </a:highlight>
              <a:latin typeface="Roboto"/>
              <a:ea typeface="Roboto"/>
              <a:cs typeface="Roboto"/>
              <a:sym typeface="Roboto"/>
            </a:endParaRPr>
          </a:p>
          <a:p>
            <a:pPr indent="-304800" lvl="0" marL="457200" rtl="0" algn="l">
              <a:lnSpc>
                <a:spcPct val="95000"/>
              </a:lnSpc>
              <a:spcBef>
                <a:spcPts val="1500"/>
              </a:spcBef>
              <a:spcAft>
                <a:spcPts val="0"/>
              </a:spcAft>
              <a:buClr>
                <a:srgbClr val="374151"/>
              </a:buClr>
              <a:buSzPts val="1200"/>
              <a:buFont typeface="Roboto"/>
              <a:buChar char="●"/>
            </a:pPr>
            <a:r>
              <a:rPr lang="en" sz="1300">
                <a:solidFill>
                  <a:srgbClr val="374151"/>
                </a:solidFill>
                <a:highlight>
                  <a:srgbClr val="F7F7F8"/>
                </a:highlight>
                <a:latin typeface="Roboto"/>
                <a:ea typeface="Roboto"/>
                <a:cs typeface="Roboto"/>
                <a:sym typeface="Roboto"/>
              </a:rPr>
              <a:t>Fitting is the process of calculating the optimal parameters of a model so that it can accurately predict unseen data. For example, in the case of the </a:t>
            </a:r>
            <a:r>
              <a:rPr lang="en" sz="1150">
                <a:solidFill>
                  <a:srgbClr val="188038"/>
                </a:solidFill>
                <a:highlight>
                  <a:srgbClr val="F7F7F8"/>
                </a:highlight>
                <a:latin typeface="Courier New"/>
                <a:ea typeface="Courier New"/>
                <a:cs typeface="Courier New"/>
                <a:sym typeface="Courier New"/>
              </a:rPr>
              <a:t>MinMaxScaler</a:t>
            </a:r>
            <a:r>
              <a:rPr lang="en" sz="1300">
                <a:solidFill>
                  <a:srgbClr val="374151"/>
                </a:solidFill>
                <a:highlight>
                  <a:srgbClr val="F7F7F8"/>
                </a:highlight>
                <a:latin typeface="Roboto"/>
                <a:ea typeface="Roboto"/>
                <a:cs typeface="Roboto"/>
                <a:sym typeface="Roboto"/>
              </a:rPr>
              <a:t> used in the code you provided, fitting is the process of calculating the minimum and maximum values of the 'Age' column so that it can be scaled properly.</a:t>
            </a:r>
            <a:endParaRPr sz="1300">
              <a:solidFill>
                <a:srgbClr val="374151"/>
              </a:solidFill>
              <a:highlight>
                <a:srgbClr val="F7F7F8"/>
              </a:highlight>
              <a:latin typeface="Roboto"/>
              <a:ea typeface="Roboto"/>
              <a:cs typeface="Roboto"/>
              <a:sym typeface="Roboto"/>
            </a:endParaRPr>
          </a:p>
          <a:p>
            <a:pPr indent="-311150" lvl="0" marL="457200" rtl="0" algn="l">
              <a:lnSpc>
                <a:spcPct val="95000"/>
              </a:lnSpc>
              <a:spcBef>
                <a:spcPts val="0"/>
              </a:spcBef>
              <a:spcAft>
                <a:spcPts val="0"/>
              </a:spcAft>
              <a:buClr>
                <a:srgbClr val="374151"/>
              </a:buClr>
              <a:buSzPts val="1300"/>
              <a:buFont typeface="Roboto"/>
              <a:buChar char="●"/>
            </a:pPr>
            <a:r>
              <a:rPr lang="en" sz="1300">
                <a:solidFill>
                  <a:srgbClr val="374151"/>
                </a:solidFill>
                <a:highlight>
                  <a:srgbClr val="F7F7F8"/>
                </a:highlight>
                <a:latin typeface="Roboto"/>
                <a:ea typeface="Roboto"/>
                <a:cs typeface="Roboto"/>
                <a:sym typeface="Roboto"/>
              </a:rPr>
              <a:t>In many machine learning models, the process of fitting involves training the model on a subset of the data and then evaluating its performance on a separate validation set. This helps to ensure that the model is not overfitting to the training data (i.e., memorizing the training data instead of learning to generalize to new data).</a:t>
            </a:r>
            <a:endParaRPr sz="1300">
              <a:solidFill>
                <a:srgbClr val="374151"/>
              </a:solidFill>
              <a:highlight>
                <a:srgbClr val="F7F7F8"/>
              </a:highlight>
              <a:latin typeface="Roboto"/>
              <a:ea typeface="Roboto"/>
              <a:cs typeface="Roboto"/>
              <a:sym typeface="Roboto"/>
            </a:endParaRPr>
          </a:p>
          <a:p>
            <a:pPr indent="0" lvl="0" marL="0" rtl="0" algn="l">
              <a:lnSpc>
                <a:spcPct val="95000"/>
              </a:lnSpc>
              <a:spcBef>
                <a:spcPts val="0"/>
              </a:spcBef>
              <a:spcAft>
                <a:spcPts val="1200"/>
              </a:spcAft>
              <a:buNone/>
            </a:pPr>
            <a:r>
              <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9"/>
          <p:cNvPicPr preferRelativeResize="0"/>
          <p:nvPr/>
        </p:nvPicPr>
        <p:blipFill rotWithShape="1">
          <a:blip r:embed="rId3">
            <a:alphaModFix/>
          </a:blip>
          <a:srcRect b="30405" l="13376" r="12763" t="27868"/>
          <a:stretch/>
        </p:blipFill>
        <p:spPr>
          <a:xfrm>
            <a:off x="147837" y="891975"/>
            <a:ext cx="8848325" cy="28841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1000"/>
              </a:spcBef>
              <a:spcAft>
                <a:spcPts val="0"/>
              </a:spcAft>
              <a:buClr>
                <a:schemeClr val="dk1"/>
              </a:buClr>
              <a:buSzPct val="56410"/>
              <a:buFont typeface="Arial"/>
              <a:buNone/>
            </a:pPr>
            <a:r>
              <a:rPr b="1" lang="en" sz="1950">
                <a:highlight>
                  <a:srgbClr val="FFFFFF"/>
                </a:highlight>
              </a:rPr>
              <a:t>Splitting the data set</a:t>
            </a:r>
            <a:endParaRPr b="1" sz="1950">
              <a:highlight>
                <a:srgbClr val="FFFFFF"/>
              </a:highlight>
            </a:endParaRPr>
          </a:p>
          <a:p>
            <a:pPr indent="0" lvl="0" marL="0" rtl="0" algn="l">
              <a:spcBef>
                <a:spcPts val="0"/>
              </a:spcBef>
              <a:spcAft>
                <a:spcPts val="0"/>
              </a:spcAft>
              <a:buNone/>
            </a:pPr>
            <a:r>
              <a:t/>
            </a:r>
            <a:endParaRPr/>
          </a:p>
        </p:txBody>
      </p:sp>
      <p:sp>
        <p:nvSpPr>
          <p:cNvPr id="150" name="Google Shape;150;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374151"/>
                </a:solidFill>
                <a:highlight>
                  <a:schemeClr val="lt1"/>
                </a:highlight>
                <a:latin typeface="Roboto"/>
                <a:ea typeface="Roboto"/>
                <a:cs typeface="Roboto"/>
                <a:sym typeface="Roboto"/>
              </a:rPr>
              <a:t>Splitting the dataset is an important step in machine learning, as it helps to evaluate the performance of the model on unseen data. Here's why:</a:t>
            </a:r>
            <a:endParaRPr sz="1500">
              <a:solidFill>
                <a:srgbClr val="374151"/>
              </a:solidFill>
              <a:highlight>
                <a:schemeClr val="lt1"/>
              </a:highlight>
              <a:latin typeface="Roboto"/>
              <a:ea typeface="Roboto"/>
              <a:cs typeface="Roboto"/>
              <a:sym typeface="Roboto"/>
            </a:endParaRPr>
          </a:p>
          <a:p>
            <a:pPr indent="-323850" lvl="0" marL="457200" rtl="0" algn="l">
              <a:spcBef>
                <a:spcPts val="1500"/>
              </a:spcBef>
              <a:spcAft>
                <a:spcPts val="0"/>
              </a:spcAft>
              <a:buClr>
                <a:srgbClr val="374151"/>
              </a:buClr>
              <a:buSzPts val="1500"/>
              <a:buFont typeface="Roboto"/>
              <a:buChar char="●"/>
            </a:pPr>
            <a:r>
              <a:rPr lang="en" sz="1500">
                <a:solidFill>
                  <a:srgbClr val="374151"/>
                </a:solidFill>
                <a:highlight>
                  <a:schemeClr val="lt1"/>
                </a:highlight>
                <a:latin typeface="Roboto"/>
                <a:ea typeface="Roboto"/>
                <a:cs typeface="Roboto"/>
                <a:sym typeface="Roboto"/>
              </a:rPr>
              <a:t>In machine learning, it is important to evaluate the performance of a model on data that it has not seen before. This helps to ensure that the model is not simply memorizing the training data and can generalize well to new, unseen data.</a:t>
            </a:r>
            <a:endParaRPr sz="1500">
              <a:solidFill>
                <a:srgbClr val="374151"/>
              </a:solidFill>
              <a:highlight>
                <a:schemeClr val="lt1"/>
              </a:highlight>
              <a:latin typeface="Roboto"/>
              <a:ea typeface="Roboto"/>
              <a:cs typeface="Roboto"/>
              <a:sym typeface="Roboto"/>
            </a:endParaRPr>
          </a:p>
          <a:p>
            <a:pPr indent="-323850" lvl="0" marL="457200" rtl="0" algn="l">
              <a:spcBef>
                <a:spcPts val="0"/>
              </a:spcBef>
              <a:spcAft>
                <a:spcPts val="0"/>
              </a:spcAft>
              <a:buClr>
                <a:srgbClr val="374151"/>
              </a:buClr>
              <a:buSzPts val="1500"/>
              <a:buFont typeface="Roboto"/>
              <a:buChar char="●"/>
            </a:pPr>
            <a:r>
              <a:rPr lang="en" sz="1500">
                <a:solidFill>
                  <a:srgbClr val="374151"/>
                </a:solidFill>
                <a:highlight>
                  <a:schemeClr val="lt1"/>
                </a:highlight>
                <a:latin typeface="Roboto"/>
                <a:ea typeface="Roboto"/>
                <a:cs typeface="Roboto"/>
                <a:sym typeface="Roboto"/>
              </a:rPr>
              <a:t>Splitting the dataset into training and testing sets allows us to train the model on one set of data (the training set) and evaluate its performance on another set of data (the testing set). This helps to provide an estimate of how well the model will perform on unseen data in the real world.</a:t>
            </a:r>
            <a:endParaRPr sz="1500">
              <a:solidFill>
                <a:srgbClr val="374151"/>
              </a:solidFill>
              <a:highlight>
                <a:schemeClr val="lt1"/>
              </a:highlight>
              <a:latin typeface="Roboto"/>
              <a:ea typeface="Roboto"/>
              <a:cs typeface="Roboto"/>
              <a:sym typeface="Roboto"/>
            </a:endParaRPr>
          </a:p>
          <a:p>
            <a:pPr indent="-323850" lvl="0" marL="457200" rtl="0" algn="l">
              <a:spcBef>
                <a:spcPts val="0"/>
              </a:spcBef>
              <a:spcAft>
                <a:spcPts val="0"/>
              </a:spcAft>
              <a:buClr>
                <a:srgbClr val="374151"/>
              </a:buClr>
              <a:buSzPts val="1500"/>
              <a:buFont typeface="Roboto"/>
              <a:buChar char="●"/>
            </a:pPr>
            <a:r>
              <a:rPr lang="en" sz="1500">
                <a:solidFill>
                  <a:srgbClr val="374151"/>
                </a:solidFill>
                <a:highlight>
                  <a:schemeClr val="lt1"/>
                </a:highlight>
                <a:latin typeface="Roboto"/>
                <a:ea typeface="Roboto"/>
                <a:cs typeface="Roboto"/>
                <a:sym typeface="Roboto"/>
              </a:rPr>
              <a:t>In some cases, such as when the dataset is small, it may be useful to use techniques such as cross-validation to split the dataset into multiple training and testing sets. This can help to improve the robustness of the model's performance estimates.</a:t>
            </a:r>
            <a:endParaRPr sz="1500">
              <a:solidFill>
                <a:srgbClr val="374151"/>
              </a:solidFill>
              <a:highlight>
                <a:schemeClr val="lt1"/>
              </a:highlight>
              <a:latin typeface="Roboto"/>
              <a:ea typeface="Roboto"/>
              <a:cs typeface="Roboto"/>
              <a:sym typeface="Roboto"/>
            </a:endParaRPr>
          </a:p>
          <a:p>
            <a:pPr indent="0" lvl="0" marL="0" rtl="0" algn="l">
              <a:spcBef>
                <a:spcPts val="0"/>
              </a:spcBef>
              <a:spcAft>
                <a:spcPts val="1200"/>
              </a:spcAft>
              <a:buNone/>
            </a:pPr>
            <a:r>
              <a:t/>
            </a:r>
            <a:endParaRPr sz="3100">
              <a:highlight>
                <a:schemeClr val="lt1"/>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31"/>
          <p:cNvPicPr preferRelativeResize="0"/>
          <p:nvPr/>
        </p:nvPicPr>
        <p:blipFill rotWithShape="1">
          <a:blip r:embed="rId3">
            <a:alphaModFix/>
          </a:blip>
          <a:srcRect b="46302" l="12068" r="11931" t="30185"/>
          <a:stretch/>
        </p:blipFill>
        <p:spPr>
          <a:xfrm>
            <a:off x="309775" y="956050"/>
            <a:ext cx="8155526" cy="2291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just">
              <a:lnSpc>
                <a:spcPct val="183333"/>
              </a:lnSpc>
              <a:spcBef>
                <a:spcPts val="0"/>
              </a:spcBef>
              <a:spcAft>
                <a:spcPts val="0"/>
              </a:spcAft>
              <a:buClr>
                <a:schemeClr val="dk1"/>
              </a:buClr>
              <a:buSzPct val="81481"/>
              <a:buFont typeface="Arial"/>
              <a:buNone/>
            </a:pPr>
            <a:r>
              <a:rPr lang="en" sz="1350">
                <a:solidFill>
                  <a:srgbClr val="222222"/>
                </a:solidFill>
                <a:highlight>
                  <a:srgbClr val="FFFFFF"/>
                </a:highlight>
              </a:rPr>
              <a:t>Technology is evolving round the clock in recent times. This has resulted in job opportunities for people all around the world. It comes with a hectic schedule that can be detrimental to people’s mental health. So During the Covid-19 pandemic, mental health has been one of the most prominent issues, with stress, loneliness, and depression all on the rise over the last year. Diagnosing mental health is difficult because people aren’t always willing to talk about their problems.</a:t>
            </a:r>
            <a:endParaRPr sz="1350">
              <a:solidFill>
                <a:srgbClr val="222222"/>
              </a:solidFill>
              <a:highlight>
                <a:srgbClr val="FFFFFF"/>
              </a:highlight>
            </a:endParaRPr>
          </a:p>
          <a:p>
            <a:pPr indent="0" lvl="0" marL="0" rtl="0" algn="just">
              <a:lnSpc>
                <a:spcPct val="183333"/>
              </a:lnSpc>
              <a:spcBef>
                <a:spcPts val="1200"/>
              </a:spcBef>
              <a:spcAft>
                <a:spcPts val="0"/>
              </a:spcAft>
              <a:buClr>
                <a:schemeClr val="dk1"/>
              </a:buClr>
              <a:buSzPct val="81481"/>
              <a:buFont typeface="Arial"/>
              <a:buNone/>
            </a:pPr>
            <a:r>
              <a:rPr lang="en" sz="1350">
                <a:solidFill>
                  <a:srgbClr val="222222"/>
                </a:solidFill>
                <a:highlight>
                  <a:srgbClr val="FFFFFF"/>
                </a:highlight>
              </a:rPr>
              <a:t>Machine learning is a branch of artificial intelligence that is mostly used nowadays. ML is becoming more capable for disease diagnosis and also provides a platform for doctors to analyze a large number of patient data and create personalized treatment according to the patient’s medical situation. In this article, we are going to predict the mental health of Employees using various machine learning models. We have collected the required data set from Kaggle.</a:t>
            </a:r>
            <a:endParaRPr sz="1350">
              <a:solidFill>
                <a:srgbClr val="222222"/>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1000"/>
              </a:spcBef>
              <a:spcAft>
                <a:spcPts val="0"/>
              </a:spcAft>
              <a:buClr>
                <a:schemeClr val="dk1"/>
              </a:buClr>
              <a:buSzPct val="56410"/>
              <a:buFont typeface="Arial"/>
              <a:buNone/>
            </a:pPr>
            <a:r>
              <a:rPr b="1" lang="en" sz="1950">
                <a:highlight>
                  <a:srgbClr val="FFFFFF"/>
                </a:highlight>
              </a:rPr>
              <a:t>Evaluating models</a:t>
            </a:r>
            <a:endParaRPr b="1" sz="1950">
              <a:highlight>
                <a:srgbClr val="FFFFFF"/>
              </a:highlight>
            </a:endParaRPr>
          </a:p>
          <a:p>
            <a:pPr indent="0" lvl="0" marL="0" rtl="0" algn="l">
              <a:spcBef>
                <a:spcPts val="0"/>
              </a:spcBef>
              <a:spcAft>
                <a:spcPts val="0"/>
              </a:spcAft>
              <a:buNone/>
            </a:pPr>
            <a:r>
              <a:t/>
            </a:r>
            <a:endParaRPr/>
          </a:p>
        </p:txBody>
      </p:sp>
      <p:sp>
        <p:nvSpPr>
          <p:cNvPr id="161" name="Google Shape;161;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highlight>
                  <a:schemeClr val="lt1"/>
                </a:highlight>
              </a:rPr>
              <a:t>Logistic Regression: </a:t>
            </a:r>
            <a:r>
              <a:rPr lang="en" sz="1600">
                <a:solidFill>
                  <a:srgbClr val="374151"/>
                </a:solidFill>
                <a:highlight>
                  <a:schemeClr val="lt1"/>
                </a:highlight>
                <a:latin typeface="Roboto"/>
                <a:ea typeface="Roboto"/>
                <a:cs typeface="Roboto"/>
                <a:sym typeface="Roboto"/>
              </a:rPr>
              <a:t>Logistic regression is a statistical method used for binary classification problems, where the goal is to predict a binary outcome (0 or 1) based on a set of input variables or features.</a:t>
            </a:r>
            <a:endParaRPr sz="1600">
              <a:solidFill>
                <a:srgbClr val="374151"/>
              </a:solidFill>
              <a:highlight>
                <a:schemeClr val="lt1"/>
              </a:highlight>
              <a:latin typeface="Roboto"/>
              <a:ea typeface="Roboto"/>
              <a:cs typeface="Roboto"/>
              <a:sym typeface="Roboto"/>
            </a:endParaRPr>
          </a:p>
          <a:p>
            <a:pPr indent="0" lvl="0" marL="0" rtl="0" algn="l">
              <a:spcBef>
                <a:spcPts val="1200"/>
              </a:spcBef>
              <a:spcAft>
                <a:spcPts val="0"/>
              </a:spcAft>
              <a:buNone/>
            </a:pPr>
            <a:r>
              <a:rPr lang="en" sz="1600">
                <a:solidFill>
                  <a:srgbClr val="374151"/>
                </a:solidFill>
                <a:highlight>
                  <a:schemeClr val="lt1"/>
                </a:highlight>
                <a:latin typeface="Roboto"/>
                <a:ea typeface="Roboto"/>
                <a:cs typeface="Roboto"/>
                <a:sym typeface="Roboto"/>
              </a:rPr>
              <a:t>Accuracy of data set by using logistic regression </a:t>
            </a:r>
            <a:endParaRPr sz="1600">
              <a:solidFill>
                <a:srgbClr val="374151"/>
              </a:solidFill>
              <a:highlight>
                <a:schemeClr val="lt1"/>
              </a:highlight>
              <a:latin typeface="Roboto"/>
              <a:ea typeface="Roboto"/>
              <a:cs typeface="Roboto"/>
              <a:sym typeface="Roboto"/>
            </a:endParaRPr>
          </a:p>
          <a:p>
            <a:pPr indent="0" lvl="0" marL="0" rtl="0" algn="l">
              <a:spcBef>
                <a:spcPts val="1200"/>
              </a:spcBef>
              <a:spcAft>
                <a:spcPts val="1200"/>
              </a:spcAft>
              <a:buNone/>
            </a:pPr>
            <a:r>
              <a:rPr lang="en" sz="1600">
                <a:solidFill>
                  <a:srgbClr val="374151"/>
                </a:solidFill>
                <a:highlight>
                  <a:schemeClr val="lt1"/>
                </a:highlight>
                <a:latin typeface="Roboto"/>
                <a:ea typeface="Roboto"/>
                <a:cs typeface="Roboto"/>
                <a:sym typeface="Roboto"/>
              </a:rPr>
              <a:t> “</a:t>
            </a:r>
            <a:r>
              <a:rPr lang="en" sz="1600">
                <a:solidFill>
                  <a:schemeClr val="dk1"/>
                </a:solidFill>
                <a:highlight>
                  <a:schemeClr val="lt1"/>
                </a:highlight>
              </a:rPr>
              <a:t>Accuracy: 0.7962962962962963”</a:t>
            </a:r>
            <a:r>
              <a:rPr lang="en" sz="1600">
                <a:solidFill>
                  <a:srgbClr val="374151"/>
                </a:solidFill>
                <a:highlight>
                  <a:schemeClr val="lt1"/>
                </a:highlight>
                <a:latin typeface="Roboto"/>
                <a:ea typeface="Roboto"/>
                <a:cs typeface="Roboto"/>
                <a:sym typeface="Roboto"/>
              </a:rPr>
              <a:t>“</a:t>
            </a:r>
            <a:endParaRPr sz="1600">
              <a:solidFill>
                <a:srgbClr val="374151"/>
              </a:solidFill>
              <a:highlight>
                <a:schemeClr val="lt1"/>
              </a:highlight>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33"/>
          <p:cNvPicPr preferRelativeResize="0"/>
          <p:nvPr/>
        </p:nvPicPr>
        <p:blipFill rotWithShape="1">
          <a:blip r:embed="rId3">
            <a:alphaModFix/>
          </a:blip>
          <a:srcRect b="26434" l="12258" r="40244" t="27204"/>
          <a:stretch/>
        </p:blipFill>
        <p:spPr>
          <a:xfrm>
            <a:off x="785350" y="492787"/>
            <a:ext cx="7573301" cy="41579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2" name="Google Shape;172;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374151"/>
                </a:solidFill>
                <a:highlight>
                  <a:schemeClr val="lt1"/>
                </a:highlight>
                <a:latin typeface="Roboto"/>
                <a:ea typeface="Roboto"/>
                <a:cs typeface="Roboto"/>
                <a:sym typeface="Roboto"/>
              </a:rPr>
              <a:t>K-Nearest Neighbors (KNN) algorithm: It  is a non-parametric and lazy learning algorithm used for both classification and regression problems. It is a type of instance-based learning where the algorithm predicts the class of a new data point based on the classes of its k nearest neighbors in the training dataset.</a:t>
            </a:r>
            <a:endParaRPr>
              <a:solidFill>
                <a:srgbClr val="374151"/>
              </a:solidFill>
              <a:highlight>
                <a:schemeClr val="lt1"/>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a:solidFill>
                  <a:schemeClr val="dk1"/>
                </a:solidFill>
                <a:highlight>
                  <a:srgbClr val="FFFFFF"/>
                </a:highlight>
              </a:rPr>
              <a:t>“Accuracy: 0.8068783068783069”</a:t>
            </a:r>
            <a:endParaRPr>
              <a:solidFill>
                <a:schemeClr val="dk1"/>
              </a:solidFill>
              <a:highlight>
                <a:srgbClr val="FFFFFF"/>
              </a:highlight>
            </a:endParaRPr>
          </a:p>
          <a:p>
            <a:pPr indent="0" lvl="0" marL="0" rtl="0" algn="l">
              <a:spcBef>
                <a:spcPts val="0"/>
              </a:spcBef>
              <a:spcAft>
                <a:spcPts val="1200"/>
              </a:spcAft>
              <a:buNone/>
            </a:pPr>
            <a:r>
              <a:t/>
            </a:r>
            <a:endParaRPr sz="1700">
              <a:solidFill>
                <a:srgbClr val="374151"/>
              </a:solidFill>
              <a:highlight>
                <a:schemeClr val="lt1"/>
              </a:highlight>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35"/>
          <p:cNvPicPr preferRelativeResize="0"/>
          <p:nvPr/>
        </p:nvPicPr>
        <p:blipFill rotWithShape="1">
          <a:blip r:embed="rId3">
            <a:alphaModFix/>
          </a:blip>
          <a:srcRect b="19476" l="11698" r="51046" t="38465"/>
          <a:stretch/>
        </p:blipFill>
        <p:spPr>
          <a:xfrm>
            <a:off x="710350" y="36521"/>
            <a:ext cx="7984973" cy="507046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3" name="Google Shape;183;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rgbClr val="374151"/>
                </a:solidFill>
                <a:highlight>
                  <a:schemeClr val="lt1"/>
                </a:highlight>
                <a:latin typeface="Roboto"/>
                <a:ea typeface="Roboto"/>
                <a:cs typeface="Roboto"/>
                <a:sym typeface="Roboto"/>
              </a:rPr>
              <a:t>Decision Tree Classifier: It  is a supervised machine learning algorithm that is used for classification problems. It is a tree-based model that recursively splits the data into subsets based on the most significant features, resulting in a tree-like structure. The goal is to create a model that can predict the target variable by learning simple decision rules derived from the data features.</a:t>
            </a:r>
            <a:endParaRPr sz="1900">
              <a:solidFill>
                <a:srgbClr val="374151"/>
              </a:solidFill>
              <a:highlight>
                <a:schemeClr val="lt1"/>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sz="1750">
                <a:solidFill>
                  <a:schemeClr val="dk1"/>
                </a:solidFill>
                <a:highlight>
                  <a:schemeClr val="lt1"/>
                </a:highlight>
              </a:rPr>
              <a:t>Accuracy: 0.7513227513227513</a:t>
            </a:r>
            <a:endParaRPr sz="1750">
              <a:solidFill>
                <a:schemeClr val="dk1"/>
              </a:solidFill>
              <a:highlight>
                <a:schemeClr val="lt1"/>
              </a:highlight>
            </a:endParaRPr>
          </a:p>
          <a:p>
            <a:pPr indent="0" lvl="0" marL="0" rtl="0" algn="l">
              <a:spcBef>
                <a:spcPts val="0"/>
              </a:spcBef>
              <a:spcAft>
                <a:spcPts val="1200"/>
              </a:spcAft>
              <a:buNone/>
            </a:pPr>
            <a:r>
              <a:t/>
            </a:r>
            <a:endParaRPr sz="1900">
              <a:solidFill>
                <a:srgbClr val="374151"/>
              </a:solidFill>
              <a:highlight>
                <a:schemeClr val="lt1"/>
              </a:highlight>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7"/>
          <p:cNvPicPr preferRelativeResize="0"/>
          <p:nvPr/>
        </p:nvPicPr>
        <p:blipFill rotWithShape="1">
          <a:blip r:embed="rId3">
            <a:alphaModFix/>
          </a:blip>
          <a:srcRect b="27753" l="10588" r="50854" t="24558"/>
          <a:stretch/>
        </p:blipFill>
        <p:spPr>
          <a:xfrm>
            <a:off x="951850" y="53413"/>
            <a:ext cx="7240301" cy="50366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4" name="Google Shape;194;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374151"/>
                </a:solidFill>
                <a:highlight>
                  <a:schemeClr val="lt1"/>
                </a:highlight>
                <a:latin typeface="Roboto"/>
                <a:ea typeface="Roboto"/>
                <a:cs typeface="Roboto"/>
                <a:sym typeface="Roboto"/>
              </a:rPr>
              <a:t>Random forest Classifier: It is an ensemble learning method for classification, regression and other tasks. In random forest, a large number of decision trees are created, and each tree is trained on a random subset of the training data. The output of the random forest is the majority vote of the decision trees. It reduces overfitting and improves the accuracy of the model.</a:t>
            </a:r>
            <a:endParaRPr>
              <a:solidFill>
                <a:srgbClr val="374151"/>
              </a:solidFill>
              <a:highlight>
                <a:schemeClr val="lt1"/>
              </a:highlight>
              <a:latin typeface="Roboto"/>
              <a:ea typeface="Roboto"/>
              <a:cs typeface="Roboto"/>
              <a:sym typeface="Roboto"/>
            </a:endParaRPr>
          </a:p>
          <a:p>
            <a:pPr indent="0" lvl="0" marL="0" rtl="0" algn="l">
              <a:spcBef>
                <a:spcPts val="1500"/>
              </a:spcBef>
              <a:spcAft>
                <a:spcPts val="0"/>
              </a:spcAft>
              <a:buNone/>
            </a:pPr>
            <a:r>
              <a:rPr lang="en" sz="1650">
                <a:solidFill>
                  <a:schemeClr val="dk1"/>
                </a:solidFill>
                <a:highlight>
                  <a:schemeClr val="lt1"/>
                </a:highlight>
              </a:rPr>
              <a:t>Accuracy: 0.7962962962962963</a:t>
            </a:r>
            <a:endParaRPr sz="1650">
              <a:solidFill>
                <a:schemeClr val="dk1"/>
              </a:solidFill>
              <a:highlight>
                <a:schemeClr val="lt1"/>
              </a:highlight>
            </a:endParaRPr>
          </a:p>
          <a:p>
            <a:pPr indent="0" lvl="0" marL="0" rtl="0" algn="l">
              <a:spcBef>
                <a:spcPts val="1500"/>
              </a:spcBef>
              <a:spcAft>
                <a:spcPts val="0"/>
              </a:spcAft>
              <a:buClr>
                <a:schemeClr val="dk1"/>
              </a:buClr>
              <a:buSzPts val="1100"/>
              <a:buFont typeface="Arial"/>
              <a:buNone/>
            </a:pPr>
            <a:r>
              <a:t/>
            </a:r>
            <a:endParaRPr>
              <a:solidFill>
                <a:srgbClr val="374151"/>
              </a:solidFill>
              <a:highlight>
                <a:schemeClr val="lt1"/>
              </a:highlight>
              <a:latin typeface="Roboto"/>
              <a:ea typeface="Roboto"/>
              <a:cs typeface="Roboto"/>
              <a:sym typeface="Roboto"/>
            </a:endParaRPr>
          </a:p>
          <a:p>
            <a:pPr indent="0" lvl="0" marL="0" rtl="0" algn="l">
              <a:spcBef>
                <a:spcPts val="1500"/>
              </a:spcBef>
              <a:spcAft>
                <a:spcPts val="1200"/>
              </a:spcAft>
              <a:buNone/>
            </a:pPr>
            <a:r>
              <a:t/>
            </a:r>
            <a:endParaRPr sz="2400">
              <a:highlight>
                <a:schemeClr val="lt1"/>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39"/>
          <p:cNvPicPr preferRelativeResize="0"/>
          <p:nvPr/>
        </p:nvPicPr>
        <p:blipFill rotWithShape="1">
          <a:blip r:embed="rId3">
            <a:alphaModFix/>
          </a:blip>
          <a:srcRect b="14843" l="12449" r="47875" t="36808"/>
          <a:stretch/>
        </p:blipFill>
        <p:spPr>
          <a:xfrm>
            <a:off x="806500" y="280400"/>
            <a:ext cx="6938126" cy="4755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5" name="Google Shape;205;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374151"/>
                </a:solidFill>
                <a:highlight>
                  <a:schemeClr val="lt1"/>
                </a:highlight>
                <a:latin typeface="Roboto"/>
                <a:ea typeface="Roboto"/>
                <a:cs typeface="Roboto"/>
                <a:sym typeface="Roboto"/>
              </a:rPr>
              <a:t>AdaBoost Classifier: It is an ensemble learning method that can improve the classification accuracy of weak learners (classifiers that perform only slightly better than random guessing) by combining their predictions. AdaBoost works by iteratively training a sequence of weak learners, where each subsequent learner is trained on the examples that were misclassified by the previous learner. The final prediction is a weighted sum of the predictions made by each learner.</a:t>
            </a:r>
            <a:endParaRPr>
              <a:solidFill>
                <a:srgbClr val="374151"/>
              </a:solidFill>
              <a:highlight>
                <a:schemeClr val="lt1"/>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sz="1650">
                <a:solidFill>
                  <a:schemeClr val="dk1"/>
                </a:solidFill>
                <a:highlight>
                  <a:schemeClr val="lt1"/>
                </a:highlight>
              </a:rPr>
              <a:t>Accuracy: 0.8201058201058201</a:t>
            </a:r>
            <a:endParaRPr sz="1650">
              <a:solidFill>
                <a:schemeClr val="dk1"/>
              </a:solidFill>
              <a:highlight>
                <a:schemeClr val="lt1"/>
              </a:highlight>
            </a:endParaRPr>
          </a:p>
          <a:p>
            <a:pPr indent="0" lvl="0" marL="0" rtl="0" algn="l">
              <a:spcBef>
                <a:spcPts val="0"/>
              </a:spcBef>
              <a:spcAft>
                <a:spcPts val="0"/>
              </a:spcAft>
              <a:buNone/>
            </a:pPr>
            <a:r>
              <a:t/>
            </a:r>
            <a:endParaRPr>
              <a:solidFill>
                <a:srgbClr val="374151"/>
              </a:solidFill>
              <a:highlight>
                <a:schemeClr val="lt1"/>
              </a:highlight>
              <a:latin typeface="Roboto"/>
              <a:ea typeface="Roboto"/>
              <a:cs typeface="Roboto"/>
              <a:sym typeface="Roboto"/>
            </a:endParaRPr>
          </a:p>
          <a:p>
            <a:pPr indent="0" lvl="0" marL="0" rtl="0" algn="l">
              <a:spcBef>
                <a:spcPts val="1200"/>
              </a:spcBef>
              <a:spcAft>
                <a:spcPts val="1200"/>
              </a:spcAft>
              <a:buNone/>
            </a:pPr>
            <a:r>
              <a:rPr lang="en">
                <a:solidFill>
                  <a:srgbClr val="374151"/>
                </a:solidFill>
                <a:highlight>
                  <a:schemeClr val="lt1"/>
                </a:highlight>
                <a:latin typeface="Roboto"/>
                <a:ea typeface="Roboto"/>
                <a:cs typeface="Roboto"/>
                <a:sym typeface="Roboto"/>
              </a:rPr>
              <a:t>“Best prediction”</a:t>
            </a:r>
            <a:endParaRPr>
              <a:solidFill>
                <a:srgbClr val="374151"/>
              </a:solidFill>
              <a:highlight>
                <a:schemeClr val="lt1"/>
              </a:highlight>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41"/>
          <p:cNvPicPr preferRelativeResize="0"/>
          <p:nvPr/>
        </p:nvPicPr>
        <p:blipFill rotWithShape="1">
          <a:blip r:embed="rId3">
            <a:alphaModFix/>
          </a:blip>
          <a:srcRect b="18485" l="11887" r="44711" t="31511"/>
          <a:stretch/>
        </p:blipFill>
        <p:spPr>
          <a:xfrm>
            <a:off x="999300" y="331150"/>
            <a:ext cx="7145400" cy="46307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1" type="body"/>
          </p:nvPr>
        </p:nvSpPr>
        <p:spPr>
          <a:xfrm>
            <a:off x="311700" y="218975"/>
            <a:ext cx="8520600" cy="47751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70000"/>
              </a:lnSpc>
              <a:spcBef>
                <a:spcPts val="0"/>
              </a:spcBef>
              <a:spcAft>
                <a:spcPts val="0"/>
              </a:spcAft>
              <a:buClr>
                <a:schemeClr val="dk1"/>
              </a:buClr>
              <a:buSzPts val="1100"/>
              <a:buFont typeface="Arial"/>
              <a:buNone/>
            </a:pPr>
            <a:r>
              <a:rPr b="1" lang="en" sz="1550">
                <a:solidFill>
                  <a:schemeClr val="dk1"/>
                </a:solidFill>
              </a:rPr>
              <a:t>The process is the following:</a:t>
            </a:r>
            <a:endParaRPr b="1" sz="1550">
              <a:solidFill>
                <a:schemeClr val="dk1"/>
              </a:solidFill>
            </a:endParaRPr>
          </a:p>
          <a:p>
            <a:pPr indent="-314325" lvl="0" marL="736600" marR="279400" rtl="0" algn="l">
              <a:spcBef>
                <a:spcPts val="1200"/>
              </a:spcBef>
              <a:spcAft>
                <a:spcPts val="0"/>
              </a:spcAft>
              <a:buClr>
                <a:schemeClr val="dk1"/>
              </a:buClr>
              <a:buSzPts val="1350"/>
              <a:buAutoNum type="arabicPeriod"/>
            </a:pPr>
            <a:r>
              <a:rPr lang="en" sz="1350">
                <a:solidFill>
                  <a:schemeClr val="dk1"/>
                </a:solidFill>
                <a:uFill>
                  <a:noFill/>
                </a:uFill>
                <a:hlinkClick r:id="rId3">
                  <a:extLst>
                    <a:ext uri="{A12FA001-AC4F-418D-AE19-62706E023703}">
                      <ahyp:hlinkClr val="tx"/>
                    </a:ext>
                  </a:extLst>
                </a:hlinkClick>
              </a:rPr>
              <a:t>Library and data loading</a:t>
            </a:r>
            <a:endParaRPr sz="1350">
              <a:solidFill>
                <a:schemeClr val="dk1"/>
              </a:solidFill>
            </a:endParaRPr>
          </a:p>
          <a:p>
            <a:pPr indent="-314325" lvl="0" marL="736600" marR="279400" rtl="0" algn="l">
              <a:spcBef>
                <a:spcPts val="0"/>
              </a:spcBef>
              <a:spcAft>
                <a:spcPts val="0"/>
              </a:spcAft>
              <a:buClr>
                <a:schemeClr val="dk1"/>
              </a:buClr>
              <a:buSzPts val="1350"/>
              <a:buAutoNum type="arabicPeriod"/>
            </a:pPr>
            <a:r>
              <a:rPr lang="en" sz="1350">
                <a:solidFill>
                  <a:schemeClr val="dk1"/>
                </a:solidFill>
                <a:uFill>
                  <a:noFill/>
                </a:uFill>
                <a:hlinkClick r:id="rId4">
                  <a:extLst>
                    <a:ext uri="{A12FA001-AC4F-418D-AE19-62706E023703}">
                      <ahyp:hlinkClr val="tx"/>
                    </a:ext>
                  </a:extLst>
                </a:hlinkClick>
              </a:rPr>
              <a:t>Data cleaning</a:t>
            </a:r>
            <a:endParaRPr sz="1350">
              <a:solidFill>
                <a:schemeClr val="dk1"/>
              </a:solidFill>
            </a:endParaRPr>
          </a:p>
          <a:p>
            <a:pPr indent="-314325" lvl="0" marL="736600" marR="279400" rtl="0" algn="l">
              <a:spcBef>
                <a:spcPts val="0"/>
              </a:spcBef>
              <a:spcAft>
                <a:spcPts val="0"/>
              </a:spcAft>
              <a:buClr>
                <a:schemeClr val="dk1"/>
              </a:buClr>
              <a:buSzPts val="1350"/>
              <a:buAutoNum type="arabicPeriod"/>
            </a:pPr>
            <a:r>
              <a:rPr lang="en" sz="1350">
                <a:solidFill>
                  <a:schemeClr val="dk1"/>
                </a:solidFill>
                <a:uFill>
                  <a:noFill/>
                </a:uFill>
                <a:hlinkClick r:id="rId5">
                  <a:extLst>
                    <a:ext uri="{A12FA001-AC4F-418D-AE19-62706E023703}">
                      <ahyp:hlinkClr val="tx"/>
                    </a:ext>
                  </a:extLst>
                </a:hlinkClick>
              </a:rPr>
              <a:t>Encoding data</a:t>
            </a:r>
            <a:endParaRPr sz="1350">
              <a:solidFill>
                <a:schemeClr val="dk1"/>
              </a:solidFill>
            </a:endParaRPr>
          </a:p>
          <a:p>
            <a:pPr indent="-314325" lvl="0" marL="736600" marR="279400" rtl="0" algn="l">
              <a:spcBef>
                <a:spcPts val="0"/>
              </a:spcBef>
              <a:spcAft>
                <a:spcPts val="0"/>
              </a:spcAft>
              <a:buClr>
                <a:schemeClr val="dk1"/>
              </a:buClr>
              <a:buSzPts val="1350"/>
              <a:buAutoNum type="arabicPeriod"/>
            </a:pPr>
            <a:r>
              <a:rPr lang="en" sz="1350">
                <a:solidFill>
                  <a:schemeClr val="dk1"/>
                </a:solidFill>
                <a:uFill>
                  <a:noFill/>
                </a:uFill>
                <a:hlinkClick r:id="rId6">
                  <a:extLst>
                    <a:ext uri="{A12FA001-AC4F-418D-AE19-62706E023703}">
                      <ahyp:hlinkClr val="tx"/>
                    </a:ext>
                  </a:extLst>
                </a:hlinkClick>
              </a:rPr>
              <a:t>Covariance Matrix. Variability comparison between categories of variables</a:t>
            </a:r>
            <a:endParaRPr sz="1350">
              <a:solidFill>
                <a:schemeClr val="dk1"/>
              </a:solidFill>
            </a:endParaRPr>
          </a:p>
          <a:p>
            <a:pPr indent="-314325" lvl="0" marL="736600" marR="279400" rtl="0" algn="l">
              <a:spcBef>
                <a:spcPts val="0"/>
              </a:spcBef>
              <a:spcAft>
                <a:spcPts val="0"/>
              </a:spcAft>
              <a:buClr>
                <a:schemeClr val="dk1"/>
              </a:buClr>
              <a:buSzPts val="1350"/>
              <a:buAutoNum type="arabicPeriod"/>
            </a:pPr>
            <a:r>
              <a:rPr lang="en" sz="1350">
                <a:solidFill>
                  <a:schemeClr val="dk1"/>
                </a:solidFill>
              </a:rPr>
              <a:t>Data Visualisation</a:t>
            </a:r>
            <a:endParaRPr sz="1350">
              <a:solidFill>
                <a:schemeClr val="dk1"/>
              </a:solidFill>
            </a:endParaRPr>
          </a:p>
          <a:p>
            <a:pPr indent="-314325" lvl="0" marL="736600" marR="279400" rtl="0" algn="l">
              <a:spcBef>
                <a:spcPts val="0"/>
              </a:spcBef>
              <a:spcAft>
                <a:spcPts val="0"/>
              </a:spcAft>
              <a:buClr>
                <a:schemeClr val="dk1"/>
              </a:buClr>
              <a:buSzPts val="1350"/>
              <a:buAutoNum type="arabicPeriod"/>
            </a:pPr>
            <a:r>
              <a:rPr lang="en" sz="1350">
                <a:solidFill>
                  <a:schemeClr val="dk1"/>
                </a:solidFill>
                <a:uFill>
                  <a:noFill/>
                </a:uFill>
                <a:hlinkClick r:id="rId7">
                  <a:extLst>
                    <a:ext uri="{A12FA001-AC4F-418D-AE19-62706E023703}">
                      <ahyp:hlinkClr val="tx"/>
                    </a:ext>
                  </a:extLst>
                </a:hlinkClick>
              </a:rPr>
              <a:t>Scaling and fitting</a:t>
            </a:r>
            <a:endParaRPr sz="1350">
              <a:solidFill>
                <a:schemeClr val="dk1"/>
              </a:solidFill>
            </a:endParaRPr>
          </a:p>
          <a:p>
            <a:pPr indent="-314325" lvl="0" marL="736600" marR="279400" rtl="0" algn="l">
              <a:spcBef>
                <a:spcPts val="0"/>
              </a:spcBef>
              <a:spcAft>
                <a:spcPts val="0"/>
              </a:spcAft>
              <a:buClr>
                <a:schemeClr val="dk1"/>
              </a:buClr>
              <a:buSzPts val="1350"/>
              <a:buAutoNum type="arabicPeriod"/>
            </a:pPr>
            <a:r>
              <a:rPr lang="en" sz="1350">
                <a:solidFill>
                  <a:schemeClr val="dk1"/>
                </a:solidFill>
              </a:rPr>
              <a:t>Splitting the data set</a:t>
            </a:r>
            <a:endParaRPr sz="1350">
              <a:solidFill>
                <a:schemeClr val="dk1"/>
              </a:solidFill>
            </a:endParaRPr>
          </a:p>
          <a:p>
            <a:pPr indent="-314325" lvl="0" marL="736600" marR="279400" rtl="0" algn="l">
              <a:spcBef>
                <a:spcPts val="0"/>
              </a:spcBef>
              <a:spcAft>
                <a:spcPts val="0"/>
              </a:spcAft>
              <a:buClr>
                <a:schemeClr val="dk1"/>
              </a:buClr>
              <a:buSzPts val="1350"/>
              <a:buAutoNum type="arabicPeriod"/>
            </a:pPr>
            <a:r>
              <a:rPr lang="en" sz="1350">
                <a:solidFill>
                  <a:schemeClr val="dk1"/>
                </a:solidFill>
                <a:uFill>
                  <a:noFill/>
                </a:uFill>
                <a:hlinkClick r:id="rId8">
                  <a:extLst>
                    <a:ext uri="{A12FA001-AC4F-418D-AE19-62706E023703}">
                      <ahyp:hlinkClr val="tx"/>
                    </a:ext>
                  </a:extLst>
                </a:hlinkClick>
              </a:rPr>
              <a:t>Evaluating models</a:t>
            </a:r>
            <a:endParaRPr sz="1350">
              <a:solidFill>
                <a:schemeClr val="dk1"/>
              </a:solidFill>
            </a:endParaRPr>
          </a:p>
          <a:p>
            <a:pPr indent="-314325" lvl="1" marL="1460500" marR="546100" rtl="0" algn="l">
              <a:spcBef>
                <a:spcPts val="0"/>
              </a:spcBef>
              <a:spcAft>
                <a:spcPts val="0"/>
              </a:spcAft>
              <a:buClr>
                <a:schemeClr val="dk1"/>
              </a:buClr>
              <a:buSzPts val="1350"/>
              <a:buAutoNum type="alphaUcPeriod"/>
            </a:pPr>
            <a:r>
              <a:rPr lang="en" sz="1350">
                <a:solidFill>
                  <a:schemeClr val="dk1"/>
                </a:solidFill>
                <a:uFill>
                  <a:noFill/>
                </a:uFill>
                <a:hlinkClick r:id="rId9">
                  <a:extLst>
                    <a:ext uri="{A12FA001-AC4F-418D-AE19-62706E023703}">
                      <ahyp:hlinkClr val="tx"/>
                    </a:ext>
                  </a:extLst>
                </a:hlinkClick>
              </a:rPr>
              <a:t>Logistic Regression</a:t>
            </a:r>
            <a:endParaRPr sz="1350">
              <a:solidFill>
                <a:schemeClr val="dk1"/>
              </a:solidFill>
            </a:endParaRPr>
          </a:p>
          <a:p>
            <a:pPr indent="-314325" lvl="1" marL="1460500" marR="546100" rtl="0" algn="l">
              <a:spcBef>
                <a:spcPts val="0"/>
              </a:spcBef>
              <a:spcAft>
                <a:spcPts val="0"/>
              </a:spcAft>
              <a:buClr>
                <a:schemeClr val="dk1"/>
              </a:buClr>
              <a:buSzPts val="1350"/>
              <a:buAutoNum type="alphaUcPeriod"/>
            </a:pPr>
            <a:r>
              <a:rPr lang="en" sz="1350">
                <a:solidFill>
                  <a:schemeClr val="dk1"/>
                </a:solidFill>
                <a:uFill>
                  <a:noFill/>
                </a:uFill>
                <a:hlinkClick r:id="rId10">
                  <a:extLst>
                    <a:ext uri="{A12FA001-AC4F-418D-AE19-62706E023703}">
                      <ahyp:hlinkClr val="tx"/>
                    </a:ext>
                  </a:extLst>
                </a:hlinkClick>
              </a:rPr>
              <a:t>KN</a:t>
            </a:r>
            <a:r>
              <a:rPr lang="en" sz="1350">
                <a:solidFill>
                  <a:schemeClr val="dk1"/>
                </a:solidFill>
              </a:rPr>
              <a:t>N Algorithm</a:t>
            </a:r>
            <a:endParaRPr sz="1350">
              <a:solidFill>
                <a:schemeClr val="dk1"/>
              </a:solidFill>
            </a:endParaRPr>
          </a:p>
          <a:p>
            <a:pPr indent="-314325" lvl="1" marL="1460500" marR="546100" rtl="0" algn="l">
              <a:spcBef>
                <a:spcPts val="0"/>
              </a:spcBef>
              <a:spcAft>
                <a:spcPts val="0"/>
              </a:spcAft>
              <a:buClr>
                <a:schemeClr val="dk1"/>
              </a:buClr>
              <a:buSzPts val="1350"/>
              <a:buAutoNum type="alphaUcPeriod"/>
            </a:pPr>
            <a:r>
              <a:rPr lang="en" sz="1350">
                <a:solidFill>
                  <a:schemeClr val="dk1"/>
                </a:solidFill>
                <a:uFill>
                  <a:noFill/>
                </a:uFill>
                <a:hlinkClick r:id="rId11">
                  <a:extLst>
                    <a:ext uri="{A12FA001-AC4F-418D-AE19-62706E023703}">
                      <ahyp:hlinkClr val="tx"/>
                    </a:ext>
                  </a:extLst>
                </a:hlinkClick>
              </a:rPr>
              <a:t>Decision Tree Classifier</a:t>
            </a:r>
            <a:endParaRPr sz="1350">
              <a:solidFill>
                <a:schemeClr val="dk1"/>
              </a:solidFill>
            </a:endParaRPr>
          </a:p>
          <a:p>
            <a:pPr indent="-314325" lvl="1" marL="1460500" marR="546100" rtl="0" algn="l">
              <a:spcBef>
                <a:spcPts val="0"/>
              </a:spcBef>
              <a:spcAft>
                <a:spcPts val="0"/>
              </a:spcAft>
              <a:buClr>
                <a:schemeClr val="dk1"/>
              </a:buClr>
              <a:buSzPts val="1350"/>
              <a:buAutoNum type="alphaUcPeriod"/>
            </a:pPr>
            <a:r>
              <a:rPr lang="en" sz="1350">
                <a:solidFill>
                  <a:schemeClr val="dk1"/>
                </a:solidFill>
                <a:uFill>
                  <a:noFill/>
                </a:uFill>
                <a:hlinkClick r:id="rId12">
                  <a:extLst>
                    <a:ext uri="{A12FA001-AC4F-418D-AE19-62706E023703}">
                      <ahyp:hlinkClr val="tx"/>
                    </a:ext>
                  </a:extLst>
                </a:hlinkClick>
              </a:rPr>
              <a:t>Random Forests</a:t>
            </a:r>
            <a:endParaRPr sz="1350">
              <a:solidFill>
                <a:schemeClr val="dk1"/>
              </a:solidFill>
            </a:endParaRPr>
          </a:p>
          <a:p>
            <a:pPr indent="-314325" lvl="1" marL="1460500" marR="546100" rtl="0" algn="l">
              <a:spcBef>
                <a:spcPts val="0"/>
              </a:spcBef>
              <a:spcAft>
                <a:spcPts val="0"/>
              </a:spcAft>
              <a:buClr>
                <a:schemeClr val="dk1"/>
              </a:buClr>
              <a:buSzPts val="1350"/>
              <a:buAutoNum type="alphaUcPeriod"/>
            </a:pPr>
            <a:r>
              <a:rPr lang="en" sz="1350">
                <a:solidFill>
                  <a:schemeClr val="dk1"/>
                </a:solidFill>
              </a:rPr>
              <a:t>AdaBoost Classifier</a:t>
            </a:r>
            <a:endParaRPr sz="1350">
              <a:solidFill>
                <a:schemeClr val="dk1"/>
              </a:solidFill>
            </a:endParaRPr>
          </a:p>
          <a:p>
            <a:pPr indent="-314325" lvl="0" marL="736600" marR="279400" rtl="0" algn="l">
              <a:spcBef>
                <a:spcPts val="0"/>
              </a:spcBef>
              <a:spcAft>
                <a:spcPts val="0"/>
              </a:spcAft>
              <a:buClr>
                <a:schemeClr val="dk1"/>
              </a:buClr>
              <a:buSzPts val="1350"/>
              <a:buAutoNum type="arabicPeriod"/>
            </a:pPr>
            <a:r>
              <a:rPr lang="en" sz="1350">
                <a:solidFill>
                  <a:schemeClr val="dk1"/>
                </a:solidFill>
                <a:uFill>
                  <a:noFill/>
                </a:uFill>
                <a:hlinkClick r:id="rId13">
                  <a:extLst>
                    <a:ext uri="{A12FA001-AC4F-418D-AE19-62706E023703}">
                      <ahyp:hlinkClr val="tx"/>
                    </a:ext>
                  </a:extLst>
                </a:hlinkClick>
              </a:rPr>
              <a:t>Success method plot</a:t>
            </a:r>
            <a:endParaRPr sz="1350">
              <a:solidFill>
                <a:schemeClr val="dk1"/>
              </a:solidFill>
            </a:endParaRPr>
          </a:p>
          <a:p>
            <a:pPr indent="-314325" lvl="0" marL="736600" marR="279400" rtl="0" algn="l">
              <a:spcBef>
                <a:spcPts val="0"/>
              </a:spcBef>
              <a:spcAft>
                <a:spcPts val="0"/>
              </a:spcAft>
              <a:buClr>
                <a:schemeClr val="dk1"/>
              </a:buClr>
              <a:buSzPts val="1350"/>
              <a:buAutoNum type="arabicPeriod"/>
            </a:pPr>
            <a:r>
              <a:rPr lang="en" sz="1350">
                <a:solidFill>
                  <a:schemeClr val="dk1"/>
                </a:solidFill>
                <a:uFill>
                  <a:noFill/>
                </a:uFill>
                <a:hlinkClick r:id="rId14">
                  <a:extLst>
                    <a:ext uri="{A12FA001-AC4F-418D-AE19-62706E023703}">
                      <ahyp:hlinkClr val="tx"/>
                    </a:ext>
                  </a:extLst>
                </a:hlinkClick>
              </a:rPr>
              <a:t>Creating predictions on test set</a:t>
            </a:r>
            <a:endParaRPr sz="1350">
              <a:solidFill>
                <a:schemeClr val="dk1"/>
              </a:solidFill>
            </a:endParaRPr>
          </a:p>
          <a:p>
            <a:pPr indent="-314325" lvl="0" marL="736600" marR="279400" rtl="0" algn="l">
              <a:spcBef>
                <a:spcPts val="0"/>
              </a:spcBef>
              <a:spcAft>
                <a:spcPts val="0"/>
              </a:spcAft>
              <a:buClr>
                <a:schemeClr val="dk1"/>
              </a:buClr>
              <a:buSzPts val="1350"/>
              <a:buAutoNum type="arabicPeriod"/>
            </a:pPr>
            <a:r>
              <a:rPr lang="en" sz="1350">
                <a:solidFill>
                  <a:schemeClr val="dk1"/>
                </a:solidFill>
                <a:uFill>
                  <a:noFill/>
                </a:uFill>
                <a:hlinkClick r:id="rId15">
                  <a:extLst>
                    <a:ext uri="{A12FA001-AC4F-418D-AE19-62706E023703}">
                      <ahyp:hlinkClr val="tx"/>
                    </a:ext>
                  </a:extLst>
                </a:hlinkClick>
              </a:rPr>
              <a:t>Submission</a:t>
            </a:r>
            <a:endParaRPr sz="1350">
              <a:solidFill>
                <a:schemeClr val="dk1"/>
              </a:solidFill>
            </a:endParaRPr>
          </a:p>
          <a:p>
            <a:pPr indent="-314325" lvl="0" marL="736600" marR="279400" rtl="0" algn="l">
              <a:spcBef>
                <a:spcPts val="0"/>
              </a:spcBef>
              <a:spcAft>
                <a:spcPts val="0"/>
              </a:spcAft>
              <a:buClr>
                <a:schemeClr val="dk1"/>
              </a:buClr>
              <a:buSzPts val="1350"/>
              <a:buAutoNum type="arabicPeriod"/>
            </a:pPr>
            <a:r>
              <a:rPr lang="en" sz="1350">
                <a:solidFill>
                  <a:schemeClr val="dk1"/>
                </a:solidFill>
                <a:uFill>
                  <a:noFill/>
                </a:uFill>
                <a:hlinkClick r:id="rId16">
                  <a:extLst>
                    <a:ext uri="{A12FA001-AC4F-418D-AE19-62706E023703}">
                      <ahyp:hlinkClr val="tx"/>
                    </a:ext>
                  </a:extLst>
                </a:hlinkClick>
              </a:rPr>
              <a:t>Conclusions</a:t>
            </a:r>
            <a:endParaRPr sz="1350">
              <a:solidFill>
                <a:schemeClr val="dk1"/>
              </a:solidFill>
            </a:endParaRPr>
          </a:p>
          <a:p>
            <a:pPr indent="0" lvl="0" marL="0" rtl="0" algn="l">
              <a:spcBef>
                <a:spcPts val="1500"/>
              </a:spcBef>
              <a:spcAft>
                <a:spcPts val="1200"/>
              </a:spcAft>
              <a:buNone/>
            </a:pPr>
            <a:r>
              <a:t/>
            </a:r>
            <a:endParaRPr sz="135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1000"/>
              </a:spcBef>
              <a:spcAft>
                <a:spcPts val="0"/>
              </a:spcAft>
              <a:buClr>
                <a:schemeClr val="dk1"/>
              </a:buClr>
              <a:buSzPct val="56410"/>
              <a:buFont typeface="Arial"/>
              <a:buNone/>
            </a:pPr>
            <a:r>
              <a:rPr b="1" lang="en" sz="1950">
                <a:highlight>
                  <a:srgbClr val="FFFFFF"/>
                </a:highlight>
              </a:rPr>
              <a:t> Creating Prediction on test data set using AdaBoost Classifier</a:t>
            </a:r>
            <a:endParaRPr b="1" sz="1950">
              <a:highlight>
                <a:srgbClr val="FFFFFF"/>
              </a:highlight>
            </a:endParaRPr>
          </a:p>
          <a:p>
            <a:pPr indent="0" lvl="0" marL="0" rtl="0" algn="l">
              <a:spcBef>
                <a:spcPts val="0"/>
              </a:spcBef>
              <a:spcAft>
                <a:spcPts val="0"/>
              </a:spcAft>
              <a:buNone/>
            </a:pPr>
            <a:r>
              <a:t/>
            </a:r>
            <a:endParaRPr/>
          </a:p>
        </p:txBody>
      </p:sp>
      <p:sp>
        <p:nvSpPr>
          <p:cNvPr id="216" name="Google Shape;216;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rPr>
              <a:t>We have predicted the test results of given data by using the best method “Ada Boost Classifier”</a:t>
            </a:r>
            <a:endParaRPr sz="1600">
              <a:solidFill>
                <a:schemeClr val="dk1"/>
              </a:solidFill>
            </a:endParaRPr>
          </a:p>
          <a:p>
            <a:pPr indent="0" lvl="0" marL="0" rtl="0" algn="l">
              <a:spcBef>
                <a:spcPts val="1200"/>
              </a:spcBef>
              <a:spcAft>
                <a:spcPts val="0"/>
              </a:spcAft>
              <a:buNone/>
            </a:pPr>
            <a:r>
              <a:rPr lang="en" sz="1600">
                <a:solidFill>
                  <a:schemeClr val="dk1"/>
                </a:solidFill>
              </a:rPr>
              <a:t>The resultant data is then stored on another csv file,  name: “submission”</a:t>
            </a:r>
            <a:endParaRPr sz="1600">
              <a:solidFill>
                <a:schemeClr val="dk1"/>
              </a:solidFill>
            </a:endParaRPr>
          </a:p>
          <a:p>
            <a:pPr indent="0" lvl="0" marL="0" rtl="0" algn="l">
              <a:spcBef>
                <a:spcPts val="1200"/>
              </a:spcBef>
              <a:spcAft>
                <a:spcPts val="0"/>
              </a:spcAft>
              <a:buNone/>
            </a:pPr>
            <a:r>
              <a:rPr lang="en" sz="1600">
                <a:solidFill>
                  <a:schemeClr val="dk1"/>
                </a:solidFill>
                <a:highlight>
                  <a:srgbClr val="FFFFFF"/>
                </a:highlight>
              </a:rPr>
              <a:t>The final prediction consists of 0 and 1. 0 means the person is not needed any mental health treatment and 1 means the person is needed mental health treatment.</a:t>
            </a:r>
            <a:endParaRPr sz="1600">
              <a:solidFill>
                <a:schemeClr val="dk1"/>
              </a:solidFill>
            </a:endParaRPr>
          </a:p>
          <a:p>
            <a:pPr indent="0" lvl="0" marL="0" rtl="0" algn="l">
              <a:spcBef>
                <a:spcPts val="1200"/>
              </a:spcBef>
              <a:spcAft>
                <a:spcPts val="1200"/>
              </a:spcAft>
              <a:buNone/>
            </a:pPr>
            <a:r>
              <a:t/>
            </a:r>
            <a:endParaRPr sz="16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43"/>
          <p:cNvPicPr preferRelativeResize="0"/>
          <p:nvPr/>
        </p:nvPicPr>
        <p:blipFill rotWithShape="1">
          <a:blip r:embed="rId3">
            <a:alphaModFix/>
          </a:blip>
          <a:srcRect b="22791" l="10958" r="34464" t="25219"/>
          <a:stretch/>
        </p:blipFill>
        <p:spPr>
          <a:xfrm>
            <a:off x="389900" y="283075"/>
            <a:ext cx="8364202" cy="44818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44"/>
          <p:cNvPicPr preferRelativeResize="0"/>
          <p:nvPr/>
        </p:nvPicPr>
        <p:blipFill rotWithShape="1">
          <a:blip r:embed="rId3">
            <a:alphaModFix/>
          </a:blip>
          <a:srcRect b="7888" l="8910" r="6708" t="14622"/>
          <a:stretch/>
        </p:blipFill>
        <p:spPr>
          <a:xfrm>
            <a:off x="293750" y="347175"/>
            <a:ext cx="8620574" cy="44530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45"/>
          <p:cNvPicPr preferRelativeResize="0"/>
          <p:nvPr/>
        </p:nvPicPr>
        <p:blipFill rotWithShape="1">
          <a:blip r:embed="rId3">
            <a:alphaModFix/>
          </a:blip>
          <a:srcRect b="9541" l="0" r="80474" t="28863"/>
          <a:stretch/>
        </p:blipFill>
        <p:spPr>
          <a:xfrm>
            <a:off x="2299525" y="80125"/>
            <a:ext cx="2592950" cy="460102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190500" marR="190500" rtl="0" algn="l">
              <a:lnSpc>
                <a:spcPct val="140000"/>
              </a:lnSpc>
              <a:spcBef>
                <a:spcPts val="2400"/>
              </a:spcBef>
              <a:spcAft>
                <a:spcPts val="600"/>
              </a:spcAft>
              <a:buClr>
                <a:schemeClr val="dk1"/>
              </a:buClr>
              <a:buSzPct val="73333"/>
              <a:buFont typeface="Arial"/>
              <a:buNone/>
            </a:pPr>
            <a:r>
              <a:rPr b="1" lang="en" sz="1500"/>
              <a:t>Conclusions</a:t>
            </a:r>
            <a:endParaRPr/>
          </a:p>
        </p:txBody>
      </p:sp>
      <p:sp>
        <p:nvSpPr>
          <p:cNvPr id="237" name="Google Shape;237;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70000"/>
              </a:lnSpc>
              <a:spcBef>
                <a:spcPts val="0"/>
              </a:spcBef>
              <a:spcAft>
                <a:spcPts val="0"/>
              </a:spcAft>
              <a:buClr>
                <a:schemeClr val="dk1"/>
              </a:buClr>
              <a:buSzPts val="1100"/>
              <a:buFont typeface="Arial"/>
              <a:buNone/>
            </a:pPr>
            <a:r>
              <a:rPr lang="en" sz="1600">
                <a:solidFill>
                  <a:schemeClr val="dk1"/>
                </a:solidFill>
                <a:highlight>
                  <a:schemeClr val="lt1"/>
                </a:highlight>
              </a:rPr>
              <a:t>After using all these Employee records, we are able to build various </a:t>
            </a:r>
            <a:r>
              <a:rPr lang="en" sz="1600">
                <a:solidFill>
                  <a:schemeClr val="dk1"/>
                </a:solidFill>
                <a:highlight>
                  <a:schemeClr val="lt1"/>
                </a:highlight>
                <a:uFill>
                  <a:noFill/>
                </a:uFill>
                <a:hlinkClick r:id="rId3">
                  <a:extLst>
                    <a:ext uri="{A12FA001-AC4F-418D-AE19-62706E023703}">
                      <ahyp:hlinkClr val="tx"/>
                    </a:ext>
                  </a:extLst>
                </a:hlinkClick>
              </a:rPr>
              <a:t>machine learning models</a:t>
            </a:r>
            <a:r>
              <a:rPr lang="en" sz="1600">
                <a:solidFill>
                  <a:schemeClr val="dk1"/>
                </a:solidFill>
                <a:highlight>
                  <a:schemeClr val="lt1"/>
                </a:highlight>
              </a:rPr>
              <a:t>. From all the models, ADA–Boost achieved 82% accuracy along with that we were able to draw some insights from the data via data analysis and visualization.</a:t>
            </a:r>
            <a:endParaRPr sz="1600">
              <a:solidFill>
                <a:schemeClr val="dk1"/>
              </a:solidFill>
              <a:highlight>
                <a:schemeClr val="lt1"/>
              </a:highlight>
            </a:endParaRPr>
          </a:p>
          <a:p>
            <a:pPr indent="0" lvl="0" marL="0" rtl="0" algn="l">
              <a:spcBef>
                <a:spcPts val="1200"/>
              </a:spcBef>
              <a:spcAft>
                <a:spcPts val="1200"/>
              </a:spcAft>
              <a:buNone/>
            </a:pPr>
            <a:r>
              <a:t/>
            </a:r>
            <a:endParaRPr sz="1600">
              <a:solidFill>
                <a:schemeClr val="dk1"/>
              </a:solidFill>
              <a:highlight>
                <a:schemeClr val="lt1"/>
              </a:high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47"/>
          <p:cNvPicPr preferRelativeResize="0"/>
          <p:nvPr/>
        </p:nvPicPr>
        <p:blipFill>
          <a:blip r:embed="rId3">
            <a:alphaModFix/>
          </a:blip>
          <a:stretch>
            <a:fillRect/>
          </a:stretch>
        </p:blipFill>
        <p:spPr>
          <a:xfrm>
            <a:off x="172225" y="152400"/>
            <a:ext cx="8587226" cy="483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marR="279400" rtl="0" algn="l">
              <a:lnSpc>
                <a:spcPct val="115000"/>
              </a:lnSpc>
              <a:spcBef>
                <a:spcPts val="1200"/>
              </a:spcBef>
              <a:spcAft>
                <a:spcPts val="1500"/>
              </a:spcAft>
              <a:buNone/>
            </a:pPr>
            <a:r>
              <a:rPr b="1" lang="en" sz="1700">
                <a:uFill>
                  <a:noFill/>
                </a:uFill>
                <a:hlinkClick r:id="rId3"/>
              </a:rPr>
              <a:t>Library and data loading</a:t>
            </a:r>
            <a:endParaRPr b="1" sz="1700"/>
          </a:p>
        </p:txBody>
      </p:sp>
      <p:sp>
        <p:nvSpPr>
          <p:cNvPr id="73" name="Google Shape;73;p16"/>
          <p:cNvSpPr txBox="1"/>
          <p:nvPr>
            <p:ph idx="1" type="body"/>
          </p:nvPr>
        </p:nvSpPr>
        <p:spPr>
          <a:xfrm>
            <a:off x="311700" y="1152475"/>
            <a:ext cx="8520600" cy="3416400"/>
          </a:xfrm>
          <a:prstGeom prst="rect">
            <a:avLst/>
          </a:prstGeom>
          <a:solidFill>
            <a:schemeClr val="lt1"/>
          </a:solidFill>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sz="1500">
                <a:solidFill>
                  <a:schemeClr val="dk1"/>
                </a:solidFill>
                <a:highlight>
                  <a:schemeClr val="lt1"/>
                </a:highlight>
              </a:rPr>
              <a:t>Imported several libraries for data analysis and machine learning tasks in Python.</a:t>
            </a:r>
            <a:endParaRPr sz="1500">
              <a:solidFill>
                <a:schemeClr val="dk1"/>
              </a:solidFill>
              <a:highlight>
                <a:schemeClr val="lt1"/>
              </a:highlight>
            </a:endParaRPr>
          </a:p>
          <a:p>
            <a:pPr indent="-323850" lvl="0" marL="457200" rtl="0" algn="l">
              <a:spcBef>
                <a:spcPts val="1500"/>
              </a:spcBef>
              <a:spcAft>
                <a:spcPts val="0"/>
              </a:spcAft>
              <a:buClr>
                <a:schemeClr val="dk1"/>
              </a:buClr>
              <a:buSzPts val="1500"/>
              <a:buFont typeface="Arial"/>
              <a:buChar char="●"/>
            </a:pPr>
            <a:r>
              <a:rPr lang="en" sz="1500">
                <a:solidFill>
                  <a:schemeClr val="dk1"/>
                </a:solidFill>
                <a:highlight>
                  <a:schemeClr val="lt1"/>
                </a:highlight>
              </a:rPr>
              <a:t>Pandas is used for data manipulation and analysis.</a:t>
            </a:r>
            <a:endParaRPr sz="1500">
              <a:solidFill>
                <a:schemeClr val="dk1"/>
              </a:solidFill>
              <a:highlight>
                <a:schemeClr val="lt1"/>
              </a:highlight>
            </a:endParaRPr>
          </a:p>
          <a:p>
            <a:pPr indent="-323850" lvl="0" marL="457200" rtl="0" algn="l">
              <a:spcBef>
                <a:spcPts val="0"/>
              </a:spcBef>
              <a:spcAft>
                <a:spcPts val="0"/>
              </a:spcAft>
              <a:buClr>
                <a:schemeClr val="dk1"/>
              </a:buClr>
              <a:buSzPts val="1500"/>
              <a:buFont typeface="Arial"/>
              <a:buChar char="●"/>
            </a:pPr>
            <a:r>
              <a:rPr lang="en" sz="1500">
                <a:solidFill>
                  <a:schemeClr val="dk1"/>
                </a:solidFill>
                <a:highlight>
                  <a:schemeClr val="lt1"/>
                </a:highlight>
              </a:rPr>
              <a:t>NumPy is used for numerical computing and scientific computing.</a:t>
            </a:r>
            <a:endParaRPr sz="1500">
              <a:solidFill>
                <a:schemeClr val="dk1"/>
              </a:solidFill>
              <a:highlight>
                <a:schemeClr val="lt1"/>
              </a:highlight>
            </a:endParaRPr>
          </a:p>
          <a:p>
            <a:pPr indent="-323850" lvl="0" marL="457200" rtl="0" algn="l">
              <a:spcBef>
                <a:spcPts val="0"/>
              </a:spcBef>
              <a:spcAft>
                <a:spcPts val="0"/>
              </a:spcAft>
              <a:buClr>
                <a:schemeClr val="dk1"/>
              </a:buClr>
              <a:buSzPts val="1500"/>
              <a:buFont typeface="Arial"/>
              <a:buChar char="●"/>
            </a:pPr>
            <a:r>
              <a:rPr lang="en" sz="1500">
                <a:solidFill>
                  <a:schemeClr val="dk1"/>
                </a:solidFill>
                <a:highlight>
                  <a:schemeClr val="lt1"/>
                </a:highlight>
              </a:rPr>
              <a:t>Matplotlib and Seaborn are used for data visualization and plotting.</a:t>
            </a:r>
            <a:endParaRPr sz="1500">
              <a:solidFill>
                <a:schemeClr val="dk1"/>
              </a:solidFill>
              <a:highlight>
                <a:schemeClr val="lt1"/>
              </a:highlight>
            </a:endParaRPr>
          </a:p>
          <a:p>
            <a:pPr indent="-323850" lvl="0" marL="457200" rtl="0" algn="l">
              <a:spcBef>
                <a:spcPts val="0"/>
              </a:spcBef>
              <a:spcAft>
                <a:spcPts val="0"/>
              </a:spcAft>
              <a:buClr>
                <a:schemeClr val="dk1"/>
              </a:buClr>
              <a:buSzPts val="1500"/>
              <a:buFont typeface="Arial"/>
              <a:buChar char="●"/>
            </a:pPr>
            <a:r>
              <a:rPr lang="en" sz="1500">
                <a:solidFill>
                  <a:schemeClr val="dk1"/>
                </a:solidFill>
                <a:highlight>
                  <a:schemeClr val="lt1"/>
                </a:highlight>
              </a:rPr>
              <a:t>Scipy is used for scientific computing and statistical analysis.</a:t>
            </a:r>
            <a:endParaRPr sz="1500">
              <a:solidFill>
                <a:schemeClr val="dk1"/>
              </a:solidFill>
              <a:highlight>
                <a:schemeClr val="lt1"/>
              </a:highlight>
            </a:endParaRPr>
          </a:p>
          <a:p>
            <a:pPr indent="-323850" lvl="0" marL="457200" rtl="0" algn="l">
              <a:spcBef>
                <a:spcPts val="0"/>
              </a:spcBef>
              <a:spcAft>
                <a:spcPts val="0"/>
              </a:spcAft>
              <a:buClr>
                <a:schemeClr val="dk1"/>
              </a:buClr>
              <a:buSzPts val="1500"/>
              <a:buFont typeface="Arial"/>
              <a:buChar char="●"/>
            </a:pPr>
            <a:r>
              <a:rPr lang="en" sz="1500">
                <a:solidFill>
                  <a:schemeClr val="dk1"/>
                </a:solidFill>
                <a:highlight>
                  <a:schemeClr val="lt1"/>
                </a:highlight>
              </a:rPr>
              <a:t>Sklearn (Scikit-learn) is a machine learning library in Python, and it is used for data preparation, modeling, and validation.</a:t>
            </a:r>
            <a:endParaRPr sz="1500">
              <a:solidFill>
                <a:schemeClr val="dk1"/>
              </a:solidFill>
              <a:highlight>
                <a:schemeClr val="lt1"/>
              </a:highlight>
            </a:endParaRPr>
          </a:p>
          <a:p>
            <a:pPr indent="-323850" lvl="0" marL="457200" rtl="0" algn="l">
              <a:spcBef>
                <a:spcPts val="0"/>
              </a:spcBef>
              <a:spcAft>
                <a:spcPts val="0"/>
              </a:spcAft>
              <a:buClr>
                <a:schemeClr val="dk1"/>
              </a:buClr>
              <a:buSzPts val="1500"/>
              <a:buFont typeface="Arial"/>
              <a:buChar char="●"/>
            </a:pPr>
            <a:r>
              <a:rPr lang="en" sz="1500">
                <a:solidFill>
                  <a:schemeClr val="dk1"/>
                </a:solidFill>
                <a:highlight>
                  <a:schemeClr val="lt1"/>
                </a:highlight>
              </a:rPr>
              <a:t>The specific machine learning models included in this code are: Logistic Regression, Decision Tree Classifier, Random Forest Classifier, Extra Trees Classifier, MLP Classifier, K-Nearest Neighbors Classifier, AdaBoost Classifier, and Gaussian Naive Bayes.</a:t>
            </a:r>
            <a:endParaRPr sz="1500">
              <a:solidFill>
                <a:schemeClr val="dk1"/>
              </a:solidFill>
              <a:highlight>
                <a:schemeClr val="lt1"/>
              </a:highlight>
            </a:endParaRPr>
          </a:p>
          <a:p>
            <a:pPr indent="0" lvl="0" marL="0" rtl="0" algn="l">
              <a:spcBef>
                <a:spcPts val="15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7"/>
          <p:cNvPicPr preferRelativeResize="0"/>
          <p:nvPr/>
        </p:nvPicPr>
        <p:blipFill rotWithShape="1">
          <a:blip r:embed="rId3">
            <a:alphaModFix/>
          </a:blip>
          <a:srcRect b="15087" l="12817" r="24411" t="23732"/>
          <a:stretch/>
        </p:blipFill>
        <p:spPr>
          <a:xfrm>
            <a:off x="332200" y="218975"/>
            <a:ext cx="8710325" cy="47749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279400" rtl="0" algn="l">
              <a:lnSpc>
                <a:spcPct val="115000"/>
              </a:lnSpc>
              <a:spcBef>
                <a:spcPts val="1200"/>
              </a:spcBef>
              <a:spcAft>
                <a:spcPts val="0"/>
              </a:spcAft>
              <a:buNone/>
            </a:pPr>
            <a:r>
              <a:rPr b="1" lang="en" sz="1700">
                <a:solidFill>
                  <a:srgbClr val="000000"/>
                </a:solidFill>
              </a:rPr>
              <a:t>Data Cleaning</a:t>
            </a:r>
            <a:endParaRPr b="1" sz="1700">
              <a:solidFill>
                <a:srgbClr val="000000"/>
              </a:solidFill>
            </a:endParaRPr>
          </a:p>
          <a:p>
            <a:pPr indent="0" lvl="0" marL="0" rtl="0" algn="l">
              <a:spcBef>
                <a:spcPts val="1500"/>
              </a:spcBef>
              <a:spcAft>
                <a:spcPts val="0"/>
              </a:spcAft>
              <a:buNone/>
            </a:pPr>
            <a:r>
              <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2291">
                <a:solidFill>
                  <a:srgbClr val="374151"/>
                </a:solidFill>
                <a:highlight>
                  <a:schemeClr val="lt1"/>
                </a:highlight>
                <a:latin typeface="Roboto"/>
                <a:ea typeface="Roboto"/>
                <a:cs typeface="Roboto"/>
                <a:sym typeface="Roboto"/>
              </a:rPr>
              <a:t>Data cleaning is a crucial step in data analysis, and Pandas is a popular Python library that offers powerful tools for data cleaning. Here are some common data</a:t>
            </a:r>
            <a:r>
              <a:rPr lang="en" sz="2291">
                <a:solidFill>
                  <a:srgbClr val="374151"/>
                </a:solidFill>
                <a:highlight>
                  <a:schemeClr val="lt1"/>
                </a:highlight>
                <a:latin typeface="Roboto"/>
                <a:ea typeface="Roboto"/>
                <a:cs typeface="Roboto"/>
                <a:sym typeface="Roboto"/>
              </a:rPr>
              <a:t> cleaning tasks that we are used in our project.</a:t>
            </a:r>
            <a:endParaRPr sz="2291">
              <a:solidFill>
                <a:schemeClr val="lt1"/>
              </a:solidFill>
              <a:highlight>
                <a:schemeClr val="lt1"/>
              </a:highlight>
              <a:latin typeface="Roboto"/>
              <a:ea typeface="Roboto"/>
              <a:cs typeface="Roboto"/>
              <a:sym typeface="Roboto"/>
            </a:endParaRPr>
          </a:p>
          <a:p>
            <a:pPr indent="-287655" lvl="0" marL="457200" rtl="0" algn="l">
              <a:spcBef>
                <a:spcPts val="1500"/>
              </a:spcBef>
              <a:spcAft>
                <a:spcPts val="0"/>
              </a:spcAft>
              <a:buClr>
                <a:srgbClr val="374151"/>
              </a:buClr>
              <a:buSzPct val="52357"/>
              <a:buFont typeface="Roboto"/>
              <a:buAutoNum type="arabicPeriod"/>
            </a:pPr>
            <a:r>
              <a:rPr lang="en" sz="2291">
                <a:solidFill>
                  <a:srgbClr val="374151"/>
                </a:solidFill>
                <a:highlight>
                  <a:schemeClr val="lt1"/>
                </a:highlight>
                <a:latin typeface="Roboto"/>
                <a:ea typeface="Roboto"/>
                <a:cs typeface="Roboto"/>
                <a:sym typeface="Roboto"/>
              </a:rPr>
              <a:t>Removing unnecessary columns: Use the </a:t>
            </a:r>
            <a:r>
              <a:rPr lang="en" sz="2141">
                <a:solidFill>
                  <a:srgbClr val="188038"/>
                </a:solidFill>
                <a:highlight>
                  <a:schemeClr val="lt1"/>
                </a:highlight>
                <a:latin typeface="Courier New"/>
                <a:ea typeface="Courier New"/>
                <a:cs typeface="Courier New"/>
                <a:sym typeface="Courier New"/>
              </a:rPr>
              <a:t>drop()</a:t>
            </a:r>
            <a:r>
              <a:rPr lang="en" sz="2291">
                <a:solidFill>
                  <a:srgbClr val="374151"/>
                </a:solidFill>
                <a:highlight>
                  <a:schemeClr val="lt1"/>
                </a:highlight>
                <a:latin typeface="Roboto"/>
                <a:ea typeface="Roboto"/>
                <a:cs typeface="Roboto"/>
                <a:sym typeface="Roboto"/>
              </a:rPr>
              <a:t> method to remove unnecessary columns, or use indexing to select the desired columns.</a:t>
            </a:r>
            <a:endParaRPr sz="2291">
              <a:solidFill>
                <a:srgbClr val="374151"/>
              </a:solidFill>
              <a:highlight>
                <a:schemeClr val="lt1"/>
              </a:highlight>
              <a:latin typeface="Roboto"/>
              <a:ea typeface="Roboto"/>
              <a:cs typeface="Roboto"/>
              <a:sym typeface="Roboto"/>
            </a:endParaRPr>
          </a:p>
          <a:p>
            <a:pPr indent="-287655" lvl="0" marL="457200" rtl="0" algn="l">
              <a:spcBef>
                <a:spcPts val="0"/>
              </a:spcBef>
              <a:spcAft>
                <a:spcPts val="0"/>
              </a:spcAft>
              <a:buClr>
                <a:srgbClr val="374151"/>
              </a:buClr>
              <a:buSzPct val="52357"/>
              <a:buFont typeface="Roboto"/>
              <a:buAutoNum type="arabicPeriod"/>
            </a:pPr>
            <a:r>
              <a:rPr lang="en" sz="2291">
                <a:solidFill>
                  <a:srgbClr val="374151"/>
                </a:solidFill>
                <a:highlight>
                  <a:schemeClr val="lt1"/>
                </a:highlight>
                <a:latin typeface="Roboto"/>
                <a:ea typeface="Roboto"/>
                <a:cs typeface="Roboto"/>
                <a:sym typeface="Roboto"/>
              </a:rPr>
              <a:t>Handling missing values:Use the </a:t>
            </a:r>
            <a:r>
              <a:rPr lang="en" sz="2141">
                <a:solidFill>
                  <a:srgbClr val="188038"/>
                </a:solidFill>
                <a:highlight>
                  <a:schemeClr val="lt1"/>
                </a:highlight>
                <a:latin typeface="Courier New"/>
                <a:ea typeface="Courier New"/>
                <a:cs typeface="Courier New"/>
                <a:sym typeface="Courier New"/>
              </a:rPr>
              <a:t>fillna()</a:t>
            </a:r>
            <a:r>
              <a:rPr lang="en" sz="2291">
                <a:solidFill>
                  <a:srgbClr val="374151"/>
                </a:solidFill>
                <a:highlight>
                  <a:schemeClr val="lt1"/>
                </a:highlight>
                <a:latin typeface="Roboto"/>
                <a:ea typeface="Roboto"/>
                <a:cs typeface="Roboto"/>
                <a:sym typeface="Roboto"/>
              </a:rPr>
              <a:t> method to fill missing values with a specified value or method.</a:t>
            </a:r>
            <a:endParaRPr sz="2291">
              <a:solidFill>
                <a:srgbClr val="374151"/>
              </a:solidFill>
              <a:highlight>
                <a:schemeClr val="lt1"/>
              </a:highlight>
              <a:latin typeface="Roboto"/>
              <a:ea typeface="Roboto"/>
              <a:cs typeface="Roboto"/>
              <a:sym typeface="Roboto"/>
            </a:endParaRPr>
          </a:p>
          <a:p>
            <a:pPr indent="-287655" lvl="0" marL="457200" rtl="0" algn="l">
              <a:spcBef>
                <a:spcPts val="0"/>
              </a:spcBef>
              <a:spcAft>
                <a:spcPts val="0"/>
              </a:spcAft>
              <a:buClr>
                <a:srgbClr val="374151"/>
              </a:buClr>
              <a:buSzPct val="52357"/>
              <a:buFont typeface="Roboto"/>
              <a:buAutoNum type="arabicPeriod"/>
            </a:pPr>
            <a:r>
              <a:rPr lang="en" sz="2291">
                <a:solidFill>
                  <a:srgbClr val="374151"/>
                </a:solidFill>
                <a:highlight>
                  <a:schemeClr val="lt1"/>
                </a:highlight>
                <a:latin typeface="Roboto"/>
                <a:ea typeface="Roboto"/>
                <a:cs typeface="Roboto"/>
                <a:sym typeface="Roboto"/>
              </a:rPr>
              <a:t>Handling string data: Use string methods such as </a:t>
            </a:r>
            <a:r>
              <a:rPr lang="en" sz="2141">
                <a:solidFill>
                  <a:srgbClr val="188038"/>
                </a:solidFill>
                <a:highlight>
                  <a:schemeClr val="lt1"/>
                </a:highlight>
                <a:latin typeface="Courier New"/>
                <a:ea typeface="Courier New"/>
                <a:cs typeface="Courier New"/>
                <a:sym typeface="Courier New"/>
              </a:rPr>
              <a:t>str.replace()</a:t>
            </a:r>
            <a:r>
              <a:rPr lang="en" sz="2291">
                <a:solidFill>
                  <a:srgbClr val="374151"/>
                </a:solidFill>
                <a:highlight>
                  <a:schemeClr val="lt1"/>
                </a:highlight>
                <a:latin typeface="Roboto"/>
                <a:ea typeface="Roboto"/>
                <a:cs typeface="Roboto"/>
                <a:sym typeface="Roboto"/>
              </a:rPr>
              <a:t>  to clean  information from string data.</a:t>
            </a:r>
            <a:endParaRPr sz="2291">
              <a:solidFill>
                <a:srgbClr val="374151"/>
              </a:solidFill>
              <a:highlight>
                <a:schemeClr val="lt1"/>
              </a:highlight>
              <a:latin typeface="Roboto"/>
              <a:ea typeface="Roboto"/>
              <a:cs typeface="Roboto"/>
              <a:sym typeface="Roboto"/>
            </a:endParaRPr>
          </a:p>
          <a:p>
            <a:pPr indent="0" lvl="0" marL="457200" rtl="0" algn="l">
              <a:spcBef>
                <a:spcPts val="1500"/>
              </a:spcBef>
              <a:spcAft>
                <a:spcPts val="0"/>
              </a:spcAft>
              <a:buNone/>
            </a:pPr>
            <a:r>
              <a:t/>
            </a:r>
            <a:endParaRPr sz="1329">
              <a:solidFill>
                <a:srgbClr val="374151"/>
              </a:solidFill>
              <a:highlight>
                <a:schemeClr val="lt1"/>
              </a:highlight>
              <a:latin typeface="Roboto"/>
              <a:ea typeface="Roboto"/>
              <a:cs typeface="Roboto"/>
              <a:sym typeface="Roboto"/>
            </a:endParaRPr>
          </a:p>
          <a:p>
            <a:pPr indent="0" lvl="0" marL="0" rtl="0" algn="l">
              <a:spcBef>
                <a:spcPts val="1500"/>
              </a:spcBef>
              <a:spcAft>
                <a:spcPts val="1200"/>
              </a:spcAft>
              <a:buNone/>
            </a:pPr>
            <a:r>
              <a:t/>
            </a:r>
            <a:endParaRPr sz="1329">
              <a:solidFill>
                <a:srgbClr val="374151"/>
              </a:solidFill>
              <a:highlight>
                <a:schemeClr val="lt1"/>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9"/>
          <p:cNvPicPr preferRelativeResize="0"/>
          <p:nvPr/>
        </p:nvPicPr>
        <p:blipFill rotWithShape="1">
          <a:blip r:embed="rId3">
            <a:alphaModFix/>
          </a:blip>
          <a:srcRect b="40009" l="12632" r="53280" t="42439"/>
          <a:stretch/>
        </p:blipFill>
        <p:spPr>
          <a:xfrm>
            <a:off x="197625" y="138875"/>
            <a:ext cx="3893674" cy="1153675"/>
          </a:xfrm>
          <a:prstGeom prst="rect">
            <a:avLst/>
          </a:prstGeom>
          <a:noFill/>
          <a:ln>
            <a:noFill/>
          </a:ln>
        </p:spPr>
      </p:pic>
      <p:pic>
        <p:nvPicPr>
          <p:cNvPr id="90" name="Google Shape;90;p19"/>
          <p:cNvPicPr preferRelativeResize="0"/>
          <p:nvPr/>
        </p:nvPicPr>
        <p:blipFill rotWithShape="1">
          <a:blip r:embed="rId4">
            <a:alphaModFix/>
          </a:blip>
          <a:srcRect b="6594" l="17774" r="14174" t="24850"/>
          <a:stretch/>
        </p:blipFill>
        <p:spPr>
          <a:xfrm>
            <a:off x="790500" y="1292550"/>
            <a:ext cx="6626098" cy="37548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marR="279400" rtl="0" algn="l">
              <a:lnSpc>
                <a:spcPct val="115000"/>
              </a:lnSpc>
              <a:spcBef>
                <a:spcPts val="1200"/>
              </a:spcBef>
              <a:spcAft>
                <a:spcPts val="1500"/>
              </a:spcAft>
              <a:buNone/>
            </a:pPr>
            <a:r>
              <a:rPr b="1" lang="en" sz="1650">
                <a:uFill>
                  <a:noFill/>
                </a:uFill>
                <a:hlinkClick r:id="rId3"/>
              </a:rPr>
              <a:t>Encoding data</a:t>
            </a:r>
            <a:endParaRPr b="1" sz="3100"/>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374151"/>
                </a:solidFill>
                <a:highlight>
                  <a:schemeClr val="lt1"/>
                </a:highlight>
                <a:latin typeface="Roboto"/>
                <a:ea typeface="Roboto"/>
                <a:cs typeface="Roboto"/>
                <a:sym typeface="Roboto"/>
              </a:rPr>
              <a:t>Encoding is a technique used to convert categorical data into numerical data.  It is useful when working with machine learning algorithms that can only handle numerical data. LabelEncoder() function in scikit-learn is a convenient way to perform label encoding in Python.</a:t>
            </a:r>
            <a:endParaRPr sz="2000">
              <a:solidFill>
                <a:srgbClr val="374151"/>
              </a:solidFill>
              <a:highlight>
                <a:schemeClr val="lt1"/>
              </a:highlight>
              <a:latin typeface="Roboto"/>
              <a:ea typeface="Roboto"/>
              <a:cs typeface="Roboto"/>
              <a:sym typeface="Roboto"/>
            </a:endParaRPr>
          </a:p>
          <a:p>
            <a:pPr indent="0" lvl="0" marL="0" rtl="0" algn="l">
              <a:spcBef>
                <a:spcPts val="1200"/>
              </a:spcBef>
              <a:spcAft>
                <a:spcPts val="1200"/>
              </a:spcAft>
              <a:buNone/>
            </a:pPr>
            <a:r>
              <a:rPr lang="en" sz="2000">
                <a:solidFill>
                  <a:srgbClr val="374151"/>
                </a:solidFill>
                <a:highlight>
                  <a:schemeClr val="lt1"/>
                </a:highlight>
                <a:latin typeface="Roboto"/>
                <a:ea typeface="Roboto"/>
                <a:cs typeface="Roboto"/>
                <a:sym typeface="Roboto"/>
              </a:rPr>
              <a:t>So, in this project we were used Label Encoder function for </a:t>
            </a:r>
            <a:r>
              <a:rPr lang="en" sz="2000">
                <a:solidFill>
                  <a:srgbClr val="374151"/>
                </a:solidFill>
                <a:highlight>
                  <a:schemeClr val="lt1"/>
                </a:highlight>
                <a:latin typeface="Roboto"/>
                <a:ea typeface="Roboto"/>
                <a:cs typeface="Roboto"/>
                <a:sym typeface="Roboto"/>
              </a:rPr>
              <a:t>converting the </a:t>
            </a:r>
            <a:r>
              <a:rPr lang="en" sz="2000">
                <a:solidFill>
                  <a:srgbClr val="374151"/>
                </a:solidFill>
                <a:highlight>
                  <a:schemeClr val="lt1"/>
                </a:highlight>
                <a:latin typeface="Roboto"/>
                <a:ea typeface="Roboto"/>
                <a:cs typeface="Roboto"/>
                <a:sym typeface="Roboto"/>
              </a:rPr>
              <a:t>categorical data into numerical data.</a:t>
            </a:r>
            <a:endParaRPr sz="2000">
              <a:solidFill>
                <a:srgbClr val="374151"/>
              </a:solidFill>
              <a:highlight>
                <a:schemeClr val="lt1"/>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21"/>
          <p:cNvPicPr preferRelativeResize="0"/>
          <p:nvPr/>
        </p:nvPicPr>
        <p:blipFill rotWithShape="1">
          <a:blip r:embed="rId3">
            <a:alphaModFix/>
          </a:blip>
          <a:srcRect b="39016" l="17105" r="35207" t="37140"/>
          <a:stretch/>
        </p:blipFill>
        <p:spPr>
          <a:xfrm>
            <a:off x="902650" y="875950"/>
            <a:ext cx="7691198" cy="2163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