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4" r:id="rId1"/>
  </p:sldMasterIdLst>
  <p:sldIdLst>
    <p:sldId id="256" r:id="rId2"/>
    <p:sldId id="262" r:id="rId3"/>
    <p:sldId id="276" r:id="rId4"/>
    <p:sldId id="263" r:id="rId5"/>
    <p:sldId id="257" r:id="rId6"/>
    <p:sldId id="258" r:id="rId7"/>
    <p:sldId id="260" r:id="rId8"/>
    <p:sldId id="264" r:id="rId9"/>
    <p:sldId id="272" r:id="rId10"/>
    <p:sldId id="265" r:id="rId11"/>
    <p:sldId id="273" r:id="rId12"/>
    <p:sldId id="274" r:id="rId13"/>
    <p:sldId id="275" r:id="rId14"/>
    <p:sldId id="269" r:id="rId15"/>
    <p:sldId id="271" r:id="rId16"/>
    <p:sldId id="27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1" d="100"/>
          <a:sy n="81" d="100"/>
        </p:scale>
        <p:origin x="75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E5E1DD6-E663-46B5-BB36-5C2AD412C2D3}" type="datetimeFigureOut">
              <a:rPr lang="en-IN" smtClean="0"/>
              <a:t>19-03-2022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8DC502-9022-4005-BCA7-3E9AF888145C}"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11013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5E1DD6-E663-46B5-BB36-5C2AD412C2D3}" type="datetimeFigureOut">
              <a:rPr lang="en-IN" smtClean="0"/>
              <a:t>19-03-2022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8DC502-9022-4005-BCA7-3E9AF888145C}" type="slidenum">
              <a:rPr lang="en-IN" smtClean="0"/>
              <a:t>‹#›</a:t>
            </a:fld>
            <a:endParaRPr lang="en-IN"/>
          </a:p>
        </p:txBody>
      </p:sp>
    </p:spTree>
    <p:extLst>
      <p:ext uri="{BB962C8B-B14F-4D97-AF65-F5344CB8AC3E}">
        <p14:creationId xmlns:p14="http://schemas.microsoft.com/office/powerpoint/2010/main" val="4711896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5E1DD6-E663-46B5-BB36-5C2AD412C2D3}" type="datetimeFigureOut">
              <a:rPr lang="en-IN" smtClean="0"/>
              <a:t>19-03-2022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8DC502-9022-4005-BCA7-3E9AF888145C}" type="slidenum">
              <a:rPr lang="en-IN" smtClean="0"/>
              <a:t>‹#›</a:t>
            </a:fld>
            <a:endParaRPr lang="en-IN"/>
          </a:p>
        </p:txBody>
      </p:sp>
    </p:spTree>
    <p:extLst>
      <p:ext uri="{BB962C8B-B14F-4D97-AF65-F5344CB8AC3E}">
        <p14:creationId xmlns:p14="http://schemas.microsoft.com/office/powerpoint/2010/main" val="24056579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5E1DD6-E663-46B5-BB36-5C2AD412C2D3}" type="datetimeFigureOut">
              <a:rPr lang="en-IN" smtClean="0"/>
              <a:t>19-03-2022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8DC502-9022-4005-BCA7-3E9AF888145C}" type="slidenum">
              <a:rPr lang="en-IN" smtClean="0"/>
              <a:t>‹#›</a:t>
            </a:fld>
            <a:endParaRPr lang="en-IN"/>
          </a:p>
        </p:txBody>
      </p:sp>
    </p:spTree>
    <p:extLst>
      <p:ext uri="{BB962C8B-B14F-4D97-AF65-F5344CB8AC3E}">
        <p14:creationId xmlns:p14="http://schemas.microsoft.com/office/powerpoint/2010/main" val="5471069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5E1DD6-E663-46B5-BB36-5C2AD412C2D3}" type="datetimeFigureOut">
              <a:rPr lang="en-IN" smtClean="0"/>
              <a:t>19-03-2022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8DC502-9022-4005-BCA7-3E9AF888145C}"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03677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E5E1DD6-E663-46B5-BB36-5C2AD412C2D3}" type="datetimeFigureOut">
              <a:rPr lang="en-IN" smtClean="0"/>
              <a:t>19-03-2022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98DC502-9022-4005-BCA7-3E9AF888145C}" type="slidenum">
              <a:rPr lang="en-IN" smtClean="0"/>
              <a:t>‹#›</a:t>
            </a:fld>
            <a:endParaRPr lang="en-IN"/>
          </a:p>
        </p:txBody>
      </p:sp>
    </p:spTree>
    <p:extLst>
      <p:ext uri="{BB962C8B-B14F-4D97-AF65-F5344CB8AC3E}">
        <p14:creationId xmlns:p14="http://schemas.microsoft.com/office/powerpoint/2010/main" val="17590370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E5E1DD6-E663-46B5-BB36-5C2AD412C2D3}" type="datetimeFigureOut">
              <a:rPr lang="en-IN" smtClean="0"/>
              <a:t>19-03-2022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98DC502-9022-4005-BCA7-3E9AF888145C}" type="slidenum">
              <a:rPr lang="en-IN" smtClean="0"/>
              <a:t>‹#›</a:t>
            </a:fld>
            <a:endParaRPr lang="en-IN"/>
          </a:p>
        </p:txBody>
      </p:sp>
    </p:spTree>
    <p:extLst>
      <p:ext uri="{BB962C8B-B14F-4D97-AF65-F5344CB8AC3E}">
        <p14:creationId xmlns:p14="http://schemas.microsoft.com/office/powerpoint/2010/main" val="2317094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E5E1DD6-E663-46B5-BB36-5C2AD412C2D3}" type="datetimeFigureOut">
              <a:rPr lang="en-IN" smtClean="0"/>
              <a:t>19-03-2022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98DC502-9022-4005-BCA7-3E9AF888145C}" type="slidenum">
              <a:rPr lang="en-IN" smtClean="0"/>
              <a:t>‹#›</a:t>
            </a:fld>
            <a:endParaRPr lang="en-IN"/>
          </a:p>
        </p:txBody>
      </p:sp>
    </p:spTree>
    <p:extLst>
      <p:ext uri="{BB962C8B-B14F-4D97-AF65-F5344CB8AC3E}">
        <p14:creationId xmlns:p14="http://schemas.microsoft.com/office/powerpoint/2010/main" val="6083248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E5E1DD6-E663-46B5-BB36-5C2AD412C2D3}" type="datetimeFigureOut">
              <a:rPr lang="en-IN" smtClean="0"/>
              <a:t>19-03-2022</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298DC502-9022-4005-BCA7-3E9AF888145C}" type="slidenum">
              <a:rPr lang="en-IN" smtClean="0"/>
              <a:t>‹#›</a:t>
            </a:fld>
            <a:endParaRPr lang="en-IN"/>
          </a:p>
        </p:txBody>
      </p:sp>
    </p:spTree>
    <p:extLst>
      <p:ext uri="{BB962C8B-B14F-4D97-AF65-F5344CB8AC3E}">
        <p14:creationId xmlns:p14="http://schemas.microsoft.com/office/powerpoint/2010/main" val="4169556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E5E1DD6-E663-46B5-BB36-5C2AD412C2D3}" type="datetimeFigureOut">
              <a:rPr lang="en-IN" smtClean="0"/>
              <a:t>19-03-2022</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98DC502-9022-4005-BCA7-3E9AF888145C}" type="slidenum">
              <a:rPr lang="en-IN" smtClean="0"/>
              <a:t>‹#›</a:t>
            </a:fld>
            <a:endParaRPr lang="en-IN"/>
          </a:p>
        </p:txBody>
      </p:sp>
    </p:spTree>
    <p:extLst>
      <p:ext uri="{BB962C8B-B14F-4D97-AF65-F5344CB8AC3E}">
        <p14:creationId xmlns:p14="http://schemas.microsoft.com/office/powerpoint/2010/main" val="23778784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E5E1DD6-E663-46B5-BB36-5C2AD412C2D3}" type="datetimeFigureOut">
              <a:rPr lang="en-IN" smtClean="0"/>
              <a:t>19-03-2022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98DC502-9022-4005-BCA7-3E9AF888145C}" type="slidenum">
              <a:rPr lang="en-IN" smtClean="0"/>
              <a:t>‹#›</a:t>
            </a:fld>
            <a:endParaRPr lang="en-IN"/>
          </a:p>
        </p:txBody>
      </p:sp>
    </p:spTree>
    <p:extLst>
      <p:ext uri="{BB962C8B-B14F-4D97-AF65-F5344CB8AC3E}">
        <p14:creationId xmlns:p14="http://schemas.microsoft.com/office/powerpoint/2010/main" val="30440401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E5E1DD6-E663-46B5-BB36-5C2AD412C2D3}" type="datetimeFigureOut">
              <a:rPr lang="en-IN" smtClean="0"/>
              <a:t>19-03-2022</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98DC502-9022-4005-BCA7-3E9AF888145C}"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5746346"/>
      </p:ext>
    </p:extLst>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kaggle.com/prakharrathi25/uber-data-analysis-in-r" TargetMode="External"/><Relationship Id="rId2" Type="http://schemas.openxmlformats.org/officeDocument/2006/relationships/hyperlink" Target="https://data-flair.training/blogs/r-data-science-project-uber-data-analysis/"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61135" y="701336"/>
            <a:ext cx="10653204" cy="2308194"/>
          </a:xfrm>
        </p:spPr>
        <p:txBody>
          <a:bodyPr>
            <a:normAutofit/>
          </a:bodyPr>
          <a:lstStyle/>
          <a:p>
            <a:pPr algn="ctr"/>
            <a:r>
              <a:rPr lang="en-US" sz="7200" b="1" dirty="0">
                <a:solidFill>
                  <a:schemeClr val="tx1"/>
                </a:solidFill>
              </a:rPr>
              <a:t>UBER DATA ANALYSIS PREDICTION </a:t>
            </a:r>
          </a:p>
        </p:txBody>
      </p:sp>
      <p:sp>
        <p:nvSpPr>
          <p:cNvPr id="3" name="Subtitle 2"/>
          <p:cNvSpPr>
            <a:spLocks noGrp="1"/>
          </p:cNvSpPr>
          <p:nvPr>
            <p:ph type="subTitle" idx="1"/>
          </p:nvPr>
        </p:nvSpPr>
        <p:spPr>
          <a:xfrm>
            <a:off x="1047565" y="4456590"/>
            <a:ext cx="9871358" cy="1784412"/>
          </a:xfrm>
        </p:spPr>
        <p:txBody>
          <a:bodyPr>
            <a:normAutofit/>
          </a:bodyPr>
          <a:lstStyle/>
          <a:p>
            <a:endParaRPr lang="en-US" dirty="0"/>
          </a:p>
          <a:p>
            <a:pPr marL="457200" indent="-457200">
              <a:buAutoNum type="arabicParenR"/>
            </a:pPr>
            <a:endParaRPr lang="en-US" dirty="0"/>
          </a:p>
        </p:txBody>
      </p:sp>
    </p:spTree>
    <p:extLst>
      <p:ext uri="{BB962C8B-B14F-4D97-AF65-F5344CB8AC3E}">
        <p14:creationId xmlns:p14="http://schemas.microsoft.com/office/powerpoint/2010/main" val="37446241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A4786-E70D-4CD0-89D3-4C505A865DE0}"/>
              </a:ext>
            </a:extLst>
          </p:cNvPr>
          <p:cNvSpPr>
            <a:spLocks noGrp="1"/>
          </p:cNvSpPr>
          <p:nvPr>
            <p:ph type="title"/>
          </p:nvPr>
        </p:nvSpPr>
        <p:spPr>
          <a:xfrm>
            <a:off x="493273" y="1065402"/>
            <a:ext cx="10058400" cy="671958"/>
          </a:xfrm>
        </p:spPr>
        <p:txBody>
          <a:bodyPr>
            <a:noAutofit/>
          </a:bodyPr>
          <a:lstStyle/>
          <a:p>
            <a:r>
              <a:rPr lang="en-IN" b="1" dirty="0">
                <a:effectLst/>
                <a:latin typeface="Times New Roman" panose="02020603050405020304" pitchFamily="18" charset="0"/>
                <a:ea typeface="Calibri" panose="020F0502020204030204" pitchFamily="34" charset="0"/>
                <a:cs typeface="Times New Roman" panose="02020603050405020304" pitchFamily="18" charset="0"/>
              </a:rPr>
              <a:t>Pre-processing dataset in detail: </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F15E947-0344-4D3D-8AFF-91529C7E6A67}"/>
              </a:ext>
            </a:extLst>
          </p:cNvPr>
          <p:cNvSpPr>
            <a:spLocks noGrp="1"/>
          </p:cNvSpPr>
          <p:nvPr>
            <p:ph idx="1"/>
          </p:nvPr>
        </p:nvSpPr>
        <p:spPr/>
        <p:txBody>
          <a:bodyPr/>
          <a:lstStyle/>
          <a:p>
            <a:pPr marL="0" indent="0">
              <a:buNone/>
            </a:pPr>
            <a:r>
              <a:rPr lang="en-IN" dirty="0">
                <a:effectLst/>
                <a:latin typeface="+mj-lt"/>
                <a:ea typeface="Calibri" panose="020F0502020204030204" pitchFamily="34" charset="0"/>
                <a:cs typeface="Times New Roman" panose="02020603050405020304" pitchFamily="18" charset="0"/>
              </a:rPr>
              <a:t>Pre-processing refers to </a:t>
            </a:r>
            <a:r>
              <a:rPr lang="en-IN" dirty="0">
                <a:effectLst/>
                <a:latin typeface="+mj-lt"/>
                <a:ea typeface="Calibri" panose="020F0502020204030204" pitchFamily="34" charset="0"/>
              </a:rPr>
              <a:t>involves transforming raw data into an understandable format. </a:t>
            </a:r>
            <a:r>
              <a:rPr lang="en-IN" dirty="0">
                <a:effectLst/>
                <a:latin typeface="+mj-lt"/>
                <a:ea typeface="Calibri" panose="020F0502020204030204" pitchFamily="34" charset="0"/>
                <a:cs typeface="Times New Roman" panose="02020603050405020304" pitchFamily="18" charset="0"/>
              </a:rPr>
              <a:t> </a:t>
            </a:r>
            <a:endParaRPr lang="en-US" dirty="0">
              <a:latin typeface="+mj-lt"/>
            </a:endParaRPr>
          </a:p>
          <a:p>
            <a:pPr>
              <a:buFont typeface="Wingdings" panose="05000000000000000000" pitchFamily="2" charset="2"/>
              <a:buChar char="ü"/>
            </a:pPr>
            <a:r>
              <a:rPr lang="en-US" dirty="0">
                <a:latin typeface="+mj-lt"/>
              </a:rPr>
              <a:t>Removing unnecessary columns:</a:t>
            </a:r>
          </a:p>
          <a:p>
            <a:pPr lvl="1">
              <a:buFont typeface="Wingdings" panose="05000000000000000000" pitchFamily="2" charset="2"/>
              <a:buChar char="§"/>
            </a:pPr>
            <a:r>
              <a:rPr lang="en-IN" sz="1800" dirty="0">
                <a:effectLst/>
                <a:latin typeface="Arial" panose="020B0604020202020204" pitchFamily="34" charset="0"/>
                <a:ea typeface="Calibri" panose="020F0502020204030204" pitchFamily="34" charset="0"/>
                <a:cs typeface="Times New Roman" panose="02020603050405020304" pitchFamily="18" charset="0"/>
              </a:rPr>
              <a:t>In our dataset </a:t>
            </a:r>
            <a:r>
              <a:rPr lang="en-IN" dirty="0">
                <a:latin typeface="Arial" panose="020B0604020202020204" pitchFamily="34" charset="0"/>
                <a:ea typeface="Calibri" panose="020F0502020204030204" pitchFamily="34" charset="0"/>
                <a:cs typeface="Times New Roman" panose="02020603050405020304" pitchFamily="18" charset="0"/>
              </a:rPr>
              <a:t>second</a:t>
            </a:r>
            <a:r>
              <a:rPr lang="en-IN" sz="1800" dirty="0">
                <a:effectLst/>
                <a:latin typeface="Arial" panose="020B0604020202020204" pitchFamily="34" charset="0"/>
                <a:ea typeface="Calibri" panose="020F0502020204030204" pitchFamily="34" charset="0"/>
                <a:cs typeface="Times New Roman" panose="02020603050405020304" pitchFamily="18" charset="0"/>
              </a:rPr>
              <a:t> is not necessary doesn’t help us neither in prediction nor improve accuracy so we will drop those columns.</a:t>
            </a:r>
            <a:endParaRPr lang="en-US" dirty="0"/>
          </a:p>
          <a:p>
            <a:pPr>
              <a:buFont typeface="Wingdings" panose="05000000000000000000" pitchFamily="2" charset="2"/>
              <a:buChar char="ü"/>
            </a:pPr>
            <a:r>
              <a:rPr lang="en-IN" dirty="0">
                <a:solidFill>
                  <a:schemeClr val="tx1">
                    <a:lumMod val="95000"/>
                    <a:lumOff val="5000"/>
                  </a:schemeClr>
                </a:solidFill>
                <a:effectLst/>
                <a:latin typeface="+mj-lt"/>
                <a:ea typeface="Calibri" panose="020F0502020204030204" pitchFamily="34" charset="0"/>
                <a:cs typeface="Times New Roman" panose="02020603050405020304" pitchFamily="18" charset="0"/>
              </a:rPr>
              <a:t>Removing outliers:</a:t>
            </a:r>
            <a:r>
              <a:rPr lang="en-IN" dirty="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rPr>
              <a:t> </a:t>
            </a:r>
          </a:p>
          <a:p>
            <a:pPr lvl="1">
              <a:buFont typeface="Wingdings" panose="05000000000000000000" pitchFamily="2" charset="2"/>
              <a:buChar char="§"/>
            </a:pPr>
            <a:r>
              <a:rPr lang="en-IN" sz="1800" dirty="0">
                <a:effectLst/>
                <a:latin typeface="Arial" panose="020B0604020202020204" pitchFamily="34" charset="0"/>
                <a:ea typeface="Calibri" panose="020F0502020204030204" pitchFamily="34" charset="0"/>
              </a:rPr>
              <a:t>Outliers are one of those statistical issues that everyone knows about, but most people aren’t sure how to deal with</a:t>
            </a:r>
            <a:endParaRPr lang="en-IN" dirty="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buFont typeface="Wingdings" panose="05000000000000000000" pitchFamily="2" charset="2"/>
              <a:buChar char="ü"/>
            </a:pPr>
            <a:r>
              <a:rPr lang="en-IN" dirty="0">
                <a:solidFill>
                  <a:schemeClr val="tx1">
                    <a:lumMod val="95000"/>
                    <a:lumOff val="5000"/>
                  </a:schemeClr>
                </a:solidFill>
                <a:effectLst/>
                <a:latin typeface="+mj-lt"/>
                <a:ea typeface="Calibri" panose="020F0502020204030204" pitchFamily="34" charset="0"/>
              </a:rPr>
              <a:t>Analysing The Data through graphs: </a:t>
            </a:r>
            <a:endParaRPr lang="en-IN" dirty="0">
              <a:solidFill>
                <a:schemeClr val="tx1">
                  <a:lumMod val="95000"/>
                  <a:lumOff val="5000"/>
                </a:schemeClr>
              </a:solidFill>
              <a:effectLst/>
              <a:latin typeface="+mj-lt"/>
              <a:ea typeface="Calibri" panose="020F0502020204030204" pitchFamily="34" charset="0"/>
              <a:cs typeface="Times New Roman" panose="02020603050405020304" pitchFamily="18" charset="0"/>
            </a:endParaRPr>
          </a:p>
          <a:p>
            <a:pPr lvl="1">
              <a:buFont typeface="Wingdings" panose="05000000000000000000" pitchFamily="2" charset="2"/>
              <a:buChar char="§"/>
            </a:pPr>
            <a:r>
              <a:rPr lang="en-IN" sz="1800" dirty="0">
                <a:effectLst/>
                <a:latin typeface="Arial" panose="020B0604020202020204" pitchFamily="34" charset="0"/>
                <a:ea typeface="Calibri" panose="020F0502020204030204" pitchFamily="34" charset="0"/>
                <a:cs typeface="Times New Roman" panose="02020603050405020304" pitchFamily="18" charset="0"/>
              </a:rPr>
              <a:t>For better understanding of relation between attributes. Helps in visualization or relationship between variables.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299821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FC13F-A3BD-4940-9718-5894562CED74}"/>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Visualizations and Predictions</a:t>
            </a:r>
          </a:p>
        </p:txBody>
      </p:sp>
      <p:sp>
        <p:nvSpPr>
          <p:cNvPr id="3" name="Content Placeholder 2">
            <a:extLst>
              <a:ext uri="{FF2B5EF4-FFF2-40B4-BE49-F238E27FC236}">
                <a16:creationId xmlns:a16="http://schemas.microsoft.com/office/drawing/2014/main" id="{B3E43FA8-A7CE-4AC4-8813-50F5F4BB1088}"/>
              </a:ext>
            </a:extLst>
          </p:cNvPr>
          <p:cNvSpPr>
            <a:spLocks noGrp="1"/>
          </p:cNvSpPr>
          <p:nvPr>
            <p:ph idx="1"/>
          </p:nvPr>
        </p:nvSpPr>
        <p:spPr>
          <a:xfrm>
            <a:off x="1097280" y="1792845"/>
            <a:ext cx="10058400" cy="4023360"/>
          </a:xfrm>
        </p:spPr>
        <p:txBody>
          <a:bodyPr/>
          <a:lstStyle/>
          <a:p>
            <a:pPr>
              <a:buFont typeface="Wingdings" panose="05000000000000000000" pitchFamily="2" charset="2"/>
              <a:buChar char="ü"/>
            </a:pPr>
            <a:r>
              <a:rPr lang="en-IN" dirty="0"/>
              <a:t>Average number of passengers that avail uber trips in a day:</a:t>
            </a:r>
          </a:p>
          <a:p>
            <a:endParaRPr lang="en-IN" dirty="0"/>
          </a:p>
          <a:p>
            <a:endParaRPr lang="en-IN" dirty="0"/>
          </a:p>
          <a:p>
            <a:pPr marL="0" indent="0">
              <a:buNone/>
            </a:pPr>
            <a:endParaRPr lang="en-IN" dirty="0"/>
          </a:p>
          <a:p>
            <a:pPr lvl="0">
              <a:lnSpc>
                <a:spcPct val="107000"/>
              </a:lnSpc>
              <a:buFont typeface="Wingdings" panose="05000000000000000000" pitchFamily="2" charset="2"/>
              <a:buChar char="ü"/>
            </a:pPr>
            <a:r>
              <a:rPr lang="en-IN" sz="1800" dirty="0">
                <a:solidFill>
                  <a:schemeClr val="tx1"/>
                </a:solidFill>
                <a:effectLst/>
                <a:ea typeface="Calibri" panose="020F0502020204030204" pitchFamily="34" charset="0"/>
                <a:cs typeface="Times New Roman" panose="02020603050405020304" pitchFamily="18" charset="0"/>
              </a:rPr>
              <a:t>Average number of passengers that avail uber trips in days of Sunday, Monday,  Tuesday, Wednesday, Thursday, Friday and Saturday:</a:t>
            </a:r>
          </a:p>
          <a:p>
            <a:pPr marL="0" lvl="0" indent="0">
              <a:lnSpc>
                <a:spcPct val="107000"/>
              </a:lnSpc>
              <a:buNone/>
            </a:pPr>
            <a:endParaRPr lang="en-IN" sz="1800" dirty="0">
              <a:solidFill>
                <a:schemeClr val="tx1"/>
              </a:solidFill>
              <a:effectLst/>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endParaRPr lang="en-IN" sz="1800" dirty="0">
              <a:solidFill>
                <a:schemeClr val="tx1"/>
              </a:solidFill>
              <a:effectLst/>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endParaRPr lang="en-IN" dirty="0"/>
          </a:p>
        </p:txBody>
      </p:sp>
      <p:pic>
        <p:nvPicPr>
          <p:cNvPr id="4" name="Picture 3">
            <a:extLst>
              <a:ext uri="{FF2B5EF4-FFF2-40B4-BE49-F238E27FC236}">
                <a16:creationId xmlns:a16="http://schemas.microsoft.com/office/drawing/2014/main" id="{6E3EBE0B-411B-421C-9024-6D3402566831}"/>
              </a:ext>
            </a:extLst>
          </p:cNvPr>
          <p:cNvPicPr>
            <a:picLocks noChangeAspect="1"/>
          </p:cNvPicPr>
          <p:nvPr/>
        </p:nvPicPr>
        <p:blipFill>
          <a:blip r:embed="rId2"/>
          <a:stretch>
            <a:fillRect/>
          </a:stretch>
        </p:blipFill>
        <p:spPr>
          <a:xfrm>
            <a:off x="1215014" y="2280876"/>
            <a:ext cx="5731510" cy="1443990"/>
          </a:xfrm>
          <a:prstGeom prst="rect">
            <a:avLst/>
          </a:prstGeom>
        </p:spPr>
      </p:pic>
      <p:pic>
        <p:nvPicPr>
          <p:cNvPr id="5" name="Picture 4">
            <a:extLst>
              <a:ext uri="{FF2B5EF4-FFF2-40B4-BE49-F238E27FC236}">
                <a16:creationId xmlns:a16="http://schemas.microsoft.com/office/drawing/2014/main" id="{B40CB787-15FB-4C53-A9C5-34AE5A111BA6}"/>
              </a:ext>
            </a:extLst>
          </p:cNvPr>
          <p:cNvPicPr>
            <a:picLocks noChangeAspect="1"/>
          </p:cNvPicPr>
          <p:nvPr/>
        </p:nvPicPr>
        <p:blipFill>
          <a:blip r:embed="rId3"/>
          <a:stretch>
            <a:fillRect/>
          </a:stretch>
        </p:blipFill>
        <p:spPr>
          <a:xfrm>
            <a:off x="1215014" y="4263870"/>
            <a:ext cx="5731510" cy="1607820"/>
          </a:xfrm>
          <a:prstGeom prst="rect">
            <a:avLst/>
          </a:prstGeom>
        </p:spPr>
      </p:pic>
    </p:spTree>
    <p:extLst>
      <p:ext uri="{BB962C8B-B14F-4D97-AF65-F5344CB8AC3E}">
        <p14:creationId xmlns:p14="http://schemas.microsoft.com/office/powerpoint/2010/main" val="26652511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8E1035-8FE0-425B-96D8-F5BFF8447318}"/>
              </a:ext>
            </a:extLst>
          </p:cNvPr>
          <p:cNvSpPr>
            <a:spLocks noGrp="1"/>
          </p:cNvSpPr>
          <p:nvPr>
            <p:ph idx="1"/>
          </p:nvPr>
        </p:nvSpPr>
        <p:spPr>
          <a:xfrm>
            <a:off x="1041942" y="1819922"/>
            <a:ext cx="10108115" cy="4049172"/>
          </a:xfrm>
        </p:spPr>
        <p:txBody>
          <a:bodyPr/>
          <a:lstStyle/>
          <a:p>
            <a:pPr>
              <a:buFont typeface="Wingdings" panose="05000000000000000000" pitchFamily="2" charset="2"/>
              <a:buChar char="ü"/>
            </a:pPr>
            <a:r>
              <a:rPr lang="en-IN" dirty="0"/>
              <a:t>Average number of passengers that avail uber trips in a week are:</a:t>
            </a:r>
          </a:p>
          <a:p>
            <a:pPr>
              <a:buFont typeface="Wingdings" panose="05000000000000000000" pitchFamily="2" charset="2"/>
              <a:buChar char="ü"/>
            </a:pPr>
            <a:endParaRPr lang="en-IN" dirty="0"/>
          </a:p>
          <a:p>
            <a:endParaRPr lang="en-IN" dirty="0"/>
          </a:p>
          <a:p>
            <a:endParaRPr lang="en-IN" dirty="0"/>
          </a:p>
          <a:p>
            <a:endParaRPr lang="en-IN" dirty="0"/>
          </a:p>
          <a:p>
            <a:pPr>
              <a:buFont typeface="Wingdings" panose="05000000000000000000" pitchFamily="2" charset="2"/>
              <a:buChar char="ü"/>
            </a:pPr>
            <a:r>
              <a:rPr lang="en-IN" dirty="0"/>
              <a:t>The peak hours when there is maximum traffic:</a:t>
            </a:r>
          </a:p>
          <a:p>
            <a:pPr marL="0" indent="0">
              <a:buNone/>
            </a:pPr>
            <a:endParaRPr lang="en-IN" dirty="0"/>
          </a:p>
        </p:txBody>
      </p:sp>
      <p:pic>
        <p:nvPicPr>
          <p:cNvPr id="5" name="Picture 4">
            <a:extLst>
              <a:ext uri="{FF2B5EF4-FFF2-40B4-BE49-F238E27FC236}">
                <a16:creationId xmlns:a16="http://schemas.microsoft.com/office/drawing/2014/main" id="{4EDCA6A4-2DA1-4B8C-A8F0-E43FA8C40E98}"/>
              </a:ext>
            </a:extLst>
          </p:cNvPr>
          <p:cNvPicPr>
            <a:picLocks noChangeAspect="1"/>
          </p:cNvPicPr>
          <p:nvPr/>
        </p:nvPicPr>
        <p:blipFill>
          <a:blip r:embed="rId2"/>
          <a:stretch>
            <a:fillRect/>
          </a:stretch>
        </p:blipFill>
        <p:spPr>
          <a:xfrm>
            <a:off x="1143991" y="2232811"/>
            <a:ext cx="5771713" cy="1729723"/>
          </a:xfrm>
          <a:prstGeom prst="rect">
            <a:avLst/>
          </a:prstGeom>
        </p:spPr>
      </p:pic>
      <p:pic>
        <p:nvPicPr>
          <p:cNvPr id="6" name="Picture 5">
            <a:extLst>
              <a:ext uri="{FF2B5EF4-FFF2-40B4-BE49-F238E27FC236}">
                <a16:creationId xmlns:a16="http://schemas.microsoft.com/office/drawing/2014/main" id="{C46FCD94-EE54-48FB-871E-4F5613358D69}"/>
              </a:ext>
            </a:extLst>
          </p:cNvPr>
          <p:cNvPicPr>
            <a:picLocks noChangeAspect="1"/>
          </p:cNvPicPr>
          <p:nvPr/>
        </p:nvPicPr>
        <p:blipFill>
          <a:blip r:embed="rId3"/>
          <a:stretch>
            <a:fillRect/>
          </a:stretch>
        </p:blipFill>
        <p:spPr>
          <a:xfrm>
            <a:off x="6456101" y="3298119"/>
            <a:ext cx="3628932" cy="2870766"/>
          </a:xfrm>
          <a:prstGeom prst="rect">
            <a:avLst/>
          </a:prstGeom>
        </p:spPr>
      </p:pic>
    </p:spTree>
    <p:extLst>
      <p:ext uri="{BB962C8B-B14F-4D97-AF65-F5344CB8AC3E}">
        <p14:creationId xmlns:p14="http://schemas.microsoft.com/office/powerpoint/2010/main" val="18626438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FB3F9D-C7D2-455A-AD75-CA6D2B9D927B}"/>
              </a:ext>
            </a:extLst>
          </p:cNvPr>
          <p:cNvSpPr>
            <a:spLocks noGrp="1"/>
          </p:cNvSpPr>
          <p:nvPr>
            <p:ph idx="1"/>
          </p:nvPr>
        </p:nvSpPr>
        <p:spPr/>
        <p:txBody>
          <a:bodyPr/>
          <a:lstStyle/>
          <a:p>
            <a:pPr>
              <a:buFont typeface="Wingdings" panose="05000000000000000000" pitchFamily="2" charset="2"/>
              <a:buChar char="ü"/>
            </a:pPr>
            <a:r>
              <a:rPr lang="en-IN" dirty="0"/>
              <a:t>Day with highest number of trips in a month:</a:t>
            </a:r>
          </a:p>
          <a:p>
            <a:pPr>
              <a:buFont typeface="Wingdings" panose="05000000000000000000" pitchFamily="2" charset="2"/>
              <a:buChar char="ü"/>
            </a:pPr>
            <a:endParaRPr lang="en-IN" dirty="0"/>
          </a:p>
        </p:txBody>
      </p:sp>
      <p:pic>
        <p:nvPicPr>
          <p:cNvPr id="4" name="Picture 3">
            <a:extLst>
              <a:ext uri="{FF2B5EF4-FFF2-40B4-BE49-F238E27FC236}">
                <a16:creationId xmlns:a16="http://schemas.microsoft.com/office/drawing/2014/main" id="{E7889317-6882-4E72-A09A-3A29B6CFDB8A}"/>
              </a:ext>
            </a:extLst>
          </p:cNvPr>
          <p:cNvPicPr>
            <a:picLocks noChangeAspect="1"/>
          </p:cNvPicPr>
          <p:nvPr/>
        </p:nvPicPr>
        <p:blipFill>
          <a:blip r:embed="rId2"/>
          <a:stretch>
            <a:fillRect/>
          </a:stretch>
        </p:blipFill>
        <p:spPr>
          <a:xfrm>
            <a:off x="1585551" y="2243720"/>
            <a:ext cx="3616325" cy="2903220"/>
          </a:xfrm>
          <a:prstGeom prst="rect">
            <a:avLst/>
          </a:prstGeom>
        </p:spPr>
      </p:pic>
      <p:pic>
        <p:nvPicPr>
          <p:cNvPr id="5" name="Picture 4">
            <a:extLst>
              <a:ext uri="{FF2B5EF4-FFF2-40B4-BE49-F238E27FC236}">
                <a16:creationId xmlns:a16="http://schemas.microsoft.com/office/drawing/2014/main" id="{87A97DF1-D2E5-4B19-8197-53E3D47C3425}"/>
              </a:ext>
            </a:extLst>
          </p:cNvPr>
          <p:cNvPicPr>
            <a:picLocks noChangeAspect="1"/>
          </p:cNvPicPr>
          <p:nvPr/>
        </p:nvPicPr>
        <p:blipFill>
          <a:blip r:embed="rId3"/>
          <a:stretch>
            <a:fillRect/>
          </a:stretch>
        </p:blipFill>
        <p:spPr>
          <a:xfrm>
            <a:off x="5382305" y="2418344"/>
            <a:ext cx="3300055" cy="2621015"/>
          </a:xfrm>
          <a:prstGeom prst="rect">
            <a:avLst/>
          </a:prstGeom>
        </p:spPr>
      </p:pic>
    </p:spTree>
    <p:extLst>
      <p:ext uri="{BB962C8B-B14F-4D97-AF65-F5344CB8AC3E}">
        <p14:creationId xmlns:p14="http://schemas.microsoft.com/office/powerpoint/2010/main" val="5965002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A990C-3004-44B5-8160-E3C611D6A36E}"/>
              </a:ext>
            </a:extLst>
          </p:cNvPr>
          <p:cNvSpPr>
            <a:spLocks noGrp="1"/>
          </p:cNvSpPr>
          <p:nvPr>
            <p:ph type="title"/>
          </p:nvPr>
        </p:nvSpPr>
        <p:spPr>
          <a:xfrm>
            <a:off x="560384" y="1233182"/>
            <a:ext cx="10058400" cy="512567"/>
          </a:xfrm>
        </p:spPr>
        <p:txBody>
          <a:bodyPr>
            <a:noAutofit/>
          </a:bodyPr>
          <a:lstStyle/>
          <a:p>
            <a:r>
              <a:rPr lang="en-IN" b="1" dirty="0">
                <a:effectLst/>
                <a:latin typeface="Times New Roman" panose="02020603050405020304" pitchFamily="18" charset="0"/>
                <a:ea typeface="Calibri" panose="020F0502020204030204" pitchFamily="34"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412C743-5C43-46E2-BFC3-9AB881048ACC}"/>
              </a:ext>
            </a:extLst>
          </p:cNvPr>
          <p:cNvSpPr>
            <a:spLocks noGrp="1"/>
          </p:cNvSpPr>
          <p:nvPr>
            <p:ph idx="1"/>
          </p:nvPr>
        </p:nvSpPr>
        <p:spPr>
          <a:xfrm>
            <a:off x="1097280" y="1845734"/>
            <a:ext cx="8934487" cy="3779084"/>
          </a:xfrm>
        </p:spPr>
        <p:txBody>
          <a:bodyPr>
            <a:normAutofit/>
          </a:bodyPr>
          <a:lstStyle/>
          <a:p>
            <a:endParaRPr lang="en-US" altLang="en-US" dirty="0"/>
          </a:p>
          <a:p>
            <a:pPr>
              <a:buFont typeface="Wingdings" panose="05000000000000000000" pitchFamily="2" charset="2"/>
              <a:buChar char="ü"/>
            </a:pPr>
            <a:r>
              <a:rPr lang="en-US" altLang="en-US" sz="1800" dirty="0">
                <a:latin typeface="Arial" panose="020B0604020202020204" pitchFamily="34" charset="0"/>
                <a:cs typeface="Arial" panose="020B0604020202020204" pitchFamily="34" charset="0"/>
              </a:rPr>
              <a:t>At the end of the Uber data analysis R project, we observed how to create data visualizations. </a:t>
            </a:r>
          </a:p>
          <a:p>
            <a:pPr>
              <a:buFont typeface="Wingdings" panose="05000000000000000000" pitchFamily="2" charset="2"/>
              <a:buChar char="ü"/>
            </a:pPr>
            <a:r>
              <a:rPr lang="en-US" altLang="en-US" sz="1800" dirty="0">
                <a:latin typeface="Arial" panose="020B0604020202020204" pitchFamily="34" charset="0"/>
                <a:cs typeface="Arial" panose="020B0604020202020204" pitchFamily="34" charset="0"/>
              </a:rPr>
              <a:t>We made use of packages like ggplot2 that allowed us to plot various types of visualizations that pertained to several time-frames of the year. </a:t>
            </a:r>
          </a:p>
          <a:p>
            <a:pPr>
              <a:buFont typeface="Wingdings" panose="05000000000000000000" pitchFamily="2" charset="2"/>
              <a:buChar char="ü"/>
            </a:pPr>
            <a:r>
              <a:rPr lang="en-US" altLang="en-US" sz="1800" dirty="0">
                <a:latin typeface="Arial" panose="020B0604020202020204" pitchFamily="34" charset="0"/>
                <a:cs typeface="Arial" panose="020B0604020202020204" pitchFamily="34" charset="0"/>
              </a:rPr>
              <a:t>With this, we could conclude how time affected customer trips. </a:t>
            </a:r>
          </a:p>
          <a:p>
            <a:pPr>
              <a:buFont typeface="Wingdings" panose="05000000000000000000" pitchFamily="2" charset="2"/>
              <a:buChar char="ü"/>
            </a:pPr>
            <a:r>
              <a:rPr lang="en-US" altLang="en-US" sz="1800" dirty="0">
                <a:latin typeface="Arial" panose="020B0604020202020204" pitchFamily="34" charset="0"/>
                <a:cs typeface="Arial" panose="020B0604020202020204" pitchFamily="34" charset="0"/>
              </a:rPr>
              <a:t>Finally, we made a geo plot of New York that provided us with the details of how various users made trips from different bases.</a:t>
            </a:r>
            <a:endParaRPr lang="en-US" sz="1800" dirty="0">
              <a:latin typeface="Arial" panose="020B060402020202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42390643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CE425-1ACB-490A-8F3D-6532E6A259F1}"/>
              </a:ext>
            </a:extLst>
          </p:cNvPr>
          <p:cNvSpPr>
            <a:spLocks noGrp="1"/>
          </p:cNvSpPr>
          <p:nvPr>
            <p:ph type="title"/>
          </p:nvPr>
        </p:nvSpPr>
        <p:spPr/>
        <p:txBody>
          <a:bodyPr>
            <a:normAutofit/>
          </a:bodyPr>
          <a:lstStyle/>
          <a:p>
            <a:r>
              <a:rPr lang="en-IN" sz="3800" b="1" dirty="0">
                <a:latin typeface="Times New Roman" panose="02020603050405020304" pitchFamily="18" charset="0"/>
                <a:ea typeface="Tahoma" panose="020B0604030504040204" pitchFamily="34"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16354079-D38A-4307-95DB-EAAFEBAD12A5}"/>
              </a:ext>
            </a:extLst>
          </p:cNvPr>
          <p:cNvSpPr>
            <a:spLocks noGrp="1"/>
          </p:cNvSpPr>
          <p:nvPr>
            <p:ph idx="1"/>
          </p:nvPr>
        </p:nvSpPr>
        <p:spPr>
          <a:xfrm>
            <a:off x="1012054" y="2494624"/>
            <a:ext cx="10143626" cy="3374469"/>
          </a:xfrm>
        </p:spPr>
        <p:txBody>
          <a:bodyPr/>
          <a:lstStyle/>
          <a:p>
            <a:pPr marL="285750" indent="-285750">
              <a:buFont typeface="Arial" panose="020B0604020202020204" pitchFamily="34" charset="0"/>
              <a:buChar char="•"/>
            </a:pPr>
            <a:r>
              <a:rPr lang="en-US" b="0" dirty="0">
                <a:hlinkClick r:id="rId2"/>
              </a:rPr>
              <a:t>https://data-flair.training/blogs/r-data-science-project-uber-data-analysis/</a:t>
            </a:r>
            <a:endParaRPr lang="en-US" b="0" dirty="0"/>
          </a:p>
          <a:p>
            <a:pPr marL="285750" indent="-285750">
              <a:buFont typeface="Arial" panose="020B0604020202020204" pitchFamily="34" charset="0"/>
              <a:buChar char="•"/>
            </a:pPr>
            <a:r>
              <a:rPr lang="en-US" b="0" dirty="0">
                <a:hlinkClick r:id="rId3"/>
              </a:rPr>
              <a:t>https://www.kaggle.com/prakharrathi25/uber-data-analysis-in-r</a:t>
            </a:r>
            <a:endParaRPr lang="en-US" b="0" dirty="0"/>
          </a:p>
          <a:p>
            <a:endParaRPr lang="en-IN" dirty="0"/>
          </a:p>
        </p:txBody>
      </p:sp>
    </p:spTree>
    <p:extLst>
      <p:ext uri="{BB962C8B-B14F-4D97-AF65-F5344CB8AC3E}">
        <p14:creationId xmlns:p14="http://schemas.microsoft.com/office/powerpoint/2010/main" val="26894092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83A01-4178-4A6A-A7FF-687029A37646}"/>
              </a:ext>
            </a:extLst>
          </p:cNvPr>
          <p:cNvSpPr>
            <a:spLocks noGrp="1"/>
          </p:cNvSpPr>
          <p:nvPr>
            <p:ph type="ctrTitle"/>
          </p:nvPr>
        </p:nvSpPr>
        <p:spPr>
          <a:xfrm>
            <a:off x="1097280" y="758952"/>
            <a:ext cx="9520413" cy="3262632"/>
          </a:xfrm>
        </p:spPr>
        <p:txBody>
          <a:bodyPr>
            <a:normAutofit/>
          </a:bodyPr>
          <a:lstStyle/>
          <a:p>
            <a:pPr algn="ctr"/>
            <a:r>
              <a:rPr lang="en-IN" sz="9600" b="1" dirty="0">
                <a:solidFill>
                  <a:srgbClr val="FF0000"/>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4536332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327FAE85-AB47-40D0-A97C-891A552072C5}"/>
              </a:ext>
            </a:extLst>
          </p:cNvPr>
          <p:cNvGraphicFramePr>
            <a:graphicFrameLocks noGrp="1"/>
          </p:cNvGraphicFramePr>
          <p:nvPr>
            <p:ph idx="1"/>
            <p:extLst>
              <p:ext uri="{D42A27DB-BD31-4B8C-83A1-F6EECF244321}">
                <p14:modId xmlns:p14="http://schemas.microsoft.com/office/powerpoint/2010/main" val="1851470260"/>
              </p:ext>
            </p:extLst>
          </p:nvPr>
        </p:nvGraphicFramePr>
        <p:xfrm>
          <a:off x="1053593" y="842071"/>
          <a:ext cx="9670632" cy="5176992"/>
        </p:xfrm>
        <a:graphic>
          <a:graphicData uri="http://schemas.openxmlformats.org/drawingml/2006/table">
            <a:tbl>
              <a:tblPr firstRow="1" firstCol="1" bandRow="1">
                <a:tableStyleId>{21E4AEA4-8DFA-4A89-87EB-49C32662AFE0}</a:tableStyleId>
              </a:tblPr>
              <a:tblGrid>
                <a:gridCol w="4835315">
                  <a:extLst>
                    <a:ext uri="{9D8B030D-6E8A-4147-A177-3AD203B41FA5}">
                      <a16:colId xmlns:a16="http://schemas.microsoft.com/office/drawing/2014/main" val="3422786166"/>
                    </a:ext>
                  </a:extLst>
                </a:gridCol>
                <a:gridCol w="4835317">
                  <a:extLst>
                    <a:ext uri="{9D8B030D-6E8A-4147-A177-3AD203B41FA5}">
                      <a16:colId xmlns:a16="http://schemas.microsoft.com/office/drawing/2014/main" val="437026755"/>
                    </a:ext>
                  </a:extLst>
                </a:gridCol>
              </a:tblGrid>
              <a:tr h="494922">
                <a:tc>
                  <a:txBody>
                    <a:bodyPr/>
                    <a:lstStyle/>
                    <a:p>
                      <a:pPr>
                        <a:lnSpc>
                          <a:spcPct val="107000"/>
                        </a:lnSpc>
                        <a:spcAft>
                          <a:spcPts val="800"/>
                        </a:spcAft>
                      </a:pPr>
                      <a:r>
                        <a:rPr lang="en-IN" sz="2400" dirty="0">
                          <a:effectLst/>
                        </a:rPr>
                        <a:t>Abstract</a:t>
                      </a:r>
                    </a:p>
                  </a:txBody>
                  <a:tcPr marL="44928" marR="44928" marT="0" marB="0"/>
                </a:tc>
                <a:tc>
                  <a:txBody>
                    <a:bodyPr/>
                    <a:lstStyle/>
                    <a:p>
                      <a:pPr algn="ctr">
                        <a:lnSpc>
                          <a:spcPct val="107000"/>
                        </a:lnSpc>
                        <a:spcAft>
                          <a:spcPts val="800"/>
                        </a:spcAft>
                      </a:pPr>
                      <a:r>
                        <a:rPr lang="en-IN" sz="24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p>
                  </a:txBody>
                  <a:tcPr marL="44928" marR="44928" marT="0" marB="0"/>
                </a:tc>
                <a:extLst>
                  <a:ext uri="{0D108BD9-81ED-4DB2-BD59-A6C34878D82A}">
                    <a16:rowId xmlns:a16="http://schemas.microsoft.com/office/drawing/2014/main" val="205021395"/>
                  </a:ext>
                </a:extLst>
              </a:tr>
              <a:tr h="494922">
                <a:tc>
                  <a:txBody>
                    <a:bodyPr/>
                    <a:lstStyle/>
                    <a:p>
                      <a:pPr>
                        <a:lnSpc>
                          <a:spcPct val="107000"/>
                        </a:lnSpc>
                        <a:spcAft>
                          <a:spcPts val="800"/>
                        </a:spcAft>
                      </a:pPr>
                      <a:r>
                        <a:rPr lang="en-IN" sz="2400" dirty="0">
                          <a:effectLst/>
                        </a:rPr>
                        <a:t>Introduction </a:t>
                      </a:r>
                      <a:endParaRPr lang="en-IN" sz="1800" dirty="0">
                        <a:effectLst/>
                      </a:endParaRPr>
                    </a:p>
                  </a:txBody>
                  <a:tcPr marL="44928" marR="44928" marT="0" marB="0"/>
                </a:tc>
                <a:tc>
                  <a:txBody>
                    <a:bodyPr/>
                    <a:lstStyle/>
                    <a:p>
                      <a:pPr algn="ctr">
                        <a:lnSpc>
                          <a:spcPct val="107000"/>
                        </a:lnSpc>
                        <a:spcAft>
                          <a:spcPts val="800"/>
                        </a:spcAft>
                      </a:pPr>
                      <a:r>
                        <a:rPr lang="en-IN" sz="2800" b="0" dirty="0">
                          <a:solidFill>
                            <a:schemeClr val="tx1"/>
                          </a:solidFill>
                          <a:effectLst/>
                        </a:rPr>
                        <a:t>3</a:t>
                      </a:r>
                      <a:endParaRPr lang="en-IN"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928" marR="44928" marT="0" marB="0"/>
                </a:tc>
                <a:extLst>
                  <a:ext uri="{0D108BD9-81ED-4DB2-BD59-A6C34878D82A}">
                    <a16:rowId xmlns:a16="http://schemas.microsoft.com/office/drawing/2014/main" val="2710256176"/>
                  </a:ext>
                </a:extLst>
              </a:tr>
              <a:tr h="670974">
                <a:tc>
                  <a:txBody>
                    <a:bodyPr/>
                    <a:lstStyle/>
                    <a:p>
                      <a:pPr>
                        <a:lnSpc>
                          <a:spcPct val="107000"/>
                        </a:lnSpc>
                        <a:spcAft>
                          <a:spcPts val="800"/>
                        </a:spcAft>
                      </a:pPr>
                      <a:r>
                        <a:rPr lang="en-IN" sz="2400" dirty="0">
                          <a:effectLst/>
                        </a:rPr>
                        <a:t>Problem statement  </a:t>
                      </a:r>
                      <a:endParaRPr lang="en-IN" sz="1800" dirty="0">
                        <a:effectLst/>
                      </a:endParaRPr>
                    </a:p>
                  </a:txBody>
                  <a:tcPr marL="44928" marR="44928" marT="0" marB="0"/>
                </a:tc>
                <a:tc>
                  <a:txBody>
                    <a:bodyPr/>
                    <a:lstStyle/>
                    <a:p>
                      <a:pPr algn="ctr">
                        <a:lnSpc>
                          <a:spcPct val="107000"/>
                        </a:lnSpc>
                        <a:spcAft>
                          <a:spcPts val="800"/>
                        </a:spcAft>
                      </a:pPr>
                      <a:r>
                        <a:rPr lang="en-IN" sz="2800" dirty="0">
                          <a:effectLst/>
                        </a:rPr>
                        <a:t>4</a:t>
                      </a:r>
                      <a:endParaRPr lang="en-IN" sz="1800" dirty="0">
                        <a:effectLst/>
                      </a:endParaRPr>
                    </a:p>
                  </a:txBody>
                  <a:tcPr marL="44928" marR="44928" marT="0" marB="0"/>
                </a:tc>
                <a:extLst>
                  <a:ext uri="{0D108BD9-81ED-4DB2-BD59-A6C34878D82A}">
                    <a16:rowId xmlns:a16="http://schemas.microsoft.com/office/drawing/2014/main" val="3817517450"/>
                  </a:ext>
                </a:extLst>
              </a:tr>
              <a:tr h="586029">
                <a:tc>
                  <a:txBody>
                    <a:bodyPr/>
                    <a:lstStyle/>
                    <a:p>
                      <a:pPr>
                        <a:lnSpc>
                          <a:spcPct val="107000"/>
                        </a:lnSpc>
                        <a:spcAft>
                          <a:spcPts val="800"/>
                        </a:spcAft>
                      </a:pPr>
                      <a:r>
                        <a:rPr lang="en-IN" sz="2400" dirty="0">
                          <a:effectLst/>
                        </a:rPr>
                        <a:t>Objective </a:t>
                      </a:r>
                      <a:r>
                        <a:rPr lang="en-IN" sz="2400" u="none" strike="noStrike" dirty="0">
                          <a:effectLst/>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4928" marR="44928" marT="0" marB="0"/>
                </a:tc>
                <a:tc>
                  <a:txBody>
                    <a:bodyPr/>
                    <a:lstStyle/>
                    <a:p>
                      <a:pPr algn="ctr">
                        <a:lnSpc>
                          <a:spcPct val="107000"/>
                        </a:lnSpc>
                        <a:spcAft>
                          <a:spcPts val="800"/>
                        </a:spcAft>
                      </a:pPr>
                      <a:r>
                        <a:rPr lang="en-US" sz="2800" dirty="0">
                          <a:effectLst/>
                          <a:latin typeface="Calibri" panose="020F0502020204030204" pitchFamily="34" charset="0"/>
                          <a:ea typeface="Calibri" panose="020F0502020204030204" pitchFamily="34" charset="0"/>
                          <a:cs typeface="Times New Roman" panose="02020603050405020304" pitchFamily="18" charset="0"/>
                        </a:rPr>
                        <a:t>5</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4928" marR="44928" marT="0" marB="0"/>
                </a:tc>
                <a:extLst>
                  <a:ext uri="{0D108BD9-81ED-4DB2-BD59-A6C34878D82A}">
                    <a16:rowId xmlns:a16="http://schemas.microsoft.com/office/drawing/2014/main" val="2873953426"/>
                  </a:ext>
                </a:extLst>
              </a:tr>
              <a:tr h="586029">
                <a:tc>
                  <a:txBody>
                    <a:bodyPr/>
                    <a:lstStyle/>
                    <a:p>
                      <a:pPr>
                        <a:lnSpc>
                          <a:spcPct val="107000"/>
                        </a:lnSpc>
                        <a:spcAft>
                          <a:spcPts val="800"/>
                        </a:spcAft>
                      </a:pPr>
                      <a:r>
                        <a:rPr lang="en-IN" sz="2400" dirty="0">
                          <a:effectLst/>
                        </a:rPr>
                        <a:t>Plan of action </a:t>
                      </a:r>
                      <a:endParaRPr lang="en-IN" sz="1800" dirty="0">
                        <a:effectLst/>
                      </a:endParaRPr>
                    </a:p>
                  </a:txBody>
                  <a:tcPr marL="44928" marR="44928" marT="0" marB="0"/>
                </a:tc>
                <a:tc>
                  <a:txBody>
                    <a:bodyPr/>
                    <a:lstStyle/>
                    <a:p>
                      <a:pPr algn="ctr">
                        <a:lnSpc>
                          <a:spcPct val="107000"/>
                        </a:lnSpc>
                        <a:spcAft>
                          <a:spcPts val="800"/>
                        </a:spcAft>
                      </a:pPr>
                      <a:r>
                        <a:rPr lang="en-IN" sz="2800" dirty="0">
                          <a:effectLst/>
                          <a:latin typeface="Calibri" panose="020F0502020204030204" pitchFamily="34" charset="0"/>
                          <a:ea typeface="Calibri" panose="020F0502020204030204" pitchFamily="34" charset="0"/>
                          <a:cs typeface="Times New Roman" panose="02020603050405020304" pitchFamily="18" charset="0"/>
                        </a:rPr>
                        <a:t>6-9</a:t>
                      </a:r>
                    </a:p>
                  </a:txBody>
                  <a:tcPr marL="44928" marR="44928" marT="0" marB="0"/>
                </a:tc>
                <a:extLst>
                  <a:ext uri="{0D108BD9-81ED-4DB2-BD59-A6C34878D82A}">
                    <a16:rowId xmlns:a16="http://schemas.microsoft.com/office/drawing/2014/main" val="2005191859"/>
                  </a:ext>
                </a:extLst>
              </a:tr>
              <a:tr h="586029">
                <a:tc>
                  <a:txBody>
                    <a:bodyPr/>
                    <a:lstStyle/>
                    <a:p>
                      <a:pPr>
                        <a:lnSpc>
                          <a:spcPct val="107000"/>
                        </a:lnSpc>
                        <a:spcAft>
                          <a:spcPts val="800"/>
                        </a:spcAft>
                      </a:pPr>
                      <a:r>
                        <a:rPr lang="en-IN" sz="2400" dirty="0">
                          <a:effectLst/>
                        </a:rPr>
                        <a:t>Visualizations and predictions</a:t>
                      </a:r>
                    </a:p>
                  </a:txBody>
                  <a:tcPr marL="44928" marR="44928" marT="0" marB="0"/>
                </a:tc>
                <a:tc>
                  <a:txBody>
                    <a:bodyPr/>
                    <a:lstStyle/>
                    <a:p>
                      <a:pPr algn="ctr">
                        <a:lnSpc>
                          <a:spcPct val="107000"/>
                        </a:lnSpc>
                        <a:spcAft>
                          <a:spcPts val="800"/>
                        </a:spcAft>
                      </a:pPr>
                      <a:r>
                        <a:rPr lang="en-IN" sz="2800" dirty="0">
                          <a:effectLst/>
                          <a:latin typeface="Calibri" panose="020F0502020204030204" pitchFamily="34" charset="0"/>
                          <a:ea typeface="Calibri" panose="020F0502020204030204" pitchFamily="34" charset="0"/>
                          <a:cs typeface="Times New Roman" panose="02020603050405020304" pitchFamily="18" charset="0"/>
                        </a:rPr>
                        <a:t>10-12</a:t>
                      </a:r>
                    </a:p>
                  </a:txBody>
                  <a:tcPr marL="44928" marR="44928" marT="0" marB="0"/>
                </a:tc>
                <a:extLst>
                  <a:ext uri="{0D108BD9-81ED-4DB2-BD59-A6C34878D82A}">
                    <a16:rowId xmlns:a16="http://schemas.microsoft.com/office/drawing/2014/main" val="2946465639"/>
                  </a:ext>
                </a:extLst>
              </a:tr>
              <a:tr h="586029">
                <a:tc>
                  <a:txBody>
                    <a:bodyPr/>
                    <a:lstStyle/>
                    <a:p>
                      <a:pPr>
                        <a:lnSpc>
                          <a:spcPct val="107000"/>
                        </a:lnSpc>
                        <a:spcAft>
                          <a:spcPts val="800"/>
                        </a:spcAft>
                      </a:pPr>
                      <a:r>
                        <a:rPr lang="en-IN" sz="2400" dirty="0">
                          <a:effectLst/>
                        </a:rPr>
                        <a:t>Conclusion </a:t>
                      </a:r>
                      <a:endParaRPr lang="en-IN" sz="1800" dirty="0">
                        <a:effectLst/>
                      </a:endParaRPr>
                    </a:p>
                  </a:txBody>
                  <a:tcPr marL="44928" marR="44928" marT="0" marB="0"/>
                </a:tc>
                <a:tc>
                  <a:txBody>
                    <a:bodyPr/>
                    <a:lstStyle/>
                    <a:p>
                      <a:pPr algn="ctr">
                        <a:lnSpc>
                          <a:spcPct val="107000"/>
                        </a:lnSpc>
                        <a:spcAft>
                          <a:spcPts val="800"/>
                        </a:spcAft>
                      </a:pPr>
                      <a:r>
                        <a:rPr lang="en-IN" sz="2800" dirty="0">
                          <a:effectLst/>
                          <a:latin typeface="Calibri" panose="020F0502020204030204" pitchFamily="34" charset="0"/>
                          <a:ea typeface="Calibri" panose="020F0502020204030204" pitchFamily="34" charset="0"/>
                          <a:cs typeface="Times New Roman" panose="02020603050405020304" pitchFamily="18" charset="0"/>
                        </a:rPr>
                        <a:t>13</a:t>
                      </a:r>
                    </a:p>
                  </a:txBody>
                  <a:tcPr marL="44928" marR="44928" marT="0" marB="0"/>
                </a:tc>
                <a:extLst>
                  <a:ext uri="{0D108BD9-81ED-4DB2-BD59-A6C34878D82A}">
                    <a16:rowId xmlns:a16="http://schemas.microsoft.com/office/drawing/2014/main" val="1015449472"/>
                  </a:ext>
                </a:extLst>
              </a:tr>
              <a:tr h="586029">
                <a:tc>
                  <a:txBody>
                    <a:bodyPr/>
                    <a:lstStyle/>
                    <a:p>
                      <a:pPr>
                        <a:lnSpc>
                          <a:spcPct val="107000"/>
                        </a:lnSpc>
                        <a:spcAft>
                          <a:spcPts val="800"/>
                        </a:spcAft>
                      </a:pPr>
                      <a:r>
                        <a:rPr lang="en-IN" sz="2400" dirty="0">
                          <a:effectLst/>
                        </a:rPr>
                        <a:t>Meeting Links</a:t>
                      </a:r>
                    </a:p>
                  </a:txBody>
                  <a:tcPr marL="44928" marR="44928" marT="0" marB="0"/>
                </a:tc>
                <a:tc>
                  <a:txBody>
                    <a:bodyPr/>
                    <a:lstStyle/>
                    <a:p>
                      <a:pPr algn="ctr">
                        <a:lnSpc>
                          <a:spcPct val="107000"/>
                        </a:lnSpc>
                        <a:spcAft>
                          <a:spcPts val="800"/>
                        </a:spcAft>
                      </a:pPr>
                      <a:r>
                        <a:rPr lang="en-IN" sz="2800" dirty="0">
                          <a:effectLst/>
                          <a:latin typeface="Calibri" panose="020F0502020204030204" pitchFamily="34" charset="0"/>
                          <a:ea typeface="Calibri" panose="020F0502020204030204" pitchFamily="34" charset="0"/>
                          <a:cs typeface="Times New Roman" panose="02020603050405020304" pitchFamily="18" charset="0"/>
                        </a:rPr>
                        <a:t>15</a:t>
                      </a:r>
                    </a:p>
                  </a:txBody>
                  <a:tcPr marL="44928" marR="44928" marT="0" marB="0"/>
                </a:tc>
                <a:extLst>
                  <a:ext uri="{0D108BD9-81ED-4DB2-BD59-A6C34878D82A}">
                    <a16:rowId xmlns:a16="http://schemas.microsoft.com/office/drawing/2014/main" val="2558259994"/>
                  </a:ext>
                </a:extLst>
              </a:tr>
              <a:tr h="586029">
                <a:tc>
                  <a:txBody>
                    <a:bodyPr/>
                    <a:lstStyle/>
                    <a:p>
                      <a:pPr>
                        <a:lnSpc>
                          <a:spcPct val="107000"/>
                        </a:lnSpc>
                        <a:spcAft>
                          <a:spcPts val="800"/>
                        </a:spcAft>
                      </a:pPr>
                      <a:r>
                        <a:rPr lang="en-IN" sz="2400" dirty="0">
                          <a:effectLst/>
                        </a:rPr>
                        <a:t>References  </a:t>
                      </a:r>
                      <a:endParaRPr lang="en-IN" sz="1800" dirty="0">
                        <a:effectLst/>
                      </a:endParaRPr>
                    </a:p>
                  </a:txBody>
                  <a:tcPr marL="44928" marR="44928" marT="0" marB="0"/>
                </a:tc>
                <a:tc>
                  <a:txBody>
                    <a:bodyPr/>
                    <a:lstStyle/>
                    <a:p>
                      <a:pPr algn="ctr">
                        <a:lnSpc>
                          <a:spcPct val="107000"/>
                        </a:lnSpc>
                        <a:spcAft>
                          <a:spcPts val="800"/>
                        </a:spcAft>
                      </a:pPr>
                      <a:r>
                        <a:rPr lang="en-IN" sz="2800">
                          <a:effectLst/>
                          <a:latin typeface="Calibri" panose="020F0502020204030204" pitchFamily="34" charset="0"/>
                          <a:ea typeface="Calibri" panose="020F0502020204030204" pitchFamily="34" charset="0"/>
                          <a:cs typeface="Times New Roman" panose="02020603050405020304" pitchFamily="18" charset="0"/>
                        </a:rPr>
                        <a:t>16</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44928" marR="44928" marT="0" marB="0"/>
                </a:tc>
                <a:extLst>
                  <a:ext uri="{0D108BD9-81ED-4DB2-BD59-A6C34878D82A}">
                    <a16:rowId xmlns:a16="http://schemas.microsoft.com/office/drawing/2014/main" val="39795785"/>
                  </a:ext>
                </a:extLst>
              </a:tr>
            </a:tbl>
          </a:graphicData>
        </a:graphic>
      </p:graphicFrame>
    </p:spTree>
    <p:extLst>
      <p:ext uri="{BB962C8B-B14F-4D97-AF65-F5344CB8AC3E}">
        <p14:creationId xmlns:p14="http://schemas.microsoft.com/office/powerpoint/2010/main" val="21769616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BCE3A-6D81-4AF7-8237-B84B4E600809}"/>
              </a:ext>
            </a:extLst>
          </p:cNvPr>
          <p:cNvSpPr>
            <a:spLocks noGrp="1"/>
          </p:cNvSpPr>
          <p:nvPr>
            <p:ph type="title"/>
          </p:nvPr>
        </p:nvSpPr>
        <p:spPr/>
        <p:txBody>
          <a:bodyPr/>
          <a:lstStyle/>
          <a:p>
            <a:r>
              <a:rPr lang="en-IN" b="1" dirty="0">
                <a:latin typeface="Times New Roman" panose="02020603050405020304" pitchFamily="18" charset="0"/>
                <a:ea typeface="Tahoma" panose="020B0604030504040204" pitchFamily="34"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000838F3-1AE0-43D6-ACCC-19DD3BD7F8B2}"/>
              </a:ext>
            </a:extLst>
          </p:cNvPr>
          <p:cNvSpPr>
            <a:spLocks noGrp="1"/>
          </p:cNvSpPr>
          <p:nvPr>
            <p:ph idx="1"/>
          </p:nvPr>
        </p:nvSpPr>
        <p:spPr>
          <a:xfrm>
            <a:off x="1097280" y="2183086"/>
            <a:ext cx="9254083" cy="2937555"/>
          </a:xfrm>
        </p:spPr>
        <p:txBody>
          <a:bodyPr/>
          <a:lstStyle/>
          <a:p>
            <a:pPr>
              <a:buFont typeface="Wingdings" panose="05000000000000000000" pitchFamily="2" charset="2"/>
              <a:buChar char="ü"/>
            </a:pPr>
            <a:r>
              <a:rPr lang="en-US" dirty="0"/>
              <a:t>Data analytics has helped companies optimize and grow their performance for decades. </a:t>
            </a:r>
          </a:p>
          <a:p>
            <a:pPr>
              <a:buFont typeface="Wingdings" panose="05000000000000000000" pitchFamily="2" charset="2"/>
              <a:buChar char="ü"/>
            </a:pPr>
            <a:r>
              <a:rPr lang="en-US" dirty="0"/>
              <a:t>Data analytics and visualization has aided us with several benefits, few of them being identifying emerging trends, studying relationships and patterns in data, analysis in depth and cherry on top are the insights we draw from these patterns.</a:t>
            </a:r>
          </a:p>
          <a:p>
            <a:pPr>
              <a:buFont typeface="Wingdings" panose="05000000000000000000" pitchFamily="2" charset="2"/>
              <a:buChar char="ü"/>
            </a:pPr>
            <a:r>
              <a:rPr lang="en-US" b="0" i="0" dirty="0">
                <a:solidFill>
                  <a:srgbClr val="333333"/>
                </a:solidFill>
                <a:effectLst/>
              </a:rPr>
              <a:t>The project explains the working of an Uber dataset, which contains data produced by Uber for New York City</a:t>
            </a:r>
            <a:r>
              <a:rPr lang="en-US" dirty="0"/>
              <a:t>. </a:t>
            </a:r>
          </a:p>
          <a:p>
            <a:pPr>
              <a:buFont typeface="Wingdings" panose="05000000000000000000" pitchFamily="2" charset="2"/>
              <a:buChar char="ü"/>
            </a:pPr>
            <a:r>
              <a:rPr lang="en-US" b="0" i="0" dirty="0">
                <a:solidFill>
                  <a:srgbClr val="333333"/>
                </a:solidFill>
                <a:effectLst/>
              </a:rPr>
              <a:t>The dataset includes primary data on Uber pickups with details including the date, time of the ride as well as longitude-latitude information</a:t>
            </a:r>
            <a:endParaRPr lang="en-IN" dirty="0"/>
          </a:p>
        </p:txBody>
      </p:sp>
    </p:spTree>
    <p:extLst>
      <p:ext uri="{BB962C8B-B14F-4D97-AF65-F5344CB8AC3E}">
        <p14:creationId xmlns:p14="http://schemas.microsoft.com/office/powerpoint/2010/main" val="3949048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9354E-F5FC-4543-A020-290A5B6F3618}"/>
              </a:ext>
            </a:extLst>
          </p:cNvPr>
          <p:cNvSpPr>
            <a:spLocks noGrp="1"/>
          </p:cNvSpPr>
          <p:nvPr>
            <p:ph type="title"/>
          </p:nvPr>
        </p:nvSpPr>
        <p:spPr>
          <a:xfrm>
            <a:off x="487959" y="988906"/>
            <a:ext cx="10058400" cy="611019"/>
          </a:xfrm>
        </p:spPr>
        <p:txBody>
          <a:bodyPr>
            <a:noAutofit/>
          </a:bodyPr>
          <a:lstStyle/>
          <a:p>
            <a:r>
              <a:rPr lang="en-IN" b="1" dirty="0">
                <a:effectLst/>
                <a:latin typeface="Times New Roman" panose="02020603050405020304" pitchFamily="18" charset="0"/>
                <a:ea typeface="Calibri" panose="020F0502020204030204" pitchFamily="34" charset="0"/>
                <a:cs typeface="Times New Roman" panose="02020603050405020304" pitchFamily="18" charset="0"/>
              </a:rPr>
              <a:t>Introduction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7825A8F-4FF8-4D94-97A5-8BDA875D688D}"/>
              </a:ext>
            </a:extLst>
          </p:cNvPr>
          <p:cNvSpPr>
            <a:spLocks noGrp="1"/>
          </p:cNvSpPr>
          <p:nvPr>
            <p:ph idx="1"/>
          </p:nvPr>
        </p:nvSpPr>
        <p:spPr>
          <a:xfrm>
            <a:off x="1097280" y="1845734"/>
            <a:ext cx="6217920" cy="4191082"/>
          </a:xfrm>
        </p:spPr>
        <p:txBody>
          <a:bodyPr>
            <a:normAutofit/>
          </a:bodyPr>
          <a:lstStyle/>
          <a:p>
            <a:pPr>
              <a:buFont typeface="Wingdings" panose="05000000000000000000" pitchFamily="2" charset="2"/>
              <a:buChar char="ü"/>
            </a:pPr>
            <a:r>
              <a:rPr lang="en-US" i="0" dirty="0">
                <a:solidFill>
                  <a:schemeClr val="tx1"/>
                </a:solidFill>
                <a:effectLst/>
                <a:latin typeface="+mj-lt"/>
              </a:rPr>
              <a:t>Uber is one of the fastest-growing company in the world which has risen within a short time. </a:t>
            </a:r>
            <a:r>
              <a:rPr lang="en-US" dirty="0">
                <a:solidFill>
                  <a:schemeClr val="tx1"/>
                </a:solidFill>
                <a:latin typeface="+mj-lt"/>
              </a:rPr>
              <a:t>Uber has more than 5 million drivers as per analysis. A</a:t>
            </a:r>
            <a:r>
              <a:rPr lang="en-US" i="0" dirty="0">
                <a:solidFill>
                  <a:schemeClr val="tx1"/>
                </a:solidFill>
                <a:effectLst/>
                <a:latin typeface="+mj-lt"/>
              </a:rPr>
              <a:t>n international company located in 69 countries and around 900 cities around the world.</a:t>
            </a:r>
          </a:p>
          <a:p>
            <a:pPr>
              <a:buFont typeface="Wingdings" panose="05000000000000000000" pitchFamily="2" charset="2"/>
              <a:buChar char="ü"/>
            </a:pPr>
            <a:r>
              <a:rPr lang="en-US" b="0" i="0" dirty="0">
                <a:solidFill>
                  <a:schemeClr val="tx1"/>
                </a:solidFill>
                <a:effectLst/>
                <a:latin typeface="+mj-lt"/>
              </a:rPr>
              <a:t>Uber has been a major source of travel for people living in urban areas. Some people don’t have their vehicles while some don’t drive their vehicles intentionally because of their busy schedule. So different kinds of people are using the services of Uber.</a:t>
            </a:r>
          </a:p>
          <a:p>
            <a:pPr>
              <a:buFont typeface="Wingdings" panose="05000000000000000000" pitchFamily="2" charset="2"/>
              <a:buChar char="ü"/>
            </a:pPr>
            <a:r>
              <a:rPr lang="en-US" b="0" i="0" dirty="0">
                <a:solidFill>
                  <a:schemeClr val="tx1"/>
                </a:solidFill>
                <a:effectLst/>
                <a:latin typeface="+mj-lt"/>
              </a:rPr>
              <a:t>In our project we will analyze the uber pickups in New York city.</a:t>
            </a:r>
          </a:p>
          <a:p>
            <a:pPr>
              <a:buFont typeface="Wingdings" panose="05000000000000000000" pitchFamily="2" charset="2"/>
              <a:buChar char="ü"/>
            </a:pPr>
            <a:endParaRPr lang="en-IN" dirty="0">
              <a:solidFill>
                <a:schemeClr val="tx1"/>
              </a:solidFill>
              <a:latin typeface="+mj-lt"/>
            </a:endParaRPr>
          </a:p>
        </p:txBody>
      </p:sp>
      <p:pic>
        <p:nvPicPr>
          <p:cNvPr id="1026" name="Picture 2" descr="Uber says it will treat UK drivers as workers in wake of Supreme Court  ruling | TechCrunch">
            <a:extLst>
              <a:ext uri="{FF2B5EF4-FFF2-40B4-BE49-F238E27FC236}">
                <a16:creationId xmlns:a16="http://schemas.microsoft.com/office/drawing/2014/main" id="{4A77276D-A123-40E4-BF1B-FAC9073ACF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58492" y="2379909"/>
            <a:ext cx="3721030" cy="2476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65677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27BDFD8-F170-4CCD-9041-A6F54A4BFCFB}"/>
              </a:ext>
            </a:extLst>
          </p:cNvPr>
          <p:cNvSpPr>
            <a:spLocks noGrp="1"/>
          </p:cNvSpPr>
          <p:nvPr>
            <p:ph type="title"/>
          </p:nvPr>
        </p:nvSpPr>
        <p:spPr>
          <a:xfrm>
            <a:off x="451327" y="889233"/>
            <a:ext cx="10058400" cy="848127"/>
          </a:xfrm>
        </p:spPr>
        <p:txBody>
          <a:bodyPr>
            <a:normAutofit/>
          </a:bodyPr>
          <a:lstStyle/>
          <a:p>
            <a:r>
              <a:rPr lang="en-IN" b="1" dirty="0">
                <a:latin typeface="Times New Roman" panose="02020603050405020304" pitchFamily="18" charset="0"/>
                <a:cs typeface="Times New Roman" panose="02020603050405020304" pitchFamily="18" charset="0"/>
              </a:rPr>
              <a:t>Problem Statement</a:t>
            </a:r>
          </a:p>
        </p:txBody>
      </p:sp>
      <p:sp>
        <p:nvSpPr>
          <p:cNvPr id="5" name="Content Placeholder 4">
            <a:extLst>
              <a:ext uri="{FF2B5EF4-FFF2-40B4-BE49-F238E27FC236}">
                <a16:creationId xmlns:a16="http://schemas.microsoft.com/office/drawing/2014/main" id="{FCC01349-5304-4FF1-A183-066557863737}"/>
              </a:ext>
            </a:extLst>
          </p:cNvPr>
          <p:cNvSpPr>
            <a:spLocks noGrp="1"/>
          </p:cNvSpPr>
          <p:nvPr>
            <p:ph idx="1"/>
          </p:nvPr>
        </p:nvSpPr>
        <p:spPr>
          <a:xfrm>
            <a:off x="838199" y="1825625"/>
            <a:ext cx="10418685" cy="3953738"/>
          </a:xfrm>
        </p:spPr>
        <p:txBody>
          <a:bodyPr>
            <a:normAutofit/>
          </a:bodyPr>
          <a:lstStyle/>
          <a:p>
            <a:pPr>
              <a:buFont typeface="Wingdings" panose="05000000000000000000" pitchFamily="2" charset="2"/>
              <a:buChar char="ü"/>
            </a:pPr>
            <a:r>
              <a:rPr lang="en-IN" dirty="0">
                <a:solidFill>
                  <a:schemeClr val="tx1">
                    <a:lumMod val="95000"/>
                    <a:lumOff val="5000"/>
                  </a:schemeClr>
                </a:solidFill>
                <a:latin typeface="+mj-lt"/>
                <a:cs typeface="Arial" panose="020B0604020202020204" pitchFamily="34" charset="0"/>
              </a:rPr>
              <a:t>Not only pros but there are also cons with uber. Waiting time is one of the cons that is uber booking rides for pickup have a high waiting time of arrival of the cab and end up not booking/ cancelling the ride.</a:t>
            </a:r>
          </a:p>
          <a:p>
            <a:pPr>
              <a:buFont typeface="Wingdings" panose="05000000000000000000" pitchFamily="2" charset="2"/>
              <a:buChar char="ü"/>
            </a:pPr>
            <a:r>
              <a:rPr lang="en-IN" dirty="0">
                <a:solidFill>
                  <a:schemeClr val="tx1">
                    <a:lumMod val="95000"/>
                    <a:lumOff val="5000"/>
                  </a:schemeClr>
                </a:solidFill>
                <a:latin typeface="+mj-lt"/>
                <a:cs typeface="Arial" panose="020B0604020202020204" pitchFamily="34" charset="0"/>
              </a:rPr>
              <a:t>The user is finding the fare of the ride more (expensive) and end up not booking or cancelling the ride. These are few problems that are taking place and leads to cancellation of rides.</a:t>
            </a:r>
          </a:p>
          <a:p>
            <a:pPr>
              <a:buFont typeface="Wingdings" panose="05000000000000000000" pitchFamily="2" charset="2"/>
              <a:buChar char="ü"/>
            </a:pPr>
            <a:r>
              <a:rPr lang="en-IN" dirty="0">
                <a:solidFill>
                  <a:schemeClr val="tx1"/>
                </a:solidFill>
                <a:effectLst/>
                <a:latin typeface="+mj-lt"/>
                <a:ea typeface="Calibri" panose="020F0502020204030204" pitchFamily="34" charset="0"/>
              </a:rPr>
              <a:t>Uber faces include legal action because drivers are not licensed, rider and driver safety, protection and security of customer and driver information, and a lack of adequate insurance coverage. </a:t>
            </a:r>
            <a:endParaRPr lang="en-IN" dirty="0">
              <a:solidFill>
                <a:schemeClr val="tx1"/>
              </a:solidFill>
              <a:latin typeface="+mj-lt"/>
              <a:cs typeface="Arial" panose="020B0604020202020204" pitchFamily="34" charset="0"/>
            </a:endParaRPr>
          </a:p>
          <a:p>
            <a:pPr>
              <a:buFont typeface="Wingdings" panose="05000000000000000000" pitchFamily="2" charset="2"/>
              <a:buChar char="ü"/>
            </a:pPr>
            <a:r>
              <a:rPr lang="en-IN" dirty="0">
                <a:solidFill>
                  <a:schemeClr val="tx1">
                    <a:lumMod val="95000"/>
                    <a:lumOff val="5000"/>
                  </a:schemeClr>
                </a:solidFill>
                <a:latin typeface="+mj-lt"/>
                <a:cs typeface="Arial" panose="020B0604020202020204" pitchFamily="34" charset="0"/>
              </a:rPr>
              <a:t>The aim of our project is to study and analyse Uber Data Analysis prediction based on </a:t>
            </a:r>
            <a:r>
              <a:rPr lang="en-IN" dirty="0" err="1">
                <a:solidFill>
                  <a:schemeClr val="tx1">
                    <a:lumMod val="95000"/>
                    <a:lumOff val="5000"/>
                  </a:schemeClr>
                </a:solidFill>
                <a:latin typeface="+mj-lt"/>
                <a:cs typeface="Arial" panose="020B0604020202020204" pitchFamily="34" charset="0"/>
              </a:rPr>
              <a:t>Uberdata</a:t>
            </a:r>
            <a:r>
              <a:rPr lang="en-IN" dirty="0">
                <a:solidFill>
                  <a:schemeClr val="tx1">
                    <a:lumMod val="95000"/>
                    <a:lumOff val="5000"/>
                  </a:schemeClr>
                </a:solidFill>
                <a:latin typeface="+mj-lt"/>
                <a:cs typeface="Arial" panose="020B0604020202020204" pitchFamily="34" charset="0"/>
              </a:rPr>
              <a:t> dataset by taking three years data </a:t>
            </a:r>
            <a:r>
              <a:rPr lang="en-IN" dirty="0" err="1">
                <a:solidFill>
                  <a:schemeClr val="tx1">
                    <a:lumMod val="95000"/>
                    <a:lumOff val="5000"/>
                  </a:schemeClr>
                </a:solidFill>
                <a:latin typeface="+mj-lt"/>
                <a:cs typeface="Arial" panose="020B0604020202020204" pitchFamily="34" charset="0"/>
              </a:rPr>
              <a:t>i.e</a:t>
            </a:r>
            <a:r>
              <a:rPr lang="en-IN" dirty="0">
                <a:solidFill>
                  <a:schemeClr val="tx1">
                    <a:lumMod val="95000"/>
                    <a:lumOff val="5000"/>
                  </a:schemeClr>
                </a:solidFill>
                <a:latin typeface="+mj-lt"/>
                <a:cs typeface="Arial" panose="020B0604020202020204" pitchFamily="34" charset="0"/>
              </a:rPr>
              <a:t>, 2018, 2019 and 2020 and months from January to December.</a:t>
            </a:r>
          </a:p>
          <a:p>
            <a:pPr marL="0" indent="0">
              <a:buNone/>
            </a:pPr>
            <a:endParaRPr lang="en-IN" sz="2400" dirty="0">
              <a:latin typeface="+mj-lt"/>
            </a:endParaRPr>
          </a:p>
        </p:txBody>
      </p:sp>
    </p:spTree>
    <p:extLst>
      <p:ext uri="{BB962C8B-B14F-4D97-AF65-F5344CB8AC3E}">
        <p14:creationId xmlns:p14="http://schemas.microsoft.com/office/powerpoint/2010/main" val="22131407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A07EF-C9E2-487C-9B89-ED8605ED370B}"/>
              </a:ext>
            </a:extLst>
          </p:cNvPr>
          <p:cNvSpPr>
            <a:spLocks noGrp="1"/>
          </p:cNvSpPr>
          <p:nvPr>
            <p:ph type="title"/>
          </p:nvPr>
        </p:nvSpPr>
        <p:spPr>
          <a:xfrm>
            <a:off x="451328" y="973123"/>
            <a:ext cx="10058400" cy="772626"/>
          </a:xfrm>
        </p:spPr>
        <p:txBody>
          <a:bodyPr>
            <a:normAutofit/>
          </a:bodyPr>
          <a:lstStyle/>
          <a:p>
            <a:r>
              <a:rPr lang="en-IN" b="1" dirty="0">
                <a:latin typeface="Times New Roman" panose="02020603050405020304" pitchFamily="18" charset="0"/>
                <a:cs typeface="Times New Roman" panose="02020603050405020304" pitchFamily="18" charset="0"/>
              </a:rPr>
              <a:t>Objective</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D6D404A-342B-4BCD-9E68-CF0036544841}"/>
              </a:ext>
            </a:extLst>
          </p:cNvPr>
          <p:cNvSpPr>
            <a:spLocks noGrp="1"/>
          </p:cNvSpPr>
          <p:nvPr>
            <p:ph idx="1"/>
          </p:nvPr>
        </p:nvSpPr>
        <p:spPr>
          <a:xfrm>
            <a:off x="838200" y="1825625"/>
            <a:ext cx="10516340" cy="3971493"/>
          </a:xfrm>
        </p:spPr>
        <p:txBody>
          <a:bodyPr>
            <a:normAutofit/>
          </a:bodyPr>
          <a:lstStyle/>
          <a:p>
            <a:pPr>
              <a:buFont typeface="Wingdings" panose="05000000000000000000" pitchFamily="2" charset="2"/>
              <a:buChar char="ü"/>
            </a:pPr>
            <a:r>
              <a:rPr lang="en-IN" dirty="0">
                <a:solidFill>
                  <a:schemeClr val="tx1"/>
                </a:solidFill>
                <a:latin typeface="+mj-lt"/>
              </a:rPr>
              <a:t>The overall objective of our project will predict trips cancelled and trips completed by passengers and finding average number of passengers that avail uber trips in a day and Average number of trips that avail uber trips in days of week and plotting graphs between Years, months, days, days of week and hours for better understanding.</a:t>
            </a:r>
            <a:endParaRPr lang="en-US" dirty="0">
              <a:solidFill>
                <a:schemeClr val="tx1"/>
              </a:solidFill>
              <a:latin typeface="+mj-lt"/>
            </a:endParaRPr>
          </a:p>
          <a:p>
            <a:pPr>
              <a:buFont typeface="Wingdings" panose="05000000000000000000" pitchFamily="2" charset="2"/>
              <a:buChar char="ü"/>
            </a:pPr>
            <a:r>
              <a:rPr lang="en-US" dirty="0">
                <a:solidFill>
                  <a:schemeClr val="tx1"/>
                </a:solidFill>
                <a:latin typeface="+mj-lt"/>
              </a:rPr>
              <a:t> </a:t>
            </a:r>
            <a:r>
              <a:rPr lang="en-US" i="0" dirty="0">
                <a:solidFill>
                  <a:schemeClr val="tx1"/>
                </a:solidFill>
                <a:effectLst/>
                <a:latin typeface="+mj-lt"/>
              </a:rPr>
              <a:t>Each row in the data set provides relevant information about the </a:t>
            </a:r>
            <a:r>
              <a:rPr lang="en-US" dirty="0">
                <a:solidFill>
                  <a:schemeClr val="tx1"/>
                </a:solidFill>
                <a:latin typeface="+mj-lt"/>
              </a:rPr>
              <a:t>uber</a:t>
            </a:r>
            <a:r>
              <a:rPr lang="en-US" i="0" dirty="0">
                <a:solidFill>
                  <a:schemeClr val="tx1"/>
                </a:solidFill>
                <a:effectLst/>
                <a:latin typeface="+mj-lt"/>
              </a:rPr>
              <a:t>.</a:t>
            </a:r>
          </a:p>
          <a:p>
            <a:pPr>
              <a:buFont typeface="Wingdings" panose="05000000000000000000" pitchFamily="2" charset="2"/>
              <a:buChar char="ü"/>
            </a:pPr>
            <a:r>
              <a:rPr lang="en-IN" dirty="0">
                <a:solidFill>
                  <a:schemeClr val="tx1"/>
                </a:solidFill>
                <a:effectLst/>
                <a:latin typeface="+mj-lt"/>
                <a:ea typeface="Calibri" panose="020F0502020204030204" pitchFamily="34" charset="0"/>
              </a:rPr>
              <a:t>The </a:t>
            </a:r>
            <a:r>
              <a:rPr lang="en-IN" dirty="0">
                <a:solidFill>
                  <a:schemeClr val="tx1"/>
                </a:solidFill>
                <a:latin typeface="+mj-lt"/>
                <a:ea typeface="Calibri" panose="020F0502020204030204" pitchFamily="34" charset="0"/>
              </a:rPr>
              <a:t>Uber data analysis </a:t>
            </a:r>
            <a:r>
              <a:rPr lang="en-IN" dirty="0">
                <a:solidFill>
                  <a:schemeClr val="tx1"/>
                </a:solidFill>
                <a:effectLst/>
                <a:latin typeface="+mj-lt"/>
                <a:ea typeface="Calibri" panose="020F0502020204030204" pitchFamily="34" charset="0"/>
              </a:rPr>
              <a:t>prediction designed to help </a:t>
            </a:r>
            <a:r>
              <a:rPr lang="en-IN" dirty="0">
                <a:solidFill>
                  <a:schemeClr val="tx1"/>
                </a:solidFill>
                <a:latin typeface="+mj-lt"/>
                <a:ea typeface="Calibri" panose="020F0502020204030204" pitchFamily="34" charset="0"/>
              </a:rPr>
              <a:t>in identifying the customers who avail the trips </a:t>
            </a:r>
            <a:r>
              <a:rPr lang="en-IN" dirty="0">
                <a:solidFill>
                  <a:schemeClr val="tx1"/>
                </a:solidFill>
                <a:effectLst/>
                <a:latin typeface="+mj-lt"/>
                <a:ea typeface="Calibri" panose="020F0502020204030204" pitchFamily="34" charset="0"/>
              </a:rPr>
              <a:t>.</a:t>
            </a:r>
            <a:endParaRPr lang="en-US" i="0" dirty="0">
              <a:solidFill>
                <a:schemeClr val="tx1"/>
              </a:solidFill>
              <a:effectLst/>
              <a:latin typeface="+mj-lt"/>
            </a:endParaRPr>
          </a:p>
          <a:p>
            <a:pPr>
              <a:buFont typeface="Wingdings" panose="05000000000000000000" pitchFamily="2" charset="2"/>
              <a:buChar char="ü"/>
            </a:pPr>
            <a:r>
              <a:rPr lang="en-US" dirty="0">
                <a:solidFill>
                  <a:schemeClr val="tx1"/>
                </a:solidFill>
                <a:latin typeface="+mj-lt"/>
              </a:rPr>
              <a:t>The data contains 66300 observations and 9 attributes.</a:t>
            </a:r>
          </a:p>
          <a:p>
            <a:pPr>
              <a:buFont typeface="Wingdings" panose="05000000000000000000" pitchFamily="2" charset="2"/>
              <a:buChar char="ü"/>
            </a:pPr>
            <a:r>
              <a:rPr lang="en-US" dirty="0">
                <a:solidFill>
                  <a:schemeClr val="tx1"/>
                </a:solidFill>
                <a:latin typeface="+mj-lt"/>
              </a:rPr>
              <a:t>Many more input attributes can be taken but our goal is to predict with few attributes and faster efficiency .</a:t>
            </a:r>
          </a:p>
        </p:txBody>
      </p:sp>
    </p:spTree>
    <p:extLst>
      <p:ext uri="{BB962C8B-B14F-4D97-AF65-F5344CB8AC3E}">
        <p14:creationId xmlns:p14="http://schemas.microsoft.com/office/powerpoint/2010/main" val="13908472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2EF9B-1171-402C-8195-47258CDE3C84}"/>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Plan Of Action</a:t>
            </a:r>
          </a:p>
        </p:txBody>
      </p:sp>
      <p:sp>
        <p:nvSpPr>
          <p:cNvPr id="3" name="Content Placeholder 2">
            <a:extLst>
              <a:ext uri="{FF2B5EF4-FFF2-40B4-BE49-F238E27FC236}">
                <a16:creationId xmlns:a16="http://schemas.microsoft.com/office/drawing/2014/main" id="{6ED069F2-296A-4DB9-9D2B-7B84A7B9720E}"/>
              </a:ext>
            </a:extLst>
          </p:cNvPr>
          <p:cNvSpPr>
            <a:spLocks noGrp="1"/>
          </p:cNvSpPr>
          <p:nvPr>
            <p:ph idx="1"/>
          </p:nvPr>
        </p:nvSpPr>
        <p:spPr>
          <a:xfrm>
            <a:off x="994299" y="1825625"/>
            <a:ext cx="9516862" cy="3643020"/>
          </a:xfrm>
        </p:spPr>
        <p:txBody>
          <a:bodyPr>
            <a:normAutofit/>
          </a:bodyPr>
          <a:lstStyle/>
          <a:p>
            <a:pPr marL="457200" indent="-457200">
              <a:buFont typeface="+mj-lt"/>
              <a:buAutoNum type="arabicPeriod"/>
            </a:pPr>
            <a:r>
              <a:rPr lang="en-IN" sz="2400" b="1" dirty="0">
                <a:latin typeface="+mj-lt"/>
              </a:rPr>
              <a:t>Understanding the dataset</a:t>
            </a:r>
          </a:p>
          <a:p>
            <a:pPr marL="457200" indent="-457200">
              <a:buFont typeface="+mj-lt"/>
              <a:buAutoNum type="arabicPeriod"/>
            </a:pPr>
            <a:r>
              <a:rPr lang="en-IN" sz="2400" b="1" dirty="0">
                <a:latin typeface="+mj-lt"/>
              </a:rPr>
              <a:t>Pre-processing dataset</a:t>
            </a:r>
          </a:p>
          <a:p>
            <a:pPr marL="457200" indent="-457200">
              <a:buFont typeface="+mj-lt"/>
              <a:buAutoNum type="arabicPeriod"/>
            </a:pPr>
            <a:r>
              <a:rPr lang="en-IN" sz="2400" b="1" dirty="0">
                <a:latin typeface="+mj-lt"/>
              </a:rPr>
              <a:t>Plotting graphs for better understanding of relation between attributes.</a:t>
            </a:r>
          </a:p>
          <a:p>
            <a:pPr marL="0" indent="0">
              <a:buNone/>
            </a:pPr>
            <a:endParaRPr lang="en-IN" sz="2400" b="1" dirty="0">
              <a:latin typeface="+mj-lt"/>
            </a:endParaRPr>
          </a:p>
        </p:txBody>
      </p:sp>
      <p:pic>
        <p:nvPicPr>
          <p:cNvPr id="1026" name="Picture 2" descr="ML | Data Preprocessing in Python - GeeksforGeeks">
            <a:extLst>
              <a:ext uri="{FF2B5EF4-FFF2-40B4-BE49-F238E27FC236}">
                <a16:creationId xmlns:a16="http://schemas.microsoft.com/office/drawing/2014/main" id="{BC3E3278-D6D3-4B86-A7FD-7870D3698B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5256" y="3429000"/>
            <a:ext cx="6380270" cy="21776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50342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C625F-8749-4789-B001-703CC6EB1ECA}"/>
              </a:ext>
            </a:extLst>
          </p:cNvPr>
          <p:cNvSpPr>
            <a:spLocks noGrp="1"/>
          </p:cNvSpPr>
          <p:nvPr>
            <p:ph type="title"/>
          </p:nvPr>
        </p:nvSpPr>
        <p:spPr>
          <a:xfrm>
            <a:off x="517951" y="784720"/>
            <a:ext cx="10058400" cy="748454"/>
          </a:xfrm>
        </p:spPr>
        <p:txBody>
          <a:bodyPr>
            <a:normAutofit/>
          </a:bodyPr>
          <a:lstStyle/>
          <a:p>
            <a:r>
              <a:rPr lang="en-US" b="1" dirty="0">
                <a:latin typeface="Times New Roman" panose="02020603050405020304" pitchFamily="18" charset="0"/>
                <a:cs typeface="Times New Roman" panose="02020603050405020304" pitchFamily="18" charset="0"/>
              </a:rPr>
              <a:t>Understanding Dataset:</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0B19296-19EB-4D51-8372-5199DCE77988}"/>
              </a:ext>
            </a:extLst>
          </p:cNvPr>
          <p:cNvSpPr>
            <a:spLocks noGrp="1"/>
          </p:cNvSpPr>
          <p:nvPr>
            <p:ph idx="1"/>
          </p:nvPr>
        </p:nvSpPr>
        <p:spPr>
          <a:xfrm>
            <a:off x="780175" y="1845734"/>
            <a:ext cx="10805183" cy="4350880"/>
          </a:xfrm>
        </p:spPr>
        <p:txBody>
          <a:bodyPr>
            <a:normAutofit fontScale="25000" lnSpcReduction="20000"/>
          </a:bodyPr>
          <a:lstStyle/>
          <a:p>
            <a:pPr marL="457200">
              <a:lnSpc>
                <a:spcPct val="107000"/>
              </a:lnSpc>
              <a:spcAft>
                <a:spcPts val="800"/>
              </a:spcAft>
            </a:pPr>
            <a:r>
              <a:rPr lang="en-IN" sz="8000" b="1" u="sng" spc="1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Dataset Attributes:</a:t>
            </a:r>
            <a:endParaRPr lang="en-IN" sz="8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8000" b="1" dirty="0">
                <a:effectLst/>
                <a:latin typeface="+mj-lt"/>
                <a:ea typeface="Calibri" panose="020F0502020204030204" pitchFamily="34" charset="0"/>
                <a:cs typeface="Times New Roman" panose="02020603050405020304" pitchFamily="18" charset="0"/>
              </a:rPr>
              <a:t>Date/Time:</a:t>
            </a:r>
            <a:r>
              <a:rPr lang="en-IN" sz="8000" dirty="0">
                <a:effectLst/>
                <a:latin typeface="+mj-lt"/>
                <a:ea typeface="Calibri" panose="020F0502020204030204" pitchFamily="34" charset="0"/>
                <a:cs typeface="Times New Roman" panose="02020603050405020304" pitchFamily="18" charset="0"/>
              </a:rPr>
              <a:t> The date and time of uber pickup</a:t>
            </a:r>
          </a:p>
          <a:p>
            <a:pPr marL="342900" lvl="0" indent="-342900">
              <a:lnSpc>
                <a:spcPct val="107000"/>
              </a:lnSpc>
              <a:buFont typeface="Symbol" panose="05050102010706020507" pitchFamily="18" charset="2"/>
              <a:buChar char=""/>
            </a:pPr>
            <a:r>
              <a:rPr lang="en-IN" sz="8000" b="1" dirty="0">
                <a:effectLst/>
                <a:latin typeface="+mj-lt"/>
                <a:ea typeface="Calibri" panose="020F0502020204030204" pitchFamily="34" charset="0"/>
                <a:cs typeface="Times New Roman" panose="02020603050405020304" pitchFamily="18" charset="0"/>
              </a:rPr>
              <a:t>Lat:</a:t>
            </a:r>
            <a:r>
              <a:rPr lang="en-IN" sz="8000" dirty="0">
                <a:effectLst/>
                <a:latin typeface="+mj-lt"/>
                <a:ea typeface="Calibri" panose="020F0502020204030204" pitchFamily="34" charset="0"/>
                <a:cs typeface="Times New Roman" panose="02020603050405020304" pitchFamily="18" charset="0"/>
              </a:rPr>
              <a:t> The latitude of the uber pickup</a:t>
            </a:r>
          </a:p>
          <a:p>
            <a:pPr marL="342900" lvl="0" indent="-342900">
              <a:lnSpc>
                <a:spcPct val="107000"/>
              </a:lnSpc>
              <a:buFont typeface="Symbol" panose="05050102010706020507" pitchFamily="18" charset="2"/>
              <a:buChar char=""/>
            </a:pPr>
            <a:r>
              <a:rPr lang="en-IN" sz="8000" b="1" dirty="0">
                <a:effectLst/>
                <a:latin typeface="+mj-lt"/>
                <a:ea typeface="Calibri" panose="020F0502020204030204" pitchFamily="34" charset="0"/>
                <a:cs typeface="Times New Roman" panose="02020603050405020304" pitchFamily="18" charset="0"/>
              </a:rPr>
              <a:t>Lon:</a:t>
            </a:r>
            <a:r>
              <a:rPr lang="en-IN" sz="8000" dirty="0">
                <a:effectLst/>
                <a:latin typeface="+mj-lt"/>
                <a:ea typeface="Calibri" panose="020F0502020204030204" pitchFamily="34" charset="0"/>
                <a:cs typeface="Times New Roman" panose="02020603050405020304" pitchFamily="18" charset="0"/>
              </a:rPr>
              <a:t> The longitude of the uber pickup</a:t>
            </a:r>
          </a:p>
          <a:p>
            <a:pPr marL="342900" lvl="0" indent="-342900">
              <a:lnSpc>
                <a:spcPct val="107000"/>
              </a:lnSpc>
              <a:buFont typeface="Symbol" panose="05050102010706020507" pitchFamily="18" charset="2"/>
              <a:buChar char=""/>
            </a:pPr>
            <a:r>
              <a:rPr lang="en-IN" sz="8000" b="1" dirty="0">
                <a:effectLst/>
                <a:latin typeface="+mj-lt"/>
                <a:ea typeface="Calibri" panose="020F0502020204030204" pitchFamily="34" charset="0"/>
                <a:cs typeface="Times New Roman" panose="02020603050405020304" pitchFamily="18" charset="0"/>
              </a:rPr>
              <a:t>Base:</a:t>
            </a:r>
            <a:r>
              <a:rPr lang="en-IN" sz="8000" dirty="0">
                <a:effectLst/>
                <a:latin typeface="+mj-lt"/>
                <a:ea typeface="Calibri" panose="020F0502020204030204" pitchFamily="34" charset="0"/>
                <a:cs typeface="Times New Roman" panose="02020603050405020304" pitchFamily="18" charset="0"/>
              </a:rPr>
              <a:t> The base code for uber pickup</a:t>
            </a:r>
          </a:p>
          <a:p>
            <a:pPr marL="342900" lvl="0" indent="-342900">
              <a:lnSpc>
                <a:spcPct val="107000"/>
              </a:lnSpc>
              <a:buFont typeface="Symbol" panose="05050102010706020507" pitchFamily="18" charset="2"/>
              <a:buChar char=""/>
            </a:pPr>
            <a:r>
              <a:rPr lang="en-IN" sz="8000" b="1" dirty="0">
                <a:effectLst/>
                <a:latin typeface="+mj-lt"/>
                <a:ea typeface="Calibri" panose="020F0502020204030204" pitchFamily="34" charset="0"/>
                <a:cs typeface="Times New Roman" panose="02020603050405020304" pitchFamily="18" charset="0"/>
              </a:rPr>
              <a:t>Status:</a:t>
            </a:r>
            <a:r>
              <a:rPr lang="en-IN" sz="8000" dirty="0">
                <a:effectLst/>
                <a:latin typeface="+mj-lt"/>
                <a:ea typeface="Calibri" panose="020F0502020204030204" pitchFamily="34" charset="0"/>
                <a:cs typeface="Times New Roman" panose="02020603050405020304" pitchFamily="18" charset="0"/>
              </a:rPr>
              <a:t> The status is for whether uber ride completed or cancelled</a:t>
            </a:r>
          </a:p>
          <a:p>
            <a:pPr marL="342900" lvl="0" indent="-342900">
              <a:lnSpc>
                <a:spcPct val="107000"/>
              </a:lnSpc>
              <a:buFont typeface="Symbol" panose="05050102010706020507" pitchFamily="18" charset="2"/>
              <a:buChar char=""/>
            </a:pPr>
            <a:r>
              <a:rPr lang="en-IN" sz="8000" b="1" dirty="0">
                <a:effectLst/>
                <a:latin typeface="+mj-lt"/>
                <a:ea typeface="Calibri" panose="020F0502020204030204" pitchFamily="34" charset="0"/>
                <a:cs typeface="Times New Roman" panose="02020603050405020304" pitchFamily="18" charset="0"/>
              </a:rPr>
              <a:t>Time: </a:t>
            </a:r>
            <a:r>
              <a:rPr lang="en-IN" sz="8000" dirty="0">
                <a:effectLst/>
                <a:latin typeface="+mj-lt"/>
                <a:ea typeface="Calibri" panose="020F0502020204030204" pitchFamily="34" charset="0"/>
                <a:cs typeface="Times New Roman" panose="02020603050405020304" pitchFamily="18" charset="0"/>
              </a:rPr>
              <a:t>The time of uber pickup</a:t>
            </a:r>
          </a:p>
          <a:p>
            <a:pPr marL="342900" lvl="0" indent="-342900">
              <a:lnSpc>
                <a:spcPct val="107000"/>
              </a:lnSpc>
              <a:buFont typeface="Symbol" panose="05050102010706020507" pitchFamily="18" charset="2"/>
              <a:buChar char=""/>
            </a:pPr>
            <a:r>
              <a:rPr lang="en-IN" sz="8000" b="1" dirty="0">
                <a:effectLst/>
                <a:latin typeface="+mj-lt"/>
                <a:ea typeface="Calibri" panose="020F0502020204030204" pitchFamily="34" charset="0"/>
                <a:cs typeface="Times New Roman" panose="02020603050405020304" pitchFamily="18" charset="0"/>
              </a:rPr>
              <a:t>Day: </a:t>
            </a:r>
            <a:r>
              <a:rPr lang="en-IN" sz="8000" dirty="0">
                <a:effectLst/>
                <a:latin typeface="+mj-lt"/>
                <a:ea typeface="Calibri" panose="020F0502020204030204" pitchFamily="34" charset="0"/>
                <a:cs typeface="Times New Roman" panose="02020603050405020304" pitchFamily="18" charset="0"/>
              </a:rPr>
              <a:t>The day of uber pickup</a:t>
            </a:r>
          </a:p>
          <a:p>
            <a:pPr marL="342900" lvl="0" indent="-342900">
              <a:lnSpc>
                <a:spcPct val="107000"/>
              </a:lnSpc>
              <a:buFont typeface="Symbol" panose="05050102010706020507" pitchFamily="18" charset="2"/>
              <a:buChar char=""/>
            </a:pPr>
            <a:r>
              <a:rPr lang="en-IN" sz="8000" b="1" dirty="0">
                <a:effectLst/>
                <a:latin typeface="+mj-lt"/>
                <a:ea typeface="Calibri" panose="020F0502020204030204" pitchFamily="34" charset="0"/>
                <a:cs typeface="Times New Roman" panose="02020603050405020304" pitchFamily="18" charset="0"/>
              </a:rPr>
              <a:t>Month: </a:t>
            </a:r>
            <a:r>
              <a:rPr lang="en-IN" sz="8000" dirty="0">
                <a:effectLst/>
                <a:latin typeface="+mj-lt"/>
                <a:ea typeface="Calibri" panose="020F0502020204030204" pitchFamily="34" charset="0"/>
                <a:cs typeface="Times New Roman" panose="02020603050405020304" pitchFamily="18" charset="0"/>
              </a:rPr>
              <a:t>The respective month that upper pickup took place</a:t>
            </a:r>
          </a:p>
          <a:p>
            <a:pPr marL="342900" lvl="0" indent="-342900">
              <a:lnSpc>
                <a:spcPct val="107000"/>
              </a:lnSpc>
              <a:spcAft>
                <a:spcPts val="800"/>
              </a:spcAft>
              <a:buFont typeface="Symbol" panose="05050102010706020507" pitchFamily="18" charset="2"/>
              <a:buChar char=""/>
            </a:pPr>
            <a:r>
              <a:rPr lang="en-IN" sz="8000" b="1" dirty="0">
                <a:effectLst/>
                <a:latin typeface="+mj-lt"/>
                <a:ea typeface="Calibri" panose="020F0502020204030204" pitchFamily="34" charset="0"/>
                <a:cs typeface="Times New Roman" panose="02020603050405020304" pitchFamily="18" charset="0"/>
              </a:rPr>
              <a:t>Year: </a:t>
            </a:r>
            <a:r>
              <a:rPr lang="en-IN" sz="8000" dirty="0">
                <a:effectLst/>
                <a:latin typeface="+mj-lt"/>
                <a:ea typeface="Calibri" panose="020F0502020204030204" pitchFamily="34" charset="0"/>
                <a:cs typeface="Times New Roman" panose="02020603050405020304" pitchFamily="18" charset="0"/>
              </a:rPr>
              <a:t>The respective year that upper pickup took place</a:t>
            </a:r>
          </a:p>
          <a:p>
            <a:pPr>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7462244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ECF36-6D51-4336-8D57-5D12A901107C}"/>
              </a:ext>
            </a:extLst>
          </p:cNvPr>
          <p:cNvSpPr>
            <a:spLocks noGrp="1"/>
          </p:cNvSpPr>
          <p:nvPr>
            <p:ph type="title"/>
          </p:nvPr>
        </p:nvSpPr>
        <p:spPr/>
        <p:txBody>
          <a:bodyPr/>
          <a:lstStyle/>
          <a:p>
            <a:r>
              <a:rPr lang="en-IN" sz="4800" b="1" dirty="0">
                <a:effectLst/>
                <a:latin typeface="Times New Roman" panose="02020603050405020304" pitchFamily="18" charset="0"/>
                <a:ea typeface="Calibri" panose="020F0502020204030204" pitchFamily="34" charset="0"/>
                <a:cs typeface="Times New Roman" panose="02020603050405020304" pitchFamily="18" charset="0"/>
              </a:rPr>
              <a:t>Pre-processing </a:t>
            </a:r>
            <a:r>
              <a:rPr lang="en-IN" b="1" dirty="0">
                <a:latin typeface="Times New Roman" panose="02020603050405020304" pitchFamily="18" charset="0"/>
                <a:ea typeface="Calibri" panose="020F0502020204030204" pitchFamily="34" charset="0"/>
                <a:cs typeface="Times New Roman" panose="02020603050405020304" pitchFamily="18" charset="0"/>
              </a:rPr>
              <a:t>dataset</a:t>
            </a:r>
            <a:endParaRPr lang="en-IN" dirty="0"/>
          </a:p>
        </p:txBody>
      </p:sp>
      <p:sp>
        <p:nvSpPr>
          <p:cNvPr id="3" name="Content Placeholder 2">
            <a:extLst>
              <a:ext uri="{FF2B5EF4-FFF2-40B4-BE49-F238E27FC236}">
                <a16:creationId xmlns:a16="http://schemas.microsoft.com/office/drawing/2014/main" id="{C95349EE-72E0-4703-8842-1401B3D70238}"/>
              </a:ext>
            </a:extLst>
          </p:cNvPr>
          <p:cNvSpPr>
            <a:spLocks noGrp="1"/>
          </p:cNvSpPr>
          <p:nvPr>
            <p:ph idx="1"/>
          </p:nvPr>
        </p:nvSpPr>
        <p:spPr>
          <a:xfrm>
            <a:off x="692458" y="1737359"/>
            <a:ext cx="10463222" cy="4326089"/>
          </a:xfrm>
        </p:spPr>
        <p:txBody>
          <a:bodyPr>
            <a:normAutofit fontScale="85000" lnSpcReduction="20000"/>
          </a:bodyPr>
          <a:lstStyle/>
          <a:p>
            <a:r>
              <a:rPr lang="en-US" dirty="0">
                <a:latin typeface="+mj-lt"/>
              </a:rPr>
              <a:t>1) </a:t>
            </a:r>
            <a:r>
              <a:rPr lang="en-US" u="sng" dirty="0">
                <a:latin typeface="+mj-lt"/>
              </a:rPr>
              <a:t>Understanding dataset</a:t>
            </a:r>
          </a:p>
          <a:p>
            <a:pPr>
              <a:buFont typeface="Wingdings" panose="05000000000000000000" pitchFamily="2" charset="2"/>
              <a:buChar char="ü"/>
            </a:pPr>
            <a:r>
              <a:rPr lang="en-IN" b="1" dirty="0">
                <a:effectLst/>
                <a:latin typeface="+mj-lt"/>
                <a:ea typeface="Calibri" panose="020F0502020204030204" pitchFamily="34" charset="0"/>
                <a:cs typeface="Times New Roman" panose="02020603050405020304" pitchFamily="18" charset="0"/>
              </a:rPr>
              <a:t>Dataset Description</a:t>
            </a:r>
          </a:p>
          <a:p>
            <a:pPr>
              <a:buFont typeface="Wingdings" panose="05000000000000000000" pitchFamily="2" charset="2"/>
              <a:buChar char="ü"/>
            </a:pPr>
            <a:r>
              <a:rPr lang="en-IN" b="1" dirty="0">
                <a:effectLst/>
                <a:latin typeface="+mj-lt"/>
                <a:ea typeface="Calibri" panose="020F0502020204030204" pitchFamily="34" charset="0"/>
              </a:rPr>
              <a:t>Dataset Attributes</a:t>
            </a:r>
            <a:endParaRPr lang="en-US" b="1" dirty="0">
              <a:effectLst/>
              <a:latin typeface="+mj-lt"/>
              <a:ea typeface="Calibri" panose="020F0502020204030204" pitchFamily="34" charset="0"/>
            </a:endParaRPr>
          </a:p>
          <a:p>
            <a:pPr>
              <a:buFont typeface="Wingdings" panose="05000000000000000000" pitchFamily="2" charset="2"/>
              <a:buChar char="ü"/>
            </a:pPr>
            <a:r>
              <a:rPr lang="en-IN" b="1" dirty="0">
                <a:effectLst/>
                <a:latin typeface="+mj-lt"/>
                <a:ea typeface="Calibri" panose="020F0502020204030204" pitchFamily="34" charset="0"/>
                <a:cs typeface="Times New Roman" panose="02020603050405020304" pitchFamily="18" charset="0"/>
              </a:rPr>
              <a:t>Loading or Reading the Dataset</a:t>
            </a:r>
          </a:p>
          <a:p>
            <a:r>
              <a:rPr lang="en-IN" dirty="0">
                <a:latin typeface="+mj-lt"/>
                <a:ea typeface="Calibri" panose="020F0502020204030204" pitchFamily="34" charset="0"/>
                <a:cs typeface="Times New Roman" panose="02020603050405020304" pitchFamily="18" charset="0"/>
              </a:rPr>
              <a:t>2)</a:t>
            </a:r>
            <a:r>
              <a:rPr lang="en-IN" u="sng" dirty="0">
                <a:latin typeface="+mj-lt"/>
                <a:ea typeface="Calibri" panose="020F0502020204030204" pitchFamily="34" charset="0"/>
                <a:cs typeface="Times New Roman" panose="02020603050405020304" pitchFamily="18" charset="0"/>
              </a:rPr>
              <a:t>Pre-processing dataset</a:t>
            </a:r>
          </a:p>
          <a:p>
            <a:pPr>
              <a:buFont typeface="Wingdings" panose="05000000000000000000" pitchFamily="2" charset="2"/>
              <a:buChar char="ü"/>
            </a:pPr>
            <a:r>
              <a:rPr lang="en-IN" b="1" dirty="0">
                <a:effectLst/>
                <a:latin typeface="+mj-lt"/>
                <a:ea typeface="Calibri" panose="020F0502020204030204" pitchFamily="34" charset="0"/>
              </a:rPr>
              <a:t>Checking missing values</a:t>
            </a:r>
          </a:p>
          <a:p>
            <a:pPr>
              <a:buFont typeface="Wingdings" panose="05000000000000000000" pitchFamily="2" charset="2"/>
              <a:buChar char="ü"/>
            </a:pPr>
            <a:r>
              <a:rPr lang="en-IN" b="1" dirty="0">
                <a:effectLst/>
                <a:latin typeface="+mj-lt"/>
                <a:ea typeface="Calibri" panose="020F0502020204030204" pitchFamily="34" charset="0"/>
                <a:cs typeface="Times New Roman" panose="02020603050405020304" pitchFamily="18" charset="0"/>
              </a:rPr>
              <a:t>Filling the missing values with mean or medium</a:t>
            </a:r>
          </a:p>
          <a:p>
            <a:pPr>
              <a:buFont typeface="Wingdings" panose="05000000000000000000" pitchFamily="2" charset="2"/>
              <a:buChar char="ü"/>
            </a:pPr>
            <a:r>
              <a:rPr lang="en-IN" b="1" dirty="0">
                <a:effectLst/>
                <a:latin typeface="+mj-lt"/>
                <a:ea typeface="Calibri" panose="020F0502020204030204" pitchFamily="34" charset="0"/>
                <a:cs typeface="Times New Roman" panose="02020603050405020304" pitchFamily="18" charset="0"/>
              </a:rPr>
              <a:t>Create factors</a:t>
            </a:r>
          </a:p>
          <a:p>
            <a:pPr>
              <a:buFont typeface="Wingdings" panose="05000000000000000000" pitchFamily="2" charset="2"/>
              <a:buChar char="ü"/>
            </a:pPr>
            <a:r>
              <a:rPr lang="en-IN" b="1" dirty="0">
                <a:effectLst/>
                <a:latin typeface="+mj-lt"/>
                <a:ea typeface="Calibri" panose="020F0502020204030204" pitchFamily="34" charset="0"/>
                <a:cs typeface="Times New Roman" panose="02020603050405020304" pitchFamily="18" charset="0"/>
              </a:rPr>
              <a:t>Checking for outliers</a:t>
            </a:r>
          </a:p>
          <a:p>
            <a:pPr>
              <a:buFont typeface="Wingdings" panose="05000000000000000000" pitchFamily="2" charset="2"/>
              <a:buChar char="ü"/>
            </a:pPr>
            <a:r>
              <a:rPr lang="en-IN" b="1" dirty="0">
                <a:effectLst/>
                <a:latin typeface="+mj-lt"/>
                <a:ea typeface="Calibri" panose="020F0502020204030204" pitchFamily="34" charset="0"/>
                <a:cs typeface="Times New Roman" panose="02020603050405020304" pitchFamily="18" charset="0"/>
              </a:rPr>
              <a:t>Removing unnecessary columns</a:t>
            </a:r>
          </a:p>
          <a:p>
            <a:r>
              <a:rPr lang="en-IN" dirty="0">
                <a:latin typeface="+mj-lt"/>
                <a:ea typeface="Calibri" panose="020F0502020204030204" pitchFamily="34" charset="0"/>
                <a:cs typeface="Times New Roman" panose="02020603050405020304" pitchFamily="18" charset="0"/>
              </a:rPr>
              <a:t>3)</a:t>
            </a:r>
            <a:r>
              <a:rPr lang="en-US" dirty="0">
                <a:latin typeface="+mj-lt"/>
                <a:ea typeface="Calibri" panose="020F0502020204030204" pitchFamily="34" charset="0"/>
                <a:cs typeface="Times New Roman" panose="02020603050405020304" pitchFamily="18" charset="0"/>
              </a:rPr>
              <a:t> </a:t>
            </a:r>
            <a:r>
              <a:rPr lang="en-US" u="sng" dirty="0">
                <a:latin typeface="+mj-lt"/>
                <a:ea typeface="Calibri" panose="020F0502020204030204" pitchFamily="34" charset="0"/>
                <a:cs typeface="Times New Roman" panose="02020603050405020304" pitchFamily="18" charset="0"/>
              </a:rPr>
              <a:t>Plotting graphs for better understanding of relation between attributes</a:t>
            </a:r>
          </a:p>
          <a:p>
            <a:pPr>
              <a:buFont typeface="Wingdings" panose="05000000000000000000" pitchFamily="2" charset="2"/>
              <a:buChar char="ü"/>
            </a:pPr>
            <a:r>
              <a:rPr lang="en-US" b="1" dirty="0">
                <a:latin typeface="+mj-lt"/>
                <a:ea typeface="Calibri" panose="020F0502020204030204" pitchFamily="34" charset="0"/>
                <a:cs typeface="Times New Roman" panose="02020603050405020304" pitchFamily="18" charset="0"/>
              </a:rPr>
              <a:t>Plotting Heat Map for better understanding of relation between attributes</a:t>
            </a:r>
          </a:p>
          <a:p>
            <a:endParaRPr lang="en-IN" dirty="0"/>
          </a:p>
        </p:txBody>
      </p:sp>
    </p:spTree>
    <p:extLst>
      <p:ext uri="{BB962C8B-B14F-4D97-AF65-F5344CB8AC3E}">
        <p14:creationId xmlns:p14="http://schemas.microsoft.com/office/powerpoint/2010/main" val="2665454959"/>
      </p:ext>
    </p:extLst>
  </p:cSld>
  <p:clrMapOvr>
    <a:masterClrMapping/>
  </p:clrMapOvr>
</p:sld>
</file>

<file path=ppt/theme/theme1.xml><?xml version="1.0" encoding="utf-8"?>
<a:theme xmlns:a="http://schemas.openxmlformats.org/drawingml/2006/main" name="Retrospect">
  <a:themeElements>
    <a:clrScheme name="Yellow">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0</TotalTime>
  <Words>946</Words>
  <Application>Microsoft Office PowerPoint</Application>
  <PresentationFormat>Widescreen</PresentationFormat>
  <Paragraphs>102</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Calibri Light</vt:lpstr>
      <vt:lpstr>Symbol</vt:lpstr>
      <vt:lpstr>Times New Roman</vt:lpstr>
      <vt:lpstr>Wingdings</vt:lpstr>
      <vt:lpstr>Retrospect</vt:lpstr>
      <vt:lpstr>UBER DATA ANALYSIS PREDICTION </vt:lpstr>
      <vt:lpstr>PowerPoint Presentation</vt:lpstr>
      <vt:lpstr>Abstract</vt:lpstr>
      <vt:lpstr>Introduction</vt:lpstr>
      <vt:lpstr>Problem Statement</vt:lpstr>
      <vt:lpstr>Objective</vt:lpstr>
      <vt:lpstr>Plan Of Action</vt:lpstr>
      <vt:lpstr>Understanding Dataset:</vt:lpstr>
      <vt:lpstr>Pre-processing dataset</vt:lpstr>
      <vt:lpstr>Pre-processing dataset in detail: </vt:lpstr>
      <vt:lpstr>Visualizations and Predictions</vt:lpstr>
      <vt:lpstr>PowerPoint Presentation</vt:lpstr>
      <vt:lpstr>PowerPoint Presentation</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Heart Stroke Prediction Using Perceptron Algorithm</dc:title>
  <dc:creator>deepika godavarthi</dc:creator>
  <cp:lastModifiedBy>krishna priya</cp:lastModifiedBy>
  <cp:revision>62</cp:revision>
  <dcterms:created xsi:type="dcterms:W3CDTF">2021-04-27T05:07:47Z</dcterms:created>
  <dcterms:modified xsi:type="dcterms:W3CDTF">2022-03-19T13:31:41Z</dcterms:modified>
</cp:coreProperties>
</file>