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64" r:id="rId5"/>
    <p:sldId id="322" r:id="rId6"/>
    <p:sldId id="313" r:id="rId7"/>
    <p:sldId id="314" r:id="rId8"/>
    <p:sldId id="315" r:id="rId9"/>
    <p:sldId id="318" r:id="rId10"/>
    <p:sldId id="317" r:id="rId11"/>
    <p:sldId id="316" r:id="rId12"/>
    <p:sldId id="319" r:id="rId13"/>
    <p:sldId id="320" r:id="rId14"/>
    <p:sldId id="321"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7/30/2021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7/30/2021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7/30/2021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7/30/2021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7/30/2021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7/30/2021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hackerearth.com/practice/data-structures/arrays/1-d/tutorial/" TargetMode="External"/><Relationship Id="rId7" Type="http://schemas.openxmlformats.org/officeDocument/2006/relationships/hyperlink" Target="https://www.interviewbit.com/courses/programming/topics/arrays/" TargetMode="External"/><Relationship Id="rId2" Type="http://schemas.openxmlformats.org/officeDocument/2006/relationships/hyperlink" Target="https://www.log2base2.com/C/array/arrays-in-c.html" TargetMode="External"/><Relationship Id="rId1" Type="http://schemas.openxmlformats.org/officeDocument/2006/relationships/slideLayout" Target="../slideLayouts/slideLayout2.xml"/><Relationship Id="rId6" Type="http://schemas.openxmlformats.org/officeDocument/2006/relationships/hyperlink" Target="https://www.hackerearth.com/practice/data-structures/arrays/1-d/practice-problems/" TargetMode="External"/><Relationship Id="rId5" Type="http://schemas.openxmlformats.org/officeDocument/2006/relationships/hyperlink" Target="https://www.educba.com/arrays-in-c-programming/" TargetMode="External"/><Relationship Id="rId4" Type="http://schemas.openxmlformats.org/officeDocument/2006/relationships/hyperlink" Target="https://www.geeksforgeeks.org/top-50-array-coding-problems-for-interview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two-dimensional-array-in-c" TargetMode="External"/><Relationship Id="rId2" Type="http://schemas.openxmlformats.org/officeDocument/2006/relationships/hyperlink" Target="https://www.hackerearth.com/practice/data-structures/arrays/multi-dimensional/practice-problems/" TargetMode="External"/><Relationship Id="rId1" Type="http://schemas.openxmlformats.org/officeDocument/2006/relationships/slideLayout" Target="../slideLayouts/slideLayout2.xml"/><Relationship Id="rId5" Type="http://schemas.openxmlformats.org/officeDocument/2006/relationships/hyperlink" Target="https://leetcode.com/tag/array/" TargetMode="External"/><Relationship Id="rId4" Type="http://schemas.openxmlformats.org/officeDocument/2006/relationships/hyperlink" Target="https://www.interviewbit.com/tutorial/pointers-and-2-d-array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bubble-sort/" TargetMode="External"/><Relationship Id="rId2" Type="http://schemas.openxmlformats.org/officeDocument/2006/relationships/hyperlink" Target="https://www.hackerearth.com/practice/algorithms/sorting/bubble-sort/visualize/" TargetMode="External"/><Relationship Id="rId1" Type="http://schemas.openxmlformats.org/officeDocument/2006/relationships/slideLayout" Target="../slideLayouts/slideLayout2.xml"/><Relationship Id="rId5" Type="http://schemas.openxmlformats.org/officeDocument/2006/relationships/hyperlink" Target="https://www.hackerearth.com/practice/algorithms/sorting/bubble-sort/practice-problems/" TargetMode="External"/><Relationship Id="rId4" Type="http://schemas.openxmlformats.org/officeDocument/2006/relationships/hyperlink" Target="https://www.hackerearth.com/practice/algorithms/sorting/bubble-sort/tutoria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hackerearth.com/practice/algorithms/sorting/selection-sort/tutorial/" TargetMode="External"/><Relationship Id="rId2" Type="http://schemas.openxmlformats.org/officeDocument/2006/relationships/hyperlink" Target="https://www.hackerearth.com/practice/algorithms/sorting/selection-sort/visualize/" TargetMode="External"/><Relationship Id="rId1" Type="http://schemas.openxmlformats.org/officeDocument/2006/relationships/slideLayout" Target="../slideLayouts/slideLayout2.xml"/><Relationship Id="rId4" Type="http://schemas.openxmlformats.org/officeDocument/2006/relationships/hyperlink" Target="https://www.hackerearth.com/practice/algorithms/sorting/selection-sort/practice-proble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hackerearth.com/practice/algorithms/sorting/insertion-sort/tutorial/" TargetMode="External"/><Relationship Id="rId2" Type="http://schemas.openxmlformats.org/officeDocument/2006/relationships/hyperlink" Target="https://www.hackerearth.com/practice/algorithms/sorting/insertion-sort/visualiz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hackerearth.com/practice/algorithms/sorting/merge-sort/tutorial/" TargetMode="External"/><Relationship Id="rId2" Type="http://schemas.openxmlformats.org/officeDocument/2006/relationships/hyperlink" Target="https://www.hackerearth.com/practice/algorithms/sorting/merge-sort/visualize/" TargetMode="External"/><Relationship Id="rId1" Type="http://schemas.openxmlformats.org/officeDocument/2006/relationships/slideLayout" Target="../slideLayouts/slideLayout2.xml"/><Relationship Id="rId4" Type="http://schemas.openxmlformats.org/officeDocument/2006/relationships/hyperlink" Target="https://www.hackerearth.com/practice/algorithms/sorting/merge-sort/practice-problem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hackerearth.com/practice/algorithms/sorting/quick-sort/tutorial/" TargetMode="External"/><Relationship Id="rId2" Type="http://schemas.openxmlformats.org/officeDocument/2006/relationships/hyperlink" Target="https://www.hackerearth.com/practice/algorithms/sorting/quick-sort/visualize/" TargetMode="External"/><Relationship Id="rId1" Type="http://schemas.openxmlformats.org/officeDocument/2006/relationships/slideLayout" Target="../slideLayouts/slideLayout2.xml"/><Relationship Id="rId4" Type="http://schemas.openxmlformats.org/officeDocument/2006/relationships/hyperlink" Target="https://www.hackerearth.com/practice/algorithms/sorting/quick-sort/practice-problems/"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hackerearth.com/practice/algorithms/sort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sinfo360.com/p/array-practice-problem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152119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fontScale="90000"/>
          </a:bodyPr>
          <a:lstStyle/>
          <a:p>
            <a:r>
              <a:rPr lang="en-US" dirty="0"/>
              <a:t>Arrays</a:t>
            </a:r>
            <a:br>
              <a:rPr lang="en-US" dirty="0"/>
            </a:br>
            <a:r>
              <a:rPr lang="en-US" dirty="0"/>
              <a:t>2d arrays</a:t>
            </a:r>
            <a:br>
              <a:rPr lang="en-US" dirty="0"/>
            </a:br>
            <a:r>
              <a:rPr lang="en-US" dirty="0"/>
              <a:t>sorting</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dirty="0"/>
              <a:t>By Janjanam Krishna Priya</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F50E-3C96-4F72-A5DF-44757ACE3A9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AE72C28-76CF-4E3F-8BBB-1E28D8205B63}"/>
              </a:ext>
            </a:extLst>
          </p:cNvPr>
          <p:cNvSpPr>
            <a:spLocks noGrp="1"/>
          </p:cNvSpPr>
          <p:nvPr>
            <p:ph idx="1"/>
          </p:nvPr>
        </p:nvSpPr>
        <p:spPr/>
        <p:txBody>
          <a:bodyPr/>
          <a:lstStyle/>
          <a:p>
            <a:pPr marL="0" indent="0">
              <a:buNone/>
            </a:pPr>
            <a:endParaRPr lang="en-IN" b="1" dirty="0">
              <a:hlinkClick r:id="rId2"/>
            </a:endParaRPr>
          </a:p>
          <a:p>
            <a:r>
              <a:rPr lang="en-IN" dirty="0">
                <a:hlinkClick r:id="rId2"/>
              </a:rPr>
              <a:t>https://www.log2base2.com/C/array/arrays-in-c.html</a:t>
            </a:r>
            <a:r>
              <a:rPr lang="en-IN" dirty="0"/>
              <a:t>.</a:t>
            </a:r>
          </a:p>
          <a:p>
            <a:r>
              <a:rPr lang="en-IN" dirty="0">
                <a:hlinkClick r:id="rId3"/>
              </a:rPr>
              <a:t>https://www.hackerearth.com/practice/data-structures/arrays/1-d/tutorial/</a:t>
            </a:r>
            <a:endParaRPr lang="en-IN" dirty="0"/>
          </a:p>
          <a:p>
            <a:r>
              <a:rPr lang="en-IN" dirty="0">
                <a:hlinkClick r:id="rId4"/>
              </a:rPr>
              <a:t>https://www.geeksforgeeks.org/top-50-array-coding-problems-for-interviews/</a:t>
            </a:r>
            <a:endParaRPr lang="en-IN" dirty="0"/>
          </a:p>
          <a:p>
            <a:r>
              <a:rPr lang="en-IN" dirty="0">
                <a:hlinkClick r:id="rId5"/>
              </a:rPr>
              <a:t>https://www.educba.com/arrays-in-c-programming/</a:t>
            </a:r>
            <a:endParaRPr lang="en-IN" dirty="0"/>
          </a:p>
          <a:p>
            <a:r>
              <a:rPr lang="en-IN" dirty="0">
                <a:hlinkClick r:id="rId6"/>
              </a:rPr>
              <a:t>https://www.hackerearth.com/practice/data-structures/arrays/1-d/practice-problems/</a:t>
            </a:r>
            <a:endParaRPr lang="en-IN" dirty="0"/>
          </a:p>
          <a:p>
            <a:r>
              <a:rPr lang="en-IN" dirty="0">
                <a:hlinkClick r:id="rId7"/>
              </a:rPr>
              <a:t>https://www.interviewbit.com/courses/programming/topics/arrays/</a:t>
            </a:r>
            <a:endParaRPr lang="en-IN" dirty="0"/>
          </a:p>
          <a:p>
            <a:endParaRPr lang="en-IN" dirty="0"/>
          </a:p>
        </p:txBody>
      </p:sp>
    </p:spTree>
    <p:extLst>
      <p:ext uri="{BB962C8B-B14F-4D97-AF65-F5344CB8AC3E}">
        <p14:creationId xmlns:p14="http://schemas.microsoft.com/office/powerpoint/2010/main" val="288922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B675-698A-497A-9A67-5F1CD2353001}"/>
              </a:ext>
            </a:extLst>
          </p:cNvPr>
          <p:cNvSpPr>
            <a:spLocks noGrp="1"/>
          </p:cNvSpPr>
          <p:nvPr>
            <p:ph type="ctrTitle"/>
          </p:nvPr>
        </p:nvSpPr>
        <p:spPr/>
        <p:txBody>
          <a:bodyPr/>
          <a:lstStyle/>
          <a:p>
            <a:r>
              <a:rPr lang="en-IN" dirty="0"/>
              <a:t>2D Arrays</a:t>
            </a:r>
          </a:p>
        </p:txBody>
      </p:sp>
      <p:sp>
        <p:nvSpPr>
          <p:cNvPr id="3" name="Subtitle 2">
            <a:extLst>
              <a:ext uri="{FF2B5EF4-FFF2-40B4-BE49-F238E27FC236}">
                <a16:creationId xmlns:a16="http://schemas.microsoft.com/office/drawing/2014/main" id="{FD86FAD5-F55E-49D1-A5DD-503296F8006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0737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97ED-5F94-4FCD-888B-08AB2BDA2DA3}"/>
              </a:ext>
            </a:extLst>
          </p:cNvPr>
          <p:cNvSpPr>
            <a:spLocks noGrp="1"/>
          </p:cNvSpPr>
          <p:nvPr>
            <p:ph type="title"/>
          </p:nvPr>
        </p:nvSpPr>
        <p:spPr/>
        <p:txBody>
          <a:bodyPr/>
          <a:lstStyle/>
          <a:p>
            <a:r>
              <a:rPr lang="en-IN" dirty="0"/>
              <a:t>2D Arrays</a:t>
            </a:r>
          </a:p>
        </p:txBody>
      </p:sp>
      <p:sp>
        <p:nvSpPr>
          <p:cNvPr id="3" name="Content Placeholder 2">
            <a:extLst>
              <a:ext uri="{FF2B5EF4-FFF2-40B4-BE49-F238E27FC236}">
                <a16:creationId xmlns:a16="http://schemas.microsoft.com/office/drawing/2014/main" id="{B162C5C9-2FB3-4DBE-9483-74E041D7A028}"/>
              </a:ext>
            </a:extLst>
          </p:cNvPr>
          <p:cNvSpPr>
            <a:spLocks noGrp="1"/>
          </p:cNvSpPr>
          <p:nvPr>
            <p:ph idx="1"/>
          </p:nvPr>
        </p:nvSpPr>
        <p:spPr/>
        <p:txBody>
          <a:bodyPr/>
          <a:lstStyle/>
          <a:p>
            <a:r>
              <a:rPr lang="en-US" b="0" i="0" dirty="0">
                <a:solidFill>
                  <a:srgbClr val="333333"/>
                </a:solidFill>
                <a:effectLst/>
                <a:latin typeface="inter-regular"/>
              </a:rPr>
              <a:t>The two-dimensional array can be defined as an array of arrays.</a:t>
            </a:r>
          </a:p>
          <a:p>
            <a:r>
              <a:rPr lang="en-US" b="0" i="0" dirty="0">
                <a:solidFill>
                  <a:srgbClr val="333333"/>
                </a:solidFill>
                <a:effectLst/>
                <a:latin typeface="inter-regular"/>
              </a:rPr>
              <a:t>e 2D array is organized as matrices which can be represented as the collection of rows and columns. </a:t>
            </a:r>
          </a:p>
          <a:p>
            <a:r>
              <a:rPr lang="en-US" b="0" i="0" dirty="0">
                <a:solidFill>
                  <a:srgbClr val="333333"/>
                </a:solidFill>
                <a:effectLst/>
                <a:latin typeface="inter-regular"/>
              </a:rPr>
              <a:t>However, 2D arrays are created to implement a relational database lookalike data structure. </a:t>
            </a:r>
          </a:p>
          <a:p>
            <a:r>
              <a:rPr lang="en-US" b="0" i="0" dirty="0">
                <a:solidFill>
                  <a:srgbClr val="333333"/>
                </a:solidFill>
                <a:effectLst/>
                <a:latin typeface="inter-regular"/>
              </a:rPr>
              <a:t>It provides ease of holding the bulk of data at once which can be passed to any number of functions wherever required.</a:t>
            </a:r>
          </a:p>
          <a:p>
            <a:endParaRPr lang="en-IN" dirty="0"/>
          </a:p>
        </p:txBody>
      </p:sp>
      <p:pic>
        <p:nvPicPr>
          <p:cNvPr id="5" name="Picture 4">
            <a:extLst>
              <a:ext uri="{FF2B5EF4-FFF2-40B4-BE49-F238E27FC236}">
                <a16:creationId xmlns:a16="http://schemas.microsoft.com/office/drawing/2014/main" id="{91916C09-DBCC-4067-AD15-82393321E96D}"/>
              </a:ext>
            </a:extLst>
          </p:cNvPr>
          <p:cNvPicPr>
            <a:picLocks noChangeAspect="1"/>
          </p:cNvPicPr>
          <p:nvPr/>
        </p:nvPicPr>
        <p:blipFill>
          <a:blip r:embed="rId2"/>
          <a:stretch>
            <a:fillRect/>
          </a:stretch>
        </p:blipFill>
        <p:spPr>
          <a:xfrm>
            <a:off x="2949152" y="3639845"/>
            <a:ext cx="4064207" cy="2651692"/>
          </a:xfrm>
          <a:prstGeom prst="rect">
            <a:avLst/>
          </a:prstGeom>
        </p:spPr>
      </p:pic>
    </p:spTree>
    <p:extLst>
      <p:ext uri="{BB962C8B-B14F-4D97-AF65-F5344CB8AC3E}">
        <p14:creationId xmlns:p14="http://schemas.microsoft.com/office/powerpoint/2010/main" val="59836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E235-5FF3-4E1B-A989-F758EB3309A1}"/>
              </a:ext>
            </a:extLst>
          </p:cNvPr>
          <p:cNvSpPr>
            <a:spLocks noGrp="1"/>
          </p:cNvSpPr>
          <p:nvPr>
            <p:ph type="title"/>
          </p:nvPr>
        </p:nvSpPr>
        <p:spPr/>
        <p:txBody>
          <a:bodyPr/>
          <a:lstStyle/>
          <a:p>
            <a:r>
              <a:rPr lang="en-IN" i="0" dirty="0">
                <a:solidFill>
                  <a:srgbClr val="252C33"/>
                </a:solidFill>
                <a:effectLst/>
                <a:latin typeface="Open Sans" panose="020B0606030504020204" pitchFamily="34" charset="0"/>
              </a:rPr>
              <a:t>2D array declaration:</a:t>
            </a:r>
            <a:endParaRPr lang="en-IN" dirty="0"/>
          </a:p>
        </p:txBody>
      </p:sp>
      <p:sp>
        <p:nvSpPr>
          <p:cNvPr id="3" name="Content Placeholder 2">
            <a:extLst>
              <a:ext uri="{FF2B5EF4-FFF2-40B4-BE49-F238E27FC236}">
                <a16:creationId xmlns:a16="http://schemas.microsoft.com/office/drawing/2014/main" id="{6B8FB929-6C14-4541-AEB2-849D6D321510}"/>
              </a:ext>
            </a:extLst>
          </p:cNvPr>
          <p:cNvSpPr>
            <a:spLocks noGrp="1"/>
          </p:cNvSpPr>
          <p:nvPr>
            <p:ph idx="1"/>
          </p:nvPr>
        </p:nvSpPr>
        <p:spPr/>
        <p:txBody>
          <a:bodyPr/>
          <a:lstStyle/>
          <a:p>
            <a:r>
              <a:rPr lang="en-US" b="0" i="0" dirty="0">
                <a:solidFill>
                  <a:srgbClr val="252C33"/>
                </a:solidFill>
                <a:effectLst/>
                <a:latin typeface="Open Sans" panose="020B0606030504020204" pitchFamily="34" charset="0"/>
              </a:rPr>
              <a:t>To declare a 2D array, you must specify the following:</a:t>
            </a:r>
          </a:p>
          <a:p>
            <a:pPr lvl="1"/>
            <a:r>
              <a:rPr lang="en-US" b="0" i="0" dirty="0">
                <a:solidFill>
                  <a:srgbClr val="252C33"/>
                </a:solidFill>
                <a:effectLst/>
                <a:latin typeface="Open Sans" panose="020B0606030504020204" pitchFamily="34" charset="0"/>
              </a:rPr>
              <a:t>Row-size: Defines the number of rows.</a:t>
            </a:r>
          </a:p>
          <a:p>
            <a:pPr lvl="1"/>
            <a:r>
              <a:rPr lang="en-US" b="0" i="0" dirty="0">
                <a:solidFill>
                  <a:srgbClr val="252C33"/>
                </a:solidFill>
                <a:effectLst/>
                <a:latin typeface="Open Sans" panose="020B0606030504020204" pitchFamily="34" charset="0"/>
              </a:rPr>
              <a:t>Column-size: Defines the number of columns.</a:t>
            </a:r>
          </a:p>
          <a:p>
            <a:r>
              <a:rPr lang="en-US" b="0" i="0" dirty="0">
                <a:solidFill>
                  <a:srgbClr val="252C33"/>
                </a:solidFill>
                <a:effectLst/>
                <a:latin typeface="Open Sans" panose="020B0606030504020204" pitchFamily="34" charset="0"/>
              </a:rPr>
              <a:t>A sample C++ array is declared as follows:</a:t>
            </a:r>
          </a:p>
          <a:p>
            <a:endParaRPr lang="en-US" b="0" i="0" dirty="0">
              <a:solidFill>
                <a:srgbClr val="252C33"/>
              </a:solidFill>
              <a:effectLst/>
              <a:latin typeface="Open Sans" panose="020B0606030504020204" pitchFamily="34" charset="0"/>
            </a:endParaRPr>
          </a:p>
          <a:p>
            <a:endParaRPr lang="en-US" dirty="0">
              <a:solidFill>
                <a:srgbClr val="252C33"/>
              </a:solidFill>
              <a:latin typeface="Open Sans" panose="020B0606030504020204" pitchFamily="34" charset="0"/>
            </a:endParaRPr>
          </a:p>
          <a:p>
            <a:r>
              <a:rPr lang="en-US" dirty="0">
                <a:solidFill>
                  <a:srgbClr val="252C33"/>
                </a:solidFill>
                <a:latin typeface="Open Sans" panose="020B0606030504020204" pitchFamily="34" charset="0"/>
              </a:rPr>
              <a:t>Above statement declares a 2d array with 3 rows and 5 columns.</a:t>
            </a:r>
            <a:endParaRPr lang="en-US" b="0" i="0" dirty="0">
              <a:solidFill>
                <a:srgbClr val="252C33"/>
              </a:solidFill>
              <a:effectLst/>
              <a:latin typeface="Open Sans" panose="020B0606030504020204" pitchFamily="34" charset="0"/>
            </a:endParaRPr>
          </a:p>
        </p:txBody>
      </p:sp>
      <p:sp>
        <p:nvSpPr>
          <p:cNvPr id="4" name="Rectangle 3">
            <a:extLst>
              <a:ext uri="{FF2B5EF4-FFF2-40B4-BE49-F238E27FC236}">
                <a16:creationId xmlns:a16="http://schemas.microsoft.com/office/drawing/2014/main" id="{C4CBF80B-08F2-4FF1-8D26-202A669E2FB1}"/>
              </a:ext>
            </a:extLst>
          </p:cNvPr>
          <p:cNvSpPr/>
          <p:nvPr/>
        </p:nvSpPr>
        <p:spPr>
          <a:xfrm>
            <a:off x="2112885" y="3429000"/>
            <a:ext cx="2849731" cy="530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 arr[3][5];</a:t>
            </a:r>
          </a:p>
        </p:txBody>
      </p:sp>
    </p:spTree>
    <p:extLst>
      <p:ext uri="{BB962C8B-B14F-4D97-AF65-F5344CB8AC3E}">
        <p14:creationId xmlns:p14="http://schemas.microsoft.com/office/powerpoint/2010/main" val="1733486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06AB-5106-4C66-BEA2-8E5C7BA80B10}"/>
              </a:ext>
            </a:extLst>
          </p:cNvPr>
          <p:cNvSpPr>
            <a:spLocks noGrp="1"/>
          </p:cNvSpPr>
          <p:nvPr>
            <p:ph type="title"/>
          </p:nvPr>
        </p:nvSpPr>
        <p:spPr/>
        <p:txBody>
          <a:bodyPr/>
          <a:lstStyle/>
          <a:p>
            <a:r>
              <a:rPr lang="en-IN" i="0" dirty="0">
                <a:solidFill>
                  <a:srgbClr val="252C33"/>
                </a:solidFill>
                <a:effectLst/>
                <a:latin typeface="Open Sans" panose="020B0606030504020204" pitchFamily="34" charset="0"/>
              </a:rPr>
              <a:t>2D array initialization:</a:t>
            </a:r>
            <a:endParaRPr lang="en-IN" dirty="0"/>
          </a:p>
        </p:txBody>
      </p:sp>
      <p:sp>
        <p:nvSpPr>
          <p:cNvPr id="3" name="Content Placeholder 2">
            <a:extLst>
              <a:ext uri="{FF2B5EF4-FFF2-40B4-BE49-F238E27FC236}">
                <a16:creationId xmlns:a16="http://schemas.microsoft.com/office/drawing/2014/main" id="{45DF2A40-6CA3-4CA7-BC9A-73943420AB8D}"/>
              </a:ext>
            </a:extLst>
          </p:cNvPr>
          <p:cNvSpPr>
            <a:spLocks noGrp="1"/>
          </p:cNvSpPr>
          <p:nvPr>
            <p:ph idx="1"/>
          </p:nvPr>
        </p:nvSpPr>
        <p:spPr/>
        <p:txBody>
          <a:bodyPr/>
          <a:lstStyle/>
          <a:p>
            <a:r>
              <a:rPr lang="en-US" b="0" i="0" dirty="0">
                <a:solidFill>
                  <a:srgbClr val="252C33"/>
                </a:solidFill>
                <a:effectLst/>
                <a:latin typeface="Open Sans" panose="020B0606030504020204" pitchFamily="34" charset="0"/>
              </a:rPr>
              <a:t>An array can either be initialized during or after declaration.</a:t>
            </a:r>
          </a:p>
          <a:p>
            <a:r>
              <a:rPr lang="en-US" b="0" i="0" dirty="0">
                <a:solidFill>
                  <a:srgbClr val="252C33"/>
                </a:solidFill>
                <a:effectLst/>
                <a:latin typeface="Open Sans" panose="020B0606030504020204" pitchFamily="34" charset="0"/>
              </a:rPr>
              <a:t>An example in C++ is given below:</a:t>
            </a:r>
            <a:endParaRPr lang="en-US" dirty="0">
              <a:solidFill>
                <a:srgbClr val="252C33"/>
              </a:solidFill>
              <a:latin typeface="Open Sans" panose="020B0606030504020204" pitchFamily="34" charset="0"/>
            </a:endParaRPr>
          </a:p>
          <a:p>
            <a:endParaRPr lang="en-IN" dirty="0"/>
          </a:p>
          <a:p>
            <a:endParaRPr lang="en-IN" dirty="0"/>
          </a:p>
          <a:p>
            <a:r>
              <a:rPr lang="en-US" b="0" i="0" dirty="0">
                <a:solidFill>
                  <a:srgbClr val="252C33"/>
                </a:solidFill>
                <a:effectLst/>
                <a:latin typeface="Open Sans" panose="020B0606030504020204" pitchFamily="34" charset="0"/>
              </a:rPr>
              <a:t>A C++ example of initializing an array after declaration by assigning values to each cell of a 2D array is as follows:</a:t>
            </a:r>
            <a:endParaRPr lang="en-IN" b="0" i="0" dirty="0">
              <a:solidFill>
                <a:srgbClr val="252C33"/>
              </a:solidFill>
              <a:effectLst/>
              <a:latin typeface="Open Sans" panose="020B0606030504020204" pitchFamily="34" charset="0"/>
            </a:endParaRPr>
          </a:p>
          <a:p>
            <a:endParaRPr lang="en-IN" dirty="0"/>
          </a:p>
          <a:p>
            <a:endParaRPr lang="en-IN" dirty="0"/>
          </a:p>
          <a:p>
            <a:endParaRPr lang="en-IN" dirty="0"/>
          </a:p>
          <a:p>
            <a:endParaRPr lang="en-IN" dirty="0"/>
          </a:p>
        </p:txBody>
      </p:sp>
      <p:sp>
        <p:nvSpPr>
          <p:cNvPr id="4" name="Rectangle 3">
            <a:extLst>
              <a:ext uri="{FF2B5EF4-FFF2-40B4-BE49-F238E27FC236}">
                <a16:creationId xmlns:a16="http://schemas.microsoft.com/office/drawing/2014/main" id="{7F313052-2706-464E-AF54-448D44101222}"/>
              </a:ext>
            </a:extLst>
          </p:cNvPr>
          <p:cNvSpPr/>
          <p:nvPr/>
        </p:nvSpPr>
        <p:spPr>
          <a:xfrm>
            <a:off x="1660123" y="2911876"/>
            <a:ext cx="6560599" cy="381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 arr[3][5]={{23,3,21,43,34},{1,4,5,3,5},{8,5,4,7,1}}</a:t>
            </a:r>
          </a:p>
        </p:txBody>
      </p:sp>
      <p:sp>
        <p:nvSpPr>
          <p:cNvPr id="5" name="Rectangle 4">
            <a:extLst>
              <a:ext uri="{FF2B5EF4-FFF2-40B4-BE49-F238E27FC236}">
                <a16:creationId xmlns:a16="http://schemas.microsoft.com/office/drawing/2014/main" id="{BAE1914A-7E2E-44B1-8493-4DB91D023917}"/>
              </a:ext>
            </a:extLst>
          </p:cNvPr>
          <p:cNvSpPr/>
          <p:nvPr/>
        </p:nvSpPr>
        <p:spPr>
          <a:xfrm>
            <a:off x="1562470" y="4270159"/>
            <a:ext cx="4296792" cy="1038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 arr[3][5];</a:t>
            </a:r>
          </a:p>
          <a:p>
            <a:pPr algn="ctr"/>
            <a:r>
              <a:rPr lang="en-IN" dirty="0">
                <a:solidFill>
                  <a:schemeClr val="tx1"/>
                </a:solidFill>
              </a:rPr>
              <a:t>arr[0][1]=12;</a:t>
            </a:r>
          </a:p>
          <a:p>
            <a:pPr algn="ctr"/>
            <a:r>
              <a:rPr lang="en-IN" dirty="0">
                <a:solidFill>
                  <a:schemeClr val="tx1"/>
                </a:solidFill>
              </a:rPr>
              <a:t>arr[1][2]=22;</a:t>
            </a:r>
          </a:p>
        </p:txBody>
      </p:sp>
    </p:spTree>
    <p:extLst>
      <p:ext uri="{BB962C8B-B14F-4D97-AF65-F5344CB8AC3E}">
        <p14:creationId xmlns:p14="http://schemas.microsoft.com/office/powerpoint/2010/main" val="181214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7F42-5F3B-4A26-B832-BFD202BB1609}"/>
              </a:ext>
            </a:extLst>
          </p:cNvPr>
          <p:cNvSpPr>
            <a:spLocks noGrp="1"/>
          </p:cNvSpPr>
          <p:nvPr>
            <p:ph type="title"/>
          </p:nvPr>
        </p:nvSpPr>
        <p:spPr/>
        <p:txBody>
          <a:bodyPr/>
          <a:lstStyle/>
          <a:p>
            <a:r>
              <a:rPr lang="en-IN" dirty="0"/>
              <a:t>More References</a:t>
            </a:r>
          </a:p>
        </p:txBody>
      </p:sp>
      <p:sp>
        <p:nvSpPr>
          <p:cNvPr id="3" name="Content Placeholder 2">
            <a:extLst>
              <a:ext uri="{FF2B5EF4-FFF2-40B4-BE49-F238E27FC236}">
                <a16:creationId xmlns:a16="http://schemas.microsoft.com/office/drawing/2014/main" id="{5674ECC8-6533-45C6-B310-A4074687ABD6}"/>
              </a:ext>
            </a:extLst>
          </p:cNvPr>
          <p:cNvSpPr>
            <a:spLocks noGrp="1"/>
          </p:cNvSpPr>
          <p:nvPr>
            <p:ph idx="1"/>
          </p:nvPr>
        </p:nvSpPr>
        <p:spPr/>
        <p:txBody>
          <a:bodyPr/>
          <a:lstStyle/>
          <a:p>
            <a:r>
              <a:rPr lang="en-IN" dirty="0"/>
              <a:t>For more conceptual knowledge refer </a:t>
            </a:r>
            <a:endParaRPr lang="en-IN" dirty="0">
              <a:hlinkClick r:id="rId2"/>
            </a:endParaRPr>
          </a:p>
          <a:p>
            <a:pPr lvl="1"/>
            <a:r>
              <a:rPr lang="en-IN" dirty="0">
                <a:hlinkClick r:id="rId3"/>
              </a:rPr>
              <a:t>https://www.javatpoint.com/two-dimensional-array-in-c</a:t>
            </a:r>
            <a:endParaRPr lang="en-IN" dirty="0"/>
          </a:p>
          <a:p>
            <a:pPr lvl="1"/>
            <a:r>
              <a:rPr lang="en-IN" dirty="0">
                <a:hlinkClick r:id="rId4"/>
              </a:rPr>
              <a:t>https://www.interviewbit.com/tutorial/pointers-and-2-d-arrays/</a:t>
            </a:r>
            <a:endParaRPr lang="en-IN" dirty="0"/>
          </a:p>
          <a:p>
            <a:r>
              <a:rPr lang="en-IN" dirty="0"/>
              <a:t>For Practice problems refer </a:t>
            </a:r>
          </a:p>
          <a:p>
            <a:pPr lvl="1"/>
            <a:r>
              <a:rPr lang="en-IN" dirty="0">
                <a:hlinkClick r:id="rId2"/>
              </a:rPr>
              <a:t>https://www.hackerearth.com/practice/data-structures/arrays/multi-dimensional/practice-problems/</a:t>
            </a:r>
            <a:endParaRPr lang="en-IN" dirty="0"/>
          </a:p>
          <a:p>
            <a:pPr lvl="1"/>
            <a:r>
              <a:rPr lang="en-IN" dirty="0">
                <a:hlinkClick r:id="rId5"/>
              </a:rPr>
              <a:t>https://leetcode.com/tag/array/</a:t>
            </a:r>
            <a:endParaRPr lang="en-IN" dirty="0"/>
          </a:p>
          <a:p>
            <a:endParaRPr lang="en-IN" dirty="0"/>
          </a:p>
        </p:txBody>
      </p:sp>
    </p:spTree>
    <p:extLst>
      <p:ext uri="{BB962C8B-B14F-4D97-AF65-F5344CB8AC3E}">
        <p14:creationId xmlns:p14="http://schemas.microsoft.com/office/powerpoint/2010/main" val="85206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B2CD-E178-41E0-881B-CEE59504406C}"/>
              </a:ext>
            </a:extLst>
          </p:cNvPr>
          <p:cNvSpPr>
            <a:spLocks noGrp="1"/>
          </p:cNvSpPr>
          <p:nvPr>
            <p:ph type="ctrTitle"/>
          </p:nvPr>
        </p:nvSpPr>
        <p:spPr/>
        <p:txBody>
          <a:bodyPr/>
          <a:lstStyle/>
          <a:p>
            <a:r>
              <a:rPr lang="en-IN" dirty="0"/>
              <a:t>Sorting</a:t>
            </a:r>
          </a:p>
        </p:txBody>
      </p:sp>
      <p:sp>
        <p:nvSpPr>
          <p:cNvPr id="3" name="Subtitle 2">
            <a:extLst>
              <a:ext uri="{FF2B5EF4-FFF2-40B4-BE49-F238E27FC236}">
                <a16:creationId xmlns:a16="http://schemas.microsoft.com/office/drawing/2014/main" id="{D4ED110D-1B9C-4965-98B4-D2EDD8BE4A8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4457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F569-5221-4BC9-A50F-5ECC7AD7B1C5}"/>
              </a:ext>
            </a:extLst>
          </p:cNvPr>
          <p:cNvSpPr>
            <a:spLocks noGrp="1"/>
          </p:cNvSpPr>
          <p:nvPr>
            <p:ph type="title"/>
          </p:nvPr>
        </p:nvSpPr>
        <p:spPr/>
        <p:txBody>
          <a:bodyPr/>
          <a:lstStyle/>
          <a:p>
            <a:br>
              <a:rPr lang="en-IN" dirty="0"/>
            </a:br>
            <a:r>
              <a:rPr lang="en-IN" dirty="0"/>
              <a:t>Sorting</a:t>
            </a:r>
          </a:p>
        </p:txBody>
      </p:sp>
      <p:sp>
        <p:nvSpPr>
          <p:cNvPr id="3" name="Content Placeholder 2">
            <a:extLst>
              <a:ext uri="{FF2B5EF4-FFF2-40B4-BE49-F238E27FC236}">
                <a16:creationId xmlns:a16="http://schemas.microsoft.com/office/drawing/2014/main" id="{BA42D1D1-C6A2-4DA6-B49A-3F532DF17AEE}"/>
              </a:ext>
            </a:extLst>
          </p:cNvPr>
          <p:cNvSpPr>
            <a:spLocks noGrp="1"/>
          </p:cNvSpPr>
          <p:nvPr>
            <p:ph idx="1"/>
          </p:nvPr>
        </p:nvSpPr>
        <p:spPr/>
        <p:txBody>
          <a:bodyPr/>
          <a:lstStyle/>
          <a:p>
            <a:r>
              <a:rPr lang="en-US" b="0" i="0" dirty="0">
                <a:solidFill>
                  <a:srgbClr val="282829"/>
                </a:solidFill>
                <a:effectLst/>
                <a:latin typeface="-apple-system"/>
              </a:rPr>
              <a:t>In ,computer science arranging in an ordered sequence is called "sorting". Sorting is a common operation in many applications, and efficient algorithms to perform it have been developed.</a:t>
            </a:r>
          </a:p>
          <a:p>
            <a:r>
              <a:rPr lang="en-US" b="0" i="0" dirty="0">
                <a:solidFill>
                  <a:srgbClr val="282829"/>
                </a:solidFill>
                <a:effectLst/>
                <a:latin typeface="-apple-system"/>
              </a:rPr>
              <a:t>The most common uses of sorted sequences are:</a:t>
            </a:r>
            <a:endParaRPr lang="en-US" dirty="0">
              <a:solidFill>
                <a:srgbClr val="282829"/>
              </a:solidFill>
              <a:latin typeface="-apple-system"/>
            </a:endParaRPr>
          </a:p>
          <a:p>
            <a:pPr lvl="1">
              <a:buFont typeface="Arial" panose="020B0604020202020204" pitchFamily="34" charset="0"/>
              <a:buChar char="•"/>
            </a:pPr>
            <a:r>
              <a:rPr lang="en-US" b="0" i="0" dirty="0">
                <a:solidFill>
                  <a:srgbClr val="282829"/>
                </a:solidFill>
                <a:effectLst/>
                <a:latin typeface="-apple-system"/>
              </a:rPr>
              <a:t>making lookup or search efficient;</a:t>
            </a:r>
          </a:p>
          <a:p>
            <a:pPr lvl="1">
              <a:buFont typeface="Arial" panose="020B0604020202020204" pitchFamily="34" charset="0"/>
              <a:buChar char="•"/>
            </a:pPr>
            <a:r>
              <a:rPr lang="en-US" b="0" i="0" dirty="0">
                <a:solidFill>
                  <a:srgbClr val="282829"/>
                </a:solidFill>
                <a:effectLst/>
                <a:latin typeface="-apple-system"/>
              </a:rPr>
              <a:t>making merging of sequences efficient.</a:t>
            </a:r>
          </a:p>
          <a:p>
            <a:pPr lvl="1">
              <a:buFont typeface="Arial" panose="020B0604020202020204" pitchFamily="34" charset="0"/>
              <a:buChar char="•"/>
            </a:pPr>
            <a:r>
              <a:rPr lang="en-US" b="0" i="0" dirty="0">
                <a:solidFill>
                  <a:srgbClr val="282829"/>
                </a:solidFill>
                <a:effectLst/>
                <a:latin typeface="-apple-system"/>
              </a:rPr>
              <a:t>enable processing of data in a defined order.</a:t>
            </a:r>
          </a:p>
          <a:p>
            <a:pPr>
              <a:buFont typeface="Arial" panose="020B0604020202020204" pitchFamily="34" charset="0"/>
              <a:buChar char="•"/>
            </a:pPr>
            <a:r>
              <a:rPr lang="en-US" b="0" i="0" dirty="0">
                <a:solidFill>
                  <a:srgbClr val="282829"/>
                </a:solidFill>
                <a:effectLst/>
                <a:latin typeface="-apple-system"/>
              </a:rPr>
              <a:t>There many sorting algorithms available</a:t>
            </a:r>
            <a:r>
              <a:rPr lang="en-US" dirty="0">
                <a:solidFill>
                  <a:srgbClr val="282829"/>
                </a:solidFill>
                <a:latin typeface="-apple-system"/>
              </a:rPr>
              <a:t>. In our approach we provide 3 steps for learning sorting algorithms.</a:t>
            </a:r>
          </a:p>
          <a:p>
            <a:pPr lvl="1">
              <a:buFont typeface="Arial" panose="020B0604020202020204" pitchFamily="34" charset="0"/>
              <a:buChar char="•"/>
            </a:pPr>
            <a:r>
              <a:rPr lang="en-US" b="0" i="0" dirty="0">
                <a:solidFill>
                  <a:srgbClr val="282829"/>
                </a:solidFill>
                <a:effectLst/>
                <a:latin typeface="-apple-system"/>
              </a:rPr>
              <a:t>Step1: Visualizing the sorting technique using hacker earth tools.</a:t>
            </a:r>
          </a:p>
          <a:p>
            <a:pPr lvl="1">
              <a:buFont typeface="Arial" panose="020B0604020202020204" pitchFamily="34" charset="0"/>
              <a:buChar char="•"/>
            </a:pPr>
            <a:r>
              <a:rPr lang="en-US" dirty="0">
                <a:solidFill>
                  <a:srgbClr val="282829"/>
                </a:solidFill>
                <a:latin typeface="-apple-system"/>
              </a:rPr>
              <a:t>Step2: Providing conceptual resources.</a:t>
            </a:r>
          </a:p>
          <a:p>
            <a:pPr lvl="1">
              <a:buFont typeface="Arial" panose="020B0604020202020204" pitchFamily="34" charset="0"/>
              <a:buChar char="•"/>
            </a:pPr>
            <a:r>
              <a:rPr lang="en-US" b="0" i="0" dirty="0">
                <a:solidFill>
                  <a:srgbClr val="282829"/>
                </a:solidFill>
                <a:effectLst/>
                <a:latin typeface="-apple-system"/>
              </a:rPr>
              <a:t>Step3: Practice problems </a:t>
            </a:r>
          </a:p>
          <a:p>
            <a:endParaRPr lang="en-IN" dirty="0"/>
          </a:p>
        </p:txBody>
      </p:sp>
    </p:spTree>
    <p:extLst>
      <p:ext uri="{BB962C8B-B14F-4D97-AF65-F5344CB8AC3E}">
        <p14:creationId xmlns:p14="http://schemas.microsoft.com/office/powerpoint/2010/main" val="431950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2A64-B8BF-485B-8223-93076AC9CC12}"/>
              </a:ext>
            </a:extLst>
          </p:cNvPr>
          <p:cNvSpPr>
            <a:spLocks noGrp="1"/>
          </p:cNvSpPr>
          <p:nvPr>
            <p:ph type="title"/>
          </p:nvPr>
        </p:nvSpPr>
        <p:spPr/>
        <p:txBody>
          <a:bodyPr/>
          <a:lstStyle/>
          <a:p>
            <a:r>
              <a:rPr lang="en-IN" i="0" dirty="0">
                <a:solidFill>
                  <a:srgbClr val="46535E"/>
                </a:solidFill>
                <a:effectLst/>
                <a:latin typeface="Open Sans" panose="020B0606030504020204" pitchFamily="34" charset="0"/>
              </a:rPr>
              <a:t>Bubble Sort</a:t>
            </a:r>
            <a:br>
              <a:rPr lang="en-IN" i="0" dirty="0">
                <a:solidFill>
                  <a:srgbClr val="46535E"/>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D7DD9F7-0CAF-4878-8F46-967C741C6A7D}"/>
              </a:ext>
            </a:extLst>
          </p:cNvPr>
          <p:cNvSpPr>
            <a:spLocks noGrp="1"/>
          </p:cNvSpPr>
          <p:nvPr>
            <p:ph idx="1"/>
          </p:nvPr>
        </p:nvSpPr>
        <p:spPr/>
        <p:txBody>
          <a:bodyPr/>
          <a:lstStyle/>
          <a:p>
            <a:r>
              <a:rPr lang="en-US" b="0" i="0" dirty="0">
                <a:solidFill>
                  <a:srgbClr val="252C33"/>
                </a:solidFill>
                <a:effectLst/>
                <a:latin typeface="Open Sans" panose="020B0606030504020204" pitchFamily="34" charset="0"/>
              </a:rPr>
              <a:t>Bubble sort is based on the idea of repeatedly comparing pairs of adjacent elements and then swapping their positions if they exist in the wrong order.</a:t>
            </a:r>
          </a:p>
          <a:p>
            <a:r>
              <a:rPr lang="en-US" dirty="0">
                <a:solidFill>
                  <a:srgbClr val="252C33"/>
                </a:solidFill>
                <a:latin typeface="Open Sans" panose="020B0606030504020204" pitchFamily="34" charset="0"/>
              </a:rPr>
              <a:t>Link for the visualizer</a:t>
            </a:r>
          </a:p>
          <a:p>
            <a:pPr lvl="1"/>
            <a:r>
              <a:rPr lang="en-IN" dirty="0">
                <a:hlinkClick r:id="rId2"/>
              </a:rPr>
              <a:t>https://www.hackerearth.com/practice/algorithms/sorting/bubble-sort/visualize/</a:t>
            </a:r>
            <a:endParaRPr lang="en-US" dirty="0">
              <a:solidFill>
                <a:srgbClr val="252C33"/>
              </a:solidFill>
              <a:latin typeface="Open Sans" panose="020B0606030504020204" pitchFamily="34" charset="0"/>
            </a:endParaRPr>
          </a:p>
          <a:p>
            <a:r>
              <a:rPr lang="en-US" dirty="0">
                <a:solidFill>
                  <a:srgbClr val="252C33"/>
                </a:solidFill>
                <a:latin typeface="Open Sans" panose="020B0606030504020204" pitchFamily="34" charset="0"/>
              </a:rPr>
              <a:t> Tutorials:</a:t>
            </a:r>
          </a:p>
          <a:p>
            <a:pPr lvl="1"/>
            <a:r>
              <a:rPr lang="en-IN" dirty="0">
                <a:hlinkClick r:id="rId3"/>
              </a:rPr>
              <a:t>https://www.geeksforgeeks.org/bubble-sort/</a:t>
            </a:r>
            <a:endParaRPr lang="en-US" dirty="0">
              <a:solidFill>
                <a:srgbClr val="252C33"/>
              </a:solidFill>
              <a:latin typeface="Open Sans" panose="020B0606030504020204" pitchFamily="34" charset="0"/>
            </a:endParaRPr>
          </a:p>
          <a:p>
            <a:pPr lvl="1"/>
            <a:r>
              <a:rPr lang="en-IN" dirty="0">
                <a:hlinkClick r:id="rId4"/>
              </a:rPr>
              <a:t>https://www.hackerearth.com/practice/algorithms/sorting/bubble-sort/tutorial/</a:t>
            </a:r>
            <a:endParaRPr lang="en-IN" dirty="0"/>
          </a:p>
          <a:p>
            <a:r>
              <a:rPr lang="en-IN" dirty="0">
                <a:solidFill>
                  <a:srgbClr val="252C33"/>
                </a:solidFill>
                <a:latin typeface="Open Sans" panose="020B0606030504020204" pitchFamily="34" charset="0"/>
              </a:rPr>
              <a:t>Practice Problems: Solve the following problems to gain more knowledge on bubble sort</a:t>
            </a:r>
          </a:p>
          <a:p>
            <a:pPr lvl="1"/>
            <a:r>
              <a:rPr lang="en-US" dirty="0">
                <a:solidFill>
                  <a:srgbClr val="252C33"/>
                </a:solidFill>
                <a:latin typeface="Open Sans" panose="020B0606030504020204" pitchFamily="34" charset="0"/>
                <a:hlinkClick r:id="rId5"/>
              </a:rPr>
              <a:t>https://www.hackerearth.com/practice/algorithms/sorting/bubble-sort/practice-problems/</a:t>
            </a:r>
            <a:endParaRPr lang="en-US" dirty="0">
              <a:solidFill>
                <a:srgbClr val="252C33"/>
              </a:solidFill>
              <a:latin typeface="Open Sans" panose="020B0606030504020204" pitchFamily="34" charset="0"/>
            </a:endParaRPr>
          </a:p>
          <a:p>
            <a:r>
              <a:rPr lang="en-US" dirty="0">
                <a:solidFill>
                  <a:srgbClr val="252C33"/>
                </a:solidFill>
                <a:latin typeface="Open Sans" panose="020B0606030504020204" pitchFamily="34" charset="0"/>
              </a:rPr>
              <a:t>Solve the practice problems from easy to hard level.</a:t>
            </a:r>
          </a:p>
          <a:p>
            <a:endParaRPr lang="en-IN" dirty="0"/>
          </a:p>
        </p:txBody>
      </p:sp>
    </p:spTree>
    <p:extLst>
      <p:ext uri="{BB962C8B-B14F-4D97-AF65-F5344CB8AC3E}">
        <p14:creationId xmlns:p14="http://schemas.microsoft.com/office/powerpoint/2010/main" val="3113731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188A-0B43-4463-BC4A-79D92B0B8A2B}"/>
              </a:ext>
            </a:extLst>
          </p:cNvPr>
          <p:cNvSpPr>
            <a:spLocks noGrp="1"/>
          </p:cNvSpPr>
          <p:nvPr>
            <p:ph type="title"/>
          </p:nvPr>
        </p:nvSpPr>
        <p:spPr/>
        <p:txBody>
          <a:bodyPr>
            <a:normAutofit fontScale="90000"/>
          </a:bodyPr>
          <a:lstStyle/>
          <a:p>
            <a:br>
              <a:rPr lang="en-IN" i="0" dirty="0">
                <a:solidFill>
                  <a:srgbClr val="46535E"/>
                </a:solidFill>
                <a:effectLst/>
                <a:latin typeface="Open Sans" panose="020B0606030504020204" pitchFamily="34" charset="0"/>
              </a:rPr>
            </a:br>
            <a:br>
              <a:rPr lang="en-IN" i="0" dirty="0">
                <a:solidFill>
                  <a:srgbClr val="46535E"/>
                </a:solidFill>
                <a:effectLst/>
                <a:latin typeface="Open Sans" panose="020B0606030504020204" pitchFamily="34" charset="0"/>
              </a:rPr>
            </a:br>
            <a:r>
              <a:rPr lang="en-IN" i="0" dirty="0">
                <a:solidFill>
                  <a:srgbClr val="46535E"/>
                </a:solidFill>
                <a:effectLst/>
                <a:latin typeface="Open Sans" panose="020B0606030504020204" pitchFamily="34" charset="0"/>
              </a:rPr>
              <a:t>Selection Sort</a:t>
            </a:r>
            <a:br>
              <a:rPr lang="en-IN" i="0" dirty="0">
                <a:solidFill>
                  <a:srgbClr val="46535E"/>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78DEAF9-B54E-43DC-B554-07E73D793BEF}"/>
              </a:ext>
            </a:extLst>
          </p:cNvPr>
          <p:cNvSpPr>
            <a:spLocks noGrp="1"/>
          </p:cNvSpPr>
          <p:nvPr>
            <p:ph idx="1"/>
          </p:nvPr>
        </p:nvSpPr>
        <p:spPr/>
        <p:txBody>
          <a:bodyPr/>
          <a:lstStyle/>
          <a:p>
            <a:r>
              <a:rPr lang="en-US" b="0" i="0" dirty="0">
                <a:solidFill>
                  <a:srgbClr val="252C33"/>
                </a:solidFill>
                <a:effectLst/>
                <a:latin typeface="Open Sans" panose="020B0606030504020204" pitchFamily="34" charset="0"/>
              </a:rPr>
              <a:t>The Selection sort algorithm is based on the idea of finding the minimum or maximum element in an unsorted array and then putting it in its correct position in a sorted array.</a:t>
            </a:r>
          </a:p>
          <a:p>
            <a:r>
              <a:rPr lang="en-US" dirty="0">
                <a:solidFill>
                  <a:srgbClr val="252C33"/>
                </a:solidFill>
                <a:latin typeface="Open Sans" panose="020B0606030504020204" pitchFamily="34" charset="0"/>
              </a:rPr>
              <a:t>Link for the visualizer</a:t>
            </a:r>
          </a:p>
          <a:p>
            <a:pPr lvl="1"/>
            <a:r>
              <a:rPr lang="en-US" b="0" i="0" dirty="0">
                <a:solidFill>
                  <a:srgbClr val="252C33"/>
                </a:solidFill>
                <a:effectLst/>
                <a:latin typeface="Open Sans" panose="020B0606030504020204" pitchFamily="34" charset="0"/>
                <a:hlinkClick r:id="rId2"/>
              </a:rPr>
              <a:t>https://www.hackerearth.com/practice/algorithms/sorting/selection-sort/visualize/</a:t>
            </a:r>
            <a:endParaRPr lang="en-US" dirty="0">
              <a:solidFill>
                <a:srgbClr val="252C33"/>
              </a:solidFill>
              <a:latin typeface="Open Sans" panose="020B0606030504020204" pitchFamily="34" charset="0"/>
            </a:endParaRPr>
          </a:p>
          <a:p>
            <a:r>
              <a:rPr lang="en-US" b="0" i="0" dirty="0">
                <a:solidFill>
                  <a:srgbClr val="252C33"/>
                </a:solidFill>
                <a:effectLst/>
                <a:latin typeface="Open Sans" panose="020B0606030504020204" pitchFamily="34" charset="0"/>
              </a:rPr>
              <a:t>Tuto</a:t>
            </a:r>
            <a:r>
              <a:rPr lang="en-US" dirty="0">
                <a:solidFill>
                  <a:srgbClr val="252C33"/>
                </a:solidFill>
                <a:latin typeface="Open Sans" panose="020B0606030504020204" pitchFamily="34" charset="0"/>
              </a:rPr>
              <a:t>rials:</a:t>
            </a:r>
          </a:p>
          <a:p>
            <a:pPr lvl="1"/>
            <a:r>
              <a:rPr lang="en-US" b="0" i="0" dirty="0">
                <a:solidFill>
                  <a:srgbClr val="252C33"/>
                </a:solidFill>
                <a:effectLst/>
                <a:latin typeface="Open Sans" panose="020B0606030504020204" pitchFamily="34" charset="0"/>
                <a:hlinkClick r:id="rId3"/>
              </a:rPr>
              <a:t>https://www.hackerearth.com/practice/algorithms/sorting/selection-sort/tutorial/</a:t>
            </a:r>
            <a:endParaRPr lang="en-US" b="0" i="0" dirty="0">
              <a:solidFill>
                <a:srgbClr val="252C33"/>
              </a:solidFill>
              <a:effectLst/>
              <a:latin typeface="Open Sans" panose="020B0606030504020204" pitchFamily="34" charset="0"/>
            </a:endParaRPr>
          </a:p>
          <a:p>
            <a:r>
              <a:rPr lang="en-US" b="0" i="0" dirty="0">
                <a:solidFill>
                  <a:srgbClr val="252C33"/>
                </a:solidFill>
                <a:effectLst/>
                <a:latin typeface="Open Sans" panose="020B0606030504020204" pitchFamily="34" charset="0"/>
              </a:rPr>
              <a:t>Practice problems:</a:t>
            </a:r>
          </a:p>
          <a:p>
            <a:pPr lvl="1"/>
            <a:r>
              <a:rPr lang="en-US" b="0" i="0" dirty="0">
                <a:solidFill>
                  <a:srgbClr val="252C33"/>
                </a:solidFill>
                <a:effectLst/>
                <a:latin typeface="Open Sans" panose="020B0606030504020204" pitchFamily="34" charset="0"/>
                <a:hlinkClick r:id="rId4"/>
              </a:rPr>
              <a:t>https://www.hackerearth.com/practice/algorithms/sorting/selection-sort/practice-problems/</a:t>
            </a:r>
            <a:endParaRPr lang="en-US" dirty="0">
              <a:solidFill>
                <a:srgbClr val="252C33"/>
              </a:solidFill>
              <a:latin typeface="Open Sans" panose="020B0606030504020204" pitchFamily="34" charset="0"/>
            </a:endParaRPr>
          </a:p>
          <a:p>
            <a:endParaRPr lang="en-US" b="0" i="0" dirty="0">
              <a:solidFill>
                <a:srgbClr val="252C33"/>
              </a:solidFill>
              <a:effectLst/>
              <a:latin typeface="Open Sans" panose="020B0606030504020204" pitchFamily="34" charset="0"/>
            </a:endParaRPr>
          </a:p>
          <a:p>
            <a:endParaRPr lang="en-US" dirty="0">
              <a:solidFill>
                <a:srgbClr val="252C33"/>
              </a:solidFill>
              <a:latin typeface="Open Sans" panose="020B0606030504020204" pitchFamily="34" charset="0"/>
            </a:endParaRPr>
          </a:p>
          <a:p>
            <a:endParaRPr lang="en-US" b="0" i="0" dirty="0">
              <a:solidFill>
                <a:srgbClr val="252C33"/>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20034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7F08-E960-4BF2-826E-BAD8EDEA62FF}"/>
              </a:ext>
            </a:extLst>
          </p:cNvPr>
          <p:cNvSpPr>
            <a:spLocks noGrp="1"/>
          </p:cNvSpPr>
          <p:nvPr>
            <p:ph type="ctrTitle"/>
          </p:nvPr>
        </p:nvSpPr>
        <p:spPr/>
        <p:txBody>
          <a:bodyPr/>
          <a:lstStyle/>
          <a:p>
            <a:r>
              <a:rPr lang="en-IN" dirty="0"/>
              <a:t>Arrays</a:t>
            </a:r>
          </a:p>
        </p:txBody>
      </p:sp>
      <p:sp>
        <p:nvSpPr>
          <p:cNvPr id="3" name="Subtitle 2">
            <a:extLst>
              <a:ext uri="{FF2B5EF4-FFF2-40B4-BE49-F238E27FC236}">
                <a16:creationId xmlns:a16="http://schemas.microsoft.com/office/drawing/2014/main" id="{F954D6DB-99AD-403E-8236-0DBE5439B1A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45740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838D-8326-4571-9B6E-66B6A657F011}"/>
              </a:ext>
            </a:extLst>
          </p:cNvPr>
          <p:cNvSpPr>
            <a:spLocks noGrp="1"/>
          </p:cNvSpPr>
          <p:nvPr>
            <p:ph type="title"/>
          </p:nvPr>
        </p:nvSpPr>
        <p:spPr/>
        <p:txBody>
          <a:bodyPr>
            <a:normAutofit fontScale="90000"/>
          </a:bodyPr>
          <a:lstStyle/>
          <a:p>
            <a:br>
              <a:rPr lang="en-IN" b="1" i="0" dirty="0">
                <a:solidFill>
                  <a:srgbClr val="46535E"/>
                </a:solidFill>
                <a:effectLst/>
                <a:latin typeface="Open Sans" panose="020B0606030504020204" pitchFamily="34" charset="0"/>
              </a:rPr>
            </a:br>
            <a:br>
              <a:rPr lang="en-IN" b="1" i="0" dirty="0">
                <a:solidFill>
                  <a:srgbClr val="46535E"/>
                </a:solidFill>
                <a:effectLst/>
                <a:latin typeface="Open Sans" panose="020B0606030504020204" pitchFamily="34" charset="0"/>
              </a:rPr>
            </a:br>
            <a:r>
              <a:rPr lang="en-IN" i="0" dirty="0">
                <a:solidFill>
                  <a:srgbClr val="46535E"/>
                </a:solidFill>
                <a:effectLst/>
                <a:latin typeface="Open Sans" panose="020B0606030504020204" pitchFamily="34" charset="0"/>
              </a:rPr>
              <a:t>Insertion Sort</a:t>
            </a:r>
            <a:br>
              <a:rPr lang="en-IN" i="0" dirty="0">
                <a:solidFill>
                  <a:srgbClr val="46535E"/>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C31CFA3-6C8E-4E78-89FC-87E9193219B7}"/>
              </a:ext>
            </a:extLst>
          </p:cNvPr>
          <p:cNvSpPr>
            <a:spLocks noGrp="1"/>
          </p:cNvSpPr>
          <p:nvPr>
            <p:ph idx="1"/>
          </p:nvPr>
        </p:nvSpPr>
        <p:spPr/>
        <p:txBody>
          <a:bodyPr/>
          <a:lstStyle/>
          <a:p>
            <a:pPr algn="l"/>
            <a:r>
              <a:rPr lang="en-US" b="0" i="0" dirty="0">
                <a:solidFill>
                  <a:srgbClr val="252C33"/>
                </a:solidFill>
                <a:effectLst/>
                <a:latin typeface="Open Sans" panose="020B0606030504020204" pitchFamily="34" charset="0"/>
              </a:rPr>
              <a:t>Insertion sort is based on the idea that one element from the input elements is consumed in each iteration to find its correct position i.e., the position to which it belongs in a sorted array.</a:t>
            </a:r>
          </a:p>
          <a:p>
            <a:pPr algn="l"/>
            <a:r>
              <a:rPr lang="en-US" b="0" i="0" dirty="0">
                <a:solidFill>
                  <a:srgbClr val="252C33"/>
                </a:solidFill>
                <a:effectLst/>
                <a:latin typeface="Open Sans" panose="020B0606030504020204" pitchFamily="34" charset="0"/>
              </a:rPr>
              <a:t>It iterates the input elements by growing the sorted array at each iteration. It compares the current element with the largest value in the sorted array. If the current element is greater, then it leaves the element in its place and moves on to the next element else it finds its correct position in the sorted array and moves it to that position. This is done by shifting all the elements, which are larger than the current element, in the sorted array to one position ahead.</a:t>
            </a:r>
          </a:p>
          <a:p>
            <a:r>
              <a:rPr lang="en-IN" dirty="0"/>
              <a:t>Visualizer:</a:t>
            </a:r>
          </a:p>
          <a:p>
            <a:pPr lvl="1"/>
            <a:r>
              <a:rPr lang="en-IN" dirty="0">
                <a:hlinkClick r:id="rId2"/>
              </a:rPr>
              <a:t>https://www.hackerearth.com/practice/algorithms/sorting/insertion-sort/visualize/</a:t>
            </a:r>
            <a:endParaRPr lang="en-IN" dirty="0"/>
          </a:p>
          <a:p>
            <a:r>
              <a:rPr lang="en-IN" dirty="0"/>
              <a:t>Tutorial:</a:t>
            </a:r>
          </a:p>
          <a:p>
            <a:pPr lvl="1"/>
            <a:r>
              <a:rPr lang="en-IN" dirty="0">
                <a:hlinkClick r:id="rId3"/>
              </a:rPr>
              <a:t>https://www.hackerearth.com/practice/algorithms/sorting/insertion-sort/tutorial/</a:t>
            </a:r>
            <a:endParaRPr lang="en-IN" dirty="0"/>
          </a:p>
          <a:p>
            <a:endParaRPr lang="en-IN" dirty="0"/>
          </a:p>
          <a:p>
            <a:endParaRPr lang="en-IN" dirty="0"/>
          </a:p>
        </p:txBody>
      </p:sp>
    </p:spTree>
    <p:extLst>
      <p:ext uri="{BB962C8B-B14F-4D97-AF65-F5344CB8AC3E}">
        <p14:creationId xmlns:p14="http://schemas.microsoft.com/office/powerpoint/2010/main" val="3332263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D319-AE26-44E2-9E40-AAC8B7CAD725}"/>
              </a:ext>
            </a:extLst>
          </p:cNvPr>
          <p:cNvSpPr>
            <a:spLocks noGrp="1"/>
          </p:cNvSpPr>
          <p:nvPr>
            <p:ph type="title"/>
          </p:nvPr>
        </p:nvSpPr>
        <p:spPr/>
        <p:txBody>
          <a:bodyPr>
            <a:normAutofit fontScale="90000"/>
          </a:bodyPr>
          <a:lstStyle/>
          <a:p>
            <a:br>
              <a:rPr lang="en-IN" b="1" i="0" dirty="0">
                <a:solidFill>
                  <a:srgbClr val="46535E"/>
                </a:solidFill>
                <a:effectLst/>
                <a:latin typeface="Open Sans" panose="020B0606030504020204" pitchFamily="34" charset="0"/>
              </a:rPr>
            </a:br>
            <a:br>
              <a:rPr lang="en-IN" b="1" i="0" dirty="0">
                <a:solidFill>
                  <a:srgbClr val="46535E"/>
                </a:solidFill>
                <a:effectLst/>
                <a:latin typeface="Open Sans" panose="020B0606030504020204" pitchFamily="34" charset="0"/>
              </a:rPr>
            </a:br>
            <a:r>
              <a:rPr lang="en-IN" b="1" i="0" dirty="0">
                <a:solidFill>
                  <a:srgbClr val="46535E"/>
                </a:solidFill>
                <a:effectLst/>
                <a:latin typeface="Open Sans" panose="020B0606030504020204" pitchFamily="34" charset="0"/>
              </a:rPr>
              <a:t>Merge Sort</a:t>
            </a:r>
            <a:br>
              <a:rPr lang="en-IN" b="1" i="0" dirty="0">
                <a:solidFill>
                  <a:srgbClr val="46535E"/>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7EBD7D0-0235-4C1D-8BCB-0E7A5DA81074}"/>
              </a:ext>
            </a:extLst>
          </p:cNvPr>
          <p:cNvSpPr>
            <a:spLocks noGrp="1"/>
          </p:cNvSpPr>
          <p:nvPr>
            <p:ph idx="1"/>
          </p:nvPr>
        </p:nvSpPr>
        <p:spPr>
          <a:xfrm>
            <a:off x="1066800" y="2103119"/>
            <a:ext cx="10058400" cy="4324313"/>
          </a:xfrm>
        </p:spPr>
        <p:txBody>
          <a:bodyPr>
            <a:normAutofit lnSpcReduction="10000"/>
          </a:bodyPr>
          <a:lstStyle/>
          <a:p>
            <a:r>
              <a:rPr lang="en-US" b="0" i="0" dirty="0">
                <a:solidFill>
                  <a:srgbClr val="252C33"/>
                </a:solidFill>
                <a:effectLst/>
                <a:latin typeface="Open Sans" panose="020B0606030504020204" pitchFamily="34" charset="0"/>
              </a:rPr>
              <a:t>Merge sort is a divide-and-conquer algorithm based on the idea of breaking down a list into several sub-lists until each sub list consists of a single element and merging those sub lists in a manner that results into a sorted list.</a:t>
            </a:r>
          </a:p>
          <a:p>
            <a:r>
              <a:rPr lang="en-IN" b="1" i="0" dirty="0">
                <a:solidFill>
                  <a:srgbClr val="252C33"/>
                </a:solidFill>
                <a:effectLst/>
                <a:latin typeface="Open Sans" panose="020B0606030504020204" pitchFamily="34" charset="0"/>
              </a:rPr>
              <a:t>Idea:</a:t>
            </a:r>
            <a:endParaRPr lang="en-US" dirty="0">
              <a:solidFill>
                <a:srgbClr val="252C33"/>
              </a:solidFill>
              <a:latin typeface="Open Sans" panose="020B0606030504020204" pitchFamily="34" charset="0"/>
            </a:endParaRPr>
          </a:p>
          <a:p>
            <a:pPr lvl="1">
              <a:buFont typeface="Arial" panose="020B0604020202020204" pitchFamily="34" charset="0"/>
              <a:buChar char="•"/>
            </a:pPr>
            <a:r>
              <a:rPr lang="en-US" b="0" i="0" dirty="0">
                <a:solidFill>
                  <a:srgbClr val="252C33"/>
                </a:solidFill>
                <a:effectLst/>
                <a:latin typeface="Open Sans" panose="020B0606030504020204" pitchFamily="34" charset="0"/>
              </a:rPr>
              <a:t>Divide the unsorted list into N sublists, each containing 1 element.</a:t>
            </a:r>
          </a:p>
          <a:p>
            <a:pPr lvl="1">
              <a:buFont typeface="Arial" panose="020B0604020202020204" pitchFamily="34" charset="0"/>
              <a:buChar char="•"/>
            </a:pPr>
            <a:r>
              <a:rPr lang="en-US" b="0" i="0" dirty="0">
                <a:solidFill>
                  <a:srgbClr val="252C33"/>
                </a:solidFill>
                <a:effectLst/>
                <a:latin typeface="Open Sans" panose="020B0606030504020204" pitchFamily="34" charset="0"/>
              </a:rPr>
              <a:t>Take adjacent pairs of two singleton lists and merge them to form a list of 2 elements. N will now convert into N/2 lists of size 2.</a:t>
            </a:r>
          </a:p>
          <a:p>
            <a:pPr lvl="1">
              <a:buFont typeface="Arial" panose="020B0604020202020204" pitchFamily="34" charset="0"/>
              <a:buChar char="•"/>
            </a:pPr>
            <a:r>
              <a:rPr lang="en-US" b="0" i="0" dirty="0">
                <a:solidFill>
                  <a:srgbClr val="252C33"/>
                </a:solidFill>
                <a:effectLst/>
                <a:latin typeface="Open Sans" panose="020B0606030504020204" pitchFamily="34" charset="0"/>
              </a:rPr>
              <a:t>Repeat the process till a single sorted list of obtained.</a:t>
            </a:r>
          </a:p>
          <a:p>
            <a:pPr>
              <a:buFont typeface="Arial" panose="020B0604020202020204" pitchFamily="34" charset="0"/>
              <a:buChar char="•"/>
            </a:pPr>
            <a:r>
              <a:rPr lang="en-US" b="0" i="0" dirty="0">
                <a:solidFill>
                  <a:srgbClr val="252C33"/>
                </a:solidFill>
                <a:effectLst/>
                <a:latin typeface="Open Sans" panose="020B0606030504020204" pitchFamily="34" charset="0"/>
              </a:rPr>
              <a:t>While comparing two sublists for merging, the first element of both lists is taken into consideration. While sorting in ascending order, the element that is of a lesser value becomes a new element of the sorted list. This procedure is repeated until both the smaller sublists are empty and the new combined sublist comprises all the elements of both the sublists.</a:t>
            </a:r>
          </a:p>
          <a:p>
            <a:pPr>
              <a:buFont typeface="Arial" panose="020B0604020202020204" pitchFamily="34" charset="0"/>
              <a:buChar char="•"/>
            </a:pPr>
            <a:r>
              <a:rPr lang="en-US" dirty="0">
                <a:solidFill>
                  <a:srgbClr val="252C33"/>
                </a:solidFill>
                <a:latin typeface="Open Sans" panose="020B0606030504020204" pitchFamily="34" charset="0"/>
              </a:rPr>
              <a:t>Visualizer: </a:t>
            </a:r>
            <a:r>
              <a:rPr lang="en-US" dirty="0">
                <a:solidFill>
                  <a:srgbClr val="252C33"/>
                </a:solidFill>
                <a:latin typeface="Open Sans" panose="020B0606030504020204" pitchFamily="34" charset="0"/>
                <a:hlinkClick r:id="rId2"/>
              </a:rPr>
              <a:t>https://www.hackerearth.com/practice/algorithms/sorting/merge-sort/visualize/</a:t>
            </a:r>
            <a:endParaRPr lang="en-US" dirty="0">
              <a:solidFill>
                <a:srgbClr val="252C33"/>
              </a:solidFill>
              <a:latin typeface="Open Sans" panose="020B0606030504020204" pitchFamily="34" charset="0"/>
            </a:endParaRPr>
          </a:p>
          <a:p>
            <a:pPr>
              <a:buFont typeface="Arial" panose="020B0604020202020204" pitchFamily="34" charset="0"/>
              <a:buChar char="•"/>
            </a:pPr>
            <a:r>
              <a:rPr lang="en-US" dirty="0">
                <a:solidFill>
                  <a:srgbClr val="252C33"/>
                </a:solidFill>
                <a:latin typeface="Open Sans" panose="020B0606030504020204" pitchFamily="34" charset="0"/>
              </a:rPr>
              <a:t>Tutorial: </a:t>
            </a:r>
            <a:r>
              <a:rPr lang="en-US" dirty="0">
                <a:solidFill>
                  <a:srgbClr val="252C33"/>
                </a:solidFill>
                <a:latin typeface="Open Sans" panose="020B0606030504020204" pitchFamily="34" charset="0"/>
                <a:hlinkClick r:id="rId3"/>
              </a:rPr>
              <a:t>https://www.hackerearth.com/practice/algorithms/sorting/merge-sort/tutorial/</a:t>
            </a:r>
            <a:endParaRPr lang="en-US" dirty="0">
              <a:solidFill>
                <a:srgbClr val="252C33"/>
              </a:solidFill>
              <a:latin typeface="Open Sans" panose="020B0606030504020204" pitchFamily="34" charset="0"/>
            </a:endParaRPr>
          </a:p>
          <a:p>
            <a:pPr>
              <a:buFont typeface="Arial" panose="020B0604020202020204" pitchFamily="34" charset="0"/>
              <a:buChar char="•"/>
            </a:pPr>
            <a:r>
              <a:rPr lang="en-US" dirty="0">
                <a:solidFill>
                  <a:srgbClr val="252C33"/>
                </a:solidFill>
                <a:latin typeface="Open Sans" panose="020B0606030504020204" pitchFamily="34" charset="0"/>
              </a:rPr>
              <a:t>Problems: </a:t>
            </a:r>
            <a:r>
              <a:rPr lang="en-US" dirty="0">
                <a:solidFill>
                  <a:srgbClr val="252C33"/>
                </a:solidFill>
                <a:latin typeface="Open Sans" panose="020B0606030504020204" pitchFamily="34" charset="0"/>
                <a:hlinkClick r:id="rId4"/>
              </a:rPr>
              <a:t>https://www.hackerearth.com/practice/algorithms/sorting/merge-sort/practice-problems/</a:t>
            </a:r>
            <a:endParaRPr lang="en-US" dirty="0">
              <a:solidFill>
                <a:srgbClr val="252C33"/>
              </a:solidFill>
              <a:latin typeface="Open Sans" panose="020B0606030504020204" pitchFamily="34" charset="0"/>
            </a:endParaRPr>
          </a:p>
          <a:p>
            <a:pPr>
              <a:buFont typeface="Arial" panose="020B0604020202020204" pitchFamily="34" charset="0"/>
              <a:buChar char="•"/>
            </a:pPr>
            <a:endParaRPr lang="en-US" dirty="0">
              <a:solidFill>
                <a:srgbClr val="252C33"/>
              </a:solidFill>
              <a:latin typeface="Open Sans" panose="020B0606030504020204" pitchFamily="34" charset="0"/>
            </a:endParaRPr>
          </a:p>
          <a:p>
            <a:pPr>
              <a:buFont typeface="Arial" panose="020B0604020202020204" pitchFamily="34" charset="0"/>
              <a:buChar char="•"/>
            </a:pPr>
            <a:endParaRPr lang="en-US" dirty="0">
              <a:solidFill>
                <a:srgbClr val="252C33"/>
              </a:solidFill>
              <a:latin typeface="Open Sans" panose="020B0606030504020204" pitchFamily="34" charset="0"/>
            </a:endParaRPr>
          </a:p>
          <a:p>
            <a:pPr>
              <a:buFont typeface="Arial" panose="020B0604020202020204" pitchFamily="34" charset="0"/>
              <a:buChar char="•"/>
            </a:pPr>
            <a:endParaRPr lang="en-US" b="0" i="0" dirty="0">
              <a:solidFill>
                <a:srgbClr val="252C33"/>
              </a:solidFill>
              <a:effectLst/>
              <a:latin typeface="Open Sans" panose="020B0606030504020204" pitchFamily="34" charset="0"/>
            </a:endParaRPr>
          </a:p>
          <a:p>
            <a:pPr>
              <a:buFont typeface="Arial" panose="020B0604020202020204" pitchFamily="34" charset="0"/>
              <a:buChar char="•"/>
            </a:pPr>
            <a:endParaRPr lang="en-US" b="0" i="0" dirty="0">
              <a:solidFill>
                <a:srgbClr val="252C33"/>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016042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E3ED-72A2-49D4-8E67-D17DE43194F5}"/>
              </a:ext>
            </a:extLst>
          </p:cNvPr>
          <p:cNvSpPr>
            <a:spLocks noGrp="1"/>
          </p:cNvSpPr>
          <p:nvPr>
            <p:ph type="title"/>
          </p:nvPr>
        </p:nvSpPr>
        <p:spPr/>
        <p:txBody>
          <a:bodyPr>
            <a:normAutofit fontScale="90000"/>
          </a:bodyPr>
          <a:lstStyle/>
          <a:p>
            <a:br>
              <a:rPr lang="en-IN" i="0" dirty="0">
                <a:solidFill>
                  <a:srgbClr val="46535E"/>
                </a:solidFill>
                <a:effectLst/>
                <a:latin typeface="Open Sans" panose="020B0606030504020204" pitchFamily="34" charset="0"/>
              </a:rPr>
            </a:br>
            <a:br>
              <a:rPr lang="en-IN" i="0" dirty="0">
                <a:solidFill>
                  <a:srgbClr val="46535E"/>
                </a:solidFill>
                <a:effectLst/>
                <a:latin typeface="Open Sans" panose="020B0606030504020204" pitchFamily="34" charset="0"/>
              </a:rPr>
            </a:br>
            <a:r>
              <a:rPr lang="en-IN" i="0" dirty="0">
                <a:solidFill>
                  <a:srgbClr val="46535E"/>
                </a:solidFill>
                <a:effectLst/>
                <a:latin typeface="Open Sans" panose="020B0606030504020204" pitchFamily="34" charset="0"/>
              </a:rPr>
              <a:t>Quick Sort</a:t>
            </a:r>
            <a:br>
              <a:rPr lang="en-IN" i="0" dirty="0">
                <a:solidFill>
                  <a:srgbClr val="46535E"/>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3871939-627B-4F0F-B041-26F6B270C8A2}"/>
              </a:ext>
            </a:extLst>
          </p:cNvPr>
          <p:cNvSpPr>
            <a:spLocks noGrp="1"/>
          </p:cNvSpPr>
          <p:nvPr>
            <p:ph idx="1"/>
          </p:nvPr>
        </p:nvSpPr>
        <p:spPr/>
        <p:txBody>
          <a:bodyPr/>
          <a:lstStyle/>
          <a:p>
            <a:pPr algn="l"/>
            <a:r>
              <a:rPr lang="en-US" b="0" i="0" dirty="0">
                <a:solidFill>
                  <a:srgbClr val="252C33"/>
                </a:solidFill>
                <a:effectLst/>
                <a:latin typeface="Open Sans" panose="020B0606030504020204" pitchFamily="34" charset="0"/>
              </a:rPr>
              <a:t>Quick sort is based on the divide-and-conquer approach based on the idea of choosing one element as a pivot element and partitioning the array around it such that: Left side of pivot contains all the elements that are less than the pivot element Right side contains all elements greater than the pivot</a:t>
            </a:r>
          </a:p>
          <a:p>
            <a:pPr algn="l"/>
            <a:r>
              <a:rPr lang="en-US" b="0" i="0" dirty="0">
                <a:solidFill>
                  <a:srgbClr val="252C33"/>
                </a:solidFill>
                <a:effectLst/>
                <a:latin typeface="Open Sans" panose="020B0606030504020204" pitchFamily="34" charset="0"/>
              </a:rPr>
              <a:t>It reduces the space complexity and removes the use of the auxiliary array that is used in merge sort. Selecting a random pivot in an array results in an improved time complexity in most of the cases.</a:t>
            </a:r>
          </a:p>
          <a:p>
            <a:r>
              <a:rPr lang="en-IN" dirty="0"/>
              <a:t>Visualizer: </a:t>
            </a:r>
            <a:r>
              <a:rPr lang="en-IN" dirty="0">
                <a:hlinkClick r:id="rId2"/>
              </a:rPr>
              <a:t>https://www.hackerearth.com/practice/algorithms/sorting/quick-sort/visualize/</a:t>
            </a:r>
            <a:endParaRPr lang="en-IN" dirty="0"/>
          </a:p>
          <a:p>
            <a:r>
              <a:rPr lang="en-IN" dirty="0"/>
              <a:t>Tutorial: </a:t>
            </a:r>
            <a:r>
              <a:rPr lang="en-IN" dirty="0">
                <a:hlinkClick r:id="rId3"/>
              </a:rPr>
              <a:t>https://www.hackerearth.com/practice/algorithms/sorting/quick-sort/tutorial/</a:t>
            </a:r>
            <a:endParaRPr lang="en-IN" dirty="0"/>
          </a:p>
          <a:p>
            <a:r>
              <a:rPr lang="en-IN" dirty="0"/>
              <a:t>Practice Problems: </a:t>
            </a:r>
            <a:r>
              <a:rPr lang="en-IN" dirty="0">
                <a:hlinkClick r:id="rId4"/>
              </a:rPr>
              <a:t>https://www.hackerearth.com/practice/algorithms/sorting/quick-sort/practice-problems/</a:t>
            </a:r>
            <a:endParaRPr lang="en-IN" dirty="0"/>
          </a:p>
          <a:p>
            <a:endParaRPr lang="en-IN" dirty="0"/>
          </a:p>
        </p:txBody>
      </p:sp>
    </p:spTree>
    <p:extLst>
      <p:ext uri="{BB962C8B-B14F-4D97-AF65-F5344CB8AC3E}">
        <p14:creationId xmlns:p14="http://schemas.microsoft.com/office/powerpoint/2010/main" val="3721471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1B83-132E-4153-92DA-06AF9A6E983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5CD5A7D-E44B-40AA-B963-154FA25CCF46}"/>
              </a:ext>
            </a:extLst>
          </p:cNvPr>
          <p:cNvSpPr>
            <a:spLocks noGrp="1"/>
          </p:cNvSpPr>
          <p:nvPr>
            <p:ph idx="1"/>
          </p:nvPr>
        </p:nvSpPr>
        <p:spPr/>
        <p:txBody>
          <a:bodyPr/>
          <a:lstStyle/>
          <a:p>
            <a:r>
              <a:rPr lang="en-IN" dirty="0"/>
              <a:t>For more Sorting algorithms refer hacker earth.</a:t>
            </a:r>
          </a:p>
          <a:p>
            <a:r>
              <a:rPr lang="en-IN" dirty="0">
                <a:hlinkClick r:id="rId2"/>
              </a:rPr>
              <a:t>https://www.hackerearth.com/practice/algorithms/sorting/</a:t>
            </a:r>
            <a:endParaRPr lang="en-IN" dirty="0"/>
          </a:p>
          <a:p>
            <a:endParaRPr lang="en-IN" dirty="0"/>
          </a:p>
          <a:p>
            <a:endParaRPr lang="en-IN" dirty="0"/>
          </a:p>
        </p:txBody>
      </p:sp>
    </p:spTree>
    <p:extLst>
      <p:ext uri="{BB962C8B-B14F-4D97-AF65-F5344CB8AC3E}">
        <p14:creationId xmlns:p14="http://schemas.microsoft.com/office/powerpoint/2010/main" val="3386149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35FA-7612-41A2-97BE-F24C7D533170}"/>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4277FD5C-D9B6-41F1-814E-2FC6E4D09C3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346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3933-028C-4FC6-B700-93439E4F32AD}"/>
              </a:ext>
            </a:extLst>
          </p:cNvPr>
          <p:cNvSpPr>
            <a:spLocks noGrp="1"/>
          </p:cNvSpPr>
          <p:nvPr>
            <p:ph type="title"/>
          </p:nvPr>
        </p:nvSpPr>
        <p:spPr/>
        <p:txBody>
          <a:bodyPr/>
          <a:lstStyle/>
          <a:p>
            <a:r>
              <a:rPr lang="en-IN" dirty="0"/>
              <a:t>Arrays</a:t>
            </a:r>
          </a:p>
        </p:txBody>
      </p:sp>
      <p:sp>
        <p:nvSpPr>
          <p:cNvPr id="3" name="Content Placeholder 2">
            <a:extLst>
              <a:ext uri="{FF2B5EF4-FFF2-40B4-BE49-F238E27FC236}">
                <a16:creationId xmlns:a16="http://schemas.microsoft.com/office/drawing/2014/main" id="{BE25F8F0-3306-4593-AE34-EDF1FAFA4580}"/>
              </a:ext>
            </a:extLst>
          </p:cNvPr>
          <p:cNvSpPr>
            <a:spLocks noGrp="1"/>
          </p:cNvSpPr>
          <p:nvPr>
            <p:ph idx="1"/>
          </p:nvPr>
        </p:nvSpPr>
        <p:spPr/>
        <p:txBody>
          <a:bodyPr/>
          <a:lstStyle/>
          <a:p>
            <a:pPr marL="0" indent="0">
              <a:buNone/>
            </a:pPr>
            <a:endParaRPr lang="en-IN" b="1" dirty="0"/>
          </a:p>
          <a:p>
            <a:pPr marL="0" indent="0">
              <a:buNone/>
            </a:pPr>
            <a:r>
              <a:rPr lang="en-IN" sz="2000" b="1" dirty="0"/>
              <a:t>Learning Path</a:t>
            </a:r>
          </a:p>
          <a:p>
            <a:r>
              <a:rPr lang="en-IN" dirty="0"/>
              <a:t>Step1: Need of Arrays.</a:t>
            </a:r>
          </a:p>
          <a:p>
            <a:r>
              <a:rPr lang="en-IN" dirty="0"/>
              <a:t>Step 2: What is an Array.</a:t>
            </a:r>
          </a:p>
          <a:p>
            <a:r>
              <a:rPr lang="en-IN" dirty="0"/>
              <a:t>Step 3: Array Declaration.</a:t>
            </a:r>
          </a:p>
          <a:p>
            <a:r>
              <a:rPr lang="en-IN" dirty="0"/>
              <a:t>Step 4: Array Initialization.</a:t>
            </a:r>
          </a:p>
          <a:p>
            <a:r>
              <a:rPr lang="en-IN" dirty="0"/>
              <a:t>Step 5:How to use an array.</a:t>
            </a:r>
          </a:p>
          <a:p>
            <a:r>
              <a:rPr lang="en-IN" dirty="0"/>
              <a:t>Step 6: some example problems on arrays.</a:t>
            </a:r>
          </a:p>
          <a:p>
            <a:r>
              <a:rPr lang="en-IN" dirty="0"/>
              <a:t>Step 7:  Resources.</a:t>
            </a:r>
          </a:p>
          <a:p>
            <a:endParaRPr lang="en-IN" dirty="0"/>
          </a:p>
        </p:txBody>
      </p:sp>
    </p:spTree>
    <p:extLst>
      <p:ext uri="{BB962C8B-B14F-4D97-AF65-F5344CB8AC3E}">
        <p14:creationId xmlns:p14="http://schemas.microsoft.com/office/powerpoint/2010/main" val="25210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8219-117A-462B-AFA1-B0D079583B8D}"/>
              </a:ext>
            </a:extLst>
          </p:cNvPr>
          <p:cNvSpPr>
            <a:spLocks noGrp="1"/>
          </p:cNvSpPr>
          <p:nvPr>
            <p:ph type="title"/>
          </p:nvPr>
        </p:nvSpPr>
        <p:spPr/>
        <p:txBody>
          <a:bodyPr/>
          <a:lstStyle/>
          <a:p>
            <a:r>
              <a:rPr lang="en-IN" dirty="0"/>
              <a:t>Need of Arrays</a:t>
            </a:r>
          </a:p>
        </p:txBody>
      </p:sp>
      <p:sp>
        <p:nvSpPr>
          <p:cNvPr id="3" name="Content Placeholder 2">
            <a:extLst>
              <a:ext uri="{FF2B5EF4-FFF2-40B4-BE49-F238E27FC236}">
                <a16:creationId xmlns:a16="http://schemas.microsoft.com/office/drawing/2014/main" id="{284BD843-6682-413D-877F-84774F33D8BE}"/>
              </a:ext>
            </a:extLst>
          </p:cNvPr>
          <p:cNvSpPr>
            <a:spLocks noGrp="1"/>
          </p:cNvSpPr>
          <p:nvPr>
            <p:ph idx="1"/>
          </p:nvPr>
        </p:nvSpPr>
        <p:spPr/>
        <p:txBody>
          <a:bodyPr/>
          <a:lstStyle/>
          <a:p>
            <a:r>
              <a:rPr lang="en-IN" dirty="0">
                <a:latin typeface="Open Sans" panose="020B0606030504020204" pitchFamily="34" charset="0"/>
                <a:ea typeface="Open Sans" panose="020B0606030504020204" pitchFamily="34" charset="0"/>
                <a:cs typeface="Open Sans" panose="020B0606030504020204" pitchFamily="34" charset="0"/>
              </a:rPr>
              <a:t>Before going to learn any new technology one must know the purpose and need of that technology. I believe that then only one can use the learned technology effectively and efficiently.</a:t>
            </a:r>
          </a:p>
          <a:p>
            <a:pPr algn="l"/>
            <a:r>
              <a:rPr lang="en-US" b="1" i="0" dirty="0">
                <a:solidFill>
                  <a:srgbClr val="202124"/>
                </a:solidFill>
                <a:effectLst/>
                <a:latin typeface="Open Sans" panose="020B0606030504020204" pitchFamily="34" charset="0"/>
                <a:ea typeface="Open Sans" panose="020B0606030504020204" pitchFamily="34" charset="0"/>
                <a:cs typeface="Open Sans" panose="020B0606030504020204" pitchFamily="34" charset="0"/>
              </a:rPr>
              <a:t>Why do we need an array?</a:t>
            </a:r>
          </a:p>
          <a:p>
            <a:pPr algn="l"/>
            <a:r>
              <a:rPr lang="en-US" b="0" i="0" dirty="0">
                <a:solidFill>
                  <a:srgbClr val="161616"/>
                </a:solidFill>
                <a:effectLst/>
                <a:latin typeface="Open Sans" panose="020B0606030504020204" pitchFamily="34" charset="0"/>
              </a:rPr>
              <a:t>Let’s consider the situation where we need to get 10 student’s age and store it for some calculation.</a:t>
            </a:r>
          </a:p>
          <a:p>
            <a:pPr marL="0" indent="0" algn="l">
              <a:buNone/>
            </a:pPr>
            <a:r>
              <a:rPr lang="en-US" b="0" i="0" dirty="0">
                <a:solidFill>
                  <a:srgbClr val="161616"/>
                </a:solidFill>
                <a:effectLst/>
                <a:latin typeface="Open Sans" panose="020B0606030504020204" pitchFamily="34" charset="0"/>
              </a:rPr>
              <a:t>Since age is an integer type, we can store it something like below.</a:t>
            </a:r>
          </a:p>
          <a:p>
            <a:r>
              <a:rPr lang="en-US" dirty="0"/>
              <a:t>  </a:t>
            </a:r>
            <a:br>
              <a:rPr lang="en-US" dirty="0"/>
            </a:br>
            <a:endParaRPr lang="en-US" dirty="0"/>
          </a:p>
          <a:p>
            <a:pPr algn="l"/>
            <a:r>
              <a:rPr lang="en-US" b="0" i="0" dirty="0">
                <a:solidFill>
                  <a:srgbClr val="161616"/>
                </a:solidFill>
                <a:effectLst/>
                <a:latin typeface="Open Sans" panose="020B0606030504020204" pitchFamily="34" charset="0"/>
              </a:rPr>
              <a:t>if we declare like above, it will be very difficult for us to manipulate the data. If more number of student joins, then it is very difficult to declare a lot of variables and keep track of it. To overcome this kind of situation, we should use Array data structure.</a:t>
            </a:r>
          </a:p>
          <a:p>
            <a:pPr algn="l"/>
            <a:endParaRPr lang="en-US" b="0" i="0" dirty="0">
              <a:solidFill>
                <a:srgbClr val="161616"/>
              </a:solidFill>
              <a:effectLst/>
              <a:latin typeface="Open Sans" panose="020B0606030504020204" pitchFamily="34" charset="0"/>
            </a:endParaRPr>
          </a:p>
          <a:p>
            <a:pPr marL="0" indent="0">
              <a:buNone/>
            </a:pPr>
            <a:endParaRPr lang="en-IN" b="1" dirty="0"/>
          </a:p>
        </p:txBody>
      </p:sp>
      <p:sp>
        <p:nvSpPr>
          <p:cNvPr id="6" name="Rectangle 5">
            <a:extLst>
              <a:ext uri="{FF2B5EF4-FFF2-40B4-BE49-F238E27FC236}">
                <a16:creationId xmlns:a16="http://schemas.microsoft.com/office/drawing/2014/main" id="{B7C1FF2C-EFDC-4850-9C3D-49DEB7599654}"/>
              </a:ext>
            </a:extLst>
          </p:cNvPr>
          <p:cNvSpPr/>
          <p:nvPr/>
        </p:nvSpPr>
        <p:spPr>
          <a:xfrm>
            <a:off x="1322772" y="3766040"/>
            <a:ext cx="6862440" cy="363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Open Sans" panose="020B0606030504020204" pitchFamily="34" charset="0"/>
                <a:ea typeface="Open Sans" panose="020B0606030504020204" pitchFamily="34" charset="0"/>
                <a:cs typeface="Open Sans" panose="020B0606030504020204" pitchFamily="34" charset="0"/>
              </a:rPr>
              <a:t>int age1,age2,age3,age4,age5,age6,age7,age8,age9,age10;</a:t>
            </a:r>
          </a:p>
        </p:txBody>
      </p:sp>
    </p:spTree>
    <p:extLst>
      <p:ext uri="{BB962C8B-B14F-4D97-AF65-F5344CB8AC3E}">
        <p14:creationId xmlns:p14="http://schemas.microsoft.com/office/powerpoint/2010/main" val="144555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C59B-ABEA-42D6-B4CE-13ABD5DF3515}"/>
              </a:ext>
            </a:extLst>
          </p:cNvPr>
          <p:cNvSpPr>
            <a:spLocks noGrp="1"/>
          </p:cNvSpPr>
          <p:nvPr>
            <p:ph type="title"/>
          </p:nvPr>
        </p:nvSpPr>
        <p:spPr/>
        <p:txBody>
          <a:bodyPr/>
          <a:lstStyle/>
          <a:p>
            <a:r>
              <a:rPr lang="en-IN" dirty="0"/>
              <a:t>What is an Array</a:t>
            </a:r>
          </a:p>
        </p:txBody>
      </p:sp>
      <p:sp>
        <p:nvSpPr>
          <p:cNvPr id="3" name="Content Placeholder 2">
            <a:extLst>
              <a:ext uri="{FF2B5EF4-FFF2-40B4-BE49-F238E27FC236}">
                <a16:creationId xmlns:a16="http://schemas.microsoft.com/office/drawing/2014/main" id="{054040D3-D937-4EAC-AF7C-914B13623F9D}"/>
              </a:ext>
            </a:extLst>
          </p:cNvPr>
          <p:cNvSpPr>
            <a:spLocks noGrp="1"/>
          </p:cNvSpPr>
          <p:nvPr>
            <p:ph idx="1"/>
          </p:nvPr>
        </p:nvSpPr>
        <p:spPr/>
        <p:txBody>
          <a:bodyPr/>
          <a:lstStyle/>
          <a:p>
            <a:r>
              <a:rPr lang="en-US" b="0" i="0" dirty="0">
                <a:solidFill>
                  <a:srgbClr val="161616"/>
                </a:solidFill>
                <a:effectLst/>
                <a:latin typeface="Open Sans" panose="020B0606030504020204" pitchFamily="34" charset="0"/>
              </a:rPr>
              <a:t>An array is a collection of variables in same datatype.</a:t>
            </a:r>
          </a:p>
          <a:p>
            <a:pPr algn="l"/>
            <a:r>
              <a:rPr lang="en-US" b="0" i="0" dirty="0">
                <a:solidFill>
                  <a:srgbClr val="161616"/>
                </a:solidFill>
                <a:effectLst/>
                <a:latin typeface="Open Sans" panose="020B0606030504020204" pitchFamily="34" charset="0"/>
              </a:rPr>
              <a:t>we can’t group different data types in array.</a:t>
            </a:r>
          </a:p>
          <a:p>
            <a:pPr algn="l"/>
            <a:r>
              <a:rPr lang="en-US" b="0" i="0" dirty="0">
                <a:solidFill>
                  <a:srgbClr val="161616"/>
                </a:solidFill>
                <a:effectLst/>
                <a:latin typeface="Open Sans" panose="020B0606030504020204" pitchFamily="34" charset="0"/>
              </a:rPr>
              <a:t>Like, combination of integer and char, char and float etc.</a:t>
            </a:r>
          </a:p>
          <a:p>
            <a:pPr algn="l"/>
            <a:r>
              <a:rPr lang="en-US" b="0" i="0" dirty="0">
                <a:solidFill>
                  <a:srgbClr val="161616"/>
                </a:solidFill>
                <a:effectLst/>
                <a:latin typeface="Open Sans" panose="020B0606030504020204" pitchFamily="34" charset="0"/>
              </a:rPr>
              <a:t>Hence Array is called as homogeneous data type.</a:t>
            </a:r>
          </a:p>
          <a:p>
            <a:r>
              <a:rPr lang="en-US" b="0" i="0" dirty="0">
                <a:solidFill>
                  <a:srgbClr val="161616"/>
                </a:solidFill>
                <a:effectLst/>
                <a:latin typeface="Open Sans" panose="020B0606030504020204" pitchFamily="34" charset="0"/>
              </a:rPr>
              <a:t>If we consider house as a datatype then apartment is an array of house.</a:t>
            </a:r>
          </a:p>
          <a:p>
            <a:endParaRPr lang="en-IN" dirty="0"/>
          </a:p>
        </p:txBody>
      </p:sp>
      <p:pic>
        <p:nvPicPr>
          <p:cNvPr id="5" name="Picture 4">
            <a:extLst>
              <a:ext uri="{FF2B5EF4-FFF2-40B4-BE49-F238E27FC236}">
                <a16:creationId xmlns:a16="http://schemas.microsoft.com/office/drawing/2014/main" id="{503F8136-1597-4249-B883-3F3EFE1783E7}"/>
              </a:ext>
            </a:extLst>
          </p:cNvPr>
          <p:cNvPicPr>
            <a:picLocks noChangeAspect="1"/>
          </p:cNvPicPr>
          <p:nvPr/>
        </p:nvPicPr>
        <p:blipFill>
          <a:blip r:embed="rId2"/>
          <a:stretch>
            <a:fillRect/>
          </a:stretch>
        </p:blipFill>
        <p:spPr>
          <a:xfrm>
            <a:off x="2432482" y="3959441"/>
            <a:ext cx="4740676" cy="2370338"/>
          </a:xfrm>
          <a:prstGeom prst="rect">
            <a:avLst/>
          </a:prstGeom>
        </p:spPr>
      </p:pic>
    </p:spTree>
    <p:extLst>
      <p:ext uri="{BB962C8B-B14F-4D97-AF65-F5344CB8AC3E}">
        <p14:creationId xmlns:p14="http://schemas.microsoft.com/office/powerpoint/2010/main" val="262980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8CBC-16EE-47C5-9CC4-C4A42E819EE2}"/>
              </a:ext>
            </a:extLst>
          </p:cNvPr>
          <p:cNvSpPr>
            <a:spLocks noGrp="1"/>
          </p:cNvSpPr>
          <p:nvPr>
            <p:ph type="title"/>
          </p:nvPr>
        </p:nvSpPr>
        <p:spPr/>
        <p:txBody>
          <a:bodyPr/>
          <a:lstStyle/>
          <a:p>
            <a:r>
              <a:rPr lang="en-IN" dirty="0"/>
              <a:t>Array Declaration</a:t>
            </a:r>
          </a:p>
        </p:txBody>
      </p:sp>
      <p:sp>
        <p:nvSpPr>
          <p:cNvPr id="3" name="Content Placeholder 2">
            <a:extLst>
              <a:ext uri="{FF2B5EF4-FFF2-40B4-BE49-F238E27FC236}">
                <a16:creationId xmlns:a16="http://schemas.microsoft.com/office/drawing/2014/main" id="{BCF38766-C369-41F9-BA03-C019B6913FCB}"/>
              </a:ext>
            </a:extLst>
          </p:cNvPr>
          <p:cNvSpPr>
            <a:spLocks noGrp="1"/>
          </p:cNvSpPr>
          <p:nvPr>
            <p:ph idx="1"/>
          </p:nvPr>
        </p:nvSpPr>
        <p:spPr/>
        <p:txBody>
          <a:bodyPr/>
          <a:lstStyle/>
          <a:p>
            <a:pPr algn="l"/>
            <a:r>
              <a:rPr lang="en-US" b="0" i="0" dirty="0">
                <a:solidFill>
                  <a:srgbClr val="252C33"/>
                </a:solidFill>
                <a:effectLst/>
                <a:latin typeface="Open Sans" panose="020B0606030504020204" pitchFamily="34" charset="0"/>
              </a:rPr>
              <a:t>Declaring an array is language-specific.</a:t>
            </a:r>
          </a:p>
          <a:p>
            <a:pPr algn="l"/>
            <a:r>
              <a:rPr lang="en-US" b="0" i="0" dirty="0">
                <a:solidFill>
                  <a:srgbClr val="252C33"/>
                </a:solidFill>
                <a:effectLst/>
                <a:latin typeface="Open Sans" panose="020B0606030504020204" pitchFamily="34" charset="0"/>
              </a:rPr>
              <a:t>For example, in C/C++, to declare an array, you must specify, the following:</a:t>
            </a:r>
          </a:p>
          <a:p>
            <a:pPr lvl="1">
              <a:buFont typeface="Arial" panose="020B0604020202020204" pitchFamily="34" charset="0"/>
              <a:buChar char="•"/>
            </a:pPr>
            <a:r>
              <a:rPr lang="en-US" b="1" i="0" dirty="0">
                <a:solidFill>
                  <a:srgbClr val="252C33"/>
                </a:solidFill>
                <a:effectLst/>
                <a:latin typeface="Open Sans" panose="020B0606030504020204" pitchFamily="34" charset="0"/>
              </a:rPr>
              <a:t>Size of the array: </a:t>
            </a:r>
            <a:r>
              <a:rPr lang="en-US" b="0" i="0" dirty="0">
                <a:solidFill>
                  <a:srgbClr val="252C33"/>
                </a:solidFill>
                <a:effectLst/>
                <a:latin typeface="Open Sans" panose="020B0606030504020204" pitchFamily="34" charset="0"/>
              </a:rPr>
              <a:t>This defines the number of elements that can be stored in the array.</a:t>
            </a:r>
          </a:p>
          <a:p>
            <a:pPr lvl="1">
              <a:buFont typeface="Arial" panose="020B0604020202020204" pitchFamily="34" charset="0"/>
              <a:buChar char="•"/>
            </a:pPr>
            <a:r>
              <a:rPr lang="en-US" b="1" i="0" dirty="0">
                <a:solidFill>
                  <a:srgbClr val="252C33"/>
                </a:solidFill>
                <a:effectLst/>
                <a:latin typeface="Open Sans" panose="020B0606030504020204" pitchFamily="34" charset="0"/>
              </a:rPr>
              <a:t>Type of array: </a:t>
            </a:r>
            <a:r>
              <a:rPr lang="en-US" b="0" i="0" dirty="0">
                <a:solidFill>
                  <a:srgbClr val="252C33"/>
                </a:solidFill>
                <a:effectLst/>
                <a:latin typeface="Open Sans" panose="020B0606030504020204" pitchFamily="34" charset="0"/>
              </a:rPr>
              <a:t>This defines the type of each element i.e.. number, character, or any other data type</a:t>
            </a:r>
          </a:p>
          <a:p>
            <a:pPr>
              <a:buFont typeface="Arial" panose="020B0604020202020204" pitchFamily="34" charset="0"/>
              <a:buChar char="•"/>
            </a:pPr>
            <a:r>
              <a:rPr lang="en-US" b="0" i="0" dirty="0">
                <a:solidFill>
                  <a:srgbClr val="252C33"/>
                </a:solidFill>
                <a:effectLst/>
                <a:latin typeface="Open Sans" panose="020B0606030504020204" pitchFamily="34" charset="0"/>
              </a:rPr>
              <a:t>A C++ example would be:.</a:t>
            </a:r>
          </a:p>
          <a:p>
            <a:pPr lvl="1">
              <a:buFont typeface="Arial" panose="020B0604020202020204" pitchFamily="34" charset="0"/>
              <a:buChar char="•"/>
            </a:pPr>
            <a:endParaRPr lang="en-US" b="0" i="0" dirty="0">
              <a:solidFill>
                <a:srgbClr val="252C33"/>
              </a:solidFill>
              <a:effectLst/>
              <a:latin typeface="Open Sans" panose="020B0606030504020204" pitchFamily="34" charset="0"/>
            </a:endParaRPr>
          </a:p>
          <a:p>
            <a:pPr marL="274320" lvl="1" indent="0">
              <a:buNone/>
            </a:pPr>
            <a:endParaRPr lang="en-US" b="0" i="0" dirty="0">
              <a:solidFill>
                <a:srgbClr val="252C33"/>
              </a:solidFill>
              <a:effectLst/>
              <a:latin typeface="Open Sans" panose="020B0606030504020204" pitchFamily="34" charset="0"/>
            </a:endParaRPr>
          </a:p>
          <a:p>
            <a:pPr marL="274320" lvl="1" indent="0">
              <a:buNone/>
            </a:pPr>
            <a:endParaRPr lang="en-US" dirty="0">
              <a:solidFill>
                <a:srgbClr val="252C33"/>
              </a:solidFill>
              <a:latin typeface="Open Sans" panose="020B0606030504020204" pitchFamily="34" charset="0"/>
            </a:endParaRPr>
          </a:p>
          <a:p>
            <a:pPr marL="274320" lvl="1" indent="0">
              <a:buNone/>
            </a:pPr>
            <a:r>
              <a:rPr lang="en-US" sz="1500" b="0" i="0" dirty="0">
                <a:solidFill>
                  <a:srgbClr val="252C33"/>
                </a:solidFill>
                <a:effectLst/>
                <a:latin typeface="Open Sans" panose="020B0606030504020204" pitchFamily="34" charset="0"/>
              </a:rPr>
              <a:t>Above statement is used to create an array which can hold 5 integer values.</a:t>
            </a:r>
          </a:p>
          <a:p>
            <a:endParaRPr lang="en-IN" dirty="0"/>
          </a:p>
        </p:txBody>
      </p:sp>
      <p:sp>
        <p:nvSpPr>
          <p:cNvPr id="4" name="Rectangle 3">
            <a:extLst>
              <a:ext uri="{FF2B5EF4-FFF2-40B4-BE49-F238E27FC236}">
                <a16:creationId xmlns:a16="http://schemas.microsoft.com/office/drawing/2014/main" id="{85BCBD6F-AAE2-4F86-9FE9-9E09FD0232E5}"/>
              </a:ext>
            </a:extLst>
          </p:cNvPr>
          <p:cNvSpPr/>
          <p:nvPr/>
        </p:nvSpPr>
        <p:spPr>
          <a:xfrm>
            <a:off x="1642369" y="3799493"/>
            <a:ext cx="1766656" cy="3197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 arr[5];</a:t>
            </a:r>
          </a:p>
        </p:txBody>
      </p:sp>
    </p:spTree>
    <p:extLst>
      <p:ext uri="{BB962C8B-B14F-4D97-AF65-F5344CB8AC3E}">
        <p14:creationId xmlns:p14="http://schemas.microsoft.com/office/powerpoint/2010/main" val="48881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4B9E-70A9-4277-BD3C-F0994441F240}"/>
              </a:ext>
            </a:extLst>
          </p:cNvPr>
          <p:cNvSpPr>
            <a:spLocks noGrp="1"/>
          </p:cNvSpPr>
          <p:nvPr>
            <p:ph type="title"/>
          </p:nvPr>
        </p:nvSpPr>
        <p:spPr/>
        <p:txBody>
          <a:bodyPr/>
          <a:lstStyle/>
          <a:p>
            <a:r>
              <a:rPr lang="en-IN" dirty="0"/>
              <a:t>Array Initialization</a:t>
            </a:r>
          </a:p>
        </p:txBody>
      </p:sp>
      <p:sp>
        <p:nvSpPr>
          <p:cNvPr id="3" name="Content Placeholder 2">
            <a:extLst>
              <a:ext uri="{FF2B5EF4-FFF2-40B4-BE49-F238E27FC236}">
                <a16:creationId xmlns:a16="http://schemas.microsoft.com/office/drawing/2014/main" id="{0F9E2CD7-E047-4AD3-825D-2ADA7C2A2CDB}"/>
              </a:ext>
            </a:extLst>
          </p:cNvPr>
          <p:cNvSpPr>
            <a:spLocks noGrp="1"/>
          </p:cNvSpPr>
          <p:nvPr>
            <p:ph idx="1"/>
          </p:nvPr>
        </p:nvSpPr>
        <p:spPr/>
        <p:txBody>
          <a:bodyPr/>
          <a:lstStyle/>
          <a:p>
            <a:r>
              <a:rPr lang="en-US" b="0" i="0" dirty="0">
                <a:solidFill>
                  <a:srgbClr val="252C33"/>
                </a:solidFill>
                <a:effectLst/>
                <a:latin typeface="Open Sans" panose="020B0606030504020204" pitchFamily="34" charset="0"/>
              </a:rPr>
              <a:t>Array can be initialized either at the time of declaration or after that.</a:t>
            </a:r>
          </a:p>
          <a:p>
            <a:r>
              <a:rPr lang="en-US" b="0" i="0" dirty="0">
                <a:solidFill>
                  <a:srgbClr val="252C33"/>
                </a:solidFill>
                <a:effectLst/>
                <a:latin typeface="Open Sans" panose="020B0606030504020204" pitchFamily="34" charset="0"/>
              </a:rPr>
              <a:t>The sample format of an array that is initialized in C++, is</a:t>
            </a:r>
          </a:p>
          <a:p>
            <a:endParaRPr lang="en-IN" dirty="0"/>
          </a:p>
          <a:p>
            <a:r>
              <a:rPr lang="en-US" b="0" i="0" dirty="0">
                <a:solidFill>
                  <a:srgbClr val="252C33"/>
                </a:solidFill>
                <a:effectLst/>
                <a:latin typeface="Open Sans" panose="020B0606030504020204" pitchFamily="34" charset="0"/>
              </a:rPr>
              <a:t>An array can be initialized after declaration by assigning values to each index of the array as follows</a:t>
            </a:r>
            <a:r>
              <a:rPr lang="en-IN" b="0" i="0" dirty="0">
                <a:solidFill>
                  <a:srgbClr val="252C33"/>
                </a:solidFill>
                <a:effectLst/>
                <a:latin typeface="Open Sans" panose="020B0606030504020204" pitchFamily="34" charset="0"/>
              </a:rPr>
              <a:t>.</a:t>
            </a:r>
          </a:p>
          <a:p>
            <a:r>
              <a:rPr lang="en-IN" b="0" i="0" dirty="0">
                <a:solidFill>
                  <a:srgbClr val="252C33"/>
                </a:solidFill>
                <a:effectLst/>
                <a:latin typeface="Open Sans" panose="020B0606030504020204" pitchFamily="34" charset="0"/>
              </a:rPr>
              <a:t>C++ example:</a:t>
            </a:r>
            <a:endParaRPr lang="en-IN" dirty="0">
              <a:solidFill>
                <a:srgbClr val="252C33"/>
              </a:solidFill>
              <a:latin typeface="Open Sans" panose="020B0606030504020204" pitchFamily="34" charset="0"/>
            </a:endParaRPr>
          </a:p>
          <a:p>
            <a:endParaRPr lang="en-IN" dirty="0"/>
          </a:p>
          <a:p>
            <a:endParaRPr lang="en-IN" dirty="0"/>
          </a:p>
        </p:txBody>
      </p:sp>
      <p:sp>
        <p:nvSpPr>
          <p:cNvPr id="4" name="Rectangle 3">
            <a:extLst>
              <a:ext uri="{FF2B5EF4-FFF2-40B4-BE49-F238E27FC236}">
                <a16:creationId xmlns:a16="http://schemas.microsoft.com/office/drawing/2014/main" id="{7355CDD8-3D8F-43CC-B15A-728ECE4F4C81}"/>
              </a:ext>
            </a:extLst>
          </p:cNvPr>
          <p:cNvSpPr/>
          <p:nvPr/>
        </p:nvSpPr>
        <p:spPr>
          <a:xfrm>
            <a:off x="1482571" y="2823100"/>
            <a:ext cx="3852909" cy="417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 arr[5]={1,4,3,2,5};</a:t>
            </a:r>
          </a:p>
        </p:txBody>
      </p:sp>
      <p:sp>
        <p:nvSpPr>
          <p:cNvPr id="6" name="Rectangle 5">
            <a:extLst>
              <a:ext uri="{FF2B5EF4-FFF2-40B4-BE49-F238E27FC236}">
                <a16:creationId xmlns:a16="http://schemas.microsoft.com/office/drawing/2014/main" id="{E70B190C-4239-4755-B54F-EF266911CFA7}"/>
              </a:ext>
            </a:extLst>
          </p:cNvPr>
          <p:cNvSpPr/>
          <p:nvPr/>
        </p:nvSpPr>
        <p:spPr>
          <a:xfrm>
            <a:off x="1482571" y="3994951"/>
            <a:ext cx="2814221" cy="887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 arr[5];</a:t>
            </a:r>
          </a:p>
          <a:p>
            <a:pPr algn="ctr"/>
            <a:r>
              <a:rPr lang="en-IN" dirty="0">
                <a:solidFill>
                  <a:schemeClr val="tx1"/>
                </a:solidFill>
              </a:rPr>
              <a:t>arr[2]=10;</a:t>
            </a:r>
          </a:p>
          <a:p>
            <a:pPr algn="ctr"/>
            <a:r>
              <a:rPr lang="en-IN" dirty="0">
                <a:solidFill>
                  <a:schemeClr val="tx1"/>
                </a:solidFill>
              </a:rPr>
              <a:t>arr[3]=20;</a:t>
            </a:r>
          </a:p>
        </p:txBody>
      </p:sp>
    </p:spTree>
    <p:extLst>
      <p:ext uri="{BB962C8B-B14F-4D97-AF65-F5344CB8AC3E}">
        <p14:creationId xmlns:p14="http://schemas.microsoft.com/office/powerpoint/2010/main" val="166292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3205-C01D-4B3A-83EA-A31591091F7A}"/>
              </a:ext>
            </a:extLst>
          </p:cNvPr>
          <p:cNvSpPr>
            <a:spLocks noGrp="1"/>
          </p:cNvSpPr>
          <p:nvPr>
            <p:ph type="title"/>
          </p:nvPr>
        </p:nvSpPr>
        <p:spPr/>
        <p:txBody>
          <a:bodyPr/>
          <a:lstStyle/>
          <a:p>
            <a:r>
              <a:rPr lang="en-IN" dirty="0"/>
              <a:t>How to use an Array</a:t>
            </a:r>
          </a:p>
        </p:txBody>
      </p:sp>
      <p:sp>
        <p:nvSpPr>
          <p:cNvPr id="3" name="Content Placeholder 2">
            <a:extLst>
              <a:ext uri="{FF2B5EF4-FFF2-40B4-BE49-F238E27FC236}">
                <a16:creationId xmlns:a16="http://schemas.microsoft.com/office/drawing/2014/main" id="{1E493221-AF20-44DF-BB99-BA962124D6E5}"/>
              </a:ext>
            </a:extLst>
          </p:cNvPr>
          <p:cNvSpPr>
            <a:spLocks noGrp="1"/>
          </p:cNvSpPr>
          <p:nvPr>
            <p:ph idx="1"/>
          </p:nvPr>
        </p:nvSpPr>
        <p:spPr/>
        <p:txBody>
          <a:bodyPr/>
          <a:lstStyle/>
          <a:p>
            <a:r>
              <a:rPr lang="en-US" b="0" i="0" dirty="0">
                <a:solidFill>
                  <a:srgbClr val="161616"/>
                </a:solidFill>
                <a:effectLst/>
                <a:latin typeface="Open Sans" panose="020B0606030504020204" pitchFamily="34" charset="0"/>
              </a:rPr>
              <a:t>To store 10 students age, we can simply declare array like below.</a:t>
            </a:r>
          </a:p>
          <a:p>
            <a:r>
              <a:rPr lang="en-IN" dirty="0"/>
              <a:t>                                                </a:t>
            </a:r>
          </a:p>
          <a:p>
            <a:r>
              <a:rPr lang="en-US" b="0" i="0" dirty="0">
                <a:solidFill>
                  <a:srgbClr val="161616"/>
                </a:solidFill>
                <a:effectLst/>
                <a:latin typeface="Open Sans" panose="020B0606030504020204" pitchFamily="34" charset="0"/>
              </a:rPr>
              <a:t>Array index starts from 0</a:t>
            </a:r>
            <a:r>
              <a:rPr lang="en-IN" b="0" i="0" dirty="0">
                <a:solidFill>
                  <a:srgbClr val="161616"/>
                </a:solidFill>
                <a:effectLst/>
                <a:latin typeface="Open Sans" panose="020B0606030504020204" pitchFamily="34" charset="0"/>
              </a:rPr>
              <a:t>.</a:t>
            </a:r>
          </a:p>
          <a:p>
            <a:pPr algn="l"/>
            <a:r>
              <a:rPr lang="en-US" b="0" i="0" dirty="0">
                <a:solidFill>
                  <a:srgbClr val="161616"/>
                </a:solidFill>
                <a:effectLst/>
                <a:latin typeface="Open Sans" panose="020B0606030504020204" pitchFamily="34" charset="0"/>
              </a:rPr>
              <a:t>To access 1st student’s age, we can directly use index 0. i.e. age[0]</a:t>
            </a:r>
          </a:p>
          <a:p>
            <a:pPr algn="l"/>
            <a:r>
              <a:rPr lang="en-US" b="0" i="0" dirty="0">
                <a:solidFill>
                  <a:srgbClr val="161616"/>
                </a:solidFill>
                <a:effectLst/>
                <a:latin typeface="Open Sans" panose="020B0606030504020204" pitchFamily="34" charset="0"/>
              </a:rPr>
              <a:t>To access 5th student’s age, we can directly use index 4. i.e. age[4]</a:t>
            </a:r>
          </a:p>
          <a:p>
            <a:endParaRPr lang="en-IN" dirty="0"/>
          </a:p>
        </p:txBody>
      </p:sp>
      <p:sp>
        <p:nvSpPr>
          <p:cNvPr id="4" name="Rectangle 3">
            <a:extLst>
              <a:ext uri="{FF2B5EF4-FFF2-40B4-BE49-F238E27FC236}">
                <a16:creationId xmlns:a16="http://schemas.microsoft.com/office/drawing/2014/main" id="{5848A7DF-2107-42D3-9F38-58E7920ADD45}"/>
              </a:ext>
            </a:extLst>
          </p:cNvPr>
          <p:cNvSpPr/>
          <p:nvPr/>
        </p:nvSpPr>
        <p:spPr>
          <a:xfrm>
            <a:off x="1473693" y="2512231"/>
            <a:ext cx="2086253" cy="337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 ages[10];</a:t>
            </a:r>
          </a:p>
        </p:txBody>
      </p:sp>
      <p:pic>
        <p:nvPicPr>
          <p:cNvPr id="6" name="Picture 5">
            <a:extLst>
              <a:ext uri="{FF2B5EF4-FFF2-40B4-BE49-F238E27FC236}">
                <a16:creationId xmlns:a16="http://schemas.microsoft.com/office/drawing/2014/main" id="{19555AAC-90B3-4CF1-B7FB-86DA0B05EB6C}"/>
              </a:ext>
            </a:extLst>
          </p:cNvPr>
          <p:cNvPicPr>
            <a:picLocks noChangeAspect="1"/>
          </p:cNvPicPr>
          <p:nvPr/>
        </p:nvPicPr>
        <p:blipFill>
          <a:blip r:embed="rId2"/>
          <a:stretch>
            <a:fillRect/>
          </a:stretch>
        </p:blipFill>
        <p:spPr>
          <a:xfrm>
            <a:off x="1580226" y="4154748"/>
            <a:ext cx="5832630" cy="2060657"/>
          </a:xfrm>
          <a:prstGeom prst="rect">
            <a:avLst/>
          </a:prstGeom>
        </p:spPr>
      </p:pic>
    </p:spTree>
    <p:extLst>
      <p:ext uri="{BB962C8B-B14F-4D97-AF65-F5344CB8AC3E}">
        <p14:creationId xmlns:p14="http://schemas.microsoft.com/office/powerpoint/2010/main" val="232386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95A6-F3C3-447F-90E3-43E16AB882CD}"/>
              </a:ext>
            </a:extLst>
          </p:cNvPr>
          <p:cNvSpPr>
            <a:spLocks noGrp="1"/>
          </p:cNvSpPr>
          <p:nvPr>
            <p:ph type="title"/>
          </p:nvPr>
        </p:nvSpPr>
        <p:spPr/>
        <p:txBody>
          <a:bodyPr>
            <a:normAutofit fontScale="90000"/>
          </a:bodyPr>
          <a:lstStyle/>
          <a:p>
            <a:br>
              <a:rPr lang="en-US" i="0" u="none" strike="noStrike" dirty="0">
                <a:solidFill>
                  <a:srgbClr val="111111"/>
                </a:solidFill>
                <a:effectLst/>
                <a:latin typeface="Merriweather"/>
              </a:rPr>
            </a:br>
            <a:br>
              <a:rPr lang="en-US" i="0" u="none" strike="noStrike" dirty="0">
                <a:solidFill>
                  <a:srgbClr val="111111"/>
                </a:solidFill>
                <a:effectLst/>
                <a:latin typeface="Merriweather"/>
              </a:rPr>
            </a:br>
            <a:r>
              <a:rPr lang="en-US" i="0" u="none" strike="noStrike" dirty="0">
                <a:solidFill>
                  <a:srgbClr val="111111"/>
                </a:solidFill>
                <a:effectLst/>
                <a:latin typeface="Merriweather"/>
              </a:rPr>
              <a:t>Array practice problems and Solutions</a:t>
            </a:r>
            <a:br>
              <a:rPr lang="en-US" b="1" i="0" u="none" strike="noStrike" dirty="0">
                <a:solidFill>
                  <a:srgbClr val="111111"/>
                </a:solidFill>
                <a:effectLst/>
                <a:latin typeface="Merriweather"/>
              </a:rPr>
            </a:br>
            <a:endParaRPr lang="en-IN" dirty="0"/>
          </a:p>
        </p:txBody>
      </p:sp>
      <p:sp>
        <p:nvSpPr>
          <p:cNvPr id="3" name="Content Placeholder 2">
            <a:extLst>
              <a:ext uri="{FF2B5EF4-FFF2-40B4-BE49-F238E27FC236}">
                <a16:creationId xmlns:a16="http://schemas.microsoft.com/office/drawing/2014/main" id="{63EBEF88-F9FC-4C7F-87E0-3E05D46C3653}"/>
              </a:ext>
            </a:extLst>
          </p:cNvPr>
          <p:cNvSpPr>
            <a:spLocks noGrp="1"/>
          </p:cNvSpPr>
          <p:nvPr>
            <p:ph idx="1"/>
          </p:nvPr>
        </p:nvSpPr>
        <p:spPr/>
        <p:txBody>
          <a:bodyPr/>
          <a:lstStyle/>
          <a:p>
            <a:r>
              <a:rPr lang="en-IN" dirty="0"/>
              <a:t>One can find the practice problems with solutions here</a:t>
            </a:r>
          </a:p>
          <a:p>
            <a:r>
              <a:rPr lang="en-IN" dirty="0">
                <a:hlinkClick r:id="rId2"/>
              </a:rPr>
              <a:t>https://www.csinfo360.com/p/array-practice-problems.html</a:t>
            </a:r>
            <a:endParaRPr lang="en-IN" dirty="0"/>
          </a:p>
        </p:txBody>
      </p:sp>
    </p:spTree>
    <p:extLst>
      <p:ext uri="{BB962C8B-B14F-4D97-AF65-F5344CB8AC3E}">
        <p14:creationId xmlns:p14="http://schemas.microsoft.com/office/powerpoint/2010/main" val="2861004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{60084733-8448-4074-854F-95678D9941EC}tf11531919_win32</Template>
  <TotalTime>1343</TotalTime>
  <Words>1847</Words>
  <Application>Microsoft Office PowerPoint</Application>
  <PresentationFormat>Widescreen</PresentationFormat>
  <Paragraphs>162</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Avenir Next LT Pro</vt:lpstr>
      <vt:lpstr>Avenir Next LT Pro Light</vt:lpstr>
      <vt:lpstr>Calibri</vt:lpstr>
      <vt:lpstr>Garamond</vt:lpstr>
      <vt:lpstr>inter-regular</vt:lpstr>
      <vt:lpstr>Merriweather</vt:lpstr>
      <vt:lpstr>Open Sans</vt:lpstr>
      <vt:lpstr>SavonVTI</vt:lpstr>
      <vt:lpstr>Arrays 2d arrays sorting</vt:lpstr>
      <vt:lpstr>Arrays</vt:lpstr>
      <vt:lpstr>Arrays</vt:lpstr>
      <vt:lpstr>Need of Arrays</vt:lpstr>
      <vt:lpstr>What is an Array</vt:lpstr>
      <vt:lpstr>Array Declaration</vt:lpstr>
      <vt:lpstr>Array Initialization</vt:lpstr>
      <vt:lpstr>How to use an Array</vt:lpstr>
      <vt:lpstr>  Array practice problems and Solutions </vt:lpstr>
      <vt:lpstr>References</vt:lpstr>
      <vt:lpstr>2D Arrays</vt:lpstr>
      <vt:lpstr>2D Arrays</vt:lpstr>
      <vt:lpstr>2D array declaration:</vt:lpstr>
      <vt:lpstr>2D array initialization:</vt:lpstr>
      <vt:lpstr>More References</vt:lpstr>
      <vt:lpstr>Sorting</vt:lpstr>
      <vt:lpstr> Sorting</vt:lpstr>
      <vt:lpstr>Bubble Sort </vt:lpstr>
      <vt:lpstr>  Selection Sort </vt:lpstr>
      <vt:lpstr>  Insertion Sort </vt:lpstr>
      <vt:lpstr>  Merge Sort </vt:lpstr>
      <vt:lpstr>  Quick Sort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2d arrays sorting</dc:title>
  <dc:creator>Narendra Kumar Gadidamalla</dc:creator>
  <cp:lastModifiedBy>Narendra Kumar Gadidamalla</cp:lastModifiedBy>
  <cp:revision>6</cp:revision>
  <dcterms:created xsi:type="dcterms:W3CDTF">2021-07-30T05:36:48Z</dcterms:created>
  <dcterms:modified xsi:type="dcterms:W3CDTF">2021-07-31T04:00:35Z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