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45.jpg" ContentType="image/jpg"/>
  <Override PartName="/ppt/media/image46.jpg" ContentType="image/jpg"/>
  <Override PartName="/ppt/media/image47.jpg" ContentType="image/jpg"/>
  <Override PartName="/ppt/media/image48.jpg" ContentType="image/jpg"/>
  <Override PartName="/ppt/media/image49.jpg" ContentType="image/jpg"/>
  <Override PartName="/ppt/media/image50.jpg" ContentType="image/jpg"/>
  <Override PartName="/ppt/media/image51.jpg" ContentType="image/jpg"/>
  <Override PartName="/ppt/media/image53.jpg" ContentType="image/jpg"/>
  <Override PartName="/ppt/media/image54.jpg" ContentType="image/jpg"/>
  <Override PartName="/ppt/media/image59.jpg" ContentType="image/jpg"/>
  <Override PartName="/ppt/media/image60.jpg" ContentType="image/jpg"/>
  <Override PartName="/ppt/media/image61.jpg" ContentType="image/jpg"/>
  <Override PartName="/ppt/media/image62.jpg" ContentType="image/jpg"/>
  <Override PartName="/ppt/media/image64.jpg" ContentType="image/jpg"/>
  <Override PartName="/ppt/media/image65.jpg" ContentType="image/jpg"/>
  <Override PartName="/ppt/media/image67.jpg" ContentType="image/jpg"/>
  <Override PartName="/ppt/media/image69.jpg" ContentType="image/jpg"/>
  <Override PartName="/ppt/media/image72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117" r:id="rId1"/>
  </p:sldMasterIdLst>
  <p:notesMasterIdLst>
    <p:notesMasterId r:id="rId37"/>
  </p:notesMasterIdLst>
  <p:sldIdLst>
    <p:sldId id="300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3" r:id="rId16"/>
    <p:sldId id="275" r:id="rId17"/>
    <p:sldId id="277" r:id="rId18"/>
    <p:sldId id="278" r:id="rId19"/>
    <p:sldId id="280" r:id="rId20"/>
    <p:sldId id="281" r:id="rId21"/>
    <p:sldId id="283" r:id="rId22"/>
    <p:sldId id="284" r:id="rId23"/>
    <p:sldId id="285" r:id="rId24"/>
    <p:sldId id="286" r:id="rId25"/>
    <p:sldId id="287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7" r:id="rId34"/>
    <p:sldId id="298" r:id="rId35"/>
    <p:sldId id="299" r:id="rId36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>
      <p:cViewPr varScale="1">
        <p:scale>
          <a:sx n="82" d="100"/>
          <a:sy n="82" d="100"/>
        </p:scale>
        <p:origin x="64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9987B-A1B6-456A-A1AE-12D0D6ACD5E4}" type="datetimeFigureOut">
              <a:rPr lang="en-IN" smtClean="0"/>
              <a:t>31-07-2021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1ED10-BA56-49BC-91C8-2AF034DB95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3166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88AA-E12E-46CD-B1EE-01AED2584065}" type="datetime1">
              <a:rPr lang="en-US" smtClean="0"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87161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88AA-E12E-46CD-B1EE-01AED2584065}" type="datetime1">
              <a:rPr lang="en-US" smtClean="0"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7228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88AA-E12E-46CD-B1EE-01AED2584065}" type="datetime1">
              <a:rPr lang="en-US" smtClean="0"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9075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71952" y="646938"/>
            <a:ext cx="684809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Gothic Uralic"/>
                <a:cs typeface="Gothic Uralic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01686-E9A8-42A1-8B00-E44782DA1EDF}" type="datetime1">
              <a:rPr lang="en-US" smtClean="0"/>
              <a:t>7/31/2021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2899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CA31-4458-4C4E-97DC-4FC86E337F18}" type="datetime1">
              <a:rPr lang="en-US" smtClean="0"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22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88AA-E12E-46CD-B1EE-01AED2584065}" type="datetime1">
              <a:rPr lang="en-US" smtClean="0"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8318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88AA-E12E-46CD-B1EE-01AED2584065}" type="datetime1">
              <a:rPr lang="en-US" smtClean="0"/>
              <a:t>7/31/2021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06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88AA-E12E-46CD-B1EE-01AED2584065}" type="datetime1">
              <a:rPr lang="en-US" smtClean="0"/>
              <a:t>7/31/2021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4516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4D2C-0E48-475B-8564-C9257B8FF7F0}" type="datetime1">
              <a:rPr lang="en-US" smtClean="0"/>
              <a:t>7/31/2021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02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F64E-7B9B-4D48-8EC6-F8B6BD923446}" type="datetime1">
              <a:rPr lang="en-US" smtClean="0"/>
              <a:t>7/31/2021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977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88AA-E12E-46CD-B1EE-01AED2584065}" type="datetime1">
              <a:rPr lang="en-US" smtClean="0"/>
              <a:t>7/31/2021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9293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02288AA-E12E-46CD-B1EE-01AED2584065}" type="datetime1">
              <a:rPr lang="en-US" smtClean="0"/>
              <a:t>7/31/2021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22871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288AA-E12E-46CD-B1EE-01AED2584065}" type="datetime1">
              <a:rPr lang="en-US" smtClean="0"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24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8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  <p:sldLayoutId id="2147484129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BYbgopx44vo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9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acebook.githu/" TargetMode="External"/><Relationship Id="rId4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ylermcginnis/Flux-Todolist" TargetMode="Externa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actjs/react-router/blob/latest/doc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/docs/getting-started.html" TargetMode="External"/><Relationship Id="rId2" Type="http://schemas.openxmlformats.org/officeDocument/2006/relationships/hyperlink" Target="http://tylermcginnis.com/reactjs-tutorial-a-comprehensive-guide-to-building-apps-with-reac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irpair.com/angularjs/posts/angular-vs-react-the-tie-breaker" TargetMode="External"/><Relationship Id="rId5" Type="http://schemas.openxmlformats.org/officeDocument/2006/relationships/hyperlink" Target="http://teropa.info/blog/2015/03/02/change-and-its-detection-in-javascript-frameworks.html" TargetMode="External"/><Relationship Id="rId4" Type="http://schemas.openxmlformats.org/officeDocument/2006/relationships/hyperlink" Target="https://github.com/reactjs/react-router/tree/latest/docs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E161-3FF0-46C4-8D25-A5B114D61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00" y="2590800"/>
            <a:ext cx="3886200" cy="946316"/>
          </a:xfrm>
        </p:spPr>
        <p:txBody>
          <a:bodyPr>
            <a:normAutofit/>
          </a:bodyPr>
          <a:lstStyle/>
          <a:p>
            <a:r>
              <a:rPr lang="en-IN" sz="6000" dirty="0"/>
              <a:t>ReactJS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9C81F-1CFD-4C5C-9090-4C3659A4E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4486870"/>
            <a:ext cx="4954904" cy="830997"/>
          </a:xfrm>
        </p:spPr>
        <p:txBody>
          <a:bodyPr>
            <a:normAutofit fontScale="47500" lnSpcReduction="20000"/>
          </a:bodyPr>
          <a:lstStyle/>
          <a:p>
            <a:r>
              <a:rPr lang="en-IN" dirty="0">
                <a:solidFill>
                  <a:schemeClr val="tx1"/>
                </a:solidFill>
              </a:rPr>
              <a:t>By</a:t>
            </a:r>
          </a:p>
          <a:p>
            <a:r>
              <a:rPr lang="en-IN" dirty="0">
                <a:solidFill>
                  <a:schemeClr val="tx1"/>
                </a:solidFill>
              </a:rPr>
              <a:t>Janjanam Krishna Priya</a:t>
            </a:r>
          </a:p>
          <a:p>
            <a:r>
              <a:rPr lang="en-IN" dirty="0">
                <a:solidFill>
                  <a:schemeClr val="tx1"/>
                </a:solidFill>
              </a:rPr>
              <a:t>krishnajanjanam09@gmail.com</a:t>
            </a:r>
          </a:p>
        </p:txBody>
      </p:sp>
    </p:spTree>
    <p:extLst>
      <p:ext uri="{BB962C8B-B14F-4D97-AF65-F5344CB8AC3E}">
        <p14:creationId xmlns:p14="http://schemas.microsoft.com/office/powerpoint/2010/main" val="2092857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6426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ReactJS {JSX –Namespaced}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162683"/>
            <a:ext cx="8444865" cy="1650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7314" indent="-342900">
              <a:lnSpc>
                <a:spcPct val="100000"/>
              </a:lnSpc>
              <a:spcBef>
                <a:spcPts val="10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spc="-15" dirty="0">
                <a:solidFill>
                  <a:srgbClr val="404040"/>
                </a:solidFill>
                <a:latin typeface="Gothic Uralic"/>
                <a:cs typeface="Gothic Uralic"/>
              </a:rPr>
              <a:t>What 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if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you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are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building a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component with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many children? For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example 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Form.</a:t>
            </a:r>
            <a:endParaRPr sz="180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Namespaced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components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help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make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component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simpler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and</a:t>
            </a:r>
            <a:r>
              <a:rPr sz="1800" spc="18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easier.</a:t>
            </a:r>
            <a:endParaRPr sz="1800" dirty="0">
              <a:latin typeface="Gothic Uralic"/>
              <a:cs typeface="Gothic Uralic"/>
            </a:endParaRPr>
          </a:p>
          <a:p>
            <a:pPr marL="355600" marR="11557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You just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need to create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your </a:t>
            </a:r>
            <a:r>
              <a:rPr sz="1800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"sub-components"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as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attributes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of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main 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component.</a:t>
            </a:r>
            <a:endParaRPr sz="1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7918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ReactJS {JSX –Namespaced</a:t>
            </a:r>
            <a:r>
              <a:rPr spc="15" dirty="0"/>
              <a:t> </a:t>
            </a:r>
            <a:r>
              <a:rPr spc="-5" dirty="0"/>
              <a:t>(cont)}</a:t>
            </a:r>
          </a:p>
        </p:txBody>
      </p:sp>
      <p:sp>
        <p:nvSpPr>
          <p:cNvPr id="3" name="object 3"/>
          <p:cNvSpPr/>
          <p:nvPr/>
        </p:nvSpPr>
        <p:spPr>
          <a:xfrm>
            <a:off x="2589276" y="1370075"/>
            <a:ext cx="4936235" cy="5131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8162543" y="1905000"/>
            <a:ext cx="2819400" cy="3543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4956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ReactJS</a:t>
            </a:r>
            <a:r>
              <a:rPr spc="-40" dirty="0"/>
              <a:t> </a:t>
            </a:r>
            <a:r>
              <a:rPr spc="-5" dirty="0"/>
              <a:t>{Virtual-DOM}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18304"/>
            <a:ext cx="8367395" cy="266382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35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Gothic Uralic"/>
                <a:cs typeface="Gothic Uralic"/>
              </a:rPr>
              <a:t>Problem:</a:t>
            </a:r>
            <a:endParaRPr sz="1800" dirty="0">
              <a:latin typeface="Gothic Uralic"/>
              <a:cs typeface="Gothic Uralic"/>
            </a:endParaRPr>
          </a:p>
          <a:p>
            <a:pPr marL="756285" lvl="1" indent="-28702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Arial"/>
              <a:buChar char=""/>
              <a:tabLst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DOM manipulation is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expensive.</a:t>
            </a:r>
            <a:endParaRPr sz="1600" dirty="0">
              <a:latin typeface="Gothic Uralic"/>
              <a:cs typeface="Gothic Uralic"/>
            </a:endParaRPr>
          </a:p>
          <a:p>
            <a:pPr marL="756285" lvl="1" indent="-28702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756920" algn="l"/>
              </a:tabLst>
            </a:pP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Re-render </a:t>
            </a:r>
            <a:r>
              <a:rPr sz="1600" dirty="0">
                <a:solidFill>
                  <a:srgbClr val="404040"/>
                </a:solidFill>
                <a:latin typeface="Gothic Uralic"/>
                <a:cs typeface="Gothic Uralic"/>
              </a:rPr>
              <a:t>all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parts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of DOM make your app</a:t>
            </a:r>
            <a:r>
              <a:rPr sz="1600" spc="3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slowly.</a:t>
            </a:r>
            <a:endParaRPr sz="1600" dirty="0">
              <a:latin typeface="Gothic Uralic"/>
              <a:cs typeface="Gothic Uralic"/>
            </a:endParaRPr>
          </a:p>
          <a:p>
            <a:pPr marL="355600" marR="508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spc="-20" dirty="0">
                <a:solidFill>
                  <a:srgbClr val="404040"/>
                </a:solidFill>
                <a:latin typeface="Gothic Uralic"/>
                <a:cs typeface="Gothic Uralic"/>
              </a:rPr>
              <a:t>When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the component’s state 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is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changed,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React will compare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with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DOM  element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make smallest</a:t>
            </a:r>
            <a:r>
              <a:rPr sz="1800" spc="2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change.</a:t>
            </a:r>
            <a:endParaRPr sz="180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Is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made by</a:t>
            </a:r>
            <a:r>
              <a:rPr sz="1800" spc="-3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React.createElement().</a:t>
            </a:r>
            <a:endParaRPr sz="180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Gothic Uralic"/>
                <a:cs typeface="Gothic Uralic"/>
              </a:rPr>
              <a:t>https://</a:t>
            </a:r>
            <a:r>
              <a:rPr sz="18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Gothic Uralic"/>
                <a:cs typeface="Gothic Uralic"/>
                <a:hlinkClick r:id="rId2"/>
              </a:rPr>
              <a:t>www.youtube.com/watch?v=BYbgopx44vo</a:t>
            </a:r>
            <a:endParaRPr sz="1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4956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ReactJS</a:t>
            </a:r>
            <a:r>
              <a:rPr spc="-40" dirty="0"/>
              <a:t> </a:t>
            </a:r>
            <a:r>
              <a:rPr spc="-5" dirty="0"/>
              <a:t>{Virtual-DOM}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283708" y="1904818"/>
            <a:ext cx="6230620" cy="1661342"/>
            <a:chOff x="5283708" y="1394460"/>
            <a:chExt cx="6230620" cy="2171700"/>
          </a:xfrm>
        </p:grpSpPr>
        <p:sp>
          <p:nvSpPr>
            <p:cNvPr id="4" name="object 4"/>
            <p:cNvSpPr/>
            <p:nvPr/>
          </p:nvSpPr>
          <p:spPr>
            <a:xfrm>
              <a:off x="5292852" y="1403604"/>
              <a:ext cx="6211824" cy="21534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5288280" y="1399032"/>
              <a:ext cx="6221095" cy="2162810"/>
            </a:xfrm>
            <a:custGeom>
              <a:avLst/>
              <a:gdLst/>
              <a:ahLst/>
              <a:cxnLst/>
              <a:rect l="l" t="t" r="r" b="b"/>
              <a:pathLst>
                <a:path w="6221095" h="2162810">
                  <a:moveTo>
                    <a:pt x="0" y="2162556"/>
                  </a:moveTo>
                  <a:lnTo>
                    <a:pt x="6220968" y="2162556"/>
                  </a:lnTo>
                  <a:lnTo>
                    <a:pt x="6220968" y="0"/>
                  </a:lnTo>
                  <a:lnTo>
                    <a:pt x="0" y="0"/>
                  </a:lnTo>
                  <a:lnTo>
                    <a:pt x="0" y="2162556"/>
                  </a:lnTo>
                  <a:close/>
                </a:path>
              </a:pathLst>
            </a:custGeom>
            <a:ln w="9143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283708" y="3642359"/>
            <a:ext cx="6259195" cy="2453642"/>
            <a:chOff x="5283708" y="3642358"/>
            <a:chExt cx="6259195" cy="3142615"/>
          </a:xfrm>
        </p:grpSpPr>
        <p:sp>
          <p:nvSpPr>
            <p:cNvPr id="8" name="object 8"/>
            <p:cNvSpPr/>
            <p:nvPr/>
          </p:nvSpPr>
          <p:spPr>
            <a:xfrm>
              <a:off x="5292852" y="3651502"/>
              <a:ext cx="6240780" cy="3124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5288280" y="3646930"/>
              <a:ext cx="6250305" cy="3133725"/>
            </a:xfrm>
            <a:custGeom>
              <a:avLst/>
              <a:gdLst/>
              <a:ahLst/>
              <a:cxnLst/>
              <a:rect l="l" t="t" r="r" b="b"/>
              <a:pathLst>
                <a:path w="6250305" h="3133725">
                  <a:moveTo>
                    <a:pt x="0" y="3133344"/>
                  </a:moveTo>
                  <a:lnTo>
                    <a:pt x="6249924" y="3133344"/>
                  </a:lnTo>
                  <a:lnTo>
                    <a:pt x="6249924" y="0"/>
                  </a:lnTo>
                  <a:lnTo>
                    <a:pt x="0" y="0"/>
                  </a:lnTo>
                  <a:lnTo>
                    <a:pt x="0" y="3133344"/>
                  </a:lnTo>
                  <a:close/>
                </a:path>
              </a:pathLst>
            </a:custGeom>
            <a:ln w="9144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112209" y="1897198"/>
            <a:ext cx="3756025" cy="3367404"/>
            <a:chOff x="1112209" y="1897198"/>
            <a:chExt cx="3756025" cy="3367404"/>
          </a:xfrm>
        </p:grpSpPr>
        <p:sp>
          <p:nvSpPr>
            <p:cNvPr id="11" name="object 11"/>
            <p:cNvSpPr/>
            <p:nvPr/>
          </p:nvSpPr>
          <p:spPr>
            <a:xfrm>
              <a:off x="1119829" y="1904818"/>
              <a:ext cx="3740785" cy="3352165"/>
            </a:xfrm>
            <a:custGeom>
              <a:avLst/>
              <a:gdLst/>
              <a:ahLst/>
              <a:cxnLst/>
              <a:rect l="l" t="t" r="r" b="b"/>
              <a:pathLst>
                <a:path w="3740785" h="3352165">
                  <a:moveTo>
                    <a:pt x="1889995" y="0"/>
                  </a:moveTo>
                  <a:lnTo>
                    <a:pt x="1841805" y="125"/>
                  </a:lnTo>
                  <a:lnTo>
                    <a:pt x="1793698" y="1238"/>
                  </a:lnTo>
                  <a:lnTo>
                    <a:pt x="1745699" y="3334"/>
                  </a:lnTo>
                  <a:lnTo>
                    <a:pt x="1697833" y="6407"/>
                  </a:lnTo>
                  <a:lnTo>
                    <a:pt x="1650123" y="10451"/>
                  </a:lnTo>
                  <a:lnTo>
                    <a:pt x="1602594" y="15462"/>
                  </a:lnTo>
                  <a:lnTo>
                    <a:pt x="1555270" y="21434"/>
                  </a:lnTo>
                  <a:lnTo>
                    <a:pt x="1508176" y="28361"/>
                  </a:lnTo>
                  <a:lnTo>
                    <a:pt x="1461335" y="36239"/>
                  </a:lnTo>
                  <a:lnTo>
                    <a:pt x="1414773" y="45061"/>
                  </a:lnTo>
                  <a:lnTo>
                    <a:pt x="1368512" y="54823"/>
                  </a:lnTo>
                  <a:lnTo>
                    <a:pt x="1322579" y="65519"/>
                  </a:lnTo>
                  <a:lnTo>
                    <a:pt x="1276996" y="77144"/>
                  </a:lnTo>
                  <a:lnTo>
                    <a:pt x="1231788" y="89692"/>
                  </a:lnTo>
                  <a:lnTo>
                    <a:pt x="1186980" y="103158"/>
                  </a:lnTo>
                  <a:lnTo>
                    <a:pt x="1142596" y="117536"/>
                  </a:lnTo>
                  <a:lnTo>
                    <a:pt x="1098659" y="132822"/>
                  </a:lnTo>
                  <a:lnTo>
                    <a:pt x="1055195" y="149010"/>
                  </a:lnTo>
                  <a:lnTo>
                    <a:pt x="1012228" y="166094"/>
                  </a:lnTo>
                  <a:lnTo>
                    <a:pt x="969781" y="184069"/>
                  </a:lnTo>
                  <a:lnTo>
                    <a:pt x="927880" y="202930"/>
                  </a:lnTo>
                  <a:lnTo>
                    <a:pt x="886548" y="222671"/>
                  </a:lnTo>
                  <a:lnTo>
                    <a:pt x="845810" y="243287"/>
                  </a:lnTo>
                  <a:lnTo>
                    <a:pt x="805690" y="264773"/>
                  </a:lnTo>
                  <a:lnTo>
                    <a:pt x="766212" y="287123"/>
                  </a:lnTo>
                  <a:lnTo>
                    <a:pt x="727400" y="310331"/>
                  </a:lnTo>
                  <a:lnTo>
                    <a:pt x="689280" y="334393"/>
                  </a:lnTo>
                  <a:lnTo>
                    <a:pt x="651875" y="359303"/>
                  </a:lnTo>
                  <a:lnTo>
                    <a:pt x="615209" y="385056"/>
                  </a:lnTo>
                  <a:lnTo>
                    <a:pt x="579307" y="411647"/>
                  </a:lnTo>
                  <a:lnTo>
                    <a:pt x="544193" y="439069"/>
                  </a:lnTo>
                  <a:lnTo>
                    <a:pt x="509891" y="467317"/>
                  </a:lnTo>
                  <a:lnTo>
                    <a:pt x="476426" y="496387"/>
                  </a:lnTo>
                  <a:lnTo>
                    <a:pt x="443822" y="526273"/>
                  </a:lnTo>
                  <a:lnTo>
                    <a:pt x="412103" y="556969"/>
                  </a:lnTo>
                  <a:lnTo>
                    <a:pt x="381293" y="588470"/>
                  </a:lnTo>
                  <a:lnTo>
                    <a:pt x="351417" y="620771"/>
                  </a:lnTo>
                  <a:lnTo>
                    <a:pt x="322499" y="653866"/>
                  </a:lnTo>
                  <a:lnTo>
                    <a:pt x="294564" y="687750"/>
                  </a:lnTo>
                  <a:lnTo>
                    <a:pt x="267635" y="722418"/>
                  </a:lnTo>
                  <a:lnTo>
                    <a:pt x="241737" y="757863"/>
                  </a:lnTo>
                  <a:lnTo>
                    <a:pt x="215334" y="796429"/>
                  </a:lnTo>
                  <a:lnTo>
                    <a:pt x="190501" y="835338"/>
                  </a:lnTo>
                  <a:lnTo>
                    <a:pt x="167231" y="874567"/>
                  </a:lnTo>
                  <a:lnTo>
                    <a:pt x="145515" y="914092"/>
                  </a:lnTo>
                  <a:lnTo>
                    <a:pt x="125345" y="953889"/>
                  </a:lnTo>
                  <a:lnTo>
                    <a:pt x="106711" y="993935"/>
                  </a:lnTo>
                  <a:lnTo>
                    <a:pt x="89607" y="1034205"/>
                  </a:lnTo>
                  <a:lnTo>
                    <a:pt x="74024" y="1074676"/>
                  </a:lnTo>
                  <a:lnTo>
                    <a:pt x="59953" y="1115324"/>
                  </a:lnTo>
                  <a:lnTo>
                    <a:pt x="47386" y="1156126"/>
                  </a:lnTo>
                  <a:lnTo>
                    <a:pt x="36315" y="1197057"/>
                  </a:lnTo>
                  <a:lnTo>
                    <a:pt x="26732" y="1238094"/>
                  </a:lnTo>
                  <a:lnTo>
                    <a:pt x="18627" y="1279213"/>
                  </a:lnTo>
                  <a:lnTo>
                    <a:pt x="11993" y="1320390"/>
                  </a:lnTo>
                  <a:lnTo>
                    <a:pt x="6822" y="1361601"/>
                  </a:lnTo>
                  <a:lnTo>
                    <a:pt x="3105" y="1402823"/>
                  </a:lnTo>
                  <a:lnTo>
                    <a:pt x="833" y="1444032"/>
                  </a:lnTo>
                  <a:lnTo>
                    <a:pt x="0" y="1485204"/>
                  </a:lnTo>
                  <a:lnTo>
                    <a:pt x="595" y="1526315"/>
                  </a:lnTo>
                  <a:lnTo>
                    <a:pt x="2611" y="1567342"/>
                  </a:lnTo>
                  <a:lnTo>
                    <a:pt x="6040" y="1608260"/>
                  </a:lnTo>
                  <a:lnTo>
                    <a:pt x="10873" y="1649046"/>
                  </a:lnTo>
                  <a:lnTo>
                    <a:pt x="17101" y="1689676"/>
                  </a:lnTo>
                  <a:lnTo>
                    <a:pt x="24718" y="1730126"/>
                  </a:lnTo>
                  <a:lnTo>
                    <a:pt x="33714" y="1770373"/>
                  </a:lnTo>
                  <a:lnTo>
                    <a:pt x="44080" y="1810393"/>
                  </a:lnTo>
                  <a:lnTo>
                    <a:pt x="55809" y="1850162"/>
                  </a:lnTo>
                  <a:lnTo>
                    <a:pt x="68893" y="1889656"/>
                  </a:lnTo>
                  <a:lnTo>
                    <a:pt x="83322" y="1928851"/>
                  </a:lnTo>
                  <a:lnTo>
                    <a:pt x="99089" y="1967723"/>
                  </a:lnTo>
                  <a:lnTo>
                    <a:pt x="116186" y="2006250"/>
                  </a:lnTo>
                  <a:lnTo>
                    <a:pt x="134603" y="2044407"/>
                  </a:lnTo>
                  <a:lnTo>
                    <a:pt x="154333" y="2082169"/>
                  </a:lnTo>
                  <a:lnTo>
                    <a:pt x="175368" y="2119515"/>
                  </a:lnTo>
                  <a:lnTo>
                    <a:pt x="197698" y="2156419"/>
                  </a:lnTo>
                  <a:lnTo>
                    <a:pt x="221316" y="2192857"/>
                  </a:lnTo>
                  <a:lnTo>
                    <a:pt x="246214" y="2228807"/>
                  </a:lnTo>
                  <a:lnTo>
                    <a:pt x="272383" y="2264244"/>
                  </a:lnTo>
                  <a:lnTo>
                    <a:pt x="299814" y="2299145"/>
                  </a:lnTo>
                  <a:lnTo>
                    <a:pt x="328500" y="2333485"/>
                  </a:lnTo>
                  <a:lnTo>
                    <a:pt x="358432" y="2367242"/>
                  </a:lnTo>
                  <a:lnTo>
                    <a:pt x="389602" y="2400390"/>
                  </a:lnTo>
                  <a:lnTo>
                    <a:pt x="422001" y="2432907"/>
                  </a:lnTo>
                  <a:lnTo>
                    <a:pt x="455621" y="2464768"/>
                  </a:lnTo>
                  <a:lnTo>
                    <a:pt x="490454" y="2495950"/>
                  </a:lnTo>
                  <a:lnTo>
                    <a:pt x="526492" y="2526430"/>
                  </a:lnTo>
                  <a:lnTo>
                    <a:pt x="563726" y="2556182"/>
                  </a:lnTo>
                  <a:lnTo>
                    <a:pt x="602147" y="2585184"/>
                  </a:lnTo>
                  <a:lnTo>
                    <a:pt x="641749" y="2613411"/>
                  </a:lnTo>
                  <a:lnTo>
                    <a:pt x="682521" y="2640841"/>
                  </a:lnTo>
                  <a:lnTo>
                    <a:pt x="724457" y="2667448"/>
                  </a:lnTo>
                  <a:lnTo>
                    <a:pt x="767547" y="2693210"/>
                  </a:lnTo>
                  <a:lnTo>
                    <a:pt x="811783" y="2718102"/>
                  </a:lnTo>
                  <a:lnTo>
                    <a:pt x="857157" y="2742101"/>
                  </a:lnTo>
                  <a:lnTo>
                    <a:pt x="903661" y="2765182"/>
                  </a:lnTo>
                  <a:lnTo>
                    <a:pt x="951286" y="2787323"/>
                  </a:lnTo>
                  <a:lnTo>
                    <a:pt x="1091113" y="3351965"/>
                  </a:lnTo>
                  <a:lnTo>
                    <a:pt x="1628323" y="2967028"/>
                  </a:lnTo>
                  <a:lnTo>
                    <a:pt x="1681021" y="2971909"/>
                  </a:lnTo>
                  <a:lnTo>
                    <a:pt x="1733643" y="2975588"/>
                  </a:lnTo>
                  <a:lnTo>
                    <a:pt x="1786162" y="2978077"/>
                  </a:lnTo>
                  <a:lnTo>
                    <a:pt x="1838550" y="2979386"/>
                  </a:lnTo>
                  <a:lnTo>
                    <a:pt x="1890782" y="2979525"/>
                  </a:lnTo>
                  <a:lnTo>
                    <a:pt x="1942831" y="2978505"/>
                  </a:lnTo>
                  <a:lnTo>
                    <a:pt x="1994671" y="2976337"/>
                  </a:lnTo>
                  <a:lnTo>
                    <a:pt x="2046276" y="2973030"/>
                  </a:lnTo>
                  <a:lnTo>
                    <a:pt x="2097618" y="2968596"/>
                  </a:lnTo>
                  <a:lnTo>
                    <a:pt x="2148672" y="2963044"/>
                  </a:lnTo>
                  <a:lnTo>
                    <a:pt x="2199411" y="2956387"/>
                  </a:lnTo>
                  <a:lnTo>
                    <a:pt x="2249809" y="2948633"/>
                  </a:lnTo>
                  <a:lnTo>
                    <a:pt x="2299840" y="2939793"/>
                  </a:lnTo>
                  <a:lnTo>
                    <a:pt x="2349476" y="2929879"/>
                  </a:lnTo>
                  <a:lnTo>
                    <a:pt x="2398692" y="2918899"/>
                  </a:lnTo>
                  <a:lnTo>
                    <a:pt x="2447461" y="2906866"/>
                  </a:lnTo>
                  <a:lnTo>
                    <a:pt x="2495756" y="2893789"/>
                  </a:lnTo>
                  <a:lnTo>
                    <a:pt x="2543552" y="2879680"/>
                  </a:lnTo>
                  <a:lnTo>
                    <a:pt x="2590822" y="2864547"/>
                  </a:lnTo>
                  <a:lnTo>
                    <a:pt x="2637539" y="2848403"/>
                  </a:lnTo>
                  <a:lnTo>
                    <a:pt x="2683677" y="2831257"/>
                  </a:lnTo>
                  <a:lnTo>
                    <a:pt x="2729210" y="2813120"/>
                  </a:lnTo>
                  <a:lnTo>
                    <a:pt x="2774111" y="2794003"/>
                  </a:lnTo>
                  <a:lnTo>
                    <a:pt x="2818354" y="2773915"/>
                  </a:lnTo>
                  <a:lnTo>
                    <a:pt x="2861912" y="2752868"/>
                  </a:lnTo>
                  <a:lnTo>
                    <a:pt x="2904759" y="2730872"/>
                  </a:lnTo>
                  <a:lnTo>
                    <a:pt x="2946869" y="2707938"/>
                  </a:lnTo>
                  <a:lnTo>
                    <a:pt x="2988215" y="2684075"/>
                  </a:lnTo>
                  <a:lnTo>
                    <a:pt x="3028770" y="2659295"/>
                  </a:lnTo>
                  <a:lnTo>
                    <a:pt x="3068509" y="2633608"/>
                  </a:lnTo>
                  <a:lnTo>
                    <a:pt x="3107405" y="2607025"/>
                  </a:lnTo>
                  <a:lnTo>
                    <a:pt x="3145431" y="2579555"/>
                  </a:lnTo>
                  <a:lnTo>
                    <a:pt x="3182562" y="2551210"/>
                  </a:lnTo>
                  <a:lnTo>
                    <a:pt x="3218770" y="2522000"/>
                  </a:lnTo>
                  <a:lnTo>
                    <a:pt x="3254029" y="2491936"/>
                  </a:lnTo>
                  <a:lnTo>
                    <a:pt x="3288313" y="2461027"/>
                  </a:lnTo>
                  <a:lnTo>
                    <a:pt x="3321596" y="2429285"/>
                  </a:lnTo>
                  <a:lnTo>
                    <a:pt x="3353850" y="2396720"/>
                  </a:lnTo>
                  <a:lnTo>
                    <a:pt x="3385050" y="2363343"/>
                  </a:lnTo>
                  <a:lnTo>
                    <a:pt x="3415170" y="2329164"/>
                  </a:lnTo>
                  <a:lnTo>
                    <a:pt x="3444182" y="2294193"/>
                  </a:lnTo>
                  <a:lnTo>
                    <a:pt x="3472060" y="2258441"/>
                  </a:lnTo>
                  <a:lnTo>
                    <a:pt x="3498779" y="2221919"/>
                  </a:lnTo>
                  <a:lnTo>
                    <a:pt x="3525184" y="2183354"/>
                  </a:lnTo>
                  <a:lnTo>
                    <a:pt x="3550019" y="2144445"/>
                  </a:lnTo>
                  <a:lnTo>
                    <a:pt x="3573291" y="2105216"/>
                  </a:lnTo>
                  <a:lnTo>
                    <a:pt x="3595010" y="2065691"/>
                  </a:lnTo>
                  <a:lnTo>
                    <a:pt x="3615182" y="2025894"/>
                  </a:lnTo>
                  <a:lnTo>
                    <a:pt x="3633817" y="1985848"/>
                  </a:lnTo>
                  <a:lnTo>
                    <a:pt x="3650922" y="1945578"/>
                  </a:lnTo>
                  <a:lnTo>
                    <a:pt x="3666507" y="1905107"/>
                  </a:lnTo>
                  <a:lnTo>
                    <a:pt x="3680579" y="1864458"/>
                  </a:lnTo>
                  <a:lnTo>
                    <a:pt x="3693147" y="1823657"/>
                  </a:lnTo>
                  <a:lnTo>
                    <a:pt x="3704219" y="1782725"/>
                  </a:lnTo>
                  <a:lnTo>
                    <a:pt x="3713804" y="1741689"/>
                  </a:lnTo>
                  <a:lnTo>
                    <a:pt x="3721909" y="1700570"/>
                  </a:lnTo>
                  <a:lnTo>
                    <a:pt x="3728543" y="1659393"/>
                  </a:lnTo>
                  <a:lnTo>
                    <a:pt x="3733715" y="1618181"/>
                  </a:lnTo>
                  <a:lnTo>
                    <a:pt x="3737433" y="1576959"/>
                  </a:lnTo>
                  <a:lnTo>
                    <a:pt x="3739704" y="1535750"/>
                  </a:lnTo>
                  <a:lnTo>
                    <a:pt x="3740538" y="1494579"/>
                  </a:lnTo>
                  <a:lnTo>
                    <a:pt x="3739943" y="1453468"/>
                  </a:lnTo>
                  <a:lnTo>
                    <a:pt x="3737927" y="1412441"/>
                  </a:lnTo>
                  <a:lnTo>
                    <a:pt x="3734498" y="1371523"/>
                  </a:lnTo>
                  <a:lnTo>
                    <a:pt x="3729665" y="1330737"/>
                  </a:lnTo>
                  <a:lnTo>
                    <a:pt x="3723435" y="1290107"/>
                  </a:lnTo>
                  <a:lnTo>
                    <a:pt x="3715819" y="1249656"/>
                  </a:lnTo>
                  <a:lnTo>
                    <a:pt x="3706823" y="1209409"/>
                  </a:lnTo>
                  <a:lnTo>
                    <a:pt x="3696455" y="1169390"/>
                  </a:lnTo>
                  <a:lnTo>
                    <a:pt x="3684726" y="1129621"/>
                  </a:lnTo>
                  <a:lnTo>
                    <a:pt x="3671641" y="1090127"/>
                  </a:lnTo>
                  <a:lnTo>
                    <a:pt x="3657211" y="1050932"/>
                  </a:lnTo>
                  <a:lnTo>
                    <a:pt x="3641444" y="1012059"/>
                  </a:lnTo>
                  <a:lnTo>
                    <a:pt x="3624346" y="973533"/>
                  </a:lnTo>
                  <a:lnTo>
                    <a:pt x="3605928" y="935376"/>
                  </a:lnTo>
                  <a:lnTo>
                    <a:pt x="3586197" y="897613"/>
                  </a:lnTo>
                  <a:lnTo>
                    <a:pt x="3565162" y="860268"/>
                  </a:lnTo>
                  <a:lnTo>
                    <a:pt x="3542830" y="823364"/>
                  </a:lnTo>
                  <a:lnTo>
                    <a:pt x="3519211" y="786925"/>
                  </a:lnTo>
                  <a:lnTo>
                    <a:pt x="3494313" y="750975"/>
                  </a:lnTo>
                  <a:lnTo>
                    <a:pt x="3468143" y="715538"/>
                  </a:lnTo>
                  <a:lnTo>
                    <a:pt x="3440711" y="680638"/>
                  </a:lnTo>
                  <a:lnTo>
                    <a:pt x="3412024" y="646297"/>
                  </a:lnTo>
                  <a:lnTo>
                    <a:pt x="3382091" y="612541"/>
                  </a:lnTo>
                  <a:lnTo>
                    <a:pt x="3350921" y="579393"/>
                  </a:lnTo>
                  <a:lnTo>
                    <a:pt x="3318521" y="546876"/>
                  </a:lnTo>
                  <a:lnTo>
                    <a:pt x="3284900" y="515014"/>
                  </a:lnTo>
                  <a:lnTo>
                    <a:pt x="3250066" y="483832"/>
                  </a:lnTo>
                  <a:lnTo>
                    <a:pt x="3214027" y="453353"/>
                  </a:lnTo>
                  <a:lnTo>
                    <a:pt x="3176793" y="423601"/>
                  </a:lnTo>
                  <a:lnTo>
                    <a:pt x="3138370" y="394599"/>
                  </a:lnTo>
                  <a:lnTo>
                    <a:pt x="3098769" y="366371"/>
                  </a:lnTo>
                  <a:lnTo>
                    <a:pt x="3057996" y="338942"/>
                  </a:lnTo>
                  <a:lnTo>
                    <a:pt x="3016060" y="312335"/>
                  </a:lnTo>
                  <a:lnTo>
                    <a:pt x="2972969" y="286573"/>
                  </a:lnTo>
                  <a:lnTo>
                    <a:pt x="2928733" y="261681"/>
                  </a:lnTo>
                  <a:lnTo>
                    <a:pt x="2883359" y="237682"/>
                  </a:lnTo>
                  <a:lnTo>
                    <a:pt x="2836855" y="214600"/>
                  </a:lnTo>
                  <a:lnTo>
                    <a:pt x="2789230" y="192459"/>
                  </a:lnTo>
                  <a:lnTo>
                    <a:pt x="2744062" y="172794"/>
                  </a:lnTo>
                  <a:lnTo>
                    <a:pt x="2698517" y="154219"/>
                  </a:lnTo>
                  <a:lnTo>
                    <a:pt x="2652618" y="136728"/>
                  </a:lnTo>
                  <a:lnTo>
                    <a:pt x="2606390" y="120317"/>
                  </a:lnTo>
                  <a:lnTo>
                    <a:pt x="2559858" y="104979"/>
                  </a:lnTo>
                  <a:lnTo>
                    <a:pt x="2513044" y="90710"/>
                  </a:lnTo>
                  <a:lnTo>
                    <a:pt x="2465975" y="77504"/>
                  </a:lnTo>
                  <a:lnTo>
                    <a:pt x="2418674" y="65356"/>
                  </a:lnTo>
                  <a:lnTo>
                    <a:pt x="2371165" y="54260"/>
                  </a:lnTo>
                  <a:lnTo>
                    <a:pt x="2323472" y="44212"/>
                  </a:lnTo>
                  <a:lnTo>
                    <a:pt x="2275621" y="35204"/>
                  </a:lnTo>
                  <a:lnTo>
                    <a:pt x="2227635" y="27233"/>
                  </a:lnTo>
                  <a:lnTo>
                    <a:pt x="2179538" y="20293"/>
                  </a:lnTo>
                  <a:lnTo>
                    <a:pt x="2131355" y="14379"/>
                  </a:lnTo>
                  <a:lnTo>
                    <a:pt x="2083110" y="9484"/>
                  </a:lnTo>
                  <a:lnTo>
                    <a:pt x="2034827" y="5604"/>
                  </a:lnTo>
                  <a:lnTo>
                    <a:pt x="1986531" y="2734"/>
                  </a:lnTo>
                  <a:lnTo>
                    <a:pt x="1938246" y="867"/>
                  </a:lnTo>
                  <a:lnTo>
                    <a:pt x="1889995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119829" y="1904818"/>
              <a:ext cx="3740785" cy="3352165"/>
            </a:xfrm>
            <a:custGeom>
              <a:avLst/>
              <a:gdLst/>
              <a:ahLst/>
              <a:cxnLst/>
              <a:rect l="l" t="t" r="r" b="b"/>
              <a:pathLst>
                <a:path w="3740785" h="3352165">
                  <a:moveTo>
                    <a:pt x="1091113" y="3351965"/>
                  </a:moveTo>
                  <a:lnTo>
                    <a:pt x="951286" y="2787323"/>
                  </a:lnTo>
                  <a:lnTo>
                    <a:pt x="903661" y="2765182"/>
                  </a:lnTo>
                  <a:lnTo>
                    <a:pt x="857157" y="2742101"/>
                  </a:lnTo>
                  <a:lnTo>
                    <a:pt x="811783" y="2718102"/>
                  </a:lnTo>
                  <a:lnTo>
                    <a:pt x="767547" y="2693210"/>
                  </a:lnTo>
                  <a:lnTo>
                    <a:pt x="724457" y="2667448"/>
                  </a:lnTo>
                  <a:lnTo>
                    <a:pt x="682521" y="2640841"/>
                  </a:lnTo>
                  <a:lnTo>
                    <a:pt x="641749" y="2613411"/>
                  </a:lnTo>
                  <a:lnTo>
                    <a:pt x="602147" y="2585184"/>
                  </a:lnTo>
                  <a:lnTo>
                    <a:pt x="563726" y="2556182"/>
                  </a:lnTo>
                  <a:lnTo>
                    <a:pt x="526492" y="2526430"/>
                  </a:lnTo>
                  <a:lnTo>
                    <a:pt x="490454" y="2495950"/>
                  </a:lnTo>
                  <a:lnTo>
                    <a:pt x="455621" y="2464768"/>
                  </a:lnTo>
                  <a:lnTo>
                    <a:pt x="422001" y="2432907"/>
                  </a:lnTo>
                  <a:lnTo>
                    <a:pt x="389602" y="2400390"/>
                  </a:lnTo>
                  <a:lnTo>
                    <a:pt x="358432" y="2367242"/>
                  </a:lnTo>
                  <a:lnTo>
                    <a:pt x="328500" y="2333485"/>
                  </a:lnTo>
                  <a:lnTo>
                    <a:pt x="299814" y="2299145"/>
                  </a:lnTo>
                  <a:lnTo>
                    <a:pt x="272383" y="2264244"/>
                  </a:lnTo>
                  <a:lnTo>
                    <a:pt x="246214" y="2228807"/>
                  </a:lnTo>
                  <a:lnTo>
                    <a:pt x="221316" y="2192857"/>
                  </a:lnTo>
                  <a:lnTo>
                    <a:pt x="197698" y="2156419"/>
                  </a:lnTo>
                  <a:lnTo>
                    <a:pt x="175368" y="2119515"/>
                  </a:lnTo>
                  <a:lnTo>
                    <a:pt x="154333" y="2082169"/>
                  </a:lnTo>
                  <a:lnTo>
                    <a:pt x="134603" y="2044407"/>
                  </a:lnTo>
                  <a:lnTo>
                    <a:pt x="116186" y="2006250"/>
                  </a:lnTo>
                  <a:lnTo>
                    <a:pt x="99089" y="1967723"/>
                  </a:lnTo>
                  <a:lnTo>
                    <a:pt x="83322" y="1928851"/>
                  </a:lnTo>
                  <a:lnTo>
                    <a:pt x="68893" y="1889656"/>
                  </a:lnTo>
                  <a:lnTo>
                    <a:pt x="55809" y="1850162"/>
                  </a:lnTo>
                  <a:lnTo>
                    <a:pt x="44080" y="1810393"/>
                  </a:lnTo>
                  <a:lnTo>
                    <a:pt x="33714" y="1770373"/>
                  </a:lnTo>
                  <a:lnTo>
                    <a:pt x="24718" y="1730126"/>
                  </a:lnTo>
                  <a:lnTo>
                    <a:pt x="17101" y="1689676"/>
                  </a:lnTo>
                  <a:lnTo>
                    <a:pt x="10873" y="1649046"/>
                  </a:lnTo>
                  <a:lnTo>
                    <a:pt x="6040" y="1608260"/>
                  </a:lnTo>
                  <a:lnTo>
                    <a:pt x="2611" y="1567342"/>
                  </a:lnTo>
                  <a:lnTo>
                    <a:pt x="595" y="1526315"/>
                  </a:lnTo>
                  <a:lnTo>
                    <a:pt x="0" y="1485204"/>
                  </a:lnTo>
                  <a:lnTo>
                    <a:pt x="833" y="1444032"/>
                  </a:lnTo>
                  <a:lnTo>
                    <a:pt x="3105" y="1402823"/>
                  </a:lnTo>
                  <a:lnTo>
                    <a:pt x="6822" y="1361601"/>
                  </a:lnTo>
                  <a:lnTo>
                    <a:pt x="11993" y="1320390"/>
                  </a:lnTo>
                  <a:lnTo>
                    <a:pt x="18627" y="1279213"/>
                  </a:lnTo>
                  <a:lnTo>
                    <a:pt x="26732" y="1238094"/>
                  </a:lnTo>
                  <a:lnTo>
                    <a:pt x="36315" y="1197057"/>
                  </a:lnTo>
                  <a:lnTo>
                    <a:pt x="47386" y="1156126"/>
                  </a:lnTo>
                  <a:lnTo>
                    <a:pt x="59953" y="1115324"/>
                  </a:lnTo>
                  <a:lnTo>
                    <a:pt x="74024" y="1074676"/>
                  </a:lnTo>
                  <a:lnTo>
                    <a:pt x="89607" y="1034205"/>
                  </a:lnTo>
                  <a:lnTo>
                    <a:pt x="106711" y="993935"/>
                  </a:lnTo>
                  <a:lnTo>
                    <a:pt x="125345" y="953889"/>
                  </a:lnTo>
                  <a:lnTo>
                    <a:pt x="145515" y="914092"/>
                  </a:lnTo>
                  <a:lnTo>
                    <a:pt x="167231" y="874567"/>
                  </a:lnTo>
                  <a:lnTo>
                    <a:pt x="190501" y="835338"/>
                  </a:lnTo>
                  <a:lnTo>
                    <a:pt x="215334" y="796429"/>
                  </a:lnTo>
                  <a:lnTo>
                    <a:pt x="241737" y="757863"/>
                  </a:lnTo>
                  <a:lnTo>
                    <a:pt x="267635" y="722418"/>
                  </a:lnTo>
                  <a:lnTo>
                    <a:pt x="294564" y="687750"/>
                  </a:lnTo>
                  <a:lnTo>
                    <a:pt x="322499" y="653866"/>
                  </a:lnTo>
                  <a:lnTo>
                    <a:pt x="351417" y="620771"/>
                  </a:lnTo>
                  <a:lnTo>
                    <a:pt x="381293" y="588470"/>
                  </a:lnTo>
                  <a:lnTo>
                    <a:pt x="412103" y="556969"/>
                  </a:lnTo>
                  <a:lnTo>
                    <a:pt x="443822" y="526273"/>
                  </a:lnTo>
                  <a:lnTo>
                    <a:pt x="476426" y="496387"/>
                  </a:lnTo>
                  <a:lnTo>
                    <a:pt x="509891" y="467317"/>
                  </a:lnTo>
                  <a:lnTo>
                    <a:pt x="544193" y="439069"/>
                  </a:lnTo>
                  <a:lnTo>
                    <a:pt x="579307" y="411647"/>
                  </a:lnTo>
                  <a:lnTo>
                    <a:pt x="615209" y="385056"/>
                  </a:lnTo>
                  <a:lnTo>
                    <a:pt x="651875" y="359303"/>
                  </a:lnTo>
                  <a:lnTo>
                    <a:pt x="689280" y="334393"/>
                  </a:lnTo>
                  <a:lnTo>
                    <a:pt x="727400" y="310331"/>
                  </a:lnTo>
                  <a:lnTo>
                    <a:pt x="766212" y="287123"/>
                  </a:lnTo>
                  <a:lnTo>
                    <a:pt x="805690" y="264773"/>
                  </a:lnTo>
                  <a:lnTo>
                    <a:pt x="845810" y="243287"/>
                  </a:lnTo>
                  <a:lnTo>
                    <a:pt x="886548" y="222671"/>
                  </a:lnTo>
                  <a:lnTo>
                    <a:pt x="927880" y="202930"/>
                  </a:lnTo>
                  <a:lnTo>
                    <a:pt x="969781" y="184069"/>
                  </a:lnTo>
                  <a:lnTo>
                    <a:pt x="1012228" y="166094"/>
                  </a:lnTo>
                  <a:lnTo>
                    <a:pt x="1055195" y="149010"/>
                  </a:lnTo>
                  <a:lnTo>
                    <a:pt x="1098659" y="132822"/>
                  </a:lnTo>
                  <a:lnTo>
                    <a:pt x="1142596" y="117536"/>
                  </a:lnTo>
                  <a:lnTo>
                    <a:pt x="1186980" y="103158"/>
                  </a:lnTo>
                  <a:lnTo>
                    <a:pt x="1231788" y="89692"/>
                  </a:lnTo>
                  <a:lnTo>
                    <a:pt x="1276996" y="77144"/>
                  </a:lnTo>
                  <a:lnTo>
                    <a:pt x="1322579" y="65519"/>
                  </a:lnTo>
                  <a:lnTo>
                    <a:pt x="1368512" y="54823"/>
                  </a:lnTo>
                  <a:lnTo>
                    <a:pt x="1414773" y="45061"/>
                  </a:lnTo>
                  <a:lnTo>
                    <a:pt x="1461335" y="36239"/>
                  </a:lnTo>
                  <a:lnTo>
                    <a:pt x="1508176" y="28361"/>
                  </a:lnTo>
                  <a:lnTo>
                    <a:pt x="1555270" y="21434"/>
                  </a:lnTo>
                  <a:lnTo>
                    <a:pt x="1602594" y="15462"/>
                  </a:lnTo>
                  <a:lnTo>
                    <a:pt x="1650123" y="10451"/>
                  </a:lnTo>
                  <a:lnTo>
                    <a:pt x="1697833" y="6407"/>
                  </a:lnTo>
                  <a:lnTo>
                    <a:pt x="1745699" y="3334"/>
                  </a:lnTo>
                  <a:lnTo>
                    <a:pt x="1793698" y="1238"/>
                  </a:lnTo>
                  <a:lnTo>
                    <a:pt x="1841805" y="125"/>
                  </a:lnTo>
                  <a:lnTo>
                    <a:pt x="1889995" y="0"/>
                  </a:lnTo>
                  <a:lnTo>
                    <a:pt x="1938246" y="867"/>
                  </a:lnTo>
                  <a:lnTo>
                    <a:pt x="1986531" y="2734"/>
                  </a:lnTo>
                  <a:lnTo>
                    <a:pt x="2034827" y="5604"/>
                  </a:lnTo>
                  <a:lnTo>
                    <a:pt x="2083110" y="9484"/>
                  </a:lnTo>
                  <a:lnTo>
                    <a:pt x="2131355" y="14379"/>
                  </a:lnTo>
                  <a:lnTo>
                    <a:pt x="2179538" y="20293"/>
                  </a:lnTo>
                  <a:lnTo>
                    <a:pt x="2227635" y="27233"/>
                  </a:lnTo>
                  <a:lnTo>
                    <a:pt x="2275621" y="35204"/>
                  </a:lnTo>
                  <a:lnTo>
                    <a:pt x="2323472" y="44212"/>
                  </a:lnTo>
                  <a:lnTo>
                    <a:pt x="2371165" y="54260"/>
                  </a:lnTo>
                  <a:lnTo>
                    <a:pt x="2418674" y="65356"/>
                  </a:lnTo>
                  <a:lnTo>
                    <a:pt x="2465975" y="77504"/>
                  </a:lnTo>
                  <a:lnTo>
                    <a:pt x="2513044" y="90710"/>
                  </a:lnTo>
                  <a:lnTo>
                    <a:pt x="2559858" y="104979"/>
                  </a:lnTo>
                  <a:lnTo>
                    <a:pt x="2606390" y="120317"/>
                  </a:lnTo>
                  <a:lnTo>
                    <a:pt x="2652618" y="136728"/>
                  </a:lnTo>
                  <a:lnTo>
                    <a:pt x="2698517" y="154219"/>
                  </a:lnTo>
                  <a:lnTo>
                    <a:pt x="2744062" y="172794"/>
                  </a:lnTo>
                  <a:lnTo>
                    <a:pt x="2789230" y="192459"/>
                  </a:lnTo>
                  <a:lnTo>
                    <a:pt x="2836855" y="214600"/>
                  </a:lnTo>
                  <a:lnTo>
                    <a:pt x="2883359" y="237682"/>
                  </a:lnTo>
                  <a:lnTo>
                    <a:pt x="2928733" y="261681"/>
                  </a:lnTo>
                  <a:lnTo>
                    <a:pt x="2972969" y="286573"/>
                  </a:lnTo>
                  <a:lnTo>
                    <a:pt x="3016060" y="312335"/>
                  </a:lnTo>
                  <a:lnTo>
                    <a:pt x="3057996" y="338942"/>
                  </a:lnTo>
                  <a:lnTo>
                    <a:pt x="3098769" y="366371"/>
                  </a:lnTo>
                  <a:lnTo>
                    <a:pt x="3138370" y="394599"/>
                  </a:lnTo>
                  <a:lnTo>
                    <a:pt x="3176793" y="423601"/>
                  </a:lnTo>
                  <a:lnTo>
                    <a:pt x="3214027" y="453353"/>
                  </a:lnTo>
                  <a:lnTo>
                    <a:pt x="3250066" y="483832"/>
                  </a:lnTo>
                  <a:lnTo>
                    <a:pt x="3284900" y="515014"/>
                  </a:lnTo>
                  <a:lnTo>
                    <a:pt x="3318521" y="546876"/>
                  </a:lnTo>
                  <a:lnTo>
                    <a:pt x="3350921" y="579393"/>
                  </a:lnTo>
                  <a:lnTo>
                    <a:pt x="3382091" y="612541"/>
                  </a:lnTo>
                  <a:lnTo>
                    <a:pt x="3412024" y="646297"/>
                  </a:lnTo>
                  <a:lnTo>
                    <a:pt x="3440711" y="680638"/>
                  </a:lnTo>
                  <a:lnTo>
                    <a:pt x="3468143" y="715538"/>
                  </a:lnTo>
                  <a:lnTo>
                    <a:pt x="3494313" y="750975"/>
                  </a:lnTo>
                  <a:lnTo>
                    <a:pt x="3519211" y="786925"/>
                  </a:lnTo>
                  <a:lnTo>
                    <a:pt x="3542830" y="823364"/>
                  </a:lnTo>
                  <a:lnTo>
                    <a:pt x="3565162" y="860268"/>
                  </a:lnTo>
                  <a:lnTo>
                    <a:pt x="3586197" y="897613"/>
                  </a:lnTo>
                  <a:lnTo>
                    <a:pt x="3605928" y="935376"/>
                  </a:lnTo>
                  <a:lnTo>
                    <a:pt x="3624346" y="973533"/>
                  </a:lnTo>
                  <a:lnTo>
                    <a:pt x="3641444" y="1012059"/>
                  </a:lnTo>
                  <a:lnTo>
                    <a:pt x="3657211" y="1050932"/>
                  </a:lnTo>
                  <a:lnTo>
                    <a:pt x="3671641" y="1090127"/>
                  </a:lnTo>
                  <a:lnTo>
                    <a:pt x="3684726" y="1129621"/>
                  </a:lnTo>
                  <a:lnTo>
                    <a:pt x="3696455" y="1169390"/>
                  </a:lnTo>
                  <a:lnTo>
                    <a:pt x="3706823" y="1209409"/>
                  </a:lnTo>
                  <a:lnTo>
                    <a:pt x="3715819" y="1249656"/>
                  </a:lnTo>
                  <a:lnTo>
                    <a:pt x="3723435" y="1290107"/>
                  </a:lnTo>
                  <a:lnTo>
                    <a:pt x="3729665" y="1330737"/>
                  </a:lnTo>
                  <a:lnTo>
                    <a:pt x="3734498" y="1371523"/>
                  </a:lnTo>
                  <a:lnTo>
                    <a:pt x="3737927" y="1412441"/>
                  </a:lnTo>
                  <a:lnTo>
                    <a:pt x="3739943" y="1453468"/>
                  </a:lnTo>
                  <a:lnTo>
                    <a:pt x="3740538" y="1494579"/>
                  </a:lnTo>
                  <a:lnTo>
                    <a:pt x="3739704" y="1535750"/>
                  </a:lnTo>
                  <a:lnTo>
                    <a:pt x="3737433" y="1576959"/>
                  </a:lnTo>
                  <a:lnTo>
                    <a:pt x="3733715" y="1618181"/>
                  </a:lnTo>
                  <a:lnTo>
                    <a:pt x="3728543" y="1659393"/>
                  </a:lnTo>
                  <a:lnTo>
                    <a:pt x="3721909" y="1700570"/>
                  </a:lnTo>
                  <a:lnTo>
                    <a:pt x="3713804" y="1741689"/>
                  </a:lnTo>
                  <a:lnTo>
                    <a:pt x="3704219" y="1782725"/>
                  </a:lnTo>
                  <a:lnTo>
                    <a:pt x="3693147" y="1823657"/>
                  </a:lnTo>
                  <a:lnTo>
                    <a:pt x="3680579" y="1864458"/>
                  </a:lnTo>
                  <a:lnTo>
                    <a:pt x="3666507" y="1905107"/>
                  </a:lnTo>
                  <a:lnTo>
                    <a:pt x="3650922" y="1945578"/>
                  </a:lnTo>
                  <a:lnTo>
                    <a:pt x="3633817" y="1985848"/>
                  </a:lnTo>
                  <a:lnTo>
                    <a:pt x="3615182" y="2025894"/>
                  </a:lnTo>
                  <a:lnTo>
                    <a:pt x="3595010" y="2065691"/>
                  </a:lnTo>
                  <a:lnTo>
                    <a:pt x="3573291" y="2105216"/>
                  </a:lnTo>
                  <a:lnTo>
                    <a:pt x="3550019" y="2144445"/>
                  </a:lnTo>
                  <a:lnTo>
                    <a:pt x="3525184" y="2183354"/>
                  </a:lnTo>
                  <a:lnTo>
                    <a:pt x="3498779" y="2221919"/>
                  </a:lnTo>
                  <a:lnTo>
                    <a:pt x="3472060" y="2258441"/>
                  </a:lnTo>
                  <a:lnTo>
                    <a:pt x="3444182" y="2294193"/>
                  </a:lnTo>
                  <a:lnTo>
                    <a:pt x="3415170" y="2329164"/>
                  </a:lnTo>
                  <a:lnTo>
                    <a:pt x="3385050" y="2363343"/>
                  </a:lnTo>
                  <a:lnTo>
                    <a:pt x="3353850" y="2396720"/>
                  </a:lnTo>
                  <a:lnTo>
                    <a:pt x="3321596" y="2429285"/>
                  </a:lnTo>
                  <a:lnTo>
                    <a:pt x="3288313" y="2461027"/>
                  </a:lnTo>
                  <a:lnTo>
                    <a:pt x="3254029" y="2491936"/>
                  </a:lnTo>
                  <a:lnTo>
                    <a:pt x="3218770" y="2522000"/>
                  </a:lnTo>
                  <a:lnTo>
                    <a:pt x="3182562" y="2551210"/>
                  </a:lnTo>
                  <a:lnTo>
                    <a:pt x="3145431" y="2579555"/>
                  </a:lnTo>
                  <a:lnTo>
                    <a:pt x="3107405" y="2607025"/>
                  </a:lnTo>
                  <a:lnTo>
                    <a:pt x="3068509" y="2633608"/>
                  </a:lnTo>
                  <a:lnTo>
                    <a:pt x="3028770" y="2659295"/>
                  </a:lnTo>
                  <a:lnTo>
                    <a:pt x="2988215" y="2684075"/>
                  </a:lnTo>
                  <a:lnTo>
                    <a:pt x="2946869" y="2707938"/>
                  </a:lnTo>
                  <a:lnTo>
                    <a:pt x="2904759" y="2730872"/>
                  </a:lnTo>
                  <a:lnTo>
                    <a:pt x="2861912" y="2752868"/>
                  </a:lnTo>
                  <a:lnTo>
                    <a:pt x="2818354" y="2773915"/>
                  </a:lnTo>
                  <a:lnTo>
                    <a:pt x="2774111" y="2794003"/>
                  </a:lnTo>
                  <a:lnTo>
                    <a:pt x="2729210" y="2813120"/>
                  </a:lnTo>
                  <a:lnTo>
                    <a:pt x="2683677" y="2831257"/>
                  </a:lnTo>
                  <a:lnTo>
                    <a:pt x="2637539" y="2848403"/>
                  </a:lnTo>
                  <a:lnTo>
                    <a:pt x="2590822" y="2864547"/>
                  </a:lnTo>
                  <a:lnTo>
                    <a:pt x="2543552" y="2879680"/>
                  </a:lnTo>
                  <a:lnTo>
                    <a:pt x="2495756" y="2893789"/>
                  </a:lnTo>
                  <a:lnTo>
                    <a:pt x="2447461" y="2906866"/>
                  </a:lnTo>
                  <a:lnTo>
                    <a:pt x="2398692" y="2918899"/>
                  </a:lnTo>
                  <a:lnTo>
                    <a:pt x="2349476" y="2929879"/>
                  </a:lnTo>
                  <a:lnTo>
                    <a:pt x="2299840" y="2939793"/>
                  </a:lnTo>
                  <a:lnTo>
                    <a:pt x="2249809" y="2948633"/>
                  </a:lnTo>
                  <a:lnTo>
                    <a:pt x="2199411" y="2956387"/>
                  </a:lnTo>
                  <a:lnTo>
                    <a:pt x="2148672" y="2963044"/>
                  </a:lnTo>
                  <a:lnTo>
                    <a:pt x="2097618" y="2968596"/>
                  </a:lnTo>
                  <a:lnTo>
                    <a:pt x="2046276" y="2973030"/>
                  </a:lnTo>
                  <a:lnTo>
                    <a:pt x="1994671" y="2976337"/>
                  </a:lnTo>
                  <a:lnTo>
                    <a:pt x="1942831" y="2978505"/>
                  </a:lnTo>
                  <a:lnTo>
                    <a:pt x="1890782" y="2979525"/>
                  </a:lnTo>
                  <a:lnTo>
                    <a:pt x="1838550" y="2979386"/>
                  </a:lnTo>
                  <a:lnTo>
                    <a:pt x="1786162" y="2978077"/>
                  </a:lnTo>
                  <a:lnTo>
                    <a:pt x="1733643" y="2975588"/>
                  </a:lnTo>
                  <a:lnTo>
                    <a:pt x="1681021" y="2971909"/>
                  </a:lnTo>
                  <a:lnTo>
                    <a:pt x="1628323" y="2967028"/>
                  </a:lnTo>
                  <a:lnTo>
                    <a:pt x="1091113" y="3351965"/>
                  </a:lnTo>
                  <a:close/>
                </a:path>
              </a:pathLst>
            </a:custGeom>
            <a:ln w="15240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787144" y="2829814"/>
            <a:ext cx="24079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Only </a:t>
            </a:r>
            <a:r>
              <a:rPr sz="1800" spc="5" dirty="0">
                <a:solidFill>
                  <a:srgbClr val="FFFFFF"/>
                </a:solidFill>
                <a:latin typeface="Gothic Uralic"/>
                <a:cs typeface="Gothic Uralic"/>
              </a:rPr>
              <a:t>diff 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changes 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from 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the </a:t>
            </a:r>
            <a:r>
              <a:rPr sz="1800" spc="-20" dirty="0">
                <a:solidFill>
                  <a:srgbClr val="FFFFFF"/>
                </a:solidFill>
                <a:latin typeface="Gothic Uralic"/>
                <a:cs typeface="Gothic Uralic"/>
              </a:rPr>
              <a:t>two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V-DOMs  are 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applied 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to real 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DOM</a:t>
            </a:r>
            <a:endParaRPr sz="1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2935" y="964768"/>
            <a:ext cx="6454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ReactJS {Virtual-DOM</a:t>
            </a:r>
            <a:r>
              <a:rPr spc="10" dirty="0"/>
              <a:t> </a:t>
            </a:r>
            <a:r>
              <a:rPr spc="-5" dirty="0"/>
              <a:t>(cont)}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36191"/>
            <a:ext cx="3538220" cy="3145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264160" indent="-354965">
              <a:lnSpc>
                <a:spcPct val="146200"/>
              </a:lnSpc>
              <a:spcBef>
                <a:spcPts val="95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1.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Backbone.js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recontruct  DOM element marked as 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“change”.</a:t>
            </a:r>
            <a:endParaRPr sz="180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2.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Backbone.js</a:t>
            </a:r>
            <a:r>
              <a:rPr sz="1800" spc="4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recontruct</a:t>
            </a:r>
            <a:endParaRPr sz="18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1600" spc="5" dirty="0">
                <a:solidFill>
                  <a:srgbClr val="404040"/>
                </a:solidFill>
                <a:latin typeface="Gothic Uralic"/>
                <a:cs typeface="Gothic Uralic"/>
              </a:rPr>
              <a:t>All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DOM</a:t>
            </a:r>
            <a:r>
              <a:rPr sz="1600" spc="-4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element.</a:t>
            </a:r>
            <a:endParaRPr sz="160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99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3.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ReactJS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recontruct</a:t>
            </a:r>
            <a:r>
              <a:rPr sz="1800" spc="3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DOM</a:t>
            </a:r>
            <a:endParaRPr sz="1800" dirty="0">
              <a:latin typeface="Gothic Uralic"/>
              <a:cs typeface="Gothic Uralic"/>
            </a:endParaRPr>
          </a:p>
          <a:p>
            <a:pPr marL="469900" marR="5080">
              <a:lnSpc>
                <a:spcPts val="2930"/>
              </a:lnSpc>
              <a:spcBef>
                <a:spcPts val="260"/>
              </a:spcBef>
            </a:pP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element base on calculate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the 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difference.</a:t>
            </a:r>
            <a:endParaRPr sz="1600" dirty="0">
              <a:latin typeface="Gothic Uralic"/>
              <a:cs typeface="Gothic Ural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99504" y="2307335"/>
            <a:ext cx="4607052" cy="2892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34975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ReactJS</a:t>
            </a:r>
            <a:r>
              <a:rPr spc="-60" dirty="0"/>
              <a:t> </a:t>
            </a:r>
            <a:r>
              <a:rPr spc="-5" dirty="0"/>
              <a:t>{props}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36191"/>
            <a:ext cx="7000875" cy="363855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spc="-15" dirty="0">
                <a:solidFill>
                  <a:srgbClr val="404040"/>
                </a:solidFill>
                <a:latin typeface="Gothic Uralic"/>
                <a:cs typeface="Gothic Uralic"/>
              </a:rPr>
              <a:t>Used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pass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parameter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from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parent to</a:t>
            </a:r>
            <a:r>
              <a:rPr sz="1800" spc="15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children.</a:t>
            </a:r>
            <a:endParaRPr sz="1800" dirty="0">
              <a:latin typeface="Gothic Uralic"/>
              <a:cs typeface="Gothic Uralic"/>
            </a:endParaRPr>
          </a:p>
          <a:p>
            <a:pPr marL="354965" marR="2539365" indent="-354965">
              <a:lnSpc>
                <a:spcPts val="3160"/>
              </a:lnSpc>
              <a:spcBef>
                <a:spcPts val="265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var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HelloReact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=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React.createClass({ 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render: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function()</a:t>
            </a:r>
            <a:r>
              <a:rPr sz="1800" spc="6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{</a:t>
            </a:r>
            <a:endParaRPr sz="1800" dirty="0">
              <a:latin typeface="Gothic Uralic"/>
              <a:cs typeface="Gothic Uralic"/>
            </a:endParaRPr>
          </a:p>
          <a:p>
            <a:pPr marL="647700">
              <a:lnSpc>
                <a:spcPct val="100000"/>
              </a:lnSpc>
              <a:spcBef>
                <a:spcPts val="735"/>
              </a:spcBef>
            </a:pP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return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(</a:t>
            </a:r>
            <a:endParaRPr sz="1800" dirty="0">
              <a:latin typeface="Gothic Uralic"/>
              <a:cs typeface="Gothic Uralic"/>
            </a:endParaRPr>
          </a:p>
          <a:p>
            <a:pPr marL="774700">
              <a:lnSpc>
                <a:spcPct val="100000"/>
              </a:lnSpc>
              <a:spcBef>
                <a:spcPts val="994"/>
              </a:spcBef>
            </a:pP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&lt;h1&gt;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Hello, </a:t>
            </a:r>
            <a:r>
              <a:rPr sz="1800" b="1" dirty="0">
                <a:solidFill>
                  <a:srgbClr val="404040"/>
                </a:solidFill>
                <a:latin typeface="Gothic Uralic"/>
                <a:cs typeface="Gothic Uralic"/>
              </a:rPr>
              <a:t>{this.props.name}</a:t>
            </a:r>
            <a:r>
              <a:rPr sz="1800" b="1" spc="-6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&lt;/h1&gt;</a:t>
            </a:r>
            <a:endParaRPr sz="1800" dirty="0">
              <a:latin typeface="Gothic Uralic"/>
              <a:cs typeface="Gothic Uralic"/>
            </a:endParaRPr>
          </a:p>
          <a:p>
            <a:pPr marL="647700">
              <a:lnSpc>
                <a:spcPct val="100000"/>
              </a:lnSpc>
              <a:spcBef>
                <a:spcPts val="1000"/>
              </a:spcBef>
            </a:pPr>
            <a:r>
              <a:rPr sz="1800" spc="-30" dirty="0">
                <a:solidFill>
                  <a:srgbClr val="404040"/>
                </a:solidFill>
                <a:latin typeface="Gothic Uralic"/>
                <a:cs typeface="Gothic Uralic"/>
              </a:rPr>
              <a:t>);</a:t>
            </a:r>
            <a:endParaRPr sz="1800" dirty="0">
              <a:latin typeface="Gothic Uralic"/>
              <a:cs typeface="Gothic Uralic"/>
            </a:endParaRPr>
          </a:p>
          <a:p>
            <a:pPr marL="520065">
              <a:lnSpc>
                <a:spcPct val="100000"/>
              </a:lnSpc>
              <a:spcBef>
                <a:spcPts val="1010"/>
              </a:spcBef>
            </a:pP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}</a:t>
            </a:r>
            <a:endParaRPr sz="1800" dirty="0">
              <a:latin typeface="Gothic Uralic"/>
              <a:cs typeface="Gothic Uralic"/>
            </a:endParaRPr>
          </a:p>
          <a:p>
            <a:pPr marL="393700">
              <a:lnSpc>
                <a:spcPct val="100000"/>
              </a:lnSpc>
              <a:spcBef>
                <a:spcPts val="994"/>
              </a:spcBef>
            </a:pPr>
            <a:r>
              <a:rPr sz="1800" spc="-20" dirty="0">
                <a:solidFill>
                  <a:srgbClr val="404040"/>
                </a:solidFill>
                <a:latin typeface="Gothic Uralic"/>
                <a:cs typeface="Gothic Uralic"/>
              </a:rPr>
              <a:t>});</a:t>
            </a:r>
            <a:endParaRPr sz="1800" dirty="0">
              <a:latin typeface="Gothic Uralic"/>
              <a:cs typeface="Gothic Uralic"/>
            </a:endParaRPr>
          </a:p>
          <a:p>
            <a:pPr marL="266700">
              <a:lnSpc>
                <a:spcPct val="100000"/>
              </a:lnSpc>
              <a:spcBef>
                <a:spcPts val="1010"/>
              </a:spcBef>
            </a:pP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ReactDOM.render(&lt;HelloReact </a:t>
            </a:r>
            <a:r>
              <a:rPr sz="1800" b="1" spc="-5" dirty="0">
                <a:solidFill>
                  <a:srgbClr val="404040"/>
                </a:solidFill>
                <a:latin typeface="Gothic Uralic"/>
                <a:cs typeface="Gothic Uralic"/>
              </a:rPr>
              <a:t>name="ReactJS!!!"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/&gt;,</a:t>
            </a:r>
            <a:r>
              <a:rPr sz="1800" spc="-1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node);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08719" y="3080004"/>
            <a:ext cx="2695955" cy="1962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4505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ReactJS</a:t>
            </a:r>
            <a:r>
              <a:rPr spc="-15" dirty="0"/>
              <a:t> </a:t>
            </a:r>
            <a:r>
              <a:rPr spc="-5" dirty="0"/>
              <a:t>{PropTypes}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37714"/>
            <a:ext cx="8520430" cy="374332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35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500" b="1" dirty="0">
                <a:solidFill>
                  <a:srgbClr val="404040"/>
                </a:solidFill>
                <a:latin typeface="Gothic Uralic"/>
                <a:cs typeface="Gothic Uralic"/>
              </a:rPr>
              <a:t>For </a:t>
            </a:r>
            <a:r>
              <a:rPr sz="1500" b="1" spc="-5" dirty="0">
                <a:solidFill>
                  <a:srgbClr val="404040"/>
                </a:solidFill>
                <a:latin typeface="Gothic Uralic"/>
                <a:cs typeface="Gothic Uralic"/>
              </a:rPr>
              <a:t>validate the </a:t>
            </a:r>
            <a:r>
              <a:rPr sz="1500" b="1" dirty="0">
                <a:solidFill>
                  <a:srgbClr val="404040"/>
                </a:solidFill>
                <a:latin typeface="Gothic Uralic"/>
                <a:cs typeface="Gothic Uralic"/>
              </a:rPr>
              <a:t>prop’s </a:t>
            </a:r>
            <a:r>
              <a:rPr sz="1500" b="1" spc="-5" dirty="0">
                <a:solidFill>
                  <a:srgbClr val="404040"/>
                </a:solidFill>
                <a:latin typeface="Gothic Uralic"/>
                <a:cs typeface="Gothic Uralic"/>
              </a:rPr>
              <a:t>value input.</a:t>
            </a:r>
            <a:endParaRPr sz="150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635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500" dirty="0">
                <a:solidFill>
                  <a:srgbClr val="404040"/>
                </a:solidFill>
                <a:latin typeface="Gothic Uralic"/>
                <a:cs typeface="Gothic Uralic"/>
              </a:rPr>
              <a:t>var HelloReact =</a:t>
            </a:r>
            <a:r>
              <a:rPr sz="1500" spc="-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Gothic Uralic"/>
                <a:cs typeface="Gothic Uralic"/>
              </a:rPr>
              <a:t>React.createClass({</a:t>
            </a:r>
            <a:endParaRPr sz="1500" dirty="0">
              <a:latin typeface="Gothic Uralic"/>
              <a:cs typeface="Gothic Uralic"/>
            </a:endParaRPr>
          </a:p>
          <a:p>
            <a:pPr marL="433070">
              <a:lnSpc>
                <a:spcPct val="100000"/>
              </a:lnSpc>
              <a:spcBef>
                <a:spcPts val="635"/>
              </a:spcBef>
            </a:pPr>
            <a:r>
              <a:rPr sz="1500" spc="-5" dirty="0">
                <a:solidFill>
                  <a:srgbClr val="404040"/>
                </a:solidFill>
                <a:latin typeface="Gothic Uralic"/>
                <a:cs typeface="Gothic Uralic"/>
              </a:rPr>
              <a:t>propTypes:</a:t>
            </a:r>
            <a:r>
              <a:rPr sz="1500" spc="-1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500" dirty="0">
                <a:solidFill>
                  <a:srgbClr val="404040"/>
                </a:solidFill>
                <a:latin typeface="Gothic Uralic"/>
                <a:cs typeface="Gothic Uralic"/>
              </a:rPr>
              <a:t>{</a:t>
            </a:r>
            <a:endParaRPr sz="1500" dirty="0">
              <a:latin typeface="Gothic Uralic"/>
              <a:cs typeface="Gothic Uralic"/>
            </a:endParaRPr>
          </a:p>
          <a:p>
            <a:pPr marL="536575">
              <a:lnSpc>
                <a:spcPct val="100000"/>
              </a:lnSpc>
              <a:spcBef>
                <a:spcPts val="640"/>
              </a:spcBef>
            </a:pPr>
            <a:r>
              <a:rPr sz="1500" spc="-5" dirty="0">
                <a:solidFill>
                  <a:srgbClr val="404040"/>
                </a:solidFill>
                <a:latin typeface="Gothic Uralic"/>
                <a:cs typeface="Gothic Uralic"/>
              </a:rPr>
              <a:t>name:</a:t>
            </a:r>
            <a:r>
              <a:rPr sz="150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500" b="1" spc="-5" dirty="0">
                <a:solidFill>
                  <a:srgbClr val="404040"/>
                </a:solidFill>
                <a:latin typeface="Gothic Uralic"/>
                <a:cs typeface="Gothic Uralic"/>
              </a:rPr>
              <a:t>React.PropTypes.number</a:t>
            </a:r>
            <a:endParaRPr sz="1500" dirty="0">
              <a:latin typeface="Gothic Uralic"/>
              <a:cs typeface="Gothic Uralic"/>
            </a:endParaRPr>
          </a:p>
          <a:p>
            <a:pPr marL="433070">
              <a:lnSpc>
                <a:spcPct val="100000"/>
              </a:lnSpc>
              <a:spcBef>
                <a:spcPts val="650"/>
              </a:spcBef>
            </a:pPr>
            <a:r>
              <a:rPr sz="1500" spc="-55" dirty="0">
                <a:solidFill>
                  <a:srgbClr val="404040"/>
                </a:solidFill>
                <a:latin typeface="Gothic Uralic"/>
                <a:cs typeface="Gothic Uralic"/>
              </a:rPr>
              <a:t>},</a:t>
            </a:r>
            <a:endParaRPr sz="1500" dirty="0">
              <a:latin typeface="Gothic Uralic"/>
              <a:cs typeface="Gothic Uralic"/>
            </a:endParaRPr>
          </a:p>
          <a:p>
            <a:pPr marL="433070">
              <a:lnSpc>
                <a:spcPct val="100000"/>
              </a:lnSpc>
              <a:spcBef>
                <a:spcPts val="635"/>
              </a:spcBef>
            </a:pPr>
            <a:r>
              <a:rPr sz="1500" spc="-5" dirty="0">
                <a:solidFill>
                  <a:srgbClr val="404040"/>
                </a:solidFill>
                <a:latin typeface="Gothic Uralic"/>
                <a:cs typeface="Gothic Uralic"/>
              </a:rPr>
              <a:t>render: function()</a:t>
            </a:r>
            <a:r>
              <a:rPr sz="1500" dirty="0">
                <a:solidFill>
                  <a:srgbClr val="404040"/>
                </a:solidFill>
                <a:latin typeface="Gothic Uralic"/>
                <a:cs typeface="Gothic Uralic"/>
              </a:rPr>
              <a:t> {</a:t>
            </a:r>
            <a:endParaRPr sz="1500" dirty="0">
              <a:latin typeface="Gothic Uralic"/>
              <a:cs typeface="Gothic Uralic"/>
            </a:endParaRPr>
          </a:p>
          <a:p>
            <a:pPr marL="536575">
              <a:lnSpc>
                <a:spcPct val="100000"/>
              </a:lnSpc>
              <a:spcBef>
                <a:spcPts val="635"/>
              </a:spcBef>
            </a:pPr>
            <a:r>
              <a:rPr sz="1500" dirty="0">
                <a:solidFill>
                  <a:srgbClr val="404040"/>
                </a:solidFill>
                <a:latin typeface="Gothic Uralic"/>
                <a:cs typeface="Gothic Uralic"/>
              </a:rPr>
              <a:t>return</a:t>
            </a:r>
            <a:r>
              <a:rPr sz="1500" spc="-3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500" dirty="0">
                <a:solidFill>
                  <a:srgbClr val="404040"/>
                </a:solidFill>
                <a:latin typeface="Gothic Uralic"/>
                <a:cs typeface="Gothic Uralic"/>
              </a:rPr>
              <a:t>(</a:t>
            </a:r>
            <a:endParaRPr sz="1500" dirty="0">
              <a:latin typeface="Gothic Uralic"/>
              <a:cs typeface="Gothic Uralic"/>
            </a:endParaRPr>
          </a:p>
          <a:p>
            <a:pPr marL="641985">
              <a:lnSpc>
                <a:spcPct val="100000"/>
              </a:lnSpc>
              <a:spcBef>
                <a:spcPts val="650"/>
              </a:spcBef>
            </a:pPr>
            <a:r>
              <a:rPr sz="1500" dirty="0">
                <a:solidFill>
                  <a:srgbClr val="404040"/>
                </a:solidFill>
                <a:latin typeface="Gothic Uralic"/>
                <a:cs typeface="Gothic Uralic"/>
              </a:rPr>
              <a:t>&lt;h1&gt; Hello, </a:t>
            </a:r>
            <a:r>
              <a:rPr sz="1500" spc="-5" dirty="0">
                <a:solidFill>
                  <a:srgbClr val="404040"/>
                </a:solidFill>
                <a:latin typeface="Gothic Uralic"/>
                <a:cs typeface="Gothic Uralic"/>
              </a:rPr>
              <a:t>{this.props.name}</a:t>
            </a:r>
            <a:r>
              <a:rPr sz="1500" spc="-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Gothic Uralic"/>
                <a:cs typeface="Gothic Uralic"/>
              </a:rPr>
              <a:t>&lt;/h1&gt;</a:t>
            </a:r>
            <a:endParaRPr sz="1500" dirty="0">
              <a:latin typeface="Gothic Uralic"/>
              <a:cs typeface="Gothic Uralic"/>
            </a:endParaRPr>
          </a:p>
          <a:p>
            <a:pPr marL="536575">
              <a:lnSpc>
                <a:spcPct val="100000"/>
              </a:lnSpc>
              <a:spcBef>
                <a:spcPts val="635"/>
              </a:spcBef>
            </a:pPr>
            <a:r>
              <a:rPr sz="1500" spc="-15" dirty="0">
                <a:solidFill>
                  <a:srgbClr val="404040"/>
                </a:solidFill>
                <a:latin typeface="Gothic Uralic"/>
                <a:cs typeface="Gothic Uralic"/>
              </a:rPr>
              <a:t>);</a:t>
            </a:r>
            <a:endParaRPr sz="1500" dirty="0">
              <a:latin typeface="Gothic Uralic"/>
              <a:cs typeface="Gothic Uralic"/>
            </a:endParaRPr>
          </a:p>
          <a:p>
            <a:pPr marL="433070">
              <a:lnSpc>
                <a:spcPct val="100000"/>
              </a:lnSpc>
              <a:spcBef>
                <a:spcPts val="640"/>
              </a:spcBef>
            </a:pPr>
            <a:r>
              <a:rPr sz="1500" dirty="0">
                <a:solidFill>
                  <a:srgbClr val="404040"/>
                </a:solidFill>
                <a:latin typeface="Gothic Uralic"/>
                <a:cs typeface="Gothic Uralic"/>
              </a:rPr>
              <a:t>}</a:t>
            </a:r>
            <a:endParaRPr sz="1500" dirty="0">
              <a:latin typeface="Gothic Uralic"/>
              <a:cs typeface="Gothic Uralic"/>
            </a:endParaRPr>
          </a:p>
          <a:p>
            <a:pPr marL="327660">
              <a:lnSpc>
                <a:spcPct val="100000"/>
              </a:lnSpc>
              <a:spcBef>
                <a:spcPts val="645"/>
              </a:spcBef>
            </a:pPr>
            <a:r>
              <a:rPr sz="1500" spc="-25" dirty="0">
                <a:solidFill>
                  <a:srgbClr val="404040"/>
                </a:solidFill>
                <a:latin typeface="Gothic Uralic"/>
                <a:cs typeface="Gothic Uralic"/>
              </a:rPr>
              <a:t>});</a:t>
            </a:r>
            <a:endParaRPr sz="1500" dirty="0">
              <a:latin typeface="Gothic Uralic"/>
              <a:cs typeface="Gothic Uralic"/>
            </a:endParaRPr>
          </a:p>
          <a:p>
            <a:pPr marL="327660">
              <a:lnSpc>
                <a:spcPct val="100000"/>
              </a:lnSpc>
              <a:spcBef>
                <a:spcPts val="640"/>
              </a:spcBef>
            </a:pPr>
            <a:r>
              <a:rPr sz="1500" spc="-5" dirty="0">
                <a:solidFill>
                  <a:srgbClr val="404040"/>
                </a:solidFill>
                <a:latin typeface="Gothic Uralic"/>
                <a:cs typeface="Gothic Uralic"/>
              </a:rPr>
              <a:t>ReactDOM.render(&lt;HelloReact </a:t>
            </a:r>
            <a:r>
              <a:rPr sz="1500" b="1" spc="-5" dirty="0">
                <a:solidFill>
                  <a:srgbClr val="404040"/>
                </a:solidFill>
                <a:latin typeface="Gothic Uralic"/>
                <a:cs typeface="Gothic Uralic"/>
              </a:rPr>
              <a:t>name="thanh" </a:t>
            </a:r>
            <a:r>
              <a:rPr sz="1500" spc="-5" dirty="0">
                <a:solidFill>
                  <a:srgbClr val="404040"/>
                </a:solidFill>
                <a:latin typeface="Gothic Uralic"/>
                <a:cs typeface="Gothic Uralic"/>
              </a:rPr>
              <a:t>/&gt;,</a:t>
            </a:r>
            <a:r>
              <a:rPr sz="1500" spc="114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Gothic Uralic"/>
                <a:cs typeface="Gothic Uralic"/>
              </a:rPr>
              <a:t>document.getElementById('content'));</a:t>
            </a:r>
            <a:endParaRPr sz="1500" dirty="0">
              <a:latin typeface="Gothic Uralic"/>
              <a:cs typeface="Gothic Ural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39255" y="2735579"/>
            <a:ext cx="5952742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3355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ReactJS</a:t>
            </a:r>
            <a:r>
              <a:rPr spc="-30" dirty="0"/>
              <a:t> </a:t>
            </a:r>
            <a:r>
              <a:rPr spc="-10" dirty="0"/>
              <a:t>{state}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36191"/>
            <a:ext cx="5955030" cy="122999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To manage state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inside</a:t>
            </a:r>
            <a:r>
              <a:rPr sz="1800" spc="3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component.</a:t>
            </a:r>
            <a:endParaRPr sz="180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Gothic Uralic"/>
                <a:cs typeface="Gothic Uralic"/>
              </a:rPr>
              <a:t>getInitialState()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function: </a:t>
            </a:r>
            <a:r>
              <a:rPr sz="1800" spc="5" dirty="0">
                <a:solidFill>
                  <a:srgbClr val="404040"/>
                </a:solidFill>
                <a:latin typeface="Gothic Uralic"/>
                <a:cs typeface="Gothic Uralic"/>
              </a:rPr>
              <a:t>init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value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for</a:t>
            </a:r>
            <a:r>
              <a:rPr sz="1800" spc="-3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variable.</a:t>
            </a:r>
            <a:endParaRPr sz="180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Gothic Uralic"/>
                <a:cs typeface="Gothic Uralic"/>
              </a:rPr>
              <a:t>setState()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function: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update new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value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for</a:t>
            </a:r>
            <a:r>
              <a:rPr sz="1800" spc="7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variable.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01695" y="3404615"/>
            <a:ext cx="4965191" cy="26151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8389619" y="3794759"/>
            <a:ext cx="3115055" cy="2019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4876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ReactJS</a:t>
            </a:r>
            <a:r>
              <a:rPr spc="-20" dirty="0"/>
              <a:t> </a:t>
            </a:r>
            <a:r>
              <a:rPr spc="-5" dirty="0"/>
              <a:t>{state-(cont)}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18304"/>
            <a:ext cx="3435350" cy="155638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342265" indent="-342265">
              <a:lnSpc>
                <a:spcPct val="100000"/>
              </a:lnSpc>
              <a:spcBef>
                <a:spcPts val="1235"/>
              </a:spcBef>
              <a:buClr>
                <a:srgbClr val="A42F0F"/>
              </a:buClr>
              <a:buFont typeface="Arial"/>
              <a:buChar char=""/>
              <a:tabLst>
                <a:tab pos="342265" algn="l"/>
                <a:tab pos="355600" algn="l"/>
              </a:tabLst>
            </a:pPr>
            <a:r>
              <a:rPr sz="1800" b="1" dirty="0">
                <a:solidFill>
                  <a:srgbClr val="404040"/>
                </a:solidFill>
                <a:latin typeface="Gothic Uralic"/>
                <a:cs typeface="Gothic Uralic"/>
              </a:rPr>
              <a:t>When </a:t>
            </a:r>
            <a:r>
              <a:rPr sz="1800" b="1" spc="-5" dirty="0">
                <a:solidFill>
                  <a:srgbClr val="404040"/>
                </a:solidFill>
                <a:latin typeface="Gothic Uralic"/>
                <a:cs typeface="Gothic Uralic"/>
              </a:rPr>
              <a:t>you </a:t>
            </a:r>
            <a:r>
              <a:rPr sz="1800" b="1" dirty="0">
                <a:solidFill>
                  <a:srgbClr val="404040"/>
                </a:solidFill>
                <a:latin typeface="Gothic Uralic"/>
                <a:cs typeface="Gothic Uralic"/>
              </a:rPr>
              <a:t>should </a:t>
            </a:r>
            <a:r>
              <a:rPr sz="1800" b="1" spc="-5" dirty="0">
                <a:solidFill>
                  <a:srgbClr val="404040"/>
                </a:solidFill>
                <a:latin typeface="Gothic Uralic"/>
                <a:cs typeface="Gothic Uralic"/>
              </a:rPr>
              <a:t>use</a:t>
            </a:r>
            <a:r>
              <a:rPr sz="1800" b="1" spc="-14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b="1" dirty="0">
                <a:solidFill>
                  <a:srgbClr val="404040"/>
                </a:solidFill>
                <a:latin typeface="Gothic Uralic"/>
                <a:cs typeface="Gothic Uralic"/>
              </a:rPr>
              <a:t>state?</a:t>
            </a:r>
            <a:endParaRPr sz="1800" dirty="0">
              <a:latin typeface="Gothic Uralic"/>
              <a:cs typeface="Gothic Uralic"/>
            </a:endParaRPr>
          </a:p>
          <a:p>
            <a:pPr marL="372745" lvl="1" indent="-372745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Arial"/>
              <a:buChar char=""/>
              <a:tabLst>
                <a:tab pos="372745" algn="l"/>
                <a:tab pos="811530" algn="l"/>
              </a:tabLst>
            </a:pP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Respond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user</a:t>
            </a:r>
            <a:r>
              <a:rPr sz="1600" spc="2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input.</a:t>
            </a:r>
            <a:endParaRPr sz="1600" dirty="0">
              <a:latin typeface="Gothic Uralic"/>
              <a:cs typeface="Gothic Uralic"/>
            </a:endParaRPr>
          </a:p>
          <a:p>
            <a:pPr marL="756285" lvl="1" indent="-28702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Server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request.</a:t>
            </a:r>
            <a:endParaRPr sz="1600" dirty="0">
              <a:latin typeface="Gothic Uralic"/>
              <a:cs typeface="Gothic Uralic"/>
            </a:endParaRPr>
          </a:p>
          <a:p>
            <a:pPr marL="756285" lvl="1" indent="-28702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Arial"/>
              <a:buChar char=""/>
              <a:tabLst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or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passage of</a:t>
            </a:r>
            <a:r>
              <a:rPr sz="1600" spc="-1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time.</a:t>
            </a:r>
            <a:endParaRPr sz="16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3013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ReactJS</a:t>
            </a:r>
            <a:r>
              <a:rPr spc="-40" dirty="0"/>
              <a:t> </a:t>
            </a:r>
            <a:r>
              <a:rPr spc="-10" dirty="0"/>
              <a:t>{refs}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36191"/>
            <a:ext cx="8657590" cy="122809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How </a:t>
            </a:r>
            <a:r>
              <a:rPr sz="1800" spc="-20" dirty="0">
                <a:solidFill>
                  <a:srgbClr val="404040"/>
                </a:solidFill>
                <a:latin typeface="Gothic Uralic"/>
                <a:cs typeface="Gothic Uralic"/>
              </a:rPr>
              <a:t>we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make focus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input element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after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clear data form input</a:t>
            </a:r>
            <a:r>
              <a:rPr sz="1800" spc="18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element?</a:t>
            </a:r>
            <a:endParaRPr sz="180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How </a:t>
            </a:r>
            <a:r>
              <a:rPr sz="1800" spc="-20" dirty="0">
                <a:solidFill>
                  <a:srgbClr val="404040"/>
                </a:solidFill>
                <a:latin typeface="Gothic Uralic"/>
                <a:cs typeface="Gothic Uralic"/>
              </a:rPr>
              <a:t>we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can make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search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with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many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criteria</a:t>
            </a:r>
            <a:r>
              <a:rPr sz="1800" spc="7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?</a:t>
            </a:r>
            <a:endParaRPr sz="18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…</a:t>
            </a:r>
            <a:endParaRPr sz="1800" dirty="0">
              <a:latin typeface="Gothic Uralic"/>
              <a:cs typeface="Gothic Ural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30396" y="3361944"/>
            <a:ext cx="4752340" cy="2321560"/>
            <a:chOff x="3930396" y="3361944"/>
            <a:chExt cx="4752340" cy="2321560"/>
          </a:xfrm>
        </p:grpSpPr>
        <p:sp>
          <p:nvSpPr>
            <p:cNvPr id="6" name="object 6"/>
            <p:cNvSpPr/>
            <p:nvPr/>
          </p:nvSpPr>
          <p:spPr>
            <a:xfrm>
              <a:off x="3938016" y="3369564"/>
              <a:ext cx="4737100" cy="2306320"/>
            </a:xfrm>
            <a:custGeom>
              <a:avLst/>
              <a:gdLst/>
              <a:ahLst/>
              <a:cxnLst/>
              <a:rect l="l" t="t" r="r" b="b"/>
              <a:pathLst>
                <a:path w="4737100" h="2306320">
                  <a:moveTo>
                    <a:pt x="3243199" y="0"/>
                  </a:moveTo>
                  <a:lnTo>
                    <a:pt x="2513457" y="463550"/>
                  </a:lnTo>
                  <a:lnTo>
                    <a:pt x="2131949" y="201422"/>
                  </a:lnTo>
                  <a:lnTo>
                    <a:pt x="1874901" y="681228"/>
                  </a:lnTo>
                  <a:lnTo>
                    <a:pt x="987171" y="386969"/>
                  </a:lnTo>
                  <a:lnTo>
                    <a:pt x="1178052" y="834517"/>
                  </a:lnTo>
                  <a:lnTo>
                    <a:pt x="257048" y="882777"/>
                  </a:lnTo>
                  <a:lnTo>
                    <a:pt x="862838" y="1237488"/>
                  </a:lnTo>
                  <a:lnTo>
                    <a:pt x="0" y="1374648"/>
                  </a:lnTo>
                  <a:lnTo>
                    <a:pt x="730250" y="1640713"/>
                  </a:lnTo>
                  <a:lnTo>
                    <a:pt x="281813" y="1902841"/>
                  </a:lnTo>
                  <a:lnTo>
                    <a:pt x="1053719" y="1947164"/>
                  </a:lnTo>
                  <a:lnTo>
                    <a:pt x="1078230" y="2305812"/>
                  </a:lnTo>
                  <a:lnTo>
                    <a:pt x="1650619" y="1934845"/>
                  </a:lnTo>
                  <a:lnTo>
                    <a:pt x="1907794" y="2104263"/>
                  </a:lnTo>
                  <a:lnTo>
                    <a:pt x="2164842" y="1854200"/>
                  </a:lnTo>
                  <a:lnTo>
                    <a:pt x="2546350" y="2011426"/>
                  </a:lnTo>
                  <a:lnTo>
                    <a:pt x="2670937" y="1701038"/>
                  </a:lnTo>
                  <a:lnTo>
                    <a:pt x="3276600" y="1854200"/>
                  </a:lnTo>
                  <a:lnTo>
                    <a:pt x="3210306" y="1531874"/>
                  </a:lnTo>
                  <a:lnTo>
                    <a:pt x="4139438" y="1668780"/>
                  </a:lnTo>
                  <a:lnTo>
                    <a:pt x="3591941" y="1314069"/>
                  </a:lnTo>
                  <a:lnTo>
                    <a:pt x="4006341" y="1205230"/>
                  </a:lnTo>
                  <a:lnTo>
                    <a:pt x="3724529" y="1003681"/>
                  </a:lnTo>
                  <a:lnTo>
                    <a:pt x="4736592" y="709294"/>
                  </a:lnTo>
                  <a:lnTo>
                    <a:pt x="3591941" y="697357"/>
                  </a:lnTo>
                  <a:lnTo>
                    <a:pt x="3948684" y="338581"/>
                  </a:lnTo>
                  <a:lnTo>
                    <a:pt x="3185160" y="616712"/>
                  </a:lnTo>
                  <a:lnTo>
                    <a:pt x="3243199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3938016" y="3369564"/>
              <a:ext cx="4737100" cy="2306320"/>
            </a:xfrm>
            <a:custGeom>
              <a:avLst/>
              <a:gdLst/>
              <a:ahLst/>
              <a:cxnLst/>
              <a:rect l="l" t="t" r="r" b="b"/>
              <a:pathLst>
                <a:path w="4737100" h="2306320">
                  <a:moveTo>
                    <a:pt x="2513457" y="463550"/>
                  </a:moveTo>
                  <a:lnTo>
                    <a:pt x="3243199" y="0"/>
                  </a:lnTo>
                  <a:lnTo>
                    <a:pt x="3185160" y="616712"/>
                  </a:lnTo>
                  <a:lnTo>
                    <a:pt x="3948684" y="338581"/>
                  </a:lnTo>
                  <a:lnTo>
                    <a:pt x="3591941" y="697357"/>
                  </a:lnTo>
                  <a:lnTo>
                    <a:pt x="4736592" y="709294"/>
                  </a:lnTo>
                  <a:lnTo>
                    <a:pt x="3724529" y="1003681"/>
                  </a:lnTo>
                  <a:lnTo>
                    <a:pt x="4006341" y="1205230"/>
                  </a:lnTo>
                  <a:lnTo>
                    <a:pt x="3591941" y="1314069"/>
                  </a:lnTo>
                  <a:lnTo>
                    <a:pt x="4139438" y="1668780"/>
                  </a:lnTo>
                  <a:lnTo>
                    <a:pt x="3210306" y="1531874"/>
                  </a:lnTo>
                  <a:lnTo>
                    <a:pt x="3276600" y="1854200"/>
                  </a:lnTo>
                  <a:lnTo>
                    <a:pt x="2670937" y="1701038"/>
                  </a:lnTo>
                  <a:lnTo>
                    <a:pt x="2546350" y="2011426"/>
                  </a:lnTo>
                  <a:lnTo>
                    <a:pt x="2164842" y="1854200"/>
                  </a:lnTo>
                  <a:lnTo>
                    <a:pt x="1907794" y="2104263"/>
                  </a:lnTo>
                  <a:lnTo>
                    <a:pt x="1650619" y="1934845"/>
                  </a:lnTo>
                  <a:lnTo>
                    <a:pt x="1078230" y="2305812"/>
                  </a:lnTo>
                  <a:lnTo>
                    <a:pt x="1053719" y="1947164"/>
                  </a:lnTo>
                  <a:lnTo>
                    <a:pt x="281813" y="1902841"/>
                  </a:lnTo>
                  <a:lnTo>
                    <a:pt x="730250" y="1640713"/>
                  </a:lnTo>
                  <a:lnTo>
                    <a:pt x="0" y="1374648"/>
                  </a:lnTo>
                  <a:lnTo>
                    <a:pt x="862838" y="1237488"/>
                  </a:lnTo>
                  <a:lnTo>
                    <a:pt x="257048" y="882777"/>
                  </a:lnTo>
                  <a:lnTo>
                    <a:pt x="1178052" y="834517"/>
                  </a:lnTo>
                  <a:lnTo>
                    <a:pt x="987171" y="386969"/>
                  </a:lnTo>
                  <a:lnTo>
                    <a:pt x="1874901" y="681228"/>
                  </a:lnTo>
                  <a:lnTo>
                    <a:pt x="2131949" y="201422"/>
                  </a:lnTo>
                  <a:lnTo>
                    <a:pt x="2513457" y="463550"/>
                  </a:lnTo>
                  <a:close/>
                </a:path>
              </a:pathLst>
            </a:custGeom>
            <a:ln w="15240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90134" y="4270375"/>
            <a:ext cx="14859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Refs come</a:t>
            </a:r>
            <a:r>
              <a:rPr sz="1800" spc="-5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to</a:t>
            </a:r>
            <a:endParaRPr sz="1800" dirty="0">
              <a:latin typeface="Gothic Uralic"/>
              <a:cs typeface="Gothic Uralic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play</a:t>
            </a:r>
            <a:endParaRPr sz="1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219570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/>
              <a:t>Histo</a:t>
            </a:r>
            <a:r>
              <a:rPr lang="en-IN" spc="-5" dirty="0"/>
              <a:t>r</a:t>
            </a:r>
            <a:r>
              <a:rPr spc="-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36191"/>
            <a:ext cx="8690610" cy="110172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spc="5" dirty="0">
                <a:solidFill>
                  <a:srgbClr val="404040"/>
                </a:solidFill>
                <a:latin typeface="Gothic Uralic"/>
                <a:cs typeface="Gothic Uralic"/>
              </a:rPr>
              <a:t>In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2010, Facebook released an extension for PHP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called</a:t>
            </a:r>
            <a:r>
              <a:rPr sz="1800" spc="2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XHP.</a:t>
            </a:r>
            <a:endParaRPr sz="1800" dirty="0">
              <a:latin typeface="Gothic Uralic"/>
              <a:cs typeface="Gothic Uralic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XHP help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to decrease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XSS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attack and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make front-end much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both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readable 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and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understand.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2117" y="6499047"/>
            <a:ext cx="17151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88888"/>
                </a:solidFill>
                <a:latin typeface="Gothic Uralic"/>
                <a:cs typeface="Gothic Uralic"/>
              </a:rPr>
              <a:t>| </a:t>
            </a:r>
            <a:endParaRPr sz="900" dirty="0">
              <a:latin typeface="Gothic Uralic"/>
              <a:cs typeface="Gothic Ural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386828" y="3343655"/>
            <a:ext cx="4211320" cy="3514725"/>
            <a:chOff x="7386828" y="3343655"/>
            <a:chExt cx="4211320" cy="3514725"/>
          </a:xfrm>
        </p:grpSpPr>
        <p:sp>
          <p:nvSpPr>
            <p:cNvPr id="6" name="object 6"/>
            <p:cNvSpPr/>
            <p:nvPr/>
          </p:nvSpPr>
          <p:spPr>
            <a:xfrm>
              <a:off x="7443216" y="3389375"/>
              <a:ext cx="4114800" cy="3467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7386828" y="3343655"/>
              <a:ext cx="4210812" cy="35143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7496556" y="3404614"/>
              <a:ext cx="4008120" cy="33604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7438644" y="3357371"/>
              <a:ext cx="504444" cy="5135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7635240" y="3357371"/>
              <a:ext cx="684276" cy="5135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7438644" y="3631691"/>
              <a:ext cx="2333244" cy="5135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7537704" y="3906011"/>
              <a:ext cx="780288" cy="5135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8057388" y="3906011"/>
              <a:ext cx="1603248" cy="51358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7438644" y="4180331"/>
              <a:ext cx="2200655" cy="5135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9331452" y="4180331"/>
              <a:ext cx="940307" cy="51358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7438644" y="4454652"/>
              <a:ext cx="950976" cy="51358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7537704" y="4728972"/>
              <a:ext cx="780288" cy="51358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7636764" y="5003291"/>
              <a:ext cx="2581655" cy="51358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7734300" y="5277611"/>
              <a:ext cx="2296668" cy="51358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9723120" y="5277611"/>
              <a:ext cx="515112" cy="51358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9980676" y="5277611"/>
              <a:ext cx="484631" cy="51358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7734300" y="5551932"/>
              <a:ext cx="3811524" cy="51358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7734300" y="5826251"/>
              <a:ext cx="2622804" cy="51358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36764" y="6100572"/>
              <a:ext cx="1132331" cy="51358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6" name="object 26"/>
          <p:cNvSpPr/>
          <p:nvPr/>
        </p:nvSpPr>
        <p:spPr>
          <a:xfrm>
            <a:off x="7438643" y="6374891"/>
            <a:ext cx="388620" cy="48310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 txBox="1"/>
          <p:nvPr/>
        </p:nvSpPr>
        <p:spPr>
          <a:xfrm>
            <a:off x="7576184" y="6429857"/>
            <a:ext cx="106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595372" y="3293364"/>
            <a:ext cx="4320540" cy="3564890"/>
            <a:chOff x="2595372" y="3293364"/>
            <a:chExt cx="4320540" cy="3564890"/>
          </a:xfrm>
        </p:grpSpPr>
        <p:sp>
          <p:nvSpPr>
            <p:cNvPr id="29" name="object 29"/>
            <p:cNvSpPr/>
            <p:nvPr/>
          </p:nvSpPr>
          <p:spPr>
            <a:xfrm>
              <a:off x="2634996" y="3389375"/>
              <a:ext cx="4280915" cy="34671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/>
            <p:cNvSpPr/>
            <p:nvPr/>
          </p:nvSpPr>
          <p:spPr>
            <a:xfrm>
              <a:off x="2595372" y="3293364"/>
              <a:ext cx="4255008" cy="356463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object 31"/>
            <p:cNvSpPr/>
            <p:nvPr/>
          </p:nvSpPr>
          <p:spPr>
            <a:xfrm>
              <a:off x="2688336" y="3404614"/>
              <a:ext cx="4174236" cy="336042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2647188" y="3307080"/>
              <a:ext cx="448056" cy="45720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2820924" y="3307080"/>
              <a:ext cx="609600" cy="4572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2647188" y="3550920"/>
              <a:ext cx="2072639" cy="45719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" name="object 35"/>
            <p:cNvSpPr/>
            <p:nvPr/>
          </p:nvSpPr>
          <p:spPr>
            <a:xfrm>
              <a:off x="2647188" y="3794760"/>
              <a:ext cx="448056" cy="45720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6" name="object 36"/>
            <p:cNvSpPr/>
            <p:nvPr/>
          </p:nvSpPr>
          <p:spPr>
            <a:xfrm>
              <a:off x="2825496" y="4038600"/>
              <a:ext cx="1325880" cy="45720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7" name="object 37"/>
            <p:cNvSpPr/>
            <p:nvPr/>
          </p:nvSpPr>
          <p:spPr>
            <a:xfrm>
              <a:off x="3877055" y="4038600"/>
              <a:ext cx="2202179" cy="45720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8" name="object 38"/>
            <p:cNvSpPr/>
            <p:nvPr/>
          </p:nvSpPr>
          <p:spPr>
            <a:xfrm>
              <a:off x="5804916" y="4038600"/>
              <a:ext cx="993647" cy="45720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9" name="object 39"/>
            <p:cNvSpPr/>
            <p:nvPr/>
          </p:nvSpPr>
          <p:spPr>
            <a:xfrm>
              <a:off x="2647188" y="4282440"/>
              <a:ext cx="448056" cy="45720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0" name="object 40"/>
            <p:cNvSpPr/>
            <p:nvPr/>
          </p:nvSpPr>
          <p:spPr>
            <a:xfrm>
              <a:off x="2820924" y="4282440"/>
              <a:ext cx="609600" cy="4572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1" name="object 41"/>
            <p:cNvSpPr/>
            <p:nvPr/>
          </p:nvSpPr>
          <p:spPr>
            <a:xfrm>
              <a:off x="2647188" y="4526280"/>
              <a:ext cx="847343" cy="45720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" name="object 42"/>
            <p:cNvSpPr/>
            <p:nvPr/>
          </p:nvSpPr>
          <p:spPr>
            <a:xfrm>
              <a:off x="2647188" y="4770120"/>
              <a:ext cx="448056" cy="45720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" name="object 43"/>
            <p:cNvSpPr/>
            <p:nvPr/>
          </p:nvSpPr>
          <p:spPr>
            <a:xfrm>
              <a:off x="2825496" y="5013960"/>
              <a:ext cx="2290572" cy="457199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" name="object 44"/>
            <p:cNvSpPr/>
            <p:nvPr/>
          </p:nvSpPr>
          <p:spPr>
            <a:xfrm>
              <a:off x="2825496" y="5257800"/>
              <a:ext cx="2042159" cy="45720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" name="object 45"/>
            <p:cNvSpPr/>
            <p:nvPr/>
          </p:nvSpPr>
          <p:spPr>
            <a:xfrm>
              <a:off x="4593336" y="5257800"/>
              <a:ext cx="458724" cy="457200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" name="object 46"/>
            <p:cNvSpPr/>
            <p:nvPr/>
          </p:nvSpPr>
          <p:spPr>
            <a:xfrm>
              <a:off x="4777739" y="5257800"/>
              <a:ext cx="376427" cy="45720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7" name="object 47"/>
            <p:cNvSpPr/>
            <p:nvPr/>
          </p:nvSpPr>
          <p:spPr>
            <a:xfrm>
              <a:off x="2825496" y="5501640"/>
              <a:ext cx="3287267" cy="457200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8" name="object 48"/>
            <p:cNvSpPr/>
            <p:nvPr/>
          </p:nvSpPr>
          <p:spPr>
            <a:xfrm>
              <a:off x="2825496" y="5745480"/>
              <a:ext cx="2231135" cy="457199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9" name="object 49"/>
            <p:cNvSpPr/>
            <p:nvPr/>
          </p:nvSpPr>
          <p:spPr>
            <a:xfrm>
              <a:off x="2825496" y="5989320"/>
              <a:ext cx="952500" cy="457200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2647188" y="6233159"/>
            <a:ext cx="783590" cy="457200"/>
            <a:chOff x="2647188" y="6233159"/>
            <a:chExt cx="783590" cy="457200"/>
          </a:xfrm>
        </p:grpSpPr>
        <p:sp>
          <p:nvSpPr>
            <p:cNvPr id="52" name="object 52"/>
            <p:cNvSpPr/>
            <p:nvPr/>
          </p:nvSpPr>
          <p:spPr>
            <a:xfrm>
              <a:off x="2647188" y="6233159"/>
              <a:ext cx="448056" cy="45720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3" name="object 53"/>
            <p:cNvSpPr/>
            <p:nvPr/>
          </p:nvSpPr>
          <p:spPr>
            <a:xfrm>
              <a:off x="2820924" y="6233159"/>
              <a:ext cx="609600" cy="4572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767076" y="6280505"/>
            <a:ext cx="5346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4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600" spc="-225" dirty="0">
                <a:solidFill>
                  <a:srgbClr val="006FC0"/>
                </a:solidFill>
                <a:latin typeface="Arial"/>
                <a:cs typeface="Arial"/>
              </a:rPr>
              <a:t>?</a:t>
            </a:r>
            <a:r>
              <a:rPr sz="1600" spc="-15" dirty="0">
                <a:solidFill>
                  <a:srgbClr val="006FC0"/>
                </a:solidFill>
                <a:latin typeface="Arial"/>
                <a:cs typeface="Arial"/>
              </a:rPr>
              <a:t>php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647188" y="6476998"/>
            <a:ext cx="345948" cy="38100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 txBox="1"/>
          <p:nvPr/>
        </p:nvSpPr>
        <p:spPr>
          <a:xfrm>
            <a:off x="2767076" y="6524040"/>
            <a:ext cx="971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25" dirty="0">
                <a:solidFill>
                  <a:srgbClr val="006FC0"/>
                </a:solidFill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5964935" y="6219444"/>
            <a:ext cx="905510" cy="553720"/>
            <a:chOff x="5964935" y="6219444"/>
            <a:chExt cx="905510" cy="553720"/>
          </a:xfrm>
        </p:grpSpPr>
        <p:sp>
          <p:nvSpPr>
            <p:cNvPr id="58" name="object 58"/>
            <p:cNvSpPr/>
            <p:nvPr/>
          </p:nvSpPr>
          <p:spPr>
            <a:xfrm>
              <a:off x="5972555" y="6227064"/>
              <a:ext cx="890269" cy="538480"/>
            </a:xfrm>
            <a:custGeom>
              <a:avLst/>
              <a:gdLst/>
              <a:ahLst/>
              <a:cxnLst/>
              <a:rect l="l" t="t" r="r" b="b"/>
              <a:pathLst>
                <a:path w="890270" h="538479">
                  <a:moveTo>
                    <a:pt x="800353" y="0"/>
                  </a:moveTo>
                  <a:lnTo>
                    <a:pt x="89662" y="0"/>
                  </a:lnTo>
                  <a:lnTo>
                    <a:pt x="54756" y="7046"/>
                  </a:lnTo>
                  <a:lnTo>
                    <a:pt x="26257" y="26262"/>
                  </a:lnTo>
                  <a:lnTo>
                    <a:pt x="7044" y="54762"/>
                  </a:lnTo>
                  <a:lnTo>
                    <a:pt x="0" y="89662"/>
                  </a:lnTo>
                  <a:lnTo>
                    <a:pt x="0" y="448310"/>
                  </a:lnTo>
                  <a:lnTo>
                    <a:pt x="7044" y="483209"/>
                  </a:lnTo>
                  <a:lnTo>
                    <a:pt x="26257" y="511709"/>
                  </a:lnTo>
                  <a:lnTo>
                    <a:pt x="54756" y="530925"/>
                  </a:lnTo>
                  <a:lnTo>
                    <a:pt x="89662" y="537972"/>
                  </a:lnTo>
                  <a:lnTo>
                    <a:pt x="800353" y="537972"/>
                  </a:lnTo>
                  <a:lnTo>
                    <a:pt x="835259" y="530925"/>
                  </a:lnTo>
                  <a:lnTo>
                    <a:pt x="863758" y="511709"/>
                  </a:lnTo>
                  <a:lnTo>
                    <a:pt x="882971" y="483209"/>
                  </a:lnTo>
                  <a:lnTo>
                    <a:pt x="890016" y="448310"/>
                  </a:lnTo>
                  <a:lnTo>
                    <a:pt x="890016" y="89662"/>
                  </a:lnTo>
                  <a:lnTo>
                    <a:pt x="882971" y="54762"/>
                  </a:lnTo>
                  <a:lnTo>
                    <a:pt x="863758" y="26262"/>
                  </a:lnTo>
                  <a:lnTo>
                    <a:pt x="835259" y="7046"/>
                  </a:lnTo>
                  <a:lnTo>
                    <a:pt x="800353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9" name="object 59"/>
            <p:cNvSpPr/>
            <p:nvPr/>
          </p:nvSpPr>
          <p:spPr>
            <a:xfrm>
              <a:off x="5972555" y="6227064"/>
              <a:ext cx="890269" cy="538480"/>
            </a:xfrm>
            <a:custGeom>
              <a:avLst/>
              <a:gdLst/>
              <a:ahLst/>
              <a:cxnLst/>
              <a:rect l="l" t="t" r="r" b="b"/>
              <a:pathLst>
                <a:path w="890270" h="538479">
                  <a:moveTo>
                    <a:pt x="0" y="89662"/>
                  </a:moveTo>
                  <a:lnTo>
                    <a:pt x="7044" y="54762"/>
                  </a:lnTo>
                  <a:lnTo>
                    <a:pt x="26257" y="26262"/>
                  </a:lnTo>
                  <a:lnTo>
                    <a:pt x="54756" y="7046"/>
                  </a:lnTo>
                  <a:lnTo>
                    <a:pt x="89662" y="0"/>
                  </a:lnTo>
                  <a:lnTo>
                    <a:pt x="800353" y="0"/>
                  </a:lnTo>
                  <a:lnTo>
                    <a:pt x="835259" y="7046"/>
                  </a:lnTo>
                  <a:lnTo>
                    <a:pt x="863758" y="26262"/>
                  </a:lnTo>
                  <a:lnTo>
                    <a:pt x="882971" y="54762"/>
                  </a:lnTo>
                  <a:lnTo>
                    <a:pt x="890016" y="89662"/>
                  </a:lnTo>
                  <a:lnTo>
                    <a:pt x="890016" y="448310"/>
                  </a:lnTo>
                  <a:lnTo>
                    <a:pt x="882971" y="483209"/>
                  </a:lnTo>
                  <a:lnTo>
                    <a:pt x="863758" y="511709"/>
                  </a:lnTo>
                  <a:lnTo>
                    <a:pt x="835259" y="530925"/>
                  </a:lnTo>
                  <a:lnTo>
                    <a:pt x="800353" y="537972"/>
                  </a:lnTo>
                  <a:lnTo>
                    <a:pt x="89662" y="537972"/>
                  </a:lnTo>
                  <a:lnTo>
                    <a:pt x="54756" y="530925"/>
                  </a:lnTo>
                  <a:lnTo>
                    <a:pt x="26257" y="511709"/>
                  </a:lnTo>
                  <a:lnTo>
                    <a:pt x="7044" y="483209"/>
                  </a:lnTo>
                  <a:lnTo>
                    <a:pt x="0" y="448310"/>
                  </a:lnTo>
                  <a:lnTo>
                    <a:pt x="0" y="89662"/>
                  </a:lnTo>
                  <a:close/>
                </a:path>
              </a:pathLst>
            </a:custGeom>
            <a:ln w="15240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6191250" y="6343294"/>
            <a:ext cx="452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PHP</a:t>
            </a:r>
            <a:endParaRPr sz="1800" dirty="0">
              <a:latin typeface="Gothic Uralic"/>
              <a:cs typeface="Gothic Uralic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0607040" y="6219444"/>
            <a:ext cx="905510" cy="553720"/>
            <a:chOff x="10607040" y="6219444"/>
            <a:chExt cx="905510" cy="553720"/>
          </a:xfrm>
        </p:grpSpPr>
        <p:sp>
          <p:nvSpPr>
            <p:cNvPr id="62" name="object 62"/>
            <p:cNvSpPr/>
            <p:nvPr/>
          </p:nvSpPr>
          <p:spPr>
            <a:xfrm>
              <a:off x="10614660" y="6227064"/>
              <a:ext cx="890269" cy="538480"/>
            </a:xfrm>
            <a:custGeom>
              <a:avLst/>
              <a:gdLst/>
              <a:ahLst/>
              <a:cxnLst/>
              <a:rect l="l" t="t" r="r" b="b"/>
              <a:pathLst>
                <a:path w="890270" h="538479">
                  <a:moveTo>
                    <a:pt x="800354" y="0"/>
                  </a:moveTo>
                  <a:lnTo>
                    <a:pt x="89662" y="0"/>
                  </a:lnTo>
                  <a:lnTo>
                    <a:pt x="54756" y="7046"/>
                  </a:lnTo>
                  <a:lnTo>
                    <a:pt x="26257" y="26262"/>
                  </a:lnTo>
                  <a:lnTo>
                    <a:pt x="7044" y="54762"/>
                  </a:lnTo>
                  <a:lnTo>
                    <a:pt x="0" y="89662"/>
                  </a:lnTo>
                  <a:lnTo>
                    <a:pt x="0" y="448310"/>
                  </a:lnTo>
                  <a:lnTo>
                    <a:pt x="7044" y="483209"/>
                  </a:lnTo>
                  <a:lnTo>
                    <a:pt x="26257" y="511709"/>
                  </a:lnTo>
                  <a:lnTo>
                    <a:pt x="54756" y="530925"/>
                  </a:lnTo>
                  <a:lnTo>
                    <a:pt x="89662" y="537972"/>
                  </a:lnTo>
                  <a:lnTo>
                    <a:pt x="800354" y="537972"/>
                  </a:lnTo>
                  <a:lnTo>
                    <a:pt x="835259" y="530925"/>
                  </a:lnTo>
                  <a:lnTo>
                    <a:pt x="863758" y="511709"/>
                  </a:lnTo>
                  <a:lnTo>
                    <a:pt x="882971" y="483209"/>
                  </a:lnTo>
                  <a:lnTo>
                    <a:pt x="890016" y="448310"/>
                  </a:lnTo>
                  <a:lnTo>
                    <a:pt x="890016" y="89662"/>
                  </a:lnTo>
                  <a:lnTo>
                    <a:pt x="882971" y="54762"/>
                  </a:lnTo>
                  <a:lnTo>
                    <a:pt x="863758" y="26262"/>
                  </a:lnTo>
                  <a:lnTo>
                    <a:pt x="835259" y="7046"/>
                  </a:lnTo>
                  <a:lnTo>
                    <a:pt x="800354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3" name="object 63"/>
            <p:cNvSpPr/>
            <p:nvPr/>
          </p:nvSpPr>
          <p:spPr>
            <a:xfrm>
              <a:off x="10614660" y="6227064"/>
              <a:ext cx="890269" cy="538480"/>
            </a:xfrm>
            <a:custGeom>
              <a:avLst/>
              <a:gdLst/>
              <a:ahLst/>
              <a:cxnLst/>
              <a:rect l="l" t="t" r="r" b="b"/>
              <a:pathLst>
                <a:path w="890270" h="538479">
                  <a:moveTo>
                    <a:pt x="0" y="89662"/>
                  </a:moveTo>
                  <a:lnTo>
                    <a:pt x="7044" y="54762"/>
                  </a:lnTo>
                  <a:lnTo>
                    <a:pt x="26257" y="26262"/>
                  </a:lnTo>
                  <a:lnTo>
                    <a:pt x="54756" y="7046"/>
                  </a:lnTo>
                  <a:lnTo>
                    <a:pt x="89662" y="0"/>
                  </a:lnTo>
                  <a:lnTo>
                    <a:pt x="800354" y="0"/>
                  </a:lnTo>
                  <a:lnTo>
                    <a:pt x="835259" y="7046"/>
                  </a:lnTo>
                  <a:lnTo>
                    <a:pt x="863758" y="26262"/>
                  </a:lnTo>
                  <a:lnTo>
                    <a:pt x="882971" y="54762"/>
                  </a:lnTo>
                  <a:lnTo>
                    <a:pt x="890016" y="89662"/>
                  </a:lnTo>
                  <a:lnTo>
                    <a:pt x="890016" y="448310"/>
                  </a:lnTo>
                  <a:lnTo>
                    <a:pt x="882971" y="483209"/>
                  </a:lnTo>
                  <a:lnTo>
                    <a:pt x="863758" y="511709"/>
                  </a:lnTo>
                  <a:lnTo>
                    <a:pt x="835259" y="530925"/>
                  </a:lnTo>
                  <a:lnTo>
                    <a:pt x="800354" y="537972"/>
                  </a:lnTo>
                  <a:lnTo>
                    <a:pt x="89662" y="537972"/>
                  </a:lnTo>
                  <a:lnTo>
                    <a:pt x="54756" y="530925"/>
                  </a:lnTo>
                  <a:lnTo>
                    <a:pt x="26257" y="511709"/>
                  </a:lnTo>
                  <a:lnTo>
                    <a:pt x="7044" y="483209"/>
                  </a:lnTo>
                  <a:lnTo>
                    <a:pt x="0" y="448310"/>
                  </a:lnTo>
                  <a:lnTo>
                    <a:pt x="0" y="89662"/>
                  </a:lnTo>
                  <a:close/>
                </a:path>
              </a:pathLst>
            </a:custGeom>
            <a:ln w="15240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0832718" y="6343294"/>
            <a:ext cx="455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X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H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P</a:t>
            </a:r>
            <a:endParaRPr sz="1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4533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ReactJS</a:t>
            </a:r>
            <a:r>
              <a:rPr spc="-25" dirty="0"/>
              <a:t> </a:t>
            </a:r>
            <a:r>
              <a:rPr spc="-5" dirty="0"/>
              <a:t>{refs-(cont)}</a:t>
            </a:r>
          </a:p>
        </p:txBody>
      </p:sp>
      <p:sp>
        <p:nvSpPr>
          <p:cNvPr id="3" name="object 3"/>
          <p:cNvSpPr/>
          <p:nvPr/>
        </p:nvSpPr>
        <p:spPr>
          <a:xfrm>
            <a:off x="2631948" y="1682495"/>
            <a:ext cx="5045964" cy="386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7848600" y="799033"/>
            <a:ext cx="4048125" cy="2362200"/>
            <a:chOff x="8151876" y="1559052"/>
            <a:chExt cx="4048125" cy="2362200"/>
          </a:xfrm>
        </p:grpSpPr>
        <p:sp>
          <p:nvSpPr>
            <p:cNvPr id="6" name="object 6"/>
            <p:cNvSpPr/>
            <p:nvPr/>
          </p:nvSpPr>
          <p:spPr>
            <a:xfrm>
              <a:off x="8151876" y="1559052"/>
              <a:ext cx="3867912" cy="2362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10133076" y="1932432"/>
              <a:ext cx="2059305" cy="1178560"/>
            </a:xfrm>
            <a:custGeom>
              <a:avLst/>
              <a:gdLst/>
              <a:ahLst/>
              <a:cxnLst/>
              <a:rect l="l" t="t" r="r" b="b"/>
              <a:pathLst>
                <a:path w="2059304" h="1178560">
                  <a:moveTo>
                    <a:pt x="1384300" y="0"/>
                  </a:moveTo>
                  <a:lnTo>
                    <a:pt x="1029462" y="316356"/>
                  </a:lnTo>
                  <a:lnTo>
                    <a:pt x="796163" y="125221"/>
                  </a:lnTo>
                  <a:lnTo>
                    <a:pt x="696976" y="344677"/>
                  </a:lnTo>
                  <a:lnTo>
                    <a:pt x="35305" y="125221"/>
                  </a:lnTo>
                  <a:lnTo>
                    <a:pt x="441071" y="415416"/>
                  </a:lnTo>
                  <a:lnTo>
                    <a:pt x="0" y="469900"/>
                  </a:lnTo>
                  <a:lnTo>
                    <a:pt x="354838" y="642238"/>
                  </a:lnTo>
                  <a:lnTo>
                    <a:pt x="12826" y="795527"/>
                  </a:lnTo>
                  <a:lnTo>
                    <a:pt x="540130" y="760094"/>
                  </a:lnTo>
                  <a:lnTo>
                    <a:pt x="453898" y="960881"/>
                  </a:lnTo>
                  <a:lnTo>
                    <a:pt x="735456" y="852296"/>
                  </a:lnTo>
                  <a:lnTo>
                    <a:pt x="808735" y="1178052"/>
                  </a:lnTo>
                  <a:lnTo>
                    <a:pt x="1003934" y="814577"/>
                  </a:lnTo>
                  <a:lnTo>
                    <a:pt x="1262760" y="1076452"/>
                  </a:lnTo>
                  <a:lnTo>
                    <a:pt x="1336421" y="788415"/>
                  </a:lnTo>
                  <a:lnTo>
                    <a:pt x="1729613" y="986916"/>
                  </a:lnTo>
                  <a:lnTo>
                    <a:pt x="1604899" y="705865"/>
                  </a:lnTo>
                  <a:lnTo>
                    <a:pt x="2058924" y="724788"/>
                  </a:lnTo>
                  <a:lnTo>
                    <a:pt x="1678304" y="571245"/>
                  </a:lnTo>
                  <a:lnTo>
                    <a:pt x="2010918" y="443738"/>
                  </a:lnTo>
                  <a:lnTo>
                    <a:pt x="1592072" y="398906"/>
                  </a:lnTo>
                  <a:lnTo>
                    <a:pt x="1751965" y="243077"/>
                  </a:lnTo>
                  <a:lnTo>
                    <a:pt x="1349248" y="290448"/>
                  </a:lnTo>
                  <a:lnTo>
                    <a:pt x="138430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10133076" y="1932432"/>
              <a:ext cx="2059305" cy="1178560"/>
            </a:xfrm>
            <a:custGeom>
              <a:avLst/>
              <a:gdLst/>
              <a:ahLst/>
              <a:cxnLst/>
              <a:rect l="l" t="t" r="r" b="b"/>
              <a:pathLst>
                <a:path w="2059304" h="1178560">
                  <a:moveTo>
                    <a:pt x="1029462" y="316356"/>
                  </a:moveTo>
                  <a:lnTo>
                    <a:pt x="1384300" y="0"/>
                  </a:lnTo>
                  <a:lnTo>
                    <a:pt x="1349248" y="290448"/>
                  </a:lnTo>
                  <a:lnTo>
                    <a:pt x="1751965" y="243077"/>
                  </a:lnTo>
                  <a:lnTo>
                    <a:pt x="1592072" y="398906"/>
                  </a:lnTo>
                  <a:lnTo>
                    <a:pt x="2010918" y="443738"/>
                  </a:lnTo>
                  <a:lnTo>
                    <a:pt x="1678304" y="571245"/>
                  </a:lnTo>
                  <a:lnTo>
                    <a:pt x="2058924" y="724788"/>
                  </a:lnTo>
                  <a:lnTo>
                    <a:pt x="1604899" y="705865"/>
                  </a:lnTo>
                  <a:lnTo>
                    <a:pt x="1729613" y="986916"/>
                  </a:lnTo>
                  <a:lnTo>
                    <a:pt x="1336421" y="788415"/>
                  </a:lnTo>
                  <a:lnTo>
                    <a:pt x="1262760" y="1076452"/>
                  </a:lnTo>
                  <a:lnTo>
                    <a:pt x="1003934" y="814577"/>
                  </a:lnTo>
                  <a:lnTo>
                    <a:pt x="808735" y="1178052"/>
                  </a:lnTo>
                  <a:lnTo>
                    <a:pt x="735456" y="852296"/>
                  </a:lnTo>
                  <a:lnTo>
                    <a:pt x="453898" y="960881"/>
                  </a:lnTo>
                  <a:lnTo>
                    <a:pt x="540130" y="760094"/>
                  </a:lnTo>
                  <a:lnTo>
                    <a:pt x="12826" y="795527"/>
                  </a:lnTo>
                  <a:lnTo>
                    <a:pt x="354838" y="642238"/>
                  </a:lnTo>
                  <a:lnTo>
                    <a:pt x="0" y="469900"/>
                  </a:lnTo>
                  <a:lnTo>
                    <a:pt x="441071" y="415416"/>
                  </a:lnTo>
                  <a:lnTo>
                    <a:pt x="35305" y="125221"/>
                  </a:lnTo>
                  <a:lnTo>
                    <a:pt x="696976" y="344677"/>
                  </a:lnTo>
                  <a:lnTo>
                    <a:pt x="796163" y="125221"/>
                  </a:lnTo>
                  <a:lnTo>
                    <a:pt x="1029462" y="316356"/>
                  </a:lnTo>
                  <a:close/>
                </a:path>
              </a:pathLst>
            </a:custGeom>
            <a:ln w="15240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761980" y="2331846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Gothic Uralic"/>
                <a:cs typeface="Gothic Uralic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y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p</a:t>
            </a:r>
            <a:r>
              <a:rPr sz="1800" spc="-15" dirty="0">
                <a:solidFill>
                  <a:srgbClr val="FFFFFF"/>
                </a:solidFill>
                <a:latin typeface="Gothic Uralic"/>
                <a:cs typeface="Gothic Uralic"/>
              </a:rPr>
              <a:t>e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…</a:t>
            </a:r>
            <a:endParaRPr sz="1800" dirty="0">
              <a:latin typeface="Gothic Uralic"/>
              <a:cs typeface="Gothic Ural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427212" y="3534613"/>
            <a:ext cx="3289300" cy="2357755"/>
            <a:chOff x="8223504" y="4157471"/>
            <a:chExt cx="3289300" cy="2357755"/>
          </a:xfrm>
        </p:grpSpPr>
        <p:sp>
          <p:nvSpPr>
            <p:cNvPr id="11" name="object 11"/>
            <p:cNvSpPr/>
            <p:nvPr/>
          </p:nvSpPr>
          <p:spPr>
            <a:xfrm>
              <a:off x="8223504" y="4157471"/>
              <a:ext cx="2830068" cy="23439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9028176" y="5329427"/>
              <a:ext cx="2476500" cy="1178560"/>
            </a:xfrm>
            <a:custGeom>
              <a:avLst/>
              <a:gdLst/>
              <a:ahLst/>
              <a:cxnLst/>
              <a:rect l="l" t="t" r="r" b="b"/>
              <a:pathLst>
                <a:path w="2476500" h="1178559">
                  <a:moveTo>
                    <a:pt x="1664970" y="0"/>
                  </a:moveTo>
                  <a:lnTo>
                    <a:pt x="1238250" y="316331"/>
                  </a:lnTo>
                  <a:lnTo>
                    <a:pt x="957579" y="125222"/>
                  </a:lnTo>
                  <a:lnTo>
                    <a:pt x="838326" y="344690"/>
                  </a:lnTo>
                  <a:lnTo>
                    <a:pt x="42418" y="125222"/>
                  </a:lnTo>
                  <a:lnTo>
                    <a:pt x="530478" y="415429"/>
                  </a:lnTo>
                  <a:lnTo>
                    <a:pt x="0" y="469861"/>
                  </a:lnTo>
                  <a:lnTo>
                    <a:pt x="426720" y="642200"/>
                  </a:lnTo>
                  <a:lnTo>
                    <a:pt x="15494" y="795566"/>
                  </a:lnTo>
                  <a:lnTo>
                    <a:pt x="649731" y="760120"/>
                  </a:lnTo>
                  <a:lnTo>
                    <a:pt x="545973" y="960818"/>
                  </a:lnTo>
                  <a:lnTo>
                    <a:pt x="884554" y="852284"/>
                  </a:lnTo>
                  <a:lnTo>
                    <a:pt x="972820" y="1178052"/>
                  </a:lnTo>
                  <a:lnTo>
                    <a:pt x="1207516" y="814539"/>
                  </a:lnTo>
                  <a:lnTo>
                    <a:pt x="1518793" y="1076439"/>
                  </a:lnTo>
                  <a:lnTo>
                    <a:pt x="1607439" y="788479"/>
                  </a:lnTo>
                  <a:lnTo>
                    <a:pt x="2080387" y="986891"/>
                  </a:lnTo>
                  <a:lnTo>
                    <a:pt x="1930400" y="705853"/>
                  </a:lnTo>
                  <a:lnTo>
                    <a:pt x="2476500" y="724827"/>
                  </a:lnTo>
                  <a:lnTo>
                    <a:pt x="2018665" y="571296"/>
                  </a:lnTo>
                  <a:lnTo>
                    <a:pt x="2418842" y="443788"/>
                  </a:lnTo>
                  <a:lnTo>
                    <a:pt x="1914905" y="398957"/>
                  </a:lnTo>
                  <a:lnTo>
                    <a:pt x="2107310" y="243078"/>
                  </a:lnTo>
                  <a:lnTo>
                    <a:pt x="1622932" y="290423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9028176" y="5329427"/>
              <a:ext cx="2476500" cy="1178560"/>
            </a:xfrm>
            <a:custGeom>
              <a:avLst/>
              <a:gdLst/>
              <a:ahLst/>
              <a:cxnLst/>
              <a:rect l="l" t="t" r="r" b="b"/>
              <a:pathLst>
                <a:path w="2476500" h="1178559">
                  <a:moveTo>
                    <a:pt x="1238250" y="316331"/>
                  </a:moveTo>
                  <a:lnTo>
                    <a:pt x="1664970" y="0"/>
                  </a:lnTo>
                  <a:lnTo>
                    <a:pt x="1622932" y="290423"/>
                  </a:lnTo>
                  <a:lnTo>
                    <a:pt x="2107310" y="243078"/>
                  </a:lnTo>
                  <a:lnTo>
                    <a:pt x="1914905" y="398957"/>
                  </a:lnTo>
                  <a:lnTo>
                    <a:pt x="2418842" y="443788"/>
                  </a:lnTo>
                  <a:lnTo>
                    <a:pt x="2018665" y="571296"/>
                  </a:lnTo>
                  <a:lnTo>
                    <a:pt x="2476500" y="724827"/>
                  </a:lnTo>
                  <a:lnTo>
                    <a:pt x="1930400" y="705853"/>
                  </a:lnTo>
                  <a:lnTo>
                    <a:pt x="2080387" y="986891"/>
                  </a:lnTo>
                  <a:lnTo>
                    <a:pt x="1607439" y="788479"/>
                  </a:lnTo>
                  <a:lnTo>
                    <a:pt x="1518793" y="1076439"/>
                  </a:lnTo>
                  <a:lnTo>
                    <a:pt x="1207516" y="814539"/>
                  </a:lnTo>
                  <a:lnTo>
                    <a:pt x="972820" y="1178052"/>
                  </a:lnTo>
                  <a:lnTo>
                    <a:pt x="884554" y="852284"/>
                  </a:lnTo>
                  <a:lnTo>
                    <a:pt x="545973" y="960818"/>
                  </a:lnTo>
                  <a:lnTo>
                    <a:pt x="649731" y="760120"/>
                  </a:lnTo>
                  <a:lnTo>
                    <a:pt x="15494" y="795566"/>
                  </a:lnTo>
                  <a:lnTo>
                    <a:pt x="426720" y="642200"/>
                  </a:lnTo>
                  <a:lnTo>
                    <a:pt x="0" y="469861"/>
                  </a:lnTo>
                  <a:lnTo>
                    <a:pt x="530478" y="415429"/>
                  </a:lnTo>
                  <a:lnTo>
                    <a:pt x="42418" y="125222"/>
                  </a:lnTo>
                  <a:lnTo>
                    <a:pt x="838326" y="344690"/>
                  </a:lnTo>
                  <a:lnTo>
                    <a:pt x="957579" y="125222"/>
                  </a:lnTo>
                  <a:lnTo>
                    <a:pt x="1238250" y="316331"/>
                  </a:lnTo>
                  <a:close/>
                </a:path>
              </a:pathLst>
            </a:custGeom>
            <a:ln w="15240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653396" y="5728208"/>
            <a:ext cx="11957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FFFF"/>
                </a:solidFill>
                <a:latin typeface="Gothic Uralic"/>
                <a:cs typeface="Gothic Uralic"/>
              </a:rPr>
              <a:t>Click</a:t>
            </a:r>
            <a:r>
              <a:rPr sz="1800" spc="-10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clear</a:t>
            </a:r>
            <a:endParaRPr sz="1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4304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ReactJS</a:t>
            </a:r>
            <a:r>
              <a:rPr spc="-15" dirty="0"/>
              <a:t> </a:t>
            </a:r>
            <a:r>
              <a:rPr spc="-5" dirty="0"/>
              <a:t>{LifeCycle}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36191"/>
            <a:ext cx="8695055" cy="242887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Each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component has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its </a:t>
            </a:r>
            <a:r>
              <a:rPr sz="1800" spc="-15" dirty="0">
                <a:solidFill>
                  <a:srgbClr val="404040"/>
                </a:solidFill>
                <a:latin typeface="Gothic Uralic"/>
                <a:cs typeface="Gothic Uralic"/>
              </a:rPr>
              <a:t>own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lifecycle</a:t>
            </a:r>
            <a:r>
              <a:rPr sz="1800" spc="7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events.</a:t>
            </a:r>
            <a:endParaRPr sz="180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Gothic Uralic"/>
                <a:cs typeface="Gothic Uralic"/>
              </a:rPr>
              <a:t>Ex:</a:t>
            </a:r>
            <a:endParaRPr sz="1800" dirty="0">
              <a:latin typeface="Gothic Uralic"/>
              <a:cs typeface="Gothic Uralic"/>
            </a:endParaRPr>
          </a:p>
          <a:p>
            <a:pPr marL="756285" marR="24130" lvl="1" indent="-28702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Arial"/>
              <a:buChar char=""/>
              <a:tabLst>
                <a:tab pos="756920" algn="l"/>
              </a:tabLst>
            </a:pPr>
            <a:r>
              <a:rPr sz="1600" spc="5" dirty="0">
                <a:solidFill>
                  <a:srgbClr val="404040"/>
                </a:solidFill>
                <a:latin typeface="Gothic Uralic"/>
                <a:cs typeface="Gothic Uralic"/>
              </a:rPr>
              <a:t>If </a:t>
            </a:r>
            <a:r>
              <a:rPr sz="1600" spc="-25" dirty="0">
                <a:solidFill>
                  <a:srgbClr val="404040"/>
                </a:solidFill>
                <a:latin typeface="Gothic Uralic"/>
                <a:cs typeface="Gothic Uralic"/>
              </a:rPr>
              <a:t>we </a:t>
            </a:r>
            <a:r>
              <a:rPr sz="1600" spc="-15" dirty="0">
                <a:solidFill>
                  <a:srgbClr val="404040"/>
                </a:solidFill>
                <a:latin typeface="Gothic Uralic"/>
                <a:cs typeface="Gothic Uralic"/>
              </a:rPr>
              <a:t>wanted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make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an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ajax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request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on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initial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render and fetch some </a:t>
            </a:r>
            <a:r>
              <a:rPr sz="1600" spc="-80" dirty="0">
                <a:solidFill>
                  <a:srgbClr val="404040"/>
                </a:solidFill>
                <a:latin typeface="Gothic Uralic"/>
                <a:cs typeface="Gothic Uralic"/>
              </a:rPr>
              <a:t>data,  </a:t>
            </a:r>
            <a:r>
              <a:rPr sz="1600" spc="-15" dirty="0">
                <a:solidFill>
                  <a:srgbClr val="404040"/>
                </a:solidFill>
                <a:latin typeface="Gothic Uralic"/>
                <a:cs typeface="Gothic Uralic"/>
              </a:rPr>
              <a:t>where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would </a:t>
            </a:r>
            <a:r>
              <a:rPr sz="1600" spc="-25" dirty="0">
                <a:solidFill>
                  <a:srgbClr val="404040"/>
                </a:solidFill>
                <a:latin typeface="Gothic Uralic"/>
                <a:cs typeface="Gothic Uralic"/>
              </a:rPr>
              <a:t>we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do</a:t>
            </a:r>
            <a:r>
              <a:rPr sz="1600" spc="12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that?</a:t>
            </a:r>
            <a:endParaRPr sz="1600" dirty="0">
              <a:latin typeface="Gothic Uralic"/>
              <a:cs typeface="Gothic Uralic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756920" algn="l"/>
              </a:tabLst>
            </a:pPr>
            <a:r>
              <a:rPr sz="1600" spc="5" dirty="0">
                <a:solidFill>
                  <a:srgbClr val="404040"/>
                </a:solidFill>
                <a:latin typeface="Gothic Uralic"/>
                <a:cs typeface="Gothic Uralic"/>
              </a:rPr>
              <a:t>If </a:t>
            </a:r>
            <a:r>
              <a:rPr sz="1600" spc="-25" dirty="0">
                <a:solidFill>
                  <a:srgbClr val="404040"/>
                </a:solidFill>
                <a:latin typeface="Gothic Uralic"/>
                <a:cs typeface="Gothic Uralic"/>
              </a:rPr>
              <a:t>we </a:t>
            </a:r>
            <a:r>
              <a:rPr sz="1600" spc="-15" dirty="0">
                <a:solidFill>
                  <a:srgbClr val="404040"/>
                </a:solidFill>
                <a:latin typeface="Gothic Uralic"/>
                <a:cs typeface="Gothic Uralic"/>
              </a:rPr>
              <a:t>wanted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run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some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logic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whenever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our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props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changed, how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would </a:t>
            </a:r>
            <a:r>
              <a:rPr sz="1600" spc="-25" dirty="0">
                <a:solidFill>
                  <a:srgbClr val="404040"/>
                </a:solidFill>
                <a:latin typeface="Gothic Uralic"/>
                <a:cs typeface="Gothic Uralic"/>
              </a:rPr>
              <a:t>we </a:t>
            </a:r>
            <a:r>
              <a:rPr sz="1600" spc="-190" dirty="0">
                <a:solidFill>
                  <a:srgbClr val="404040"/>
                </a:solidFill>
                <a:latin typeface="Gothic Uralic"/>
                <a:cs typeface="Gothic Uralic"/>
              </a:rPr>
              <a:t>do 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that?</a:t>
            </a:r>
            <a:endParaRPr sz="16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1015"/>
              </a:spcBef>
            </a:pPr>
            <a:r>
              <a:rPr sz="1600" spc="295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1600" spc="380" dirty="0">
                <a:solidFill>
                  <a:srgbClr val="A42F0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…</a:t>
            </a:r>
            <a:endParaRPr sz="1600" dirty="0">
              <a:latin typeface="Gothic Uralic"/>
              <a:cs typeface="Gothic Ural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13503" y="4383023"/>
            <a:ext cx="4148454" cy="1760220"/>
            <a:chOff x="4413503" y="4383023"/>
            <a:chExt cx="4148454" cy="1760220"/>
          </a:xfrm>
        </p:grpSpPr>
        <p:sp>
          <p:nvSpPr>
            <p:cNvPr id="6" name="object 6"/>
            <p:cNvSpPr/>
            <p:nvPr/>
          </p:nvSpPr>
          <p:spPr>
            <a:xfrm>
              <a:off x="4421123" y="4390643"/>
              <a:ext cx="4133215" cy="1744980"/>
            </a:xfrm>
            <a:custGeom>
              <a:avLst/>
              <a:gdLst/>
              <a:ahLst/>
              <a:cxnLst/>
              <a:rect l="l" t="t" r="r" b="b"/>
              <a:pathLst>
                <a:path w="4133215" h="1744979">
                  <a:moveTo>
                    <a:pt x="2830068" y="0"/>
                  </a:moveTo>
                  <a:lnTo>
                    <a:pt x="2193162" y="350773"/>
                  </a:lnTo>
                  <a:lnTo>
                    <a:pt x="1860296" y="152399"/>
                  </a:lnTo>
                  <a:lnTo>
                    <a:pt x="1636014" y="515619"/>
                  </a:lnTo>
                  <a:lnTo>
                    <a:pt x="861440" y="292861"/>
                  </a:lnTo>
                  <a:lnTo>
                    <a:pt x="1027938" y="631443"/>
                  </a:lnTo>
                  <a:lnTo>
                    <a:pt x="224281" y="668146"/>
                  </a:lnTo>
                  <a:lnTo>
                    <a:pt x="752983" y="936497"/>
                  </a:lnTo>
                  <a:lnTo>
                    <a:pt x="0" y="1040256"/>
                  </a:lnTo>
                  <a:lnTo>
                    <a:pt x="637159" y="1241678"/>
                  </a:lnTo>
                  <a:lnTo>
                    <a:pt x="245872" y="1440014"/>
                  </a:lnTo>
                  <a:lnTo>
                    <a:pt x="919479" y="1473542"/>
                  </a:lnTo>
                  <a:lnTo>
                    <a:pt x="940815" y="1744979"/>
                  </a:lnTo>
                  <a:lnTo>
                    <a:pt x="1440306" y="1464246"/>
                  </a:lnTo>
                  <a:lnTo>
                    <a:pt x="1664715" y="1592452"/>
                  </a:lnTo>
                  <a:lnTo>
                    <a:pt x="1888998" y="1403248"/>
                  </a:lnTo>
                  <a:lnTo>
                    <a:pt x="2221865" y="1522171"/>
                  </a:lnTo>
                  <a:lnTo>
                    <a:pt x="2330577" y="1287322"/>
                  </a:lnTo>
                  <a:lnTo>
                    <a:pt x="2859151" y="1403248"/>
                  </a:lnTo>
                  <a:lnTo>
                    <a:pt x="2801366" y="1159255"/>
                  </a:lnTo>
                  <a:lnTo>
                    <a:pt x="3612006" y="1262849"/>
                  </a:lnTo>
                  <a:lnTo>
                    <a:pt x="3134232" y="994536"/>
                  </a:lnTo>
                  <a:lnTo>
                    <a:pt x="3495929" y="912113"/>
                  </a:lnTo>
                  <a:lnTo>
                    <a:pt x="3250056" y="759586"/>
                  </a:lnTo>
                  <a:lnTo>
                    <a:pt x="4133087" y="536828"/>
                  </a:lnTo>
                  <a:lnTo>
                    <a:pt x="3134232" y="527684"/>
                  </a:lnTo>
                  <a:lnTo>
                    <a:pt x="3445636" y="256285"/>
                  </a:lnTo>
                  <a:lnTo>
                    <a:pt x="2779268" y="466724"/>
                  </a:lnTo>
                  <a:lnTo>
                    <a:pt x="2830068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4421123" y="4390643"/>
              <a:ext cx="4133215" cy="1744980"/>
            </a:xfrm>
            <a:custGeom>
              <a:avLst/>
              <a:gdLst/>
              <a:ahLst/>
              <a:cxnLst/>
              <a:rect l="l" t="t" r="r" b="b"/>
              <a:pathLst>
                <a:path w="4133215" h="1744979">
                  <a:moveTo>
                    <a:pt x="2193162" y="350773"/>
                  </a:moveTo>
                  <a:lnTo>
                    <a:pt x="2830068" y="0"/>
                  </a:lnTo>
                  <a:lnTo>
                    <a:pt x="2779268" y="466724"/>
                  </a:lnTo>
                  <a:lnTo>
                    <a:pt x="3445636" y="256285"/>
                  </a:lnTo>
                  <a:lnTo>
                    <a:pt x="3134232" y="527684"/>
                  </a:lnTo>
                  <a:lnTo>
                    <a:pt x="4133087" y="536828"/>
                  </a:lnTo>
                  <a:lnTo>
                    <a:pt x="3250056" y="759586"/>
                  </a:lnTo>
                  <a:lnTo>
                    <a:pt x="3495929" y="912113"/>
                  </a:lnTo>
                  <a:lnTo>
                    <a:pt x="3134232" y="994536"/>
                  </a:lnTo>
                  <a:lnTo>
                    <a:pt x="3612006" y="1262849"/>
                  </a:lnTo>
                  <a:lnTo>
                    <a:pt x="2801366" y="1159255"/>
                  </a:lnTo>
                  <a:lnTo>
                    <a:pt x="2859151" y="1403248"/>
                  </a:lnTo>
                  <a:lnTo>
                    <a:pt x="2330577" y="1287322"/>
                  </a:lnTo>
                  <a:lnTo>
                    <a:pt x="2221865" y="1522171"/>
                  </a:lnTo>
                  <a:lnTo>
                    <a:pt x="1888998" y="1403248"/>
                  </a:lnTo>
                  <a:lnTo>
                    <a:pt x="1664715" y="1592452"/>
                  </a:lnTo>
                  <a:lnTo>
                    <a:pt x="1440306" y="1464246"/>
                  </a:lnTo>
                  <a:lnTo>
                    <a:pt x="940815" y="1744979"/>
                  </a:lnTo>
                  <a:lnTo>
                    <a:pt x="919479" y="1473542"/>
                  </a:lnTo>
                  <a:lnTo>
                    <a:pt x="245872" y="1440014"/>
                  </a:lnTo>
                  <a:lnTo>
                    <a:pt x="637159" y="1241678"/>
                  </a:lnTo>
                  <a:lnTo>
                    <a:pt x="0" y="1040256"/>
                  </a:lnTo>
                  <a:lnTo>
                    <a:pt x="752983" y="936497"/>
                  </a:lnTo>
                  <a:lnTo>
                    <a:pt x="224281" y="668146"/>
                  </a:lnTo>
                  <a:lnTo>
                    <a:pt x="1027938" y="631443"/>
                  </a:lnTo>
                  <a:lnTo>
                    <a:pt x="861440" y="292861"/>
                  </a:lnTo>
                  <a:lnTo>
                    <a:pt x="1636014" y="515619"/>
                  </a:lnTo>
                  <a:lnTo>
                    <a:pt x="1860296" y="152399"/>
                  </a:lnTo>
                  <a:lnTo>
                    <a:pt x="2193162" y="350773"/>
                  </a:lnTo>
                  <a:close/>
                </a:path>
              </a:pathLst>
            </a:custGeom>
            <a:ln w="15240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811139" y="5002148"/>
            <a:ext cx="1050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020" marR="5080" indent="-14795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L</a:t>
            </a:r>
            <a:r>
              <a:rPr sz="1800" spc="15" dirty="0">
                <a:solidFill>
                  <a:srgbClr val="FFFFFF"/>
                </a:solidFill>
                <a:latin typeface="Gothic Uralic"/>
                <a:cs typeface="Gothic Uralic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f</a:t>
            </a:r>
            <a:r>
              <a:rPr sz="1800" spc="-15" dirty="0">
                <a:solidFill>
                  <a:srgbClr val="FFFFFF"/>
                </a:solidFill>
                <a:latin typeface="Gothic Uralic"/>
                <a:cs typeface="Gothic Uralic"/>
              </a:rPr>
              <a:t>e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Cyc</a:t>
            </a:r>
            <a:r>
              <a:rPr sz="1800" spc="5" dirty="0">
                <a:solidFill>
                  <a:srgbClr val="FFFFFF"/>
                </a:solidFill>
                <a:latin typeface="Gothic Uralic"/>
                <a:cs typeface="Gothic Uralic"/>
              </a:rPr>
              <a:t>l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e  events</a:t>
            </a:r>
            <a:endParaRPr sz="1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5796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ReactJS {LifeCycle</a:t>
            </a:r>
            <a:r>
              <a:rPr dirty="0"/>
              <a:t> </a:t>
            </a:r>
            <a:r>
              <a:rPr spc="-5" dirty="0"/>
              <a:t>(cont)}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18304"/>
            <a:ext cx="7642859" cy="155638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35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Gothic Uralic"/>
                <a:cs typeface="Gothic Uralic"/>
              </a:rPr>
              <a:t>componentWillMount</a:t>
            </a:r>
            <a:endParaRPr sz="1800" dirty="0">
              <a:latin typeface="Gothic Uralic"/>
              <a:cs typeface="Gothic Uralic"/>
            </a:endParaRPr>
          </a:p>
          <a:p>
            <a:pPr marL="756285" lvl="1" indent="-28702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Arial"/>
              <a:buChar char=""/>
              <a:tabLst>
                <a:tab pos="756920" algn="l"/>
              </a:tabLst>
            </a:pPr>
            <a:r>
              <a:rPr sz="1600" dirty="0">
                <a:solidFill>
                  <a:srgbClr val="404040"/>
                </a:solidFill>
                <a:latin typeface="Gothic Uralic"/>
                <a:cs typeface="Gothic Uralic"/>
              </a:rPr>
              <a:t>Invoked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once </a:t>
            </a:r>
            <a:r>
              <a:rPr sz="1600" spc="-20" dirty="0">
                <a:solidFill>
                  <a:srgbClr val="404040"/>
                </a:solidFill>
                <a:latin typeface="Gothic Uralic"/>
                <a:cs typeface="Gothic Uralic"/>
              </a:rPr>
              <a:t>(both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on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client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and </a:t>
            </a:r>
            <a:r>
              <a:rPr sz="1600" dirty="0">
                <a:solidFill>
                  <a:srgbClr val="404040"/>
                </a:solidFill>
                <a:latin typeface="Gothic Uralic"/>
                <a:cs typeface="Gothic Uralic"/>
              </a:rPr>
              <a:t>server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)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before the </a:t>
            </a:r>
            <a:r>
              <a:rPr sz="1600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initial</a:t>
            </a:r>
            <a:r>
              <a:rPr sz="1600" i="1" spc="16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Gothic Uralic"/>
                <a:cs typeface="Gothic Uralic"/>
              </a:rPr>
              <a:t>render.</a:t>
            </a:r>
            <a:endParaRPr sz="1600" dirty="0">
              <a:latin typeface="Gothic Uralic"/>
              <a:cs typeface="Gothic Uralic"/>
            </a:endParaRPr>
          </a:p>
          <a:p>
            <a:pPr marL="756285" lvl="1" indent="-28702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756920" algn="l"/>
              </a:tabLst>
            </a:pP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Good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place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make connection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your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db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service </a:t>
            </a:r>
            <a:r>
              <a:rPr sz="1600" spc="-15" dirty="0">
                <a:solidFill>
                  <a:srgbClr val="404040"/>
                </a:solidFill>
                <a:latin typeface="Gothic Uralic"/>
                <a:cs typeface="Gothic Uralic"/>
              </a:rPr>
              <a:t>(ex:</a:t>
            </a:r>
            <a:r>
              <a:rPr sz="1600" spc="15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firebase,..)</a:t>
            </a:r>
            <a:endParaRPr sz="1600" dirty="0">
              <a:latin typeface="Gothic Uralic"/>
              <a:cs typeface="Gothic Uralic"/>
            </a:endParaRPr>
          </a:p>
          <a:p>
            <a:pPr marL="756285" lvl="1" indent="-28702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Arial"/>
              <a:buChar char=""/>
              <a:tabLst>
                <a:tab pos="756920" algn="l"/>
              </a:tabLst>
            </a:pP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Do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not </a:t>
            </a:r>
            <a:r>
              <a:rPr sz="1600" dirty="0">
                <a:solidFill>
                  <a:srgbClr val="404040"/>
                </a:solidFill>
                <a:latin typeface="Gothic Uralic"/>
                <a:cs typeface="Gothic Uralic"/>
              </a:rPr>
              <a:t>call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set state method</a:t>
            </a:r>
            <a:r>
              <a:rPr sz="1600" spc="2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here.</a:t>
            </a:r>
            <a:endParaRPr sz="1600" dirty="0">
              <a:latin typeface="Gothic Uralic"/>
              <a:cs typeface="Gothic Ural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09672" y="3825240"/>
            <a:ext cx="5672328" cy="2086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8523731" y="3930396"/>
            <a:ext cx="3630168" cy="1267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5796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ReactJS {LifeCycle</a:t>
            </a:r>
            <a:r>
              <a:rPr dirty="0"/>
              <a:t> </a:t>
            </a:r>
            <a:r>
              <a:rPr spc="-5" dirty="0"/>
              <a:t>(cont)}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18304"/>
            <a:ext cx="7913370" cy="155638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35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Gothic Uralic"/>
                <a:cs typeface="Gothic Uralic"/>
              </a:rPr>
              <a:t>componentDidMount</a:t>
            </a:r>
            <a:endParaRPr sz="1800" dirty="0">
              <a:latin typeface="Gothic Uralic"/>
              <a:cs typeface="Gothic Uralic"/>
            </a:endParaRPr>
          </a:p>
          <a:p>
            <a:pPr marL="756285" lvl="1" indent="-28702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Arial"/>
              <a:buChar char=""/>
              <a:tabLst>
                <a:tab pos="756920" algn="l"/>
              </a:tabLst>
            </a:pPr>
            <a:r>
              <a:rPr sz="1600" dirty="0">
                <a:solidFill>
                  <a:srgbClr val="404040"/>
                </a:solidFill>
                <a:latin typeface="Gothic Uralic"/>
                <a:cs typeface="Gothic Uralic"/>
              </a:rPr>
              <a:t>Invoked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once, </a:t>
            </a:r>
            <a:r>
              <a:rPr sz="1600" dirty="0">
                <a:solidFill>
                  <a:srgbClr val="404040"/>
                </a:solidFill>
                <a:latin typeface="Gothic Uralic"/>
                <a:cs typeface="Gothic Uralic"/>
              </a:rPr>
              <a:t>only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on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client </a:t>
            </a:r>
            <a:r>
              <a:rPr sz="1600" spc="-15" dirty="0">
                <a:solidFill>
                  <a:srgbClr val="404040"/>
                </a:solidFill>
                <a:latin typeface="Gothic Uralic"/>
                <a:cs typeface="Gothic Uralic"/>
              </a:rPr>
              <a:t>(not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on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the</a:t>
            </a:r>
            <a:r>
              <a:rPr sz="1600" spc="4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server).</a:t>
            </a:r>
            <a:endParaRPr sz="1600" dirty="0">
              <a:latin typeface="Gothic Uralic"/>
              <a:cs typeface="Gothic Uralic"/>
            </a:endParaRPr>
          </a:p>
          <a:p>
            <a:pPr marL="756285" lvl="1" indent="-28702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Immediately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after the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initial rendering</a:t>
            </a:r>
            <a:r>
              <a:rPr sz="1600" spc="8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occurs.</a:t>
            </a:r>
            <a:endParaRPr sz="1600" dirty="0">
              <a:latin typeface="Gothic Uralic"/>
              <a:cs typeface="Gothic Uralic"/>
            </a:endParaRPr>
          </a:p>
          <a:p>
            <a:pPr marL="756285" lvl="1" indent="-28702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Arial"/>
              <a:buChar char=""/>
              <a:tabLst>
                <a:tab pos="756920" algn="l"/>
              </a:tabLst>
            </a:pPr>
            <a:r>
              <a:rPr sz="1600" spc="5" dirty="0">
                <a:solidFill>
                  <a:srgbClr val="404040"/>
                </a:solidFill>
                <a:latin typeface="Gothic Uralic"/>
                <a:cs typeface="Gothic Uralic"/>
              </a:rPr>
              <a:t>It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is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good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place for you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make </a:t>
            </a:r>
            <a:r>
              <a:rPr sz="1600" dirty="0">
                <a:solidFill>
                  <a:srgbClr val="404040"/>
                </a:solidFill>
                <a:latin typeface="Gothic Uralic"/>
                <a:cs typeface="Gothic Uralic"/>
              </a:rPr>
              <a:t>AJAX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request to fetch data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for first</a:t>
            </a:r>
            <a:r>
              <a:rPr sz="1600" spc="12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65" dirty="0">
                <a:solidFill>
                  <a:srgbClr val="404040"/>
                </a:solidFill>
                <a:latin typeface="Gothic Uralic"/>
                <a:cs typeface="Gothic Uralic"/>
              </a:rPr>
              <a:t>used.</a:t>
            </a:r>
            <a:endParaRPr sz="1600" dirty="0">
              <a:latin typeface="Gothic Uralic"/>
              <a:cs typeface="Gothic Ural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14600" y="3733800"/>
            <a:ext cx="9509760" cy="2239010"/>
            <a:chOff x="2589276" y="3767328"/>
            <a:chExt cx="9509760" cy="2239010"/>
          </a:xfrm>
        </p:grpSpPr>
        <p:sp>
          <p:nvSpPr>
            <p:cNvPr id="6" name="object 6"/>
            <p:cNvSpPr/>
            <p:nvPr/>
          </p:nvSpPr>
          <p:spPr>
            <a:xfrm>
              <a:off x="2589276" y="3767328"/>
              <a:ext cx="6050280" cy="22387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7450835" y="3767328"/>
              <a:ext cx="4648200" cy="15346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5796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ReactJS {LifeCycle</a:t>
            </a:r>
            <a:r>
              <a:rPr dirty="0"/>
              <a:t> </a:t>
            </a:r>
            <a:r>
              <a:rPr spc="-5" dirty="0"/>
              <a:t>(cont)}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18304"/>
            <a:ext cx="8654415" cy="180022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35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Gothic Uralic"/>
                <a:cs typeface="Gothic Uralic"/>
              </a:rPr>
              <a:t>componentWillReceiveProps</a:t>
            </a:r>
            <a:endParaRPr sz="1800" dirty="0">
              <a:latin typeface="Gothic Uralic"/>
              <a:cs typeface="Gothic Uralic"/>
            </a:endParaRPr>
          </a:p>
          <a:p>
            <a:pPr marL="756285" lvl="1" indent="-28702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Arial"/>
              <a:buChar char=""/>
              <a:tabLst>
                <a:tab pos="756920" algn="l"/>
              </a:tabLst>
            </a:pPr>
            <a:r>
              <a:rPr sz="1600" dirty="0">
                <a:solidFill>
                  <a:srgbClr val="404040"/>
                </a:solidFill>
                <a:latin typeface="Gothic Uralic"/>
                <a:cs typeface="Gothic Uralic"/>
              </a:rPr>
              <a:t>Invoked </a:t>
            </a:r>
            <a:r>
              <a:rPr sz="1600" spc="-15" dirty="0">
                <a:solidFill>
                  <a:srgbClr val="404040"/>
                </a:solidFill>
                <a:latin typeface="Gothic Uralic"/>
                <a:cs typeface="Gothic Uralic"/>
              </a:rPr>
              <a:t>when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a component is receiving new</a:t>
            </a:r>
            <a:r>
              <a:rPr sz="1600" spc="3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props.</a:t>
            </a:r>
            <a:endParaRPr sz="1600" dirty="0">
              <a:latin typeface="Gothic Uralic"/>
              <a:cs typeface="Gothic Uralic"/>
            </a:endParaRPr>
          </a:p>
          <a:p>
            <a:pPr marL="756285" lvl="1" indent="-28702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756920" algn="l"/>
              </a:tabLst>
            </a:pP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This method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is not </a:t>
            </a:r>
            <a:r>
              <a:rPr sz="1600" dirty="0">
                <a:solidFill>
                  <a:srgbClr val="404040"/>
                </a:solidFill>
                <a:latin typeface="Gothic Uralic"/>
                <a:cs typeface="Gothic Uralic"/>
              </a:rPr>
              <a:t>called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for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initial</a:t>
            </a:r>
            <a:r>
              <a:rPr sz="1600" spc="7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render.</a:t>
            </a:r>
            <a:endParaRPr sz="1600" dirty="0">
              <a:latin typeface="Gothic Uralic"/>
              <a:cs typeface="Gothic Uralic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Arial"/>
              <a:buChar char=""/>
              <a:tabLst>
                <a:tab pos="756920" algn="l"/>
              </a:tabLst>
            </a:pPr>
            <a:r>
              <a:rPr sz="1600" spc="-15" dirty="0">
                <a:solidFill>
                  <a:srgbClr val="404040"/>
                </a:solidFill>
                <a:latin typeface="Gothic Uralic"/>
                <a:cs typeface="Gothic Uralic"/>
              </a:rPr>
              <a:t>Use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this method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as a </a:t>
            </a:r>
            <a:r>
              <a:rPr sz="1600" spc="-15" dirty="0">
                <a:solidFill>
                  <a:srgbClr val="404040"/>
                </a:solidFill>
                <a:latin typeface="Gothic Uralic"/>
                <a:cs typeface="Gothic Uralic"/>
              </a:rPr>
              <a:t>way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to react to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a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prop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change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before render()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is </a:t>
            </a:r>
            <a:r>
              <a:rPr sz="1600" dirty="0">
                <a:solidFill>
                  <a:srgbClr val="404040"/>
                </a:solidFill>
                <a:latin typeface="Gothic Uralic"/>
                <a:cs typeface="Gothic Uralic"/>
              </a:rPr>
              <a:t>called </a:t>
            </a:r>
            <a:r>
              <a:rPr sz="1600" spc="-190" dirty="0">
                <a:solidFill>
                  <a:srgbClr val="404040"/>
                </a:solidFill>
                <a:latin typeface="Gothic Uralic"/>
                <a:cs typeface="Gothic Uralic"/>
              </a:rPr>
              <a:t>by 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updating the state </a:t>
            </a:r>
            <a:r>
              <a:rPr sz="1600" spc="-15" dirty="0">
                <a:solidFill>
                  <a:srgbClr val="404040"/>
                </a:solidFill>
                <a:latin typeface="Gothic Uralic"/>
                <a:cs typeface="Gothic Uralic"/>
              </a:rPr>
              <a:t>with</a:t>
            </a:r>
            <a:r>
              <a:rPr sz="1600" spc="9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Gothic Uralic"/>
                <a:cs typeface="Gothic Uralic"/>
              </a:rPr>
              <a:t>setState.</a:t>
            </a:r>
            <a:endParaRPr sz="1600" dirty="0">
              <a:latin typeface="Gothic Uralic"/>
              <a:cs typeface="Gothic Ural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89276" y="3913632"/>
            <a:ext cx="4268724" cy="2767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6" name="object 6"/>
          <p:cNvGrpSpPr/>
          <p:nvPr/>
        </p:nvGrpSpPr>
        <p:grpSpPr>
          <a:xfrm>
            <a:off x="7257288" y="3913632"/>
            <a:ext cx="4349750" cy="2752725"/>
            <a:chOff x="7257288" y="3913632"/>
            <a:chExt cx="4349750" cy="2752725"/>
          </a:xfrm>
        </p:grpSpPr>
        <p:sp>
          <p:nvSpPr>
            <p:cNvPr id="7" name="object 7"/>
            <p:cNvSpPr/>
            <p:nvPr/>
          </p:nvSpPr>
          <p:spPr>
            <a:xfrm>
              <a:off x="7257288" y="3913632"/>
              <a:ext cx="3889248" cy="1225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7257288" y="5157216"/>
              <a:ext cx="4349496" cy="15087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5796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ReactJS {LifeCycle</a:t>
            </a:r>
            <a:r>
              <a:rPr dirty="0"/>
              <a:t> </a:t>
            </a:r>
            <a:r>
              <a:rPr spc="-5" dirty="0"/>
              <a:t>(cont)}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18304"/>
            <a:ext cx="8421370" cy="143002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35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Gothic Uralic"/>
                <a:cs typeface="Gothic Uralic"/>
              </a:rPr>
              <a:t>componentWillUnmount</a:t>
            </a:r>
            <a:endParaRPr sz="1800" dirty="0">
              <a:latin typeface="Gothic Uralic"/>
              <a:cs typeface="Gothic Uralic"/>
            </a:endParaRPr>
          </a:p>
          <a:p>
            <a:pPr marL="756285" lvl="1" indent="-28702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Arial"/>
              <a:buChar char=""/>
              <a:tabLst>
                <a:tab pos="756920" algn="l"/>
              </a:tabLst>
            </a:pPr>
            <a:r>
              <a:rPr sz="1600" dirty="0">
                <a:solidFill>
                  <a:srgbClr val="404040"/>
                </a:solidFill>
                <a:latin typeface="Gothic Uralic"/>
                <a:cs typeface="Gothic Uralic"/>
              </a:rPr>
              <a:t>Invoked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immediately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before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a component is unmounted from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the</a:t>
            </a:r>
            <a:r>
              <a:rPr sz="1600" spc="7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dirty="0">
                <a:solidFill>
                  <a:srgbClr val="404040"/>
                </a:solidFill>
                <a:latin typeface="Gothic Uralic"/>
                <a:cs typeface="Gothic Uralic"/>
              </a:rPr>
              <a:t>DOM.</a:t>
            </a:r>
            <a:endParaRPr sz="1600" dirty="0">
              <a:latin typeface="Gothic Uralic"/>
              <a:cs typeface="Gothic Uralic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Perform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any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necessary cleanup in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this method(Ex: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invalidating timers, </a:t>
            </a:r>
            <a:r>
              <a:rPr sz="1600" dirty="0">
                <a:solidFill>
                  <a:srgbClr val="404040"/>
                </a:solidFill>
                <a:latin typeface="Gothic Uralic"/>
                <a:cs typeface="Gothic Uralic"/>
              </a:rPr>
              <a:t>clear </a:t>
            </a:r>
            <a:r>
              <a:rPr sz="1600" spc="-180" dirty="0">
                <a:solidFill>
                  <a:srgbClr val="404040"/>
                </a:solidFill>
                <a:latin typeface="Gothic Uralic"/>
                <a:cs typeface="Gothic Uralic"/>
              </a:rPr>
              <a:t>up 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DOM elements </a:t>
            </a:r>
            <a:r>
              <a:rPr sz="1600" spc="-15" dirty="0">
                <a:solidFill>
                  <a:srgbClr val="404040"/>
                </a:solidFill>
                <a:latin typeface="Gothic Uralic"/>
                <a:cs typeface="Gothic Uralic"/>
              </a:rPr>
              <a:t>were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created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at</a:t>
            </a:r>
            <a:r>
              <a:rPr sz="1600" spc="8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componentDidMount)</a:t>
            </a:r>
            <a:endParaRPr sz="1600" dirty="0">
              <a:latin typeface="Gothic Uralic"/>
              <a:cs typeface="Gothic Ural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7739" y="3834384"/>
            <a:ext cx="5431536" cy="2078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6707995" y="3239413"/>
            <a:ext cx="5451348" cy="1682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7" name="object 7"/>
          <p:cNvGrpSpPr/>
          <p:nvPr/>
        </p:nvGrpSpPr>
        <p:grpSpPr>
          <a:xfrm>
            <a:off x="6707995" y="4953000"/>
            <a:ext cx="4642485" cy="1632585"/>
            <a:chOff x="6592823" y="5230366"/>
            <a:chExt cx="4642485" cy="1632585"/>
          </a:xfrm>
        </p:grpSpPr>
        <p:sp>
          <p:nvSpPr>
            <p:cNvPr id="8" name="object 8"/>
            <p:cNvSpPr/>
            <p:nvPr/>
          </p:nvSpPr>
          <p:spPr>
            <a:xfrm>
              <a:off x="6601967" y="5239511"/>
              <a:ext cx="4623816" cy="16184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97395" y="5234938"/>
              <a:ext cx="4632960" cy="1623060"/>
            </a:xfrm>
            <a:custGeom>
              <a:avLst/>
              <a:gdLst/>
              <a:ahLst/>
              <a:cxnLst/>
              <a:rect l="l" t="t" r="r" b="b"/>
              <a:pathLst>
                <a:path w="4632959" h="1623059">
                  <a:moveTo>
                    <a:pt x="4632959" y="1623059"/>
                  </a:moveTo>
                  <a:lnTo>
                    <a:pt x="4632959" y="0"/>
                  </a:lnTo>
                  <a:lnTo>
                    <a:pt x="0" y="0"/>
                  </a:lnTo>
                  <a:lnTo>
                    <a:pt x="0" y="1623059"/>
                  </a:lnTo>
                </a:path>
              </a:pathLst>
            </a:custGeom>
            <a:ln w="9144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8435339" y="5913119"/>
              <a:ext cx="2638425" cy="866140"/>
            </a:xfrm>
            <a:custGeom>
              <a:avLst/>
              <a:gdLst/>
              <a:ahLst/>
              <a:cxnLst/>
              <a:rect l="l" t="t" r="r" b="b"/>
              <a:pathLst>
                <a:path w="2638425" h="866140">
                  <a:moveTo>
                    <a:pt x="1773554" y="0"/>
                  </a:moveTo>
                  <a:lnTo>
                    <a:pt x="1319021" y="232435"/>
                  </a:lnTo>
                  <a:lnTo>
                    <a:pt x="1020063" y="91973"/>
                  </a:lnTo>
                  <a:lnTo>
                    <a:pt x="893063" y="253276"/>
                  </a:lnTo>
                  <a:lnTo>
                    <a:pt x="45211" y="91973"/>
                  </a:lnTo>
                  <a:lnTo>
                    <a:pt x="565150" y="305257"/>
                  </a:lnTo>
                  <a:lnTo>
                    <a:pt x="0" y="345249"/>
                  </a:lnTo>
                  <a:lnTo>
                    <a:pt x="454532" y="471893"/>
                  </a:lnTo>
                  <a:lnTo>
                    <a:pt x="16509" y="584580"/>
                  </a:lnTo>
                  <a:lnTo>
                    <a:pt x="692150" y="558533"/>
                  </a:lnTo>
                  <a:lnTo>
                    <a:pt x="581532" y="706005"/>
                  </a:lnTo>
                  <a:lnTo>
                    <a:pt x="942212" y="626262"/>
                  </a:lnTo>
                  <a:lnTo>
                    <a:pt x="1036319" y="865630"/>
                  </a:lnTo>
                  <a:lnTo>
                    <a:pt x="1286255" y="598525"/>
                  </a:lnTo>
                  <a:lnTo>
                    <a:pt x="1617852" y="790968"/>
                  </a:lnTo>
                  <a:lnTo>
                    <a:pt x="1712340" y="579373"/>
                  </a:lnTo>
                  <a:lnTo>
                    <a:pt x="2216023" y="725169"/>
                  </a:lnTo>
                  <a:lnTo>
                    <a:pt x="2056383" y="518655"/>
                  </a:lnTo>
                  <a:lnTo>
                    <a:pt x="2638043" y="532599"/>
                  </a:lnTo>
                  <a:lnTo>
                    <a:pt x="2150363" y="419785"/>
                  </a:lnTo>
                  <a:lnTo>
                    <a:pt x="2576576" y="326097"/>
                  </a:lnTo>
                  <a:lnTo>
                    <a:pt x="2039874" y="293154"/>
                  </a:lnTo>
                  <a:lnTo>
                    <a:pt x="2244725" y="178612"/>
                  </a:lnTo>
                  <a:lnTo>
                    <a:pt x="1728724" y="213398"/>
                  </a:lnTo>
                  <a:lnTo>
                    <a:pt x="177355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8435339" y="5913119"/>
              <a:ext cx="2638425" cy="866140"/>
            </a:xfrm>
            <a:custGeom>
              <a:avLst/>
              <a:gdLst/>
              <a:ahLst/>
              <a:cxnLst/>
              <a:rect l="l" t="t" r="r" b="b"/>
              <a:pathLst>
                <a:path w="2638425" h="866140">
                  <a:moveTo>
                    <a:pt x="1319021" y="232435"/>
                  </a:moveTo>
                  <a:lnTo>
                    <a:pt x="1773554" y="0"/>
                  </a:lnTo>
                  <a:lnTo>
                    <a:pt x="1728724" y="213398"/>
                  </a:lnTo>
                  <a:lnTo>
                    <a:pt x="2244725" y="178612"/>
                  </a:lnTo>
                  <a:lnTo>
                    <a:pt x="2039874" y="293154"/>
                  </a:lnTo>
                  <a:lnTo>
                    <a:pt x="2576576" y="326097"/>
                  </a:lnTo>
                  <a:lnTo>
                    <a:pt x="2150363" y="419785"/>
                  </a:lnTo>
                  <a:lnTo>
                    <a:pt x="2638043" y="532599"/>
                  </a:lnTo>
                  <a:lnTo>
                    <a:pt x="2056383" y="518655"/>
                  </a:lnTo>
                  <a:lnTo>
                    <a:pt x="2216023" y="725169"/>
                  </a:lnTo>
                  <a:lnTo>
                    <a:pt x="1712340" y="579373"/>
                  </a:lnTo>
                  <a:lnTo>
                    <a:pt x="1617852" y="790968"/>
                  </a:lnTo>
                  <a:lnTo>
                    <a:pt x="1286255" y="598525"/>
                  </a:lnTo>
                  <a:lnTo>
                    <a:pt x="1036319" y="865630"/>
                  </a:lnTo>
                  <a:lnTo>
                    <a:pt x="942212" y="626262"/>
                  </a:lnTo>
                  <a:lnTo>
                    <a:pt x="581532" y="706005"/>
                  </a:lnTo>
                  <a:lnTo>
                    <a:pt x="692150" y="558533"/>
                  </a:lnTo>
                  <a:lnTo>
                    <a:pt x="16509" y="584580"/>
                  </a:lnTo>
                  <a:lnTo>
                    <a:pt x="454532" y="471893"/>
                  </a:lnTo>
                  <a:lnTo>
                    <a:pt x="0" y="345249"/>
                  </a:lnTo>
                  <a:lnTo>
                    <a:pt x="565150" y="305257"/>
                  </a:lnTo>
                  <a:lnTo>
                    <a:pt x="45211" y="91973"/>
                  </a:lnTo>
                  <a:lnTo>
                    <a:pt x="893063" y="253276"/>
                  </a:lnTo>
                  <a:lnTo>
                    <a:pt x="1020063" y="91973"/>
                  </a:lnTo>
                  <a:lnTo>
                    <a:pt x="1319021" y="232435"/>
                  </a:lnTo>
                  <a:close/>
                </a:path>
              </a:pathLst>
            </a:custGeom>
            <a:ln w="15240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187942" y="6166510"/>
            <a:ext cx="1101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Nothing</a:t>
            </a:r>
            <a:r>
              <a:rPr sz="1800" spc="-5" dirty="0">
                <a:solidFill>
                  <a:srgbClr val="6F2F9F"/>
                </a:solidFill>
                <a:latin typeface="Gothic Uralic"/>
                <a:cs typeface="Gothic Uralic"/>
              </a:rPr>
              <a:t>!!!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6425" y="6235700"/>
            <a:ext cx="570039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4265">
              <a:lnSpc>
                <a:spcPts val="785"/>
              </a:lnSpc>
              <a:spcBef>
                <a:spcPts val="100"/>
              </a:spcBef>
            </a:pPr>
            <a:endParaRPr sz="900" dirty="0">
              <a:latin typeface="Gothic Uralic"/>
              <a:cs typeface="Gothic Uralic"/>
            </a:endParaRPr>
          </a:p>
          <a:p>
            <a:pPr marL="12700">
              <a:lnSpc>
                <a:spcPts val="1864"/>
              </a:lnSpc>
            </a:pPr>
            <a:r>
              <a:rPr sz="1800" spc="-5" dirty="0">
                <a:latin typeface="Gothic Uralic"/>
                <a:cs typeface="Gothic Uralic"/>
                <a:hlinkClick r:id="rId5"/>
              </a:rPr>
              <a:t>http://facebook.githu</a:t>
            </a:r>
            <a:r>
              <a:rPr sz="1800" spc="-5" dirty="0">
                <a:latin typeface="Gothic Uralic"/>
                <a:cs typeface="Gothic Uralic"/>
              </a:rPr>
              <a:t>b.io/react/docs/component-</a:t>
            </a:r>
            <a:endParaRPr sz="18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Gothic Uralic"/>
                <a:cs typeface="Gothic Uralic"/>
              </a:rPr>
              <a:t>specs.html</a:t>
            </a:r>
            <a:endParaRPr sz="1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3068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ReactJS</a:t>
            </a:r>
            <a:r>
              <a:rPr spc="-60" dirty="0"/>
              <a:t> </a:t>
            </a:r>
            <a:r>
              <a:rPr spc="-5" dirty="0"/>
              <a:t>{Flux}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34667"/>
            <a:ext cx="8541385" cy="270827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5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Flux 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is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application</a:t>
            </a:r>
            <a:r>
              <a:rPr sz="1800" spc="-3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architecture.</a:t>
            </a:r>
            <a:endParaRPr sz="180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404040"/>
                </a:solidFill>
                <a:latin typeface="Gothic Uralic"/>
                <a:cs typeface="Gothic Uralic"/>
              </a:rPr>
              <a:t>Making </a:t>
            </a:r>
            <a:r>
              <a:rPr sz="1800" b="1" spc="-5" dirty="0">
                <a:solidFill>
                  <a:srgbClr val="404040"/>
                </a:solidFill>
                <a:latin typeface="Gothic Uralic"/>
                <a:cs typeface="Gothic Uralic"/>
              </a:rPr>
              <a:t>data changes</a:t>
            </a:r>
            <a:r>
              <a:rPr sz="1800" b="1" spc="-3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Gothic Uralic"/>
                <a:cs typeface="Gothic Uralic"/>
              </a:rPr>
              <a:t>easy.</a:t>
            </a:r>
            <a:endParaRPr sz="180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985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Remove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burden of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having a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component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manage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its </a:t>
            </a:r>
            <a:r>
              <a:rPr sz="1800" spc="-15" dirty="0">
                <a:solidFill>
                  <a:srgbClr val="404040"/>
                </a:solidFill>
                <a:latin typeface="Gothic Uralic"/>
                <a:cs typeface="Gothic Uralic"/>
              </a:rPr>
              <a:t>own</a:t>
            </a:r>
            <a:r>
              <a:rPr sz="1800" spc="10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state.</a:t>
            </a:r>
            <a:endParaRPr sz="180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The data 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is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moved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to the central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called</a:t>
            </a:r>
            <a:r>
              <a:rPr sz="1800" spc="8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Store.</a:t>
            </a:r>
            <a:endParaRPr sz="180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If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your app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doesn’t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have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and or care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about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dynamic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data,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Flux might</a:t>
            </a:r>
            <a:r>
              <a:rPr sz="1800" spc="6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not</a:t>
            </a:r>
            <a:endParaRPr sz="1800" dirty="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be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best</a:t>
            </a:r>
            <a:r>
              <a:rPr sz="1800" spc="4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choice.</a:t>
            </a:r>
            <a:endParaRPr sz="180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Unidirectional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data</a:t>
            </a:r>
            <a:r>
              <a:rPr sz="1800" spc="2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flow.</a:t>
            </a:r>
            <a:endParaRPr sz="1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4389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ReactJS </a:t>
            </a:r>
            <a:r>
              <a:rPr spc="-10" dirty="0"/>
              <a:t>{Flux </a:t>
            </a:r>
            <a:r>
              <a:rPr dirty="0"/>
              <a:t>- </a:t>
            </a:r>
            <a:r>
              <a:rPr spc="-5" dirty="0"/>
              <a:t>flow}</a:t>
            </a:r>
          </a:p>
        </p:txBody>
      </p:sp>
      <p:sp>
        <p:nvSpPr>
          <p:cNvPr id="3" name="object 3"/>
          <p:cNvSpPr/>
          <p:nvPr/>
        </p:nvSpPr>
        <p:spPr>
          <a:xfrm>
            <a:off x="2589276" y="1904999"/>
            <a:ext cx="6937247" cy="377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4389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ReactJS </a:t>
            </a:r>
            <a:r>
              <a:rPr spc="-10" dirty="0"/>
              <a:t>{Flux </a:t>
            </a:r>
            <a:r>
              <a:rPr dirty="0"/>
              <a:t>- </a:t>
            </a:r>
            <a:r>
              <a:rPr spc="-5" dirty="0"/>
              <a:t>flow}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18304"/>
            <a:ext cx="8529320" cy="217233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419100" indent="-407034">
              <a:lnSpc>
                <a:spcPct val="100000"/>
              </a:lnSpc>
              <a:spcBef>
                <a:spcPts val="1235"/>
              </a:spcBef>
              <a:buClr>
                <a:srgbClr val="A42F0F"/>
              </a:buClr>
              <a:buFont typeface="Arial"/>
              <a:buChar char=""/>
              <a:tabLst>
                <a:tab pos="419100" algn="l"/>
                <a:tab pos="419734" algn="l"/>
              </a:tabLst>
            </a:pPr>
            <a:r>
              <a:rPr sz="1800" b="1" spc="-5" dirty="0">
                <a:solidFill>
                  <a:srgbClr val="404040"/>
                </a:solidFill>
                <a:latin typeface="Gothic Uralic"/>
                <a:cs typeface="Gothic Uralic"/>
              </a:rPr>
              <a:t>Dispatcher</a:t>
            </a:r>
            <a:endParaRPr sz="1800" dirty="0">
              <a:latin typeface="Gothic Uralic"/>
              <a:cs typeface="Gothic Uralic"/>
            </a:endParaRPr>
          </a:p>
          <a:p>
            <a:pPr marL="756285" lvl="1" indent="-28702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Arial"/>
              <a:buChar char=""/>
              <a:tabLst>
                <a:tab pos="756920" algn="l"/>
              </a:tabLst>
            </a:pPr>
            <a:r>
              <a:rPr sz="1600" spc="5" dirty="0">
                <a:solidFill>
                  <a:srgbClr val="404040"/>
                </a:solidFill>
                <a:latin typeface="Gothic Uralic"/>
                <a:cs typeface="Gothic Uralic"/>
              </a:rPr>
              <a:t>Is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the central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hub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that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manages </a:t>
            </a:r>
            <a:r>
              <a:rPr sz="1600" dirty="0">
                <a:solidFill>
                  <a:srgbClr val="404040"/>
                </a:solidFill>
                <a:latin typeface="Gothic Uralic"/>
                <a:cs typeface="Gothic Uralic"/>
              </a:rPr>
              <a:t>all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data </a:t>
            </a:r>
            <a:r>
              <a:rPr sz="1600" dirty="0">
                <a:solidFill>
                  <a:srgbClr val="404040"/>
                </a:solidFill>
                <a:latin typeface="Gothic Uralic"/>
                <a:cs typeface="Gothic Uralic"/>
              </a:rPr>
              <a:t>flow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in a Flux</a:t>
            </a:r>
            <a:r>
              <a:rPr sz="1600" spc="1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application.</a:t>
            </a:r>
            <a:endParaRPr sz="1600" dirty="0">
              <a:latin typeface="Gothic Uralic"/>
              <a:cs typeface="Gothic Uralic"/>
            </a:endParaRPr>
          </a:p>
          <a:p>
            <a:pPr marL="756285" lvl="1" indent="-28702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Essentially a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registry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of </a:t>
            </a:r>
            <a:r>
              <a:rPr sz="1600" dirty="0">
                <a:solidFill>
                  <a:srgbClr val="404040"/>
                </a:solidFill>
                <a:latin typeface="Gothic Uralic"/>
                <a:cs typeface="Gothic Uralic"/>
              </a:rPr>
              <a:t>callbacks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into the</a:t>
            </a:r>
            <a:r>
              <a:rPr sz="1600" spc="6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stores.</a:t>
            </a:r>
            <a:endParaRPr sz="1600" dirty="0">
              <a:latin typeface="Gothic Uralic"/>
              <a:cs typeface="Gothic Uralic"/>
            </a:endParaRPr>
          </a:p>
          <a:p>
            <a:pPr marL="756285" marR="5080" lvl="1" indent="-287020">
              <a:lnSpc>
                <a:spcPts val="1910"/>
              </a:lnSpc>
              <a:spcBef>
                <a:spcPts val="1080"/>
              </a:spcBef>
              <a:buClr>
                <a:srgbClr val="A42F0F"/>
              </a:buClr>
              <a:buFont typeface="Arial"/>
              <a:buChar char=""/>
              <a:tabLst>
                <a:tab pos="756920" algn="l"/>
              </a:tabLst>
            </a:pPr>
            <a:r>
              <a:rPr sz="1600" spc="-20" dirty="0">
                <a:solidFill>
                  <a:srgbClr val="404040"/>
                </a:solidFill>
                <a:latin typeface="Gothic Uralic"/>
                <a:cs typeface="Gothic Uralic"/>
              </a:rPr>
              <a:t>When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an action creator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provides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the dispatcher </a:t>
            </a:r>
            <a:r>
              <a:rPr sz="1600" spc="-15" dirty="0">
                <a:solidFill>
                  <a:srgbClr val="404040"/>
                </a:solidFill>
                <a:latin typeface="Gothic Uralic"/>
                <a:cs typeface="Gothic Uralic"/>
              </a:rPr>
              <a:t>with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a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new action, </a:t>
            </a:r>
            <a:r>
              <a:rPr sz="1600" b="1" spc="-5" dirty="0">
                <a:solidFill>
                  <a:srgbClr val="404040"/>
                </a:solidFill>
                <a:latin typeface="Gothic Uralic"/>
                <a:cs typeface="Gothic Uralic"/>
              </a:rPr>
              <a:t>all stores </a:t>
            </a:r>
            <a:r>
              <a:rPr sz="1600" spc="-165" dirty="0">
                <a:solidFill>
                  <a:srgbClr val="404040"/>
                </a:solidFill>
                <a:latin typeface="Gothic Uralic"/>
                <a:cs typeface="Gothic Uralic"/>
              </a:rPr>
              <a:t>in 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application receive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the action </a:t>
            </a:r>
            <a:r>
              <a:rPr sz="1600" spc="5" dirty="0">
                <a:solidFill>
                  <a:srgbClr val="404040"/>
                </a:solidFill>
                <a:latin typeface="Gothic Uralic"/>
                <a:cs typeface="Gothic Uralic"/>
              </a:rPr>
              <a:t>via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1600" dirty="0">
                <a:solidFill>
                  <a:srgbClr val="404040"/>
                </a:solidFill>
                <a:latin typeface="Gothic Uralic"/>
                <a:cs typeface="Gothic Uralic"/>
              </a:rPr>
              <a:t>callbacks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in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the</a:t>
            </a:r>
            <a:r>
              <a:rPr sz="1600" spc="-1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registry.</a:t>
            </a:r>
            <a:endParaRPr sz="1600" dirty="0">
              <a:latin typeface="Gothic Uralic"/>
              <a:cs typeface="Gothic Uralic"/>
            </a:endParaRPr>
          </a:p>
          <a:p>
            <a:pPr marL="756285" lvl="1" indent="-287020">
              <a:lnSpc>
                <a:spcPct val="100000"/>
              </a:lnSpc>
              <a:spcBef>
                <a:spcPts val="944"/>
              </a:spcBef>
              <a:buClr>
                <a:srgbClr val="A42F0F"/>
              </a:buClr>
              <a:buFont typeface="Arial"/>
              <a:buChar char=""/>
              <a:tabLst>
                <a:tab pos="756920" algn="l"/>
              </a:tabLst>
            </a:pP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Facebook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used </a:t>
            </a:r>
            <a:r>
              <a:rPr sz="1600" b="1" spc="-5" dirty="0">
                <a:solidFill>
                  <a:srgbClr val="404040"/>
                </a:solidFill>
                <a:latin typeface="Gothic Uralic"/>
                <a:cs typeface="Gothic Uralic"/>
              </a:rPr>
              <a:t>Flux dispatcher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on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the</a:t>
            </a:r>
            <a:r>
              <a:rPr sz="1600" spc="7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product.</a:t>
            </a:r>
            <a:endParaRPr sz="1600" dirty="0">
              <a:latin typeface="Gothic Uralic"/>
              <a:cs typeface="Gothic Ural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64608" y="4258055"/>
            <a:ext cx="5344668" cy="25999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4389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ReactJS </a:t>
            </a:r>
            <a:r>
              <a:rPr spc="-10" dirty="0"/>
              <a:t>{Flux </a:t>
            </a:r>
            <a:r>
              <a:rPr dirty="0"/>
              <a:t>- </a:t>
            </a:r>
            <a:r>
              <a:rPr spc="-5" dirty="0"/>
              <a:t>flow}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18304"/>
            <a:ext cx="7680959" cy="192849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35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404040"/>
                </a:solidFill>
                <a:latin typeface="Gothic Uralic"/>
                <a:cs typeface="Gothic Uralic"/>
              </a:rPr>
              <a:t>Stores</a:t>
            </a:r>
            <a:endParaRPr sz="1800" dirty="0">
              <a:latin typeface="Gothic Uralic"/>
              <a:cs typeface="Gothic Uralic"/>
            </a:endParaRPr>
          </a:p>
          <a:p>
            <a:pPr marL="756285" lvl="1" indent="-28702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Arial"/>
              <a:buChar char=""/>
              <a:tabLst>
                <a:tab pos="756920" algn="l"/>
              </a:tabLst>
            </a:pP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Stores contain the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application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state and</a:t>
            </a:r>
            <a:r>
              <a:rPr sz="1600" spc="10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logic.</a:t>
            </a:r>
            <a:endParaRPr sz="1600" dirty="0">
              <a:latin typeface="Gothic Uralic"/>
              <a:cs typeface="Gothic Uralic"/>
            </a:endParaRPr>
          </a:p>
          <a:p>
            <a:pPr marL="756285" lvl="1" indent="-28702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756920" algn="l"/>
              </a:tabLst>
            </a:pP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Manage the state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of many</a:t>
            </a:r>
            <a:r>
              <a:rPr sz="1600" spc="2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objects.</a:t>
            </a:r>
            <a:endParaRPr sz="1600" dirty="0">
              <a:latin typeface="Gothic Uralic"/>
              <a:cs typeface="Gothic Uralic"/>
            </a:endParaRPr>
          </a:p>
          <a:p>
            <a:pPr marL="756285" lvl="1" indent="-28702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Arial"/>
              <a:buChar char=""/>
              <a:tabLst>
                <a:tab pos="756920" algn="l"/>
              </a:tabLst>
            </a:pP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Do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not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represent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a single record of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data </a:t>
            </a:r>
            <a:r>
              <a:rPr sz="1600" dirty="0">
                <a:solidFill>
                  <a:srgbClr val="404040"/>
                </a:solidFill>
                <a:latin typeface="Gothic Uralic"/>
                <a:cs typeface="Gothic Uralic"/>
              </a:rPr>
              <a:t>like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ORM models</a:t>
            </a:r>
            <a:r>
              <a:rPr sz="1600" spc="8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do.</a:t>
            </a:r>
            <a:endParaRPr sz="1600" dirty="0">
              <a:latin typeface="Gothic Uralic"/>
              <a:cs typeface="Gothic Uralic"/>
            </a:endParaRPr>
          </a:p>
          <a:p>
            <a:pPr marL="756285" lvl="1" indent="-28702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Arial"/>
              <a:buChar char=""/>
              <a:tabLst>
                <a:tab pos="756920" algn="l"/>
              </a:tabLst>
            </a:pP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Store registers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itself </a:t>
            </a:r>
            <a:r>
              <a:rPr sz="1600" spc="-15" dirty="0">
                <a:solidFill>
                  <a:srgbClr val="404040"/>
                </a:solidFill>
                <a:latin typeface="Gothic Uralic"/>
                <a:cs typeface="Gothic Uralic"/>
              </a:rPr>
              <a:t>with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the dispatcher and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provides it </a:t>
            </a:r>
            <a:r>
              <a:rPr sz="1600" spc="-15" dirty="0">
                <a:solidFill>
                  <a:srgbClr val="404040"/>
                </a:solidFill>
                <a:latin typeface="Gothic Uralic"/>
                <a:cs typeface="Gothic Uralic"/>
              </a:rPr>
              <a:t>with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a</a:t>
            </a:r>
            <a:r>
              <a:rPr sz="1600" spc="28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Gothic Uralic"/>
                <a:cs typeface="Gothic Uralic"/>
              </a:rPr>
              <a:t>callback.</a:t>
            </a:r>
            <a:endParaRPr sz="1600" dirty="0">
              <a:latin typeface="Gothic Uralic"/>
              <a:cs typeface="Gothic Ural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07891" y="3962398"/>
            <a:ext cx="3924300" cy="289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2941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History</a:t>
            </a:r>
            <a:r>
              <a:rPr spc="-60" dirty="0"/>
              <a:t> </a:t>
            </a:r>
            <a:r>
              <a:rPr dirty="0"/>
              <a:t>(cont)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732020" y="4177284"/>
            <a:ext cx="3335020" cy="2473960"/>
            <a:chOff x="4732020" y="4177284"/>
            <a:chExt cx="3335020" cy="2473960"/>
          </a:xfrm>
        </p:grpSpPr>
        <p:sp>
          <p:nvSpPr>
            <p:cNvPr id="5" name="object 5"/>
            <p:cNvSpPr/>
            <p:nvPr/>
          </p:nvSpPr>
          <p:spPr>
            <a:xfrm>
              <a:off x="4739640" y="4184904"/>
              <a:ext cx="3319779" cy="2458720"/>
            </a:xfrm>
            <a:custGeom>
              <a:avLst/>
              <a:gdLst/>
              <a:ahLst/>
              <a:cxnLst/>
              <a:rect l="l" t="t" r="r" b="b"/>
              <a:pathLst>
                <a:path w="3319779" h="2458720">
                  <a:moveTo>
                    <a:pt x="2231643" y="0"/>
                  </a:moveTo>
                  <a:lnTo>
                    <a:pt x="1659636" y="660019"/>
                  </a:lnTo>
                  <a:lnTo>
                    <a:pt x="1283462" y="261239"/>
                  </a:lnTo>
                  <a:lnTo>
                    <a:pt x="1123696" y="719201"/>
                  </a:lnTo>
                  <a:lnTo>
                    <a:pt x="56896" y="261239"/>
                  </a:lnTo>
                  <a:lnTo>
                    <a:pt x="711073" y="866902"/>
                  </a:lnTo>
                  <a:lnTo>
                    <a:pt x="0" y="980440"/>
                  </a:lnTo>
                  <a:lnTo>
                    <a:pt x="572008" y="1340104"/>
                  </a:lnTo>
                  <a:lnTo>
                    <a:pt x="20700" y="1660093"/>
                  </a:lnTo>
                  <a:lnTo>
                    <a:pt x="870838" y="1586115"/>
                  </a:lnTo>
                  <a:lnTo>
                    <a:pt x="731774" y="2004923"/>
                  </a:lnTo>
                  <a:lnTo>
                    <a:pt x="1185545" y="1778444"/>
                  </a:lnTo>
                  <a:lnTo>
                    <a:pt x="1303909" y="2458212"/>
                  </a:lnTo>
                  <a:lnTo>
                    <a:pt x="1618488" y="1699691"/>
                  </a:lnTo>
                  <a:lnTo>
                    <a:pt x="2035683" y="2246185"/>
                  </a:lnTo>
                  <a:lnTo>
                    <a:pt x="2154428" y="1645297"/>
                  </a:lnTo>
                  <a:lnTo>
                    <a:pt x="2788285" y="2059317"/>
                  </a:lnTo>
                  <a:lnTo>
                    <a:pt x="2587370" y="1472882"/>
                  </a:lnTo>
                  <a:lnTo>
                    <a:pt x="3319271" y="1512481"/>
                  </a:lnTo>
                  <a:lnTo>
                    <a:pt x="2705608" y="1192149"/>
                  </a:lnTo>
                  <a:lnTo>
                    <a:pt x="3241929" y="926084"/>
                  </a:lnTo>
                  <a:lnTo>
                    <a:pt x="2566542" y="832485"/>
                  </a:lnTo>
                  <a:lnTo>
                    <a:pt x="2824480" y="507238"/>
                  </a:lnTo>
                  <a:lnTo>
                    <a:pt x="2175256" y="606044"/>
                  </a:lnTo>
                  <a:lnTo>
                    <a:pt x="2231643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4739640" y="4184904"/>
              <a:ext cx="3319779" cy="2458720"/>
            </a:xfrm>
            <a:custGeom>
              <a:avLst/>
              <a:gdLst/>
              <a:ahLst/>
              <a:cxnLst/>
              <a:rect l="l" t="t" r="r" b="b"/>
              <a:pathLst>
                <a:path w="3319779" h="2458720">
                  <a:moveTo>
                    <a:pt x="1659636" y="660019"/>
                  </a:moveTo>
                  <a:lnTo>
                    <a:pt x="2231643" y="0"/>
                  </a:lnTo>
                  <a:lnTo>
                    <a:pt x="2175256" y="606044"/>
                  </a:lnTo>
                  <a:lnTo>
                    <a:pt x="2824480" y="507238"/>
                  </a:lnTo>
                  <a:lnTo>
                    <a:pt x="2566542" y="832485"/>
                  </a:lnTo>
                  <a:lnTo>
                    <a:pt x="3241929" y="926084"/>
                  </a:lnTo>
                  <a:lnTo>
                    <a:pt x="2705608" y="1192149"/>
                  </a:lnTo>
                  <a:lnTo>
                    <a:pt x="3319271" y="1512481"/>
                  </a:lnTo>
                  <a:lnTo>
                    <a:pt x="2587370" y="1472882"/>
                  </a:lnTo>
                  <a:lnTo>
                    <a:pt x="2788285" y="2059317"/>
                  </a:lnTo>
                  <a:lnTo>
                    <a:pt x="2154428" y="1645297"/>
                  </a:lnTo>
                  <a:lnTo>
                    <a:pt x="2035683" y="2246185"/>
                  </a:lnTo>
                  <a:lnTo>
                    <a:pt x="1618488" y="1699691"/>
                  </a:lnTo>
                  <a:lnTo>
                    <a:pt x="1303909" y="2458212"/>
                  </a:lnTo>
                  <a:lnTo>
                    <a:pt x="1185545" y="1778444"/>
                  </a:lnTo>
                  <a:lnTo>
                    <a:pt x="731774" y="2004923"/>
                  </a:lnTo>
                  <a:lnTo>
                    <a:pt x="870838" y="1586115"/>
                  </a:lnTo>
                  <a:lnTo>
                    <a:pt x="20700" y="1660093"/>
                  </a:lnTo>
                  <a:lnTo>
                    <a:pt x="572008" y="1340104"/>
                  </a:lnTo>
                  <a:lnTo>
                    <a:pt x="0" y="980440"/>
                  </a:lnTo>
                  <a:lnTo>
                    <a:pt x="711073" y="866902"/>
                  </a:lnTo>
                  <a:lnTo>
                    <a:pt x="56896" y="261239"/>
                  </a:lnTo>
                  <a:lnTo>
                    <a:pt x="1123696" y="719201"/>
                  </a:lnTo>
                  <a:lnTo>
                    <a:pt x="1283462" y="261239"/>
                  </a:lnTo>
                  <a:lnTo>
                    <a:pt x="1659636" y="660019"/>
                  </a:lnTo>
                  <a:close/>
                </a:path>
              </a:pathLst>
            </a:custGeom>
            <a:ln w="15240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68270" y="2036191"/>
            <a:ext cx="8484235" cy="358584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But…</a:t>
            </a:r>
            <a:endParaRPr sz="1800" dirty="0">
              <a:latin typeface="Gothic Uralic"/>
              <a:cs typeface="Gothic Uralic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There </a:t>
            </a:r>
            <a:r>
              <a:rPr sz="1800" spc="-15" dirty="0">
                <a:solidFill>
                  <a:srgbClr val="404040"/>
                </a:solidFill>
                <a:latin typeface="Gothic Uralic"/>
                <a:cs typeface="Gothic Uralic"/>
              </a:rPr>
              <a:t>was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a distinct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problem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with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XHP: dynamic </a:t>
            </a:r>
            <a:r>
              <a:rPr sz="1800" spc="-15" dirty="0">
                <a:solidFill>
                  <a:srgbClr val="404040"/>
                </a:solidFill>
                <a:latin typeface="Gothic Uralic"/>
                <a:cs typeface="Gothic Uralic"/>
              </a:rPr>
              <a:t>web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applications require  many roundtrips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to the</a:t>
            </a:r>
            <a:r>
              <a:rPr sz="1800" spc="4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server.</a:t>
            </a:r>
            <a:endParaRPr sz="180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XHP </a:t>
            </a:r>
            <a:r>
              <a:rPr sz="1800" spc="5" dirty="0">
                <a:solidFill>
                  <a:srgbClr val="404040"/>
                </a:solidFill>
                <a:latin typeface="Gothic Uralic"/>
                <a:cs typeface="Gothic Uralic"/>
              </a:rPr>
              <a:t>did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not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solve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this</a:t>
            </a:r>
            <a:r>
              <a:rPr sz="1800" spc="-2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problem.</a:t>
            </a:r>
            <a:endParaRPr sz="180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 Facebook engineer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negotiated with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his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manager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to take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XHP into</a:t>
            </a:r>
            <a:r>
              <a:rPr sz="1800" spc="20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the</a:t>
            </a:r>
            <a:endParaRPr sz="1800" dirty="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browser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using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JavaScript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and </a:t>
            </a:r>
            <a:r>
              <a:rPr sz="1800" spc="-15" dirty="0">
                <a:solidFill>
                  <a:srgbClr val="404040"/>
                </a:solidFill>
                <a:latin typeface="Gothic Uralic"/>
                <a:cs typeface="Gothic Uralic"/>
              </a:rPr>
              <a:t>was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granted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six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months to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try</a:t>
            </a:r>
            <a:r>
              <a:rPr sz="1800" spc="18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it.</a:t>
            </a:r>
            <a:endParaRPr sz="180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And…</a:t>
            </a:r>
            <a:endParaRPr sz="18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00" dirty="0">
              <a:latin typeface="Gothic Uralic"/>
              <a:cs typeface="Gothic Uralic"/>
            </a:endParaRPr>
          </a:p>
          <a:p>
            <a:pPr marL="3138805" marR="4194175" algn="ctr">
              <a:lnSpc>
                <a:spcPct val="100000"/>
              </a:lnSpc>
            </a:pPr>
            <a:r>
              <a:rPr sz="1800" b="1" spc="-5" dirty="0">
                <a:solidFill>
                  <a:srgbClr val="FFFF00"/>
                </a:solidFill>
                <a:latin typeface="Gothic Uralic"/>
                <a:cs typeface="Gothic Uralic"/>
              </a:rPr>
              <a:t>React</a:t>
            </a:r>
            <a:r>
              <a:rPr sz="1800" b="1" spc="-100" dirty="0">
                <a:solidFill>
                  <a:srgbClr val="FFFF00"/>
                </a:solidFill>
                <a:latin typeface="Gothic Uralic"/>
                <a:cs typeface="Gothic Uralic"/>
              </a:rPr>
              <a:t> </a:t>
            </a:r>
            <a:r>
              <a:rPr sz="1800" b="1" dirty="0">
                <a:solidFill>
                  <a:srgbClr val="FFFF00"/>
                </a:solidFill>
                <a:latin typeface="Gothic Uralic"/>
                <a:cs typeface="Gothic Uralic"/>
              </a:rPr>
              <a:t>was  </a:t>
            </a:r>
            <a:r>
              <a:rPr sz="1800" b="1" spc="-5" dirty="0">
                <a:solidFill>
                  <a:srgbClr val="FFFF00"/>
                </a:solidFill>
                <a:latin typeface="Gothic Uralic"/>
                <a:cs typeface="Gothic Uralic"/>
              </a:rPr>
              <a:t>born</a:t>
            </a:r>
            <a:endParaRPr sz="1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4389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ReactJS </a:t>
            </a:r>
            <a:r>
              <a:rPr spc="-10" dirty="0"/>
              <a:t>{Flux </a:t>
            </a:r>
            <a:r>
              <a:rPr dirty="0"/>
              <a:t>- </a:t>
            </a:r>
            <a:r>
              <a:rPr spc="-5" dirty="0"/>
              <a:t>flow}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18304"/>
            <a:ext cx="8485505" cy="241617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35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Gothic Uralic"/>
                <a:cs typeface="Gothic Uralic"/>
              </a:rPr>
              <a:t>Views</a:t>
            </a:r>
            <a:endParaRPr sz="1800" dirty="0">
              <a:latin typeface="Gothic Uralic"/>
              <a:cs typeface="Gothic Uralic"/>
            </a:endParaRPr>
          </a:p>
          <a:p>
            <a:pPr marL="756285" lvl="1" indent="-28702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Arial"/>
              <a:buChar char=""/>
              <a:tabLst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Typical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React</a:t>
            </a:r>
            <a:r>
              <a:rPr sz="1600" spc="2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component.</a:t>
            </a:r>
            <a:endParaRPr sz="1600" dirty="0">
              <a:latin typeface="Gothic Uralic"/>
              <a:cs typeface="Gothic Uralic"/>
            </a:endParaRPr>
          </a:p>
          <a:p>
            <a:pPr marL="756285" lvl="1" indent="-28702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After is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mounted,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it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goes and get its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initial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state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from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Store and setup</a:t>
            </a:r>
            <a:r>
              <a:rPr sz="1600" spc="24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listener.</a:t>
            </a:r>
            <a:endParaRPr sz="1600" dirty="0">
              <a:latin typeface="Gothic Uralic"/>
              <a:cs typeface="Gothic Uralic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Arial"/>
              <a:buChar char=""/>
              <a:tabLst>
                <a:tab pos="756920" algn="l"/>
              </a:tabLst>
            </a:pPr>
            <a:r>
              <a:rPr sz="1600" spc="-20" dirty="0">
                <a:solidFill>
                  <a:srgbClr val="404040"/>
                </a:solidFill>
                <a:latin typeface="Gothic Uralic"/>
                <a:cs typeface="Gothic Uralic"/>
              </a:rPr>
              <a:t>When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it receives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1600" dirty="0">
                <a:solidFill>
                  <a:srgbClr val="404040"/>
                </a:solidFill>
                <a:latin typeface="Gothic Uralic"/>
                <a:cs typeface="Gothic Uralic"/>
              </a:rPr>
              <a:t>event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from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the store,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it first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requests the new data </a:t>
            </a:r>
            <a:r>
              <a:rPr sz="1600" dirty="0">
                <a:solidFill>
                  <a:srgbClr val="404040"/>
                </a:solidFill>
                <a:latin typeface="Gothic Uralic"/>
                <a:cs typeface="Gothic Uralic"/>
              </a:rPr>
              <a:t>it </a:t>
            </a:r>
            <a:r>
              <a:rPr sz="1600" spc="-90" dirty="0">
                <a:solidFill>
                  <a:srgbClr val="404040"/>
                </a:solidFill>
                <a:latin typeface="Gothic Uralic"/>
                <a:cs typeface="Gothic Uralic"/>
              </a:rPr>
              <a:t>needs  </a:t>
            </a:r>
            <a:r>
              <a:rPr sz="1600" spc="5" dirty="0">
                <a:solidFill>
                  <a:srgbClr val="404040"/>
                </a:solidFill>
                <a:latin typeface="Gothic Uralic"/>
                <a:cs typeface="Gothic Uralic"/>
              </a:rPr>
              <a:t>via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the stores'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public </a:t>
            </a:r>
            <a:r>
              <a:rPr sz="1600" spc="-15" dirty="0">
                <a:solidFill>
                  <a:srgbClr val="404040"/>
                </a:solidFill>
                <a:latin typeface="Gothic Uralic"/>
                <a:cs typeface="Gothic Uralic"/>
              </a:rPr>
              <a:t>getter</a:t>
            </a:r>
            <a:r>
              <a:rPr sz="1600" spc="2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methods.</a:t>
            </a:r>
            <a:endParaRPr sz="1600" dirty="0">
              <a:latin typeface="Gothic Uralic"/>
              <a:cs typeface="Gothic Uralic"/>
            </a:endParaRPr>
          </a:p>
          <a:p>
            <a:pPr marL="756285" lvl="1" indent="-28702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Arial"/>
              <a:buChar char=""/>
              <a:tabLst>
                <a:tab pos="756920" algn="l"/>
              </a:tabLst>
            </a:pP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Then,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it </a:t>
            </a:r>
            <a:r>
              <a:rPr sz="1600" dirty="0">
                <a:solidFill>
                  <a:srgbClr val="404040"/>
                </a:solidFill>
                <a:latin typeface="Gothic Uralic"/>
                <a:cs typeface="Gothic Uralic"/>
              </a:rPr>
              <a:t>calls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its </a:t>
            </a:r>
            <a:r>
              <a:rPr sz="1600" spc="-15" dirty="0">
                <a:solidFill>
                  <a:srgbClr val="404040"/>
                </a:solidFill>
                <a:latin typeface="Gothic Uralic"/>
                <a:cs typeface="Gothic Uralic"/>
              </a:rPr>
              <a:t>own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setState() method,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causing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its render() method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and</a:t>
            </a:r>
            <a:r>
              <a:rPr sz="1600" spc="26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the</a:t>
            </a:r>
            <a:endParaRPr sz="1600" dirty="0">
              <a:latin typeface="Gothic Uralic"/>
              <a:cs typeface="Gothic Uralic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render() method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of </a:t>
            </a:r>
            <a:r>
              <a:rPr sz="1600" dirty="0">
                <a:solidFill>
                  <a:srgbClr val="404040"/>
                </a:solidFill>
                <a:latin typeface="Gothic Uralic"/>
                <a:cs typeface="Gothic Uralic"/>
              </a:rPr>
              <a:t>all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its descendants to</a:t>
            </a:r>
            <a:r>
              <a:rPr sz="1600" spc="14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run.</a:t>
            </a:r>
            <a:endParaRPr sz="16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4389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ReactJS </a:t>
            </a:r>
            <a:r>
              <a:rPr spc="-10" dirty="0"/>
              <a:t>{Flux </a:t>
            </a:r>
            <a:r>
              <a:rPr dirty="0"/>
              <a:t>- </a:t>
            </a:r>
            <a:r>
              <a:rPr spc="-5" dirty="0"/>
              <a:t>flow}</a:t>
            </a:r>
          </a:p>
        </p:txBody>
      </p:sp>
      <p:sp>
        <p:nvSpPr>
          <p:cNvPr id="3" name="object 3"/>
          <p:cNvSpPr/>
          <p:nvPr/>
        </p:nvSpPr>
        <p:spPr>
          <a:xfrm>
            <a:off x="2589276" y="2130551"/>
            <a:ext cx="7569708" cy="3779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1952" y="646938"/>
            <a:ext cx="6372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252525"/>
                </a:solidFill>
                <a:latin typeface="Gothic Uralic"/>
                <a:cs typeface="Gothic Uralic"/>
              </a:rPr>
              <a:t>ReactJS </a:t>
            </a:r>
            <a:r>
              <a:rPr sz="3600" spc="-10" dirty="0">
                <a:solidFill>
                  <a:srgbClr val="252525"/>
                </a:solidFill>
                <a:latin typeface="Gothic Uralic"/>
                <a:cs typeface="Gothic Uralic"/>
              </a:rPr>
              <a:t>{Flux </a:t>
            </a:r>
            <a:r>
              <a:rPr sz="3600" spc="-5" dirty="0">
                <a:solidFill>
                  <a:srgbClr val="252525"/>
                </a:solidFill>
                <a:latin typeface="Gothic Uralic"/>
                <a:cs typeface="Gothic Uralic"/>
              </a:rPr>
              <a:t>– source</a:t>
            </a:r>
            <a:r>
              <a:rPr sz="3600" spc="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3600" dirty="0">
                <a:solidFill>
                  <a:srgbClr val="252525"/>
                </a:solidFill>
                <a:latin typeface="Gothic Uralic"/>
                <a:cs typeface="Gothic Uralic"/>
              </a:rPr>
              <a:t>code}</a:t>
            </a:r>
            <a:endParaRPr sz="3600" dirty="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2162683"/>
            <a:ext cx="539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  <a:hlinkClick r:id="rId2"/>
              </a:rPr>
              <a:t>	</a:t>
            </a:r>
            <a:r>
              <a:rPr sz="1800" u="heavy" spc="-5" dirty="0">
                <a:solidFill>
                  <a:srgbClr val="FA4917"/>
                </a:solidFill>
                <a:uFill>
                  <a:solidFill>
                    <a:srgbClr val="FA4917"/>
                  </a:solidFill>
                </a:uFill>
                <a:latin typeface="Gothic Uralic"/>
                <a:cs typeface="Gothic Uralic"/>
                <a:hlinkClick r:id="rId2"/>
              </a:rPr>
              <a:t>https://github.com/tylermcginnis/Flux-Todolist</a:t>
            </a:r>
            <a:endParaRPr sz="1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3945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ReactJS</a:t>
            </a:r>
            <a:r>
              <a:rPr spc="-50" dirty="0"/>
              <a:t> </a:t>
            </a:r>
            <a:r>
              <a:rPr spc="-5" dirty="0"/>
              <a:t>{Routing}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36191"/>
            <a:ext cx="6722109" cy="82740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Make </a:t>
            </a:r>
            <a:r>
              <a:rPr sz="1800" spc="-20" dirty="0">
                <a:solidFill>
                  <a:srgbClr val="404040"/>
                </a:solidFill>
                <a:latin typeface="Gothic Uralic"/>
                <a:cs typeface="Gothic Uralic"/>
              </a:rPr>
              <a:t>UI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consistent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with</a:t>
            </a:r>
            <a:r>
              <a:rPr sz="1800" spc="6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URL.</a:t>
            </a:r>
            <a:endParaRPr sz="180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u="heavy" spc="-5" dirty="0">
                <a:solidFill>
                  <a:srgbClr val="FA4917"/>
                </a:solidFill>
                <a:uFill>
                  <a:solidFill>
                    <a:srgbClr val="FA4917"/>
                  </a:solidFill>
                </a:uFill>
                <a:latin typeface="Gothic Uralic"/>
                <a:cs typeface="Gothic Uralic"/>
                <a:hlinkClick r:id="rId2"/>
              </a:rPr>
              <a:t>https://github.com/reactjs/react-router/blob/latest/docs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.</a:t>
            </a:r>
            <a:endParaRPr sz="1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4617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ReactJS</a:t>
            </a:r>
            <a:r>
              <a:rPr spc="-45" dirty="0"/>
              <a:t> </a:t>
            </a:r>
            <a:r>
              <a:rPr spc="-5" dirty="0"/>
              <a:t>{references}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87575" marR="795655" indent="-342900">
              <a:lnSpc>
                <a:spcPct val="100000"/>
              </a:lnSpc>
              <a:spcBef>
                <a:spcPts val="100"/>
              </a:spcBef>
              <a:buClr>
                <a:srgbClr val="A42F0F"/>
              </a:buClr>
              <a:buFont typeface="Arial"/>
              <a:buChar char=""/>
              <a:tabLst>
                <a:tab pos="2186940" algn="l"/>
                <a:tab pos="2187575" algn="l"/>
              </a:tabLst>
            </a:pPr>
            <a:r>
              <a:rPr spc="-5" dirty="0">
                <a:hlinkClick r:id="rId2"/>
              </a:rPr>
              <a:t>http://tylermcginnis.com/reactjs-tutorial-a-comprehensive-guide-to-  building-apps-with-react/</a:t>
            </a:r>
          </a:p>
          <a:p>
            <a:pPr marL="2187575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2186940" algn="l"/>
                <a:tab pos="2187575" algn="l"/>
              </a:tabLst>
            </a:pPr>
            <a:r>
              <a:rPr spc="-5" dirty="0">
                <a:hlinkClick r:id="rId3"/>
              </a:rPr>
              <a:t>https://facebook.github.io/react/docs/getting-started.html</a:t>
            </a:r>
          </a:p>
          <a:p>
            <a:pPr marL="2187575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2186940" algn="l"/>
                <a:tab pos="2187575" algn="l"/>
              </a:tabLst>
            </a:pPr>
            <a:r>
              <a:rPr spc="-5" dirty="0">
                <a:hlinkClick r:id="rId4"/>
              </a:rPr>
              <a:t>https://github.com/reactjs/react-router/tree/latest/docs</a:t>
            </a:r>
          </a:p>
          <a:p>
            <a:pPr marL="2187575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Arial"/>
              <a:buChar char=""/>
              <a:tabLst>
                <a:tab pos="2186940" algn="l"/>
                <a:tab pos="2187575" algn="l"/>
              </a:tabLst>
            </a:pPr>
            <a:r>
              <a:rPr spc="-5" dirty="0">
                <a:hlinkClick r:id="rId5"/>
              </a:rPr>
              <a:t>http://teropa.info/blog/2015/03/02/change-and-its-detection-in-javascript-</a:t>
            </a:r>
          </a:p>
          <a:p>
            <a:pPr marL="2187575">
              <a:lnSpc>
                <a:spcPct val="100000"/>
              </a:lnSpc>
            </a:pPr>
            <a:r>
              <a:rPr spc="-10" dirty="0">
                <a:hlinkClick r:id="rId5"/>
              </a:rPr>
              <a:t>frameworks.html</a:t>
            </a:r>
          </a:p>
          <a:p>
            <a:pPr marL="2187575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Arial"/>
              <a:buChar char=""/>
              <a:tabLst>
                <a:tab pos="2186940" algn="l"/>
                <a:tab pos="2187575" algn="l"/>
              </a:tabLst>
            </a:pPr>
            <a:r>
              <a:rPr spc="-5" dirty="0">
                <a:hlinkClick r:id="rId6"/>
              </a:rPr>
              <a:t>https://www.airpair.com/angularjs/posts/angular-vs-react-the-tie-breaker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9373C-AC6C-4EC2-84EE-F61FA57E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7256" y="1927986"/>
            <a:ext cx="8857487" cy="1615827"/>
          </a:xfrm>
        </p:spPr>
        <p:txBody>
          <a:bodyPr>
            <a:normAutofit/>
          </a:bodyPr>
          <a:lstStyle/>
          <a:p>
            <a:r>
              <a:rPr lang="en-IN" sz="105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6614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4071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ReactJS</a:t>
            </a:r>
            <a:r>
              <a:rPr spc="-55" dirty="0"/>
              <a:t> </a:t>
            </a:r>
            <a:r>
              <a:rPr spc="-5" dirty="0"/>
              <a:t>{purpose}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36191"/>
            <a:ext cx="7091045" cy="82740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Creating user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interface(V 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in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MVC</a:t>
            </a:r>
            <a:r>
              <a:rPr sz="1800" spc="5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model).</a:t>
            </a:r>
            <a:endParaRPr sz="180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Gothic Uralic"/>
                <a:cs typeface="Gothic Uralic"/>
              </a:rPr>
              <a:t>Building </a:t>
            </a:r>
            <a:r>
              <a:rPr sz="1800" b="1" dirty="0">
                <a:solidFill>
                  <a:srgbClr val="404040"/>
                </a:solidFill>
                <a:latin typeface="Gothic Uralic"/>
                <a:cs typeface="Gothic Uralic"/>
              </a:rPr>
              <a:t>large </a:t>
            </a:r>
            <a:r>
              <a:rPr sz="1800" b="1" spc="-5" dirty="0">
                <a:solidFill>
                  <a:srgbClr val="404040"/>
                </a:solidFill>
                <a:latin typeface="Gothic Uralic"/>
                <a:cs typeface="Gothic Uralic"/>
              </a:rPr>
              <a:t>applications with data </a:t>
            </a:r>
            <a:r>
              <a:rPr sz="1800" b="1" dirty="0">
                <a:solidFill>
                  <a:srgbClr val="404040"/>
                </a:solidFill>
                <a:latin typeface="Gothic Uralic"/>
                <a:cs typeface="Gothic Uralic"/>
              </a:rPr>
              <a:t>that </a:t>
            </a:r>
            <a:r>
              <a:rPr sz="1800" b="1" spc="-5" dirty="0">
                <a:solidFill>
                  <a:srgbClr val="404040"/>
                </a:solidFill>
                <a:latin typeface="Gothic Uralic"/>
                <a:cs typeface="Gothic Uralic"/>
              </a:rPr>
              <a:t>changes over</a:t>
            </a:r>
            <a:r>
              <a:rPr sz="1800" b="1" spc="-10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b="1" dirty="0">
                <a:solidFill>
                  <a:srgbClr val="404040"/>
                </a:solidFill>
                <a:latin typeface="Gothic Uralic"/>
                <a:cs typeface="Gothic Uralic"/>
              </a:rPr>
              <a:t>time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.</a:t>
            </a:r>
            <a:endParaRPr sz="1800" dirty="0">
              <a:latin typeface="Gothic Uralic"/>
              <a:cs typeface="Gothic Ural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12492" y="2787395"/>
            <a:ext cx="9374505" cy="3373120"/>
            <a:chOff x="2412492" y="2787395"/>
            <a:chExt cx="9374505" cy="3373120"/>
          </a:xfrm>
        </p:grpSpPr>
        <p:sp>
          <p:nvSpPr>
            <p:cNvPr id="6" name="object 6"/>
            <p:cNvSpPr/>
            <p:nvPr/>
          </p:nvSpPr>
          <p:spPr>
            <a:xfrm>
              <a:off x="2412492" y="2787395"/>
              <a:ext cx="9374124" cy="33726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595372" y="3118103"/>
              <a:ext cx="8130540" cy="2781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2464308" y="2801111"/>
              <a:ext cx="9270492" cy="32689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2694432" y="3031235"/>
              <a:ext cx="8810244" cy="28087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785617" y="3185286"/>
            <a:ext cx="356298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364" marR="5080" indent="-1270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var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React 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1800" spc="-8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React.createClass({  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render: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function()</a:t>
            </a:r>
            <a:r>
              <a:rPr sz="1800" spc="5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{</a:t>
            </a:r>
            <a:endParaRPr sz="1800" dirty="0">
              <a:latin typeface="Gothic Uralic"/>
              <a:cs typeface="Gothic Uralic"/>
            </a:endParaRPr>
          </a:p>
          <a:p>
            <a:pPr marL="2540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return</a:t>
            </a:r>
            <a:r>
              <a:rPr sz="1800" spc="1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(</a:t>
            </a:r>
            <a:endParaRPr sz="1800" dirty="0">
              <a:latin typeface="Gothic Uralic"/>
              <a:cs typeface="Gothic Uralic"/>
            </a:endParaRPr>
          </a:p>
          <a:p>
            <a:pPr marL="3810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&lt;h1&gt; 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Hello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React</a:t>
            </a:r>
            <a:r>
              <a:rPr sz="1800" spc="-1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&lt;/h1&gt;</a:t>
            </a:r>
            <a:endParaRPr sz="1800" dirty="0">
              <a:latin typeface="Gothic Uralic"/>
              <a:cs typeface="Gothic Uralic"/>
            </a:endParaRPr>
          </a:p>
          <a:p>
            <a:pPr marL="254000">
              <a:lnSpc>
                <a:spcPct val="100000"/>
              </a:lnSpc>
            </a:pPr>
            <a:r>
              <a:rPr sz="1800" spc="-30" dirty="0">
                <a:solidFill>
                  <a:srgbClr val="FFFFFF"/>
                </a:solidFill>
                <a:latin typeface="Gothic Uralic"/>
                <a:cs typeface="Gothic Uralic"/>
              </a:rPr>
              <a:t>);</a:t>
            </a:r>
            <a:endParaRPr sz="1800" dirty="0">
              <a:latin typeface="Gothic Uralic"/>
              <a:cs typeface="Gothic Uralic"/>
            </a:endParaRPr>
          </a:p>
          <a:p>
            <a:pPr marL="126364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}</a:t>
            </a:r>
            <a:endParaRPr sz="18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r>
              <a:rPr sz="1800" spc="-20" dirty="0">
                <a:solidFill>
                  <a:srgbClr val="FFFFFF"/>
                </a:solidFill>
                <a:latin typeface="Gothic Uralic"/>
                <a:cs typeface="Gothic Uralic"/>
              </a:rPr>
              <a:t>});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85617" y="5380431"/>
            <a:ext cx="77635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ReactDOM.render(&lt;React</a:t>
            </a:r>
            <a:r>
              <a:rPr sz="1800" spc="8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/&gt;,document.getElementById('container'));</a:t>
            </a:r>
            <a:endParaRPr sz="1800" dirty="0">
              <a:latin typeface="Gothic Uralic"/>
              <a:cs typeface="Gothic Uralic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947404" y="3281171"/>
            <a:ext cx="2354580" cy="1644650"/>
            <a:chOff x="8947404" y="3281171"/>
            <a:chExt cx="2354580" cy="1644650"/>
          </a:xfrm>
        </p:grpSpPr>
        <p:sp>
          <p:nvSpPr>
            <p:cNvPr id="13" name="object 13"/>
            <p:cNvSpPr/>
            <p:nvPr/>
          </p:nvSpPr>
          <p:spPr>
            <a:xfrm>
              <a:off x="8955024" y="3288791"/>
              <a:ext cx="2339340" cy="1629410"/>
            </a:xfrm>
            <a:custGeom>
              <a:avLst/>
              <a:gdLst/>
              <a:ahLst/>
              <a:cxnLst/>
              <a:rect l="l" t="t" r="r" b="b"/>
              <a:pathLst>
                <a:path w="2339340" h="1629410">
                  <a:moveTo>
                    <a:pt x="1601851" y="0"/>
                  </a:moveTo>
                  <a:lnTo>
                    <a:pt x="1241425" y="327533"/>
                  </a:lnTo>
                  <a:lnTo>
                    <a:pt x="1052956" y="142367"/>
                  </a:lnTo>
                  <a:lnTo>
                    <a:pt x="925956" y="481330"/>
                  </a:lnTo>
                  <a:lnTo>
                    <a:pt x="487552" y="273431"/>
                  </a:lnTo>
                  <a:lnTo>
                    <a:pt x="581786" y="589534"/>
                  </a:lnTo>
                  <a:lnTo>
                    <a:pt x="126873" y="623697"/>
                  </a:lnTo>
                  <a:lnTo>
                    <a:pt x="426211" y="874268"/>
                  </a:lnTo>
                  <a:lnTo>
                    <a:pt x="0" y="971296"/>
                  </a:lnTo>
                  <a:lnTo>
                    <a:pt x="360679" y="1159256"/>
                  </a:lnTo>
                  <a:lnTo>
                    <a:pt x="139192" y="1344422"/>
                  </a:lnTo>
                  <a:lnTo>
                    <a:pt x="520446" y="1375791"/>
                  </a:lnTo>
                  <a:lnTo>
                    <a:pt x="532510" y="1629156"/>
                  </a:lnTo>
                  <a:lnTo>
                    <a:pt x="815212" y="1367028"/>
                  </a:lnTo>
                  <a:lnTo>
                    <a:pt x="942212" y="1486789"/>
                  </a:lnTo>
                  <a:lnTo>
                    <a:pt x="1069212" y="1310132"/>
                  </a:lnTo>
                  <a:lnTo>
                    <a:pt x="1257553" y="1421130"/>
                  </a:lnTo>
                  <a:lnTo>
                    <a:pt x="1319149" y="1201928"/>
                  </a:lnTo>
                  <a:lnTo>
                    <a:pt x="1618233" y="1310132"/>
                  </a:lnTo>
                  <a:lnTo>
                    <a:pt x="1585595" y="1082294"/>
                  </a:lnTo>
                  <a:lnTo>
                    <a:pt x="2044446" y="1179068"/>
                  </a:lnTo>
                  <a:lnTo>
                    <a:pt x="1773935" y="928497"/>
                  </a:lnTo>
                  <a:lnTo>
                    <a:pt x="1978659" y="851535"/>
                  </a:lnTo>
                  <a:lnTo>
                    <a:pt x="1839468" y="709168"/>
                  </a:lnTo>
                  <a:lnTo>
                    <a:pt x="2339340" y="501142"/>
                  </a:lnTo>
                  <a:lnTo>
                    <a:pt x="1773935" y="492633"/>
                  </a:lnTo>
                  <a:lnTo>
                    <a:pt x="1950211" y="239268"/>
                  </a:lnTo>
                  <a:lnTo>
                    <a:pt x="1573149" y="435737"/>
                  </a:lnTo>
                  <a:lnTo>
                    <a:pt x="160185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8955024" y="3288791"/>
              <a:ext cx="2339340" cy="1629410"/>
            </a:xfrm>
            <a:custGeom>
              <a:avLst/>
              <a:gdLst/>
              <a:ahLst/>
              <a:cxnLst/>
              <a:rect l="l" t="t" r="r" b="b"/>
              <a:pathLst>
                <a:path w="2339340" h="1629410">
                  <a:moveTo>
                    <a:pt x="1241425" y="327533"/>
                  </a:moveTo>
                  <a:lnTo>
                    <a:pt x="1601851" y="0"/>
                  </a:lnTo>
                  <a:lnTo>
                    <a:pt x="1573149" y="435737"/>
                  </a:lnTo>
                  <a:lnTo>
                    <a:pt x="1950211" y="239268"/>
                  </a:lnTo>
                  <a:lnTo>
                    <a:pt x="1773935" y="492633"/>
                  </a:lnTo>
                  <a:lnTo>
                    <a:pt x="2339340" y="501142"/>
                  </a:lnTo>
                  <a:lnTo>
                    <a:pt x="1839468" y="709168"/>
                  </a:lnTo>
                  <a:lnTo>
                    <a:pt x="1978659" y="851535"/>
                  </a:lnTo>
                  <a:lnTo>
                    <a:pt x="1773935" y="928497"/>
                  </a:lnTo>
                  <a:lnTo>
                    <a:pt x="2044446" y="1179068"/>
                  </a:lnTo>
                  <a:lnTo>
                    <a:pt x="1585595" y="1082294"/>
                  </a:lnTo>
                  <a:lnTo>
                    <a:pt x="1618233" y="1310132"/>
                  </a:lnTo>
                  <a:lnTo>
                    <a:pt x="1319149" y="1201928"/>
                  </a:lnTo>
                  <a:lnTo>
                    <a:pt x="1257553" y="1421130"/>
                  </a:lnTo>
                  <a:lnTo>
                    <a:pt x="1069212" y="1310132"/>
                  </a:lnTo>
                  <a:lnTo>
                    <a:pt x="942212" y="1486789"/>
                  </a:lnTo>
                  <a:lnTo>
                    <a:pt x="815212" y="1367028"/>
                  </a:lnTo>
                  <a:lnTo>
                    <a:pt x="532510" y="1629156"/>
                  </a:lnTo>
                  <a:lnTo>
                    <a:pt x="520446" y="1375791"/>
                  </a:lnTo>
                  <a:lnTo>
                    <a:pt x="139192" y="1344422"/>
                  </a:lnTo>
                  <a:lnTo>
                    <a:pt x="360679" y="1159256"/>
                  </a:lnTo>
                  <a:lnTo>
                    <a:pt x="0" y="971296"/>
                  </a:lnTo>
                  <a:lnTo>
                    <a:pt x="426211" y="874268"/>
                  </a:lnTo>
                  <a:lnTo>
                    <a:pt x="126873" y="623697"/>
                  </a:lnTo>
                  <a:lnTo>
                    <a:pt x="581786" y="589534"/>
                  </a:lnTo>
                  <a:lnTo>
                    <a:pt x="487552" y="273431"/>
                  </a:lnTo>
                  <a:lnTo>
                    <a:pt x="925956" y="481330"/>
                  </a:lnTo>
                  <a:lnTo>
                    <a:pt x="1052956" y="142367"/>
                  </a:lnTo>
                  <a:lnTo>
                    <a:pt x="1241425" y="327533"/>
                  </a:lnTo>
                  <a:close/>
                </a:path>
              </a:pathLst>
            </a:custGeom>
            <a:ln w="15240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680702" y="3976827"/>
            <a:ext cx="7296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6FC0"/>
                </a:solidFill>
                <a:latin typeface="Gothic Uralic"/>
                <a:cs typeface="Gothic Uralic"/>
              </a:rPr>
              <a:t>Syntax</a:t>
            </a:r>
            <a:endParaRPr sz="1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4196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ReactJS</a:t>
            </a:r>
            <a:r>
              <a:rPr spc="-40" dirty="0"/>
              <a:t> </a:t>
            </a:r>
            <a:r>
              <a:rPr spc="-5" dirty="0"/>
              <a:t>{contents}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36191"/>
            <a:ext cx="1924685" cy="363664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JSX</a:t>
            </a:r>
            <a:endParaRPr sz="180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Virtual-DOM</a:t>
            </a:r>
            <a:endParaRPr sz="180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Props</a:t>
            </a:r>
            <a:endParaRPr sz="180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PropTypes</a:t>
            </a:r>
            <a:endParaRPr sz="180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State</a:t>
            </a:r>
            <a:endParaRPr sz="180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Refs</a:t>
            </a:r>
            <a:endParaRPr sz="180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LifeCycle</a:t>
            </a:r>
            <a:endParaRPr sz="180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Flux</a:t>
            </a:r>
            <a:r>
              <a:rPr sz="1800" spc="-8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Architech</a:t>
            </a:r>
            <a:endParaRPr sz="180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Routing</a:t>
            </a:r>
            <a:endParaRPr sz="1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2985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ReactJS</a:t>
            </a:r>
            <a:r>
              <a:rPr spc="-40" dirty="0"/>
              <a:t> </a:t>
            </a:r>
            <a:r>
              <a:rPr spc="-10" dirty="0"/>
              <a:t>{JSX}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36191"/>
            <a:ext cx="8030209" cy="163068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JSX 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is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a 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JavaScript </a:t>
            </a: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syntax 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extension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that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looks similar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to</a:t>
            </a:r>
            <a:r>
              <a:rPr sz="1800" spc="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XML.</a:t>
            </a:r>
            <a:endParaRPr sz="180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Concise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and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familiar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syntax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for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defining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tree structures with</a:t>
            </a:r>
            <a:r>
              <a:rPr sz="1800" spc="15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attributes.</a:t>
            </a:r>
            <a:endParaRPr sz="180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Make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large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trees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easier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read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than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function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calls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or object</a:t>
            </a:r>
            <a:r>
              <a:rPr sz="1800" spc="114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literals.</a:t>
            </a:r>
            <a:endParaRPr sz="180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Can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render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both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HTML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tags and</a:t>
            </a:r>
            <a:r>
              <a:rPr sz="1800" spc="6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Components.</a:t>
            </a:r>
            <a:endParaRPr sz="1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5603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ReactJS {JSX –</a:t>
            </a:r>
            <a:r>
              <a:rPr spc="-50" dirty="0"/>
              <a:t> </a:t>
            </a:r>
            <a:r>
              <a:rPr dirty="0"/>
              <a:t>examples}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18304"/>
            <a:ext cx="8038465" cy="310197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35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Gothic Uralic"/>
                <a:cs typeface="Gothic Uralic"/>
              </a:rPr>
              <a:t>HTML</a:t>
            </a:r>
            <a:r>
              <a:rPr sz="1800" b="1" spc="-2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b="1" dirty="0">
                <a:solidFill>
                  <a:srgbClr val="404040"/>
                </a:solidFill>
                <a:latin typeface="Gothic Uralic"/>
                <a:cs typeface="Gothic Uralic"/>
              </a:rPr>
              <a:t>tags</a:t>
            </a:r>
            <a:endParaRPr sz="1800" dirty="0">
              <a:latin typeface="Gothic Uralic"/>
              <a:cs typeface="Gothic Uralic"/>
            </a:endParaRPr>
          </a:p>
          <a:p>
            <a:pPr marL="756285" lvl="1" indent="-28702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Arial"/>
              <a:buChar char=""/>
              <a:tabLst>
                <a:tab pos="756920" algn="l"/>
              </a:tabLst>
            </a:pPr>
            <a:r>
              <a:rPr sz="1600" dirty="0">
                <a:solidFill>
                  <a:srgbClr val="404040"/>
                </a:solidFill>
                <a:latin typeface="Gothic Uralic"/>
                <a:cs typeface="Gothic Uralic"/>
              </a:rPr>
              <a:t>var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myDivElement = </a:t>
            </a:r>
            <a:r>
              <a:rPr sz="1600" spc="-5" dirty="0">
                <a:solidFill>
                  <a:srgbClr val="006FC0"/>
                </a:solidFill>
                <a:latin typeface="Gothic Uralic"/>
                <a:cs typeface="Gothic Uralic"/>
              </a:rPr>
              <a:t>&lt;div className="foo" &gt; </a:t>
            </a:r>
            <a:r>
              <a:rPr sz="1600" spc="-10" dirty="0">
                <a:solidFill>
                  <a:srgbClr val="006FC0"/>
                </a:solidFill>
                <a:latin typeface="Gothic Uralic"/>
                <a:cs typeface="Gothic Uralic"/>
              </a:rPr>
              <a:t>HTML tags</a:t>
            </a:r>
            <a:r>
              <a:rPr sz="1600" spc="55" dirty="0">
                <a:solidFill>
                  <a:srgbClr val="006FC0"/>
                </a:solidFill>
                <a:latin typeface="Gothic Uralic"/>
                <a:cs typeface="Gothic Uralic"/>
              </a:rPr>
              <a:t> </a:t>
            </a:r>
            <a:r>
              <a:rPr sz="1600" dirty="0">
                <a:solidFill>
                  <a:srgbClr val="006FC0"/>
                </a:solidFill>
                <a:latin typeface="Gothic Uralic"/>
                <a:cs typeface="Gothic Uralic"/>
              </a:rPr>
              <a:t>&lt;/div&gt;;</a:t>
            </a:r>
            <a:endParaRPr sz="1600" dirty="0">
              <a:latin typeface="Gothic Uralic"/>
              <a:cs typeface="Gothic Uralic"/>
            </a:endParaRPr>
          </a:p>
          <a:p>
            <a:pPr marL="756285" lvl="1" indent="-28702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ReactDOM.render(myDivElement,</a:t>
            </a:r>
            <a:r>
              <a:rPr sz="1600" spc="5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Gothic Uralic"/>
                <a:cs typeface="Gothic Uralic"/>
              </a:rPr>
              <a:t>document.getElementById('example'));</a:t>
            </a:r>
            <a:endParaRPr sz="1600" dirty="0">
              <a:latin typeface="Gothic Uralic"/>
              <a:cs typeface="Gothic Uralic"/>
            </a:endParaRPr>
          </a:p>
          <a:p>
            <a:pPr lvl="1">
              <a:lnSpc>
                <a:spcPct val="100000"/>
              </a:lnSpc>
              <a:buClr>
                <a:srgbClr val="A42F0F"/>
              </a:buClr>
              <a:buFont typeface="Arial"/>
              <a:buChar char=""/>
            </a:pPr>
            <a:endParaRPr sz="1900" dirty="0">
              <a:latin typeface="Gothic Uralic"/>
              <a:cs typeface="Gothic Uralic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A42F0F"/>
              </a:buClr>
              <a:buFont typeface="Arial"/>
              <a:buChar char=""/>
            </a:pPr>
            <a:endParaRPr sz="160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404040"/>
                </a:solidFill>
                <a:latin typeface="Gothic Uralic"/>
                <a:cs typeface="Gothic Uralic"/>
              </a:rPr>
              <a:t>Component</a:t>
            </a:r>
            <a:endParaRPr sz="1800" dirty="0">
              <a:latin typeface="Gothic Uralic"/>
              <a:cs typeface="Gothic Uralic"/>
            </a:endParaRPr>
          </a:p>
          <a:p>
            <a:pPr marL="756285" lvl="1" indent="-28702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756920" algn="l"/>
              </a:tabLst>
            </a:pPr>
            <a:r>
              <a:rPr sz="1600" dirty="0">
                <a:solidFill>
                  <a:srgbClr val="404040"/>
                </a:solidFill>
                <a:latin typeface="Gothic Uralic"/>
                <a:cs typeface="Gothic Uralic"/>
              </a:rPr>
              <a:t>var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MyComponent =</a:t>
            </a:r>
            <a:r>
              <a:rPr sz="160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React.createClass({/*...*/});</a:t>
            </a:r>
            <a:endParaRPr sz="1600" dirty="0">
              <a:latin typeface="Gothic Uralic"/>
              <a:cs typeface="Gothic Uralic"/>
            </a:endParaRPr>
          </a:p>
          <a:p>
            <a:pPr marL="756285" lvl="1" indent="-28702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756920" algn="l"/>
              </a:tabLst>
            </a:pPr>
            <a:r>
              <a:rPr sz="1600" dirty="0">
                <a:solidFill>
                  <a:srgbClr val="404040"/>
                </a:solidFill>
                <a:latin typeface="Gothic Uralic"/>
                <a:cs typeface="Gothic Uralic"/>
              </a:rPr>
              <a:t>var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myElement = </a:t>
            </a:r>
            <a:r>
              <a:rPr sz="1600" spc="-5" dirty="0">
                <a:solidFill>
                  <a:srgbClr val="006FC0"/>
                </a:solidFill>
                <a:latin typeface="Gothic Uralic"/>
                <a:cs typeface="Gothic Uralic"/>
              </a:rPr>
              <a:t>&lt;MyComponent</a:t>
            </a:r>
            <a:r>
              <a:rPr sz="1600" spc="10" dirty="0">
                <a:solidFill>
                  <a:srgbClr val="006FC0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Gothic Uralic"/>
                <a:cs typeface="Gothic Uralic"/>
              </a:rPr>
              <a:t>/&gt;;</a:t>
            </a:r>
            <a:endParaRPr sz="1600" dirty="0">
              <a:latin typeface="Gothic Uralic"/>
              <a:cs typeface="Gothic Uralic"/>
            </a:endParaRPr>
          </a:p>
          <a:p>
            <a:pPr marL="756285" lvl="1" indent="-28702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Arial"/>
              <a:buChar char=""/>
              <a:tabLst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ReactDOM.render(myElement,</a:t>
            </a:r>
            <a:r>
              <a:rPr sz="1600" spc="2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document.getElementById('example'));</a:t>
            </a:r>
            <a:endParaRPr sz="1600" dirty="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4767" y="799033"/>
            <a:ext cx="1670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DFFFF"/>
                </a:solidFill>
                <a:latin typeface="Gothic Uralic"/>
                <a:cs typeface="Gothic Uralic"/>
              </a:rPr>
              <a:t>8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7098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ReactJS {JSX – </a:t>
            </a:r>
            <a:r>
              <a:rPr dirty="0"/>
              <a:t>examples</a:t>
            </a:r>
            <a:r>
              <a:rPr spc="-10" dirty="0"/>
              <a:t> </a:t>
            </a:r>
            <a:r>
              <a:rPr spc="-5" dirty="0"/>
              <a:t>(cont)}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14735"/>
            <a:ext cx="6080125" cy="375348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300" b="1" spc="-10" dirty="0">
                <a:solidFill>
                  <a:srgbClr val="404040"/>
                </a:solidFill>
                <a:latin typeface="Gothic Uralic"/>
                <a:cs typeface="Gothic Uralic"/>
              </a:rPr>
              <a:t>HTML tags </a:t>
            </a:r>
            <a:r>
              <a:rPr sz="1300" b="1" spc="-5" dirty="0">
                <a:solidFill>
                  <a:srgbClr val="404040"/>
                </a:solidFill>
                <a:latin typeface="Gothic Uralic"/>
                <a:cs typeface="Gothic Uralic"/>
              </a:rPr>
              <a:t>(without</a:t>
            </a:r>
            <a:r>
              <a:rPr sz="1300" b="1" spc="7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300" b="1" spc="-5" dirty="0">
                <a:solidFill>
                  <a:srgbClr val="404040"/>
                </a:solidFill>
                <a:latin typeface="Gothic Uralic"/>
                <a:cs typeface="Gothic Uralic"/>
              </a:rPr>
              <a:t>JSX)</a:t>
            </a:r>
            <a:endParaRPr sz="1300" dirty="0">
              <a:latin typeface="Gothic Uralic"/>
              <a:cs typeface="Gothic Uralic"/>
            </a:endParaRPr>
          </a:p>
          <a:p>
            <a:pPr marL="756285" lvl="1" indent="-287020">
              <a:lnSpc>
                <a:spcPct val="100000"/>
              </a:lnSpc>
              <a:spcBef>
                <a:spcPts val="740"/>
              </a:spcBef>
              <a:buClr>
                <a:srgbClr val="A42F0F"/>
              </a:buClr>
              <a:buFont typeface="Arial"/>
              <a:buChar char=""/>
              <a:tabLst>
                <a:tab pos="756285" algn="l"/>
                <a:tab pos="756920" algn="l"/>
              </a:tabLst>
            </a:pPr>
            <a:r>
              <a:rPr sz="1100" dirty="0">
                <a:solidFill>
                  <a:srgbClr val="404040"/>
                </a:solidFill>
                <a:latin typeface="Gothic Uralic"/>
                <a:cs typeface="Gothic Uralic"/>
              </a:rPr>
              <a:t>var myDivElement = </a:t>
            </a:r>
            <a:r>
              <a:rPr sz="1100" spc="-5" dirty="0">
                <a:solidFill>
                  <a:srgbClr val="006FC0"/>
                </a:solidFill>
                <a:latin typeface="Gothic Uralic"/>
                <a:cs typeface="Gothic Uralic"/>
              </a:rPr>
              <a:t>React.createElement('div', </a:t>
            </a:r>
            <a:r>
              <a:rPr sz="1100" dirty="0">
                <a:solidFill>
                  <a:srgbClr val="006FC0"/>
                </a:solidFill>
                <a:latin typeface="Gothic Uralic"/>
                <a:cs typeface="Gothic Uralic"/>
              </a:rPr>
              <a:t>{className: </a:t>
            </a:r>
            <a:r>
              <a:rPr sz="1100" spc="-10" dirty="0">
                <a:solidFill>
                  <a:srgbClr val="006FC0"/>
                </a:solidFill>
                <a:latin typeface="Gothic Uralic"/>
                <a:cs typeface="Gothic Uralic"/>
              </a:rPr>
              <a:t>'foo'}, </a:t>
            </a:r>
            <a:r>
              <a:rPr sz="1100" dirty="0">
                <a:solidFill>
                  <a:srgbClr val="006FC0"/>
                </a:solidFill>
                <a:latin typeface="Gothic Uralic"/>
                <a:cs typeface="Gothic Uralic"/>
              </a:rPr>
              <a:t>'HTML</a:t>
            </a:r>
            <a:r>
              <a:rPr sz="1100" spc="-20" dirty="0">
                <a:solidFill>
                  <a:srgbClr val="006FC0"/>
                </a:solidFill>
                <a:latin typeface="Gothic Uralic"/>
                <a:cs typeface="Gothic Uralic"/>
              </a:rPr>
              <a:t> </a:t>
            </a:r>
            <a:r>
              <a:rPr sz="1100" spc="-5" dirty="0">
                <a:solidFill>
                  <a:srgbClr val="006FC0"/>
                </a:solidFill>
                <a:latin typeface="Gothic Uralic"/>
                <a:cs typeface="Gothic Uralic"/>
              </a:rPr>
              <a:t>tags');</a:t>
            </a:r>
            <a:endParaRPr sz="1100" dirty="0">
              <a:latin typeface="Gothic Uralic"/>
              <a:cs typeface="Gothic Uralic"/>
            </a:endParaRPr>
          </a:p>
          <a:p>
            <a:pPr marL="756285" lvl="1" indent="-287020">
              <a:lnSpc>
                <a:spcPct val="100000"/>
              </a:lnSpc>
              <a:spcBef>
                <a:spcPts val="730"/>
              </a:spcBef>
              <a:buClr>
                <a:srgbClr val="A42F0F"/>
              </a:buClr>
              <a:buFont typeface="Arial"/>
              <a:buChar char=""/>
              <a:tabLst>
                <a:tab pos="756285" algn="l"/>
                <a:tab pos="756920" algn="l"/>
              </a:tabLst>
            </a:pP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ReactDOM.render(myDivElement,</a:t>
            </a:r>
            <a:r>
              <a:rPr sz="1100" spc="-4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document.getElementById('example'));</a:t>
            </a:r>
            <a:endParaRPr sz="1100" dirty="0">
              <a:latin typeface="Gothic Uralic"/>
              <a:cs typeface="Gothic Uralic"/>
            </a:endParaRPr>
          </a:p>
          <a:p>
            <a:pPr lvl="1">
              <a:lnSpc>
                <a:spcPct val="100000"/>
              </a:lnSpc>
              <a:buClr>
                <a:srgbClr val="A42F0F"/>
              </a:buClr>
              <a:buFont typeface="Arial"/>
              <a:buChar char=""/>
            </a:pPr>
            <a:endParaRPr sz="1300" dirty="0">
              <a:latin typeface="Gothic Uralic"/>
              <a:cs typeface="Gothic Uralic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A42F0F"/>
              </a:buClr>
              <a:buFont typeface="Arial"/>
              <a:buChar char=""/>
            </a:pPr>
            <a:endParaRPr sz="100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300" b="1" spc="-10" dirty="0">
                <a:solidFill>
                  <a:srgbClr val="404040"/>
                </a:solidFill>
                <a:latin typeface="Gothic Uralic"/>
                <a:cs typeface="Gothic Uralic"/>
              </a:rPr>
              <a:t>Component </a:t>
            </a:r>
            <a:r>
              <a:rPr sz="1300" b="1" spc="-5" dirty="0">
                <a:solidFill>
                  <a:srgbClr val="404040"/>
                </a:solidFill>
                <a:latin typeface="Gothic Uralic"/>
                <a:cs typeface="Gothic Uralic"/>
              </a:rPr>
              <a:t>(without</a:t>
            </a:r>
            <a:r>
              <a:rPr sz="1300" b="1" spc="4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300" b="1" spc="-5" dirty="0">
                <a:solidFill>
                  <a:srgbClr val="404040"/>
                </a:solidFill>
                <a:latin typeface="Gothic Uralic"/>
                <a:cs typeface="Gothic Uralic"/>
              </a:rPr>
              <a:t>JSX)</a:t>
            </a:r>
            <a:endParaRPr sz="1300" dirty="0">
              <a:latin typeface="Gothic Uralic"/>
              <a:cs typeface="Gothic Uralic"/>
            </a:endParaRPr>
          </a:p>
          <a:p>
            <a:pPr marL="622300" marR="2802890" indent="-152400">
              <a:lnSpc>
                <a:spcPts val="2060"/>
              </a:lnSpc>
              <a:spcBef>
                <a:spcPts val="180"/>
              </a:spcBef>
            </a:pPr>
            <a:r>
              <a:rPr sz="1100" dirty="0">
                <a:solidFill>
                  <a:srgbClr val="404040"/>
                </a:solidFill>
                <a:latin typeface="Gothic Uralic"/>
                <a:cs typeface="Gothic Uralic"/>
              </a:rPr>
              <a:t>var 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MyComponent </a:t>
            </a:r>
            <a:r>
              <a:rPr sz="1100" dirty="0">
                <a:solidFill>
                  <a:srgbClr val="404040"/>
                </a:solidFill>
                <a:latin typeface="Gothic Uralic"/>
                <a:cs typeface="Gothic Uralic"/>
              </a:rPr>
              <a:t>= 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React.createClass({  </a:t>
            </a:r>
            <a:r>
              <a:rPr sz="1100" dirty="0">
                <a:solidFill>
                  <a:srgbClr val="404040"/>
                </a:solidFill>
                <a:latin typeface="Gothic Uralic"/>
                <a:cs typeface="Gothic Uralic"/>
              </a:rPr>
              <a:t>render: 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function()</a:t>
            </a:r>
            <a:r>
              <a:rPr sz="1100" spc="-6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100" dirty="0">
                <a:solidFill>
                  <a:srgbClr val="404040"/>
                </a:solidFill>
                <a:latin typeface="Gothic Uralic"/>
                <a:cs typeface="Gothic Uralic"/>
              </a:rPr>
              <a:t>{</a:t>
            </a:r>
            <a:endParaRPr sz="1100" dirty="0">
              <a:latin typeface="Gothic Uralic"/>
              <a:cs typeface="Gothic Uralic"/>
            </a:endParaRPr>
          </a:p>
          <a:p>
            <a:pPr marL="774700">
              <a:lnSpc>
                <a:spcPct val="100000"/>
              </a:lnSpc>
              <a:spcBef>
                <a:spcPts val="545"/>
              </a:spcBef>
            </a:pPr>
            <a:r>
              <a:rPr sz="1100" dirty="0">
                <a:solidFill>
                  <a:srgbClr val="404040"/>
                </a:solidFill>
                <a:latin typeface="Gothic Uralic"/>
                <a:cs typeface="Gothic Uralic"/>
              </a:rPr>
              <a:t>return</a:t>
            </a:r>
            <a:r>
              <a:rPr sz="1100" spc="-4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100" dirty="0">
                <a:solidFill>
                  <a:srgbClr val="404040"/>
                </a:solidFill>
                <a:latin typeface="Gothic Uralic"/>
                <a:cs typeface="Gothic Uralic"/>
              </a:rPr>
              <a:t>(</a:t>
            </a:r>
            <a:endParaRPr sz="1100" dirty="0">
              <a:latin typeface="Gothic Uralic"/>
              <a:cs typeface="Gothic Uralic"/>
            </a:endParaRPr>
          </a:p>
          <a:p>
            <a:pPr marL="927100">
              <a:lnSpc>
                <a:spcPct val="100000"/>
              </a:lnSpc>
              <a:spcBef>
                <a:spcPts val="735"/>
              </a:spcBef>
            </a:pPr>
            <a:r>
              <a:rPr sz="1100" b="1" spc="-5" dirty="0">
                <a:solidFill>
                  <a:srgbClr val="404040"/>
                </a:solidFill>
                <a:latin typeface="Gothic Uralic"/>
                <a:cs typeface="Gothic Uralic"/>
              </a:rPr>
              <a:t>React.createElement('h1',{}, 'Component without</a:t>
            </a:r>
            <a:r>
              <a:rPr sz="1100" b="1" spc="-7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Gothic Uralic"/>
                <a:cs typeface="Gothic Uralic"/>
              </a:rPr>
              <a:t>JSX')</a:t>
            </a:r>
            <a:endParaRPr sz="1100" dirty="0">
              <a:latin typeface="Gothic Uralic"/>
              <a:cs typeface="Gothic Uralic"/>
            </a:endParaRPr>
          </a:p>
          <a:p>
            <a:pPr marL="850900">
              <a:lnSpc>
                <a:spcPct val="100000"/>
              </a:lnSpc>
              <a:spcBef>
                <a:spcPts val="745"/>
              </a:spcBef>
            </a:pPr>
            <a:r>
              <a:rPr sz="1100" spc="-15" dirty="0">
                <a:solidFill>
                  <a:srgbClr val="404040"/>
                </a:solidFill>
                <a:latin typeface="Gothic Uralic"/>
                <a:cs typeface="Gothic Uralic"/>
              </a:rPr>
              <a:t>);</a:t>
            </a:r>
            <a:endParaRPr sz="1100" dirty="0">
              <a:latin typeface="Gothic Uralic"/>
              <a:cs typeface="Gothic Uralic"/>
            </a:endParaRPr>
          </a:p>
          <a:p>
            <a:pPr marL="774700">
              <a:lnSpc>
                <a:spcPct val="100000"/>
              </a:lnSpc>
              <a:spcBef>
                <a:spcPts val="730"/>
              </a:spcBef>
            </a:pPr>
            <a:r>
              <a:rPr sz="1100" dirty="0">
                <a:solidFill>
                  <a:srgbClr val="404040"/>
                </a:solidFill>
                <a:latin typeface="Gothic Uralic"/>
                <a:cs typeface="Gothic Uralic"/>
              </a:rPr>
              <a:t>}</a:t>
            </a:r>
            <a:endParaRPr sz="1100" dirty="0">
              <a:latin typeface="Gothic Uralic"/>
              <a:cs typeface="Gothic Uralic"/>
            </a:endParaRPr>
          </a:p>
          <a:p>
            <a:pPr marL="698500">
              <a:lnSpc>
                <a:spcPct val="100000"/>
              </a:lnSpc>
              <a:spcBef>
                <a:spcPts val="735"/>
              </a:spcBef>
            </a:pPr>
            <a:r>
              <a:rPr sz="1100" spc="-20" dirty="0">
                <a:solidFill>
                  <a:srgbClr val="404040"/>
                </a:solidFill>
                <a:latin typeface="Gothic Uralic"/>
                <a:cs typeface="Gothic Uralic"/>
              </a:rPr>
              <a:t>});</a:t>
            </a:r>
            <a:endParaRPr sz="1100" dirty="0">
              <a:latin typeface="Gothic Uralic"/>
              <a:cs typeface="Gothic Uralic"/>
            </a:endParaRPr>
          </a:p>
          <a:p>
            <a:pPr marL="508000">
              <a:lnSpc>
                <a:spcPct val="100000"/>
              </a:lnSpc>
              <a:spcBef>
                <a:spcPts val="740"/>
              </a:spcBef>
            </a:pPr>
            <a:r>
              <a:rPr sz="1100" dirty="0">
                <a:solidFill>
                  <a:srgbClr val="404040"/>
                </a:solidFill>
                <a:latin typeface="Gothic Uralic"/>
                <a:cs typeface="Gothic Uralic"/>
              </a:rPr>
              <a:t>var myElement = 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&lt;MyComponent</a:t>
            </a:r>
            <a:r>
              <a:rPr sz="1100" spc="-7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100" dirty="0">
                <a:solidFill>
                  <a:srgbClr val="404040"/>
                </a:solidFill>
                <a:latin typeface="Gothic Uralic"/>
                <a:cs typeface="Gothic Uralic"/>
              </a:rPr>
              <a:t>/&gt;;</a:t>
            </a:r>
            <a:endParaRPr sz="1100" dirty="0">
              <a:latin typeface="Gothic Uralic"/>
              <a:cs typeface="Gothic Uralic"/>
            </a:endParaRPr>
          </a:p>
          <a:p>
            <a:pPr marL="508000">
              <a:lnSpc>
                <a:spcPct val="100000"/>
              </a:lnSpc>
              <a:spcBef>
                <a:spcPts val="735"/>
              </a:spcBef>
            </a:pP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ReactDOM.render(myElement,</a:t>
            </a:r>
            <a:r>
              <a:rPr sz="1100" spc="-3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document.getElementById('content'));</a:t>
            </a:r>
            <a:endParaRPr sz="1100" dirty="0">
              <a:latin typeface="Gothic Uralic"/>
              <a:cs typeface="Gothic Ural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67828" y="3488435"/>
            <a:ext cx="4424171" cy="2497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5577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ReactJS {JSX –</a:t>
            </a:r>
            <a:r>
              <a:rPr spc="-20" dirty="0"/>
              <a:t> </a:t>
            </a:r>
            <a:r>
              <a:rPr spc="-5" dirty="0"/>
              <a:t>Transform}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36191"/>
            <a:ext cx="8676640" cy="110172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React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JSX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transforms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from an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XML-like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syntax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into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native</a:t>
            </a:r>
            <a:r>
              <a:rPr sz="1800" spc="6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JavaScript.</a:t>
            </a:r>
            <a:endParaRPr sz="1800" dirty="0">
              <a:latin typeface="Gothic Uralic"/>
              <a:cs typeface="Gothic Uralic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419100" algn="l"/>
                <a:tab pos="419734" algn="l"/>
              </a:tabLst>
            </a:pPr>
            <a:r>
              <a:rPr dirty="0"/>
              <a:t>	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XML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elements,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attributes and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children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are transformed into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arguments that 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are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passed to</a:t>
            </a:r>
            <a:r>
              <a:rPr sz="1800" spc="4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Gothic Uralic"/>
                <a:cs typeface="Gothic Uralic"/>
              </a:rPr>
              <a:t>React.createElement.</a:t>
            </a:r>
            <a:endParaRPr sz="1800" dirty="0">
              <a:latin typeface="Gothic Uralic"/>
              <a:cs typeface="Gothic Ural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89276" y="3387852"/>
            <a:ext cx="8339455" cy="3470275"/>
            <a:chOff x="2589276" y="3387852"/>
            <a:chExt cx="8339455" cy="3470275"/>
          </a:xfrm>
        </p:grpSpPr>
        <p:sp>
          <p:nvSpPr>
            <p:cNvPr id="6" name="object 6"/>
            <p:cNvSpPr/>
            <p:nvPr/>
          </p:nvSpPr>
          <p:spPr>
            <a:xfrm>
              <a:off x="2589276" y="3387852"/>
              <a:ext cx="6068568" cy="14005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4434840" y="4762499"/>
              <a:ext cx="6172200" cy="20954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855964" y="4942332"/>
              <a:ext cx="2065020" cy="1193800"/>
            </a:xfrm>
            <a:custGeom>
              <a:avLst/>
              <a:gdLst/>
              <a:ahLst/>
              <a:cxnLst/>
              <a:rect l="l" t="t" r="r" b="b"/>
              <a:pathLst>
                <a:path w="2065020" h="1193800">
                  <a:moveTo>
                    <a:pt x="1388363" y="0"/>
                  </a:moveTo>
                  <a:lnTo>
                    <a:pt x="1032509" y="320421"/>
                  </a:lnTo>
                  <a:lnTo>
                    <a:pt x="798449" y="126746"/>
                  </a:lnTo>
                  <a:lnTo>
                    <a:pt x="699007" y="349123"/>
                  </a:lnTo>
                  <a:lnTo>
                    <a:pt x="35432" y="126746"/>
                  </a:lnTo>
                  <a:lnTo>
                    <a:pt x="442340" y="420751"/>
                  </a:lnTo>
                  <a:lnTo>
                    <a:pt x="0" y="475996"/>
                  </a:lnTo>
                  <a:lnTo>
                    <a:pt x="355853" y="650506"/>
                  </a:lnTo>
                  <a:lnTo>
                    <a:pt x="12953" y="805853"/>
                  </a:lnTo>
                  <a:lnTo>
                    <a:pt x="541781" y="769950"/>
                  </a:lnTo>
                  <a:lnTo>
                    <a:pt x="455294" y="973251"/>
                  </a:lnTo>
                  <a:lnTo>
                    <a:pt x="737615" y="863307"/>
                  </a:lnTo>
                  <a:lnTo>
                    <a:pt x="811149" y="1193292"/>
                  </a:lnTo>
                  <a:lnTo>
                    <a:pt x="1006855" y="825080"/>
                  </a:lnTo>
                  <a:lnTo>
                    <a:pt x="1266443" y="1090371"/>
                  </a:lnTo>
                  <a:lnTo>
                    <a:pt x="1340357" y="798677"/>
                  </a:lnTo>
                  <a:lnTo>
                    <a:pt x="1734692" y="999655"/>
                  </a:lnTo>
                  <a:lnTo>
                    <a:pt x="1609725" y="714984"/>
                  </a:lnTo>
                  <a:lnTo>
                    <a:pt x="2065019" y="734199"/>
                  </a:lnTo>
                  <a:lnTo>
                    <a:pt x="1683257" y="578739"/>
                  </a:lnTo>
                  <a:lnTo>
                    <a:pt x="2016886" y="449580"/>
                  </a:lnTo>
                  <a:lnTo>
                    <a:pt x="1596770" y="404114"/>
                  </a:lnTo>
                  <a:lnTo>
                    <a:pt x="1757171" y="246253"/>
                  </a:lnTo>
                  <a:lnTo>
                    <a:pt x="1353311" y="294132"/>
                  </a:lnTo>
                  <a:lnTo>
                    <a:pt x="1388363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8855964" y="4942332"/>
              <a:ext cx="2065020" cy="1193800"/>
            </a:xfrm>
            <a:custGeom>
              <a:avLst/>
              <a:gdLst/>
              <a:ahLst/>
              <a:cxnLst/>
              <a:rect l="l" t="t" r="r" b="b"/>
              <a:pathLst>
                <a:path w="2065020" h="1193800">
                  <a:moveTo>
                    <a:pt x="1032509" y="320421"/>
                  </a:moveTo>
                  <a:lnTo>
                    <a:pt x="1388363" y="0"/>
                  </a:lnTo>
                  <a:lnTo>
                    <a:pt x="1353311" y="294132"/>
                  </a:lnTo>
                  <a:lnTo>
                    <a:pt x="1757171" y="246253"/>
                  </a:lnTo>
                  <a:lnTo>
                    <a:pt x="1596770" y="404114"/>
                  </a:lnTo>
                  <a:lnTo>
                    <a:pt x="2016886" y="449580"/>
                  </a:lnTo>
                  <a:lnTo>
                    <a:pt x="1683257" y="578739"/>
                  </a:lnTo>
                  <a:lnTo>
                    <a:pt x="2065019" y="734199"/>
                  </a:lnTo>
                  <a:lnTo>
                    <a:pt x="1609725" y="714984"/>
                  </a:lnTo>
                  <a:lnTo>
                    <a:pt x="1734692" y="999655"/>
                  </a:lnTo>
                  <a:lnTo>
                    <a:pt x="1340357" y="798677"/>
                  </a:lnTo>
                  <a:lnTo>
                    <a:pt x="1266443" y="1090371"/>
                  </a:lnTo>
                  <a:lnTo>
                    <a:pt x="1006855" y="825080"/>
                  </a:lnTo>
                  <a:lnTo>
                    <a:pt x="811149" y="1193292"/>
                  </a:lnTo>
                  <a:lnTo>
                    <a:pt x="737615" y="863307"/>
                  </a:lnTo>
                  <a:lnTo>
                    <a:pt x="455294" y="973251"/>
                  </a:lnTo>
                  <a:lnTo>
                    <a:pt x="541781" y="769950"/>
                  </a:lnTo>
                  <a:lnTo>
                    <a:pt x="12953" y="805853"/>
                  </a:lnTo>
                  <a:lnTo>
                    <a:pt x="355853" y="650506"/>
                  </a:lnTo>
                  <a:lnTo>
                    <a:pt x="0" y="475996"/>
                  </a:lnTo>
                  <a:lnTo>
                    <a:pt x="442340" y="420751"/>
                  </a:lnTo>
                  <a:lnTo>
                    <a:pt x="35432" y="126746"/>
                  </a:lnTo>
                  <a:lnTo>
                    <a:pt x="699007" y="349123"/>
                  </a:lnTo>
                  <a:lnTo>
                    <a:pt x="798449" y="126746"/>
                  </a:lnTo>
                  <a:lnTo>
                    <a:pt x="1032509" y="320421"/>
                  </a:lnTo>
                  <a:close/>
                </a:path>
              </a:pathLst>
            </a:custGeom>
            <a:ln w="15240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396730" y="5348732"/>
            <a:ext cx="9588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C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h</a:t>
            </a:r>
            <a:r>
              <a:rPr sz="1800" spc="20" dirty="0">
                <a:solidFill>
                  <a:srgbClr val="FFFFFF"/>
                </a:solidFill>
                <a:latin typeface="Gothic Uralic"/>
                <a:cs typeface="Gothic Uralic"/>
              </a:rPr>
              <a:t>i</a:t>
            </a:r>
            <a:r>
              <a:rPr sz="1800" spc="5" dirty="0">
                <a:solidFill>
                  <a:srgbClr val="FFFFFF"/>
                </a:solidFill>
                <a:latin typeface="Gothic Uralic"/>
                <a:cs typeface="Gothic Uralic"/>
              </a:rPr>
              <a:t>l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dr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e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n</a:t>
            </a:r>
            <a:endParaRPr sz="1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52</TotalTime>
  <Words>1457</Words>
  <Application>Microsoft Office PowerPoint</Application>
  <PresentationFormat>Widescreen</PresentationFormat>
  <Paragraphs>210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Gill Sans MT</vt:lpstr>
      <vt:lpstr>Gothic Uralic</vt:lpstr>
      <vt:lpstr>TeXGyreAdventor</vt:lpstr>
      <vt:lpstr>Gallery</vt:lpstr>
      <vt:lpstr>ReactJS</vt:lpstr>
      <vt:lpstr>History</vt:lpstr>
      <vt:lpstr>History (cont)</vt:lpstr>
      <vt:lpstr>ReactJS {purpose}</vt:lpstr>
      <vt:lpstr>ReactJS {contents}</vt:lpstr>
      <vt:lpstr>ReactJS {JSX}</vt:lpstr>
      <vt:lpstr>ReactJS {JSX – examples}</vt:lpstr>
      <vt:lpstr>ReactJS {JSX – examples (cont)}</vt:lpstr>
      <vt:lpstr>ReactJS {JSX – Transform}</vt:lpstr>
      <vt:lpstr>ReactJS {JSX –Namespaced}</vt:lpstr>
      <vt:lpstr>ReactJS {JSX –Namespaced (cont)}</vt:lpstr>
      <vt:lpstr>ReactJS {Virtual-DOM}</vt:lpstr>
      <vt:lpstr>ReactJS {Virtual-DOM}</vt:lpstr>
      <vt:lpstr>ReactJS {Virtual-DOM (cont)}</vt:lpstr>
      <vt:lpstr>ReactJS {props}</vt:lpstr>
      <vt:lpstr>ReactJS {PropTypes}</vt:lpstr>
      <vt:lpstr>ReactJS {state}</vt:lpstr>
      <vt:lpstr>ReactJS {state-(cont)}</vt:lpstr>
      <vt:lpstr>ReactJS {refs}</vt:lpstr>
      <vt:lpstr>ReactJS {refs-(cont)}</vt:lpstr>
      <vt:lpstr>ReactJS {LifeCycle}</vt:lpstr>
      <vt:lpstr>ReactJS {LifeCycle (cont)}</vt:lpstr>
      <vt:lpstr>ReactJS {LifeCycle (cont)}</vt:lpstr>
      <vt:lpstr>ReactJS {LifeCycle (cont)}</vt:lpstr>
      <vt:lpstr>ReactJS {LifeCycle (cont)}</vt:lpstr>
      <vt:lpstr>ReactJS {Flux}</vt:lpstr>
      <vt:lpstr>ReactJS {Flux - flow}</vt:lpstr>
      <vt:lpstr>ReactJS {Flux - flow}</vt:lpstr>
      <vt:lpstr>ReactJS {Flux - flow}</vt:lpstr>
      <vt:lpstr>ReactJS {Flux - flow}</vt:lpstr>
      <vt:lpstr>ReactJS {Flux - flow}</vt:lpstr>
      <vt:lpstr>PowerPoint Presentation</vt:lpstr>
      <vt:lpstr>ReactJS {Routing}</vt:lpstr>
      <vt:lpstr>ReactJS {references}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</dc:title>
  <dc:creator>Thanh Tuong</dc:creator>
  <cp:lastModifiedBy>Narendra Kumar Gadidamalla</cp:lastModifiedBy>
  <cp:revision>5</cp:revision>
  <dcterms:created xsi:type="dcterms:W3CDTF">2021-07-31T03:33:15Z</dcterms:created>
  <dcterms:modified xsi:type="dcterms:W3CDTF">2021-07-31T04:45:29Z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2021-07-31T00:00:00Z</vt:filetime>
  </property>
</Properties>
</file>