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58" r:id="rId5"/>
    <p:sldId id="308" r:id="rId6"/>
    <p:sldId id="264" r:id="rId7"/>
    <p:sldId id="265" r:id="rId8"/>
    <p:sldId id="261" r:id="rId9"/>
    <p:sldId id="262" r:id="rId10"/>
    <p:sldId id="266" r:id="rId11"/>
    <p:sldId id="269" r:id="rId12"/>
    <p:sldId id="267" r:id="rId13"/>
    <p:sldId id="271" r:id="rId14"/>
    <p:sldId id="305" r:id="rId15"/>
    <p:sldId id="306" r:id="rId16"/>
    <p:sldId id="313" r:id="rId17"/>
    <p:sldId id="312" r:id="rId18"/>
    <p:sldId id="309" r:id="rId19"/>
    <p:sldId id="273" r:id="rId20"/>
    <p:sldId id="275" r:id="rId21"/>
    <p:sldId id="278" r:id="rId22"/>
    <p:sldId id="279" r:id="rId23"/>
    <p:sldId id="277" r:id="rId24"/>
    <p:sldId id="280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10" r:id="rId49"/>
    <p:sldId id="311" r:id="rId50"/>
    <p:sldId id="304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73BB-8A7D-455D-ADEA-6D3EF05B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3A982-8F5E-4105-961D-D881575E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63DD-300A-4623-8DA6-1B4FBA3C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3204-1217-4418-9BF3-AEA6BFF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F7D1-FB3B-4BD5-A56E-F057B2E4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9241-8183-4143-8D45-8541A1D3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8A549-1066-4E5D-91B5-E34BABD7C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FE74-14E0-4D92-A503-9388A65A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7C9B-BEE4-4920-9201-4F08D2B2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6F40-EF7A-4A7B-B274-995F0071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0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90682-5E83-4A2B-834C-85763B59A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C64F8-A899-4C0D-8B21-849CBB0FD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93A94-3BFD-41FF-91DF-B947D29F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D176-61B3-4142-85D9-FF50C483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C369-7E0A-4EA2-9432-0813FC16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7435-2FE6-4167-8227-A8D63B02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5331-006B-4563-8140-ADC8FD5F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F3E3-8B05-40A3-98B0-260B4F58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BCAC-59FC-4CDA-9456-EAB9B59A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1D21-B449-4C0B-A16B-8301588C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8383-309A-4EF1-9BFC-77FBC034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A11E-559D-4CF8-8767-0224D02D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75DBE-C111-4F21-B855-531BDC4B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5B6A-FC14-4638-AA8D-F4B4ECDC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8A70-F3D6-435A-BB40-4891A2A0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8BB7-61B5-43E9-841A-6A8DB355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3207-0A98-41CE-A38C-60C852981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4E4F6-8721-44A1-AAC3-4EB6B9E62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BE5B1-5C53-481A-BF45-CBC5CB81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12AF6-6AFE-4E12-ACF7-4DC45843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E8BE3-4394-49FD-BB5C-0856CC26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4059-4245-49A9-9A1C-BA7DFC62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5EE1-DEA1-421D-BCE5-C723738C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3B804-90A0-4A27-B931-CA6294C1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BD11F-7485-49C3-83F3-23120AC6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9E658-33ED-48FE-9300-EC83A6046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58902-8006-4C23-94AB-4E53184B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CE49C-C05A-4E69-87B4-304E822F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9A5EC-B062-417D-913E-3BEBECE9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290-2A2E-4271-9345-51380E37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CD61D-165B-4FA8-B20D-AED768B8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77C5B-611E-439C-8C1E-E0F9C0EB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3E53-92E3-4843-8391-0FECD90C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E02E4-05E8-4144-BA2A-F480A27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1D62E-76A6-4E05-ADE4-A19C2422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B7C2-6246-416D-BFD9-6EA526F9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6472-7187-4DB8-8762-0215469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0E9A5-EF90-4AFB-A19C-C79EAB8A0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661A1-6238-4C8D-B18D-0E653CEAB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FE18-B1B4-4B48-9B2C-F54F5279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E136E-B741-4B8E-8F5B-78A0488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7B89A-3877-4CA4-B818-D630808E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03FB-2B77-43A7-A643-1DE8C89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9AC4C-3CA5-42ED-8E00-CC98BC904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5659-2F75-46F8-BA3C-72D93E99F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3175E-6E78-4338-9BD3-050704DA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661D-7B49-44DE-818B-77DC6B85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A7987-29C6-46A6-BFD7-555202E1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AD22D-DBE3-400F-B70D-8C118CC7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EB43-82D6-478E-9E92-22F7DB84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439F-0B3D-4894-8856-539AD15D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69EC9-5046-4B53-B28A-70E88BC64206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50E1-3CC4-4E79-A163-F66D24D43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27DD-E451-467A-B1A5-78392FA99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FEC5-272F-4CB1-A666-1BCF1FD4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B76D-5A0F-46F8-80A1-2E7CECBE8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5BA0A-6978-411B-B74C-52CE3B006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222510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287E-310B-43CC-9E96-30F924BA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4752-4BDF-4294-A474-DC75D11C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Defining a class' public member functions</a:t>
            </a:r>
          </a:p>
          <a:p>
            <a:pPr lvl="1"/>
            <a:r>
              <a:rPr lang="en-US" dirty="0"/>
              <a:t>Functions were only declared, not defined</a:t>
            </a:r>
          </a:p>
          <a:p>
            <a:pPr lvl="2"/>
            <a:r>
              <a:rPr lang="en-US" dirty="0"/>
              <a:t>Calling them without definitions will lead to linker errors</a:t>
            </a:r>
          </a:p>
          <a:p>
            <a:pPr lvl="1"/>
            <a:r>
              <a:rPr lang="en-US" i="1" dirty="0"/>
              <a:t>declare</a:t>
            </a:r>
            <a:r>
              <a:rPr lang="en-US" dirty="0"/>
              <a:t> member functions after the word "public:" in the class definition</a:t>
            </a:r>
          </a:p>
          <a:p>
            <a:pPr lvl="1"/>
            <a:r>
              <a:rPr lang="en-US" b="1" i="1" dirty="0"/>
              <a:t>function declaration</a:t>
            </a:r>
          </a:p>
          <a:p>
            <a:pPr lvl="2"/>
            <a:r>
              <a:rPr lang="en-US" dirty="0"/>
              <a:t>name, return type, and arguments, but not the function's statements</a:t>
            </a:r>
          </a:p>
          <a:p>
            <a:pPr lvl="1"/>
            <a:r>
              <a:rPr lang="en-US" b="1" i="1" dirty="0"/>
              <a:t>function definition</a:t>
            </a:r>
          </a:p>
          <a:p>
            <a:pPr lvl="2"/>
            <a:r>
              <a:rPr lang="en-US" dirty="0"/>
              <a:t>class name, return type, arguments, and the function's statements</a:t>
            </a:r>
          </a:p>
          <a:p>
            <a:pPr lvl="1"/>
            <a:r>
              <a:rPr lang="en-US" b="1" i="1" dirty="0"/>
              <a:t>scope resolution operator</a:t>
            </a:r>
          </a:p>
          <a:p>
            <a:pPr lvl="2"/>
            <a:r>
              <a:rPr lang="en-US" dirty="0"/>
              <a:t>class name and two colons (::)</a:t>
            </a:r>
          </a:p>
          <a:p>
            <a:pPr lvl="2"/>
            <a:r>
              <a:rPr lang="en-US" dirty="0"/>
              <a:t>preceding the function's name in member function definition</a:t>
            </a:r>
          </a:p>
          <a:p>
            <a:pPr lvl="1"/>
            <a:r>
              <a:rPr lang="en-US" dirty="0"/>
              <a:t>A member function definition can access private data members</a:t>
            </a:r>
          </a:p>
        </p:txBody>
      </p:sp>
    </p:spTree>
    <p:extLst>
      <p:ext uri="{BB962C8B-B14F-4D97-AF65-F5344CB8AC3E}">
        <p14:creationId xmlns:p14="http://schemas.microsoft.com/office/powerpoint/2010/main" val="295576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BE3B-9FA6-47DA-A963-B009B378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204"/>
          </a:xfrm>
        </p:spPr>
        <p:txBody>
          <a:bodyPr/>
          <a:lstStyle/>
          <a:p>
            <a:r>
              <a:rPr lang="en-US" dirty="0"/>
              <a:t>Defining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1AB1-CA01-456D-8F61-5B477F6A4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663" y="1375576"/>
            <a:ext cx="5422789" cy="480138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A complete class definition, and use of that class: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);      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print();                        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string name;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int rating;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2761-52EC-480E-9107-7108EF1B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5576"/>
            <a:ext cx="5422788" cy="480138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name =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rating =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Restaurant::print()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name &lt;&lt; " -- " &lt;&lt; rating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favLunchPlace.setName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("Central Deli");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favLunchPlace.setRating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favDinnerPlace.setName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("Friends Cafe");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favDinnerPlace.setRating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&lt;&lt; "My favorite restaurants: " &lt;&lt;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favLunchPlace.print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favDinnerPlace.print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07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287E-310B-43CC-9E96-30F924BA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4752-4BDF-4294-A474-DC75D11C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Inline member function</a:t>
            </a:r>
          </a:p>
          <a:p>
            <a:pPr lvl="1"/>
            <a:r>
              <a:rPr lang="en-US" dirty="0"/>
              <a:t>function's definition appears within the class definition</a:t>
            </a:r>
          </a:p>
          <a:p>
            <a:pPr lvl="1"/>
            <a:r>
              <a:rPr lang="en-US" dirty="0"/>
              <a:t>inline short function definitions to yield more compact code</a:t>
            </a:r>
          </a:p>
          <a:p>
            <a:pPr lvl="1"/>
            <a:r>
              <a:rPr lang="en-US" dirty="0"/>
              <a:t>Keep longer function definitions outside the class definition to avoid clutter</a:t>
            </a:r>
          </a:p>
        </p:txBody>
      </p:sp>
    </p:spTree>
    <p:extLst>
      <p:ext uri="{BB962C8B-B14F-4D97-AF65-F5344CB8AC3E}">
        <p14:creationId xmlns:p14="http://schemas.microsoft.com/office/powerpoint/2010/main" val="312269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FC68-B23B-414C-AFE2-A7DF1713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48D1-9BC1-46F2-9AE5-E7614515C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300" dirty="0"/>
              <a:t>A class with two inline member functions:</a:t>
            </a:r>
          </a:p>
          <a:p>
            <a:pPr marL="0" indent="0">
              <a:buNone/>
            </a:pPr>
            <a:endParaRPr lang="en-US" sz="3500" dirty="0"/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457200" lvl="1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                          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name =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 {      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   rating =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print();                         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string name;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int rating;</a:t>
            </a:r>
          </a:p>
          <a:p>
            <a:pPr marL="457200" lvl="1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CA5FE-FE7B-4D04-A7E8-60C25DE6DE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Prints name and rating on one 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Restaurant::print()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name &lt;&lt; " -- " &lt;&lt; rating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("Central Deli");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favLunchPlace.setRating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favDinnerPlace.setName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("Friends Cafe");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favDinnerPlace.setRating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"My favorite restaurants: 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51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505A-B885-4BC2-B313-6A7CE795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 (UML)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FBEE-8C74-4F67-A03A-3F43E871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 accepted way to specify a class</a:t>
            </a:r>
          </a:p>
          <a:p>
            <a:r>
              <a:rPr lang="en-US" dirty="0"/>
              <a:t>Format: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EA33A8-C79F-488C-A992-AF41918204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51150" y="2878184"/>
          <a:ext cx="3244850" cy="1458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4850">
                  <a:extLst>
                    <a:ext uri="{9D8B030D-6E8A-4147-A177-3AD203B41FA5}">
                      <a16:colId xmlns:a16="http://schemas.microsoft.com/office/drawing/2014/main" val="1636708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ClassName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81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- varName1 : type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- varName2 : type 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53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+ funcName1(type, type, ...) 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returnType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+ funcName2(type, type, ...) :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returnType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...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177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18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4D93-DB77-4F2C-8639-90D63CF8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9CEF-9A99-4960-82C2-F8315109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way to show class relationships</a:t>
            </a:r>
          </a:p>
          <a:p>
            <a:r>
              <a:rPr lang="en-US" dirty="0"/>
              <a:t>- means private </a:t>
            </a:r>
          </a:p>
          <a:p>
            <a:r>
              <a:rPr lang="en-US" dirty="0"/>
              <a:t>+ means public.  </a:t>
            </a:r>
          </a:p>
          <a:p>
            <a:r>
              <a:rPr lang="en-US" dirty="0"/>
              <a:t>The return type and variable type comes after the variable name, which is different than C++.</a:t>
            </a:r>
          </a:p>
          <a:p>
            <a:r>
              <a:rPr lang="en-US" dirty="0"/>
              <a:t>Usually I just write them the C++ way</a:t>
            </a:r>
          </a:p>
        </p:txBody>
      </p:sp>
    </p:spTree>
    <p:extLst>
      <p:ext uri="{BB962C8B-B14F-4D97-AF65-F5344CB8AC3E}">
        <p14:creationId xmlns:p14="http://schemas.microsoft.com/office/powerpoint/2010/main" val="163670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CCBE-5043-41D2-B191-6B607CFD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F6A4-2F2F-4CB3-AD07-23CB2BCC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Restaurant class by having a Reviews object rather than a single rating</a:t>
            </a:r>
          </a:p>
          <a:p>
            <a:r>
              <a:rPr lang="en-US" dirty="0"/>
              <a:t>The Reviews object will contain a vector of Review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6398-409C-4412-9F6B-27913F8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Vectors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E2B338-279F-4B23-8A8C-54075BE48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335"/>
            <a:ext cx="8643937" cy="4449622"/>
          </a:xfrm>
        </p:spPr>
      </p:pic>
    </p:spTree>
    <p:extLst>
      <p:ext uri="{BB962C8B-B14F-4D97-AF65-F5344CB8AC3E}">
        <p14:creationId xmlns:p14="http://schemas.microsoft.com/office/powerpoint/2010/main" val="75043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599C-E84E-48F9-8810-58F28A0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E81A-504E-4EC3-810D-190441AC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r>
              <a:rPr lang="en-US" sz="2400" dirty="0"/>
              <a:t>Review class to create a Yelp style review for the restaurant:</a:t>
            </a:r>
          </a:p>
          <a:p>
            <a:endParaRPr lang="en-US" sz="11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Review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setRatingAndComment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revRating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revComment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rating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revRating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comment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revComment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getRating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return rating; 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getComment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{ return comment; }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int rating;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string comment;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0302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CB0-B3AA-49A9-A41E-DBB7A1BF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582E-090A-466F-B17A-BF5E701B1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345" y="1200648"/>
            <a:ext cx="6027088" cy="535917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class Reviews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inputReviews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printCommentsForRating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double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getAverageRating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vector&lt;Review&gt;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reviewList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void Reviews::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inputReviews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Review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currReview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string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currComment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"Enter: &lt;rating (1-5)&gt; &lt;comment&gt;.  -1 to quit." &lt;&lt;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cin.ignore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while 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&gt;=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currComment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); // Gets rest of line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currReview.setRatingAndComment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currComment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reviewList.push_back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currReview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&lt;&lt; "Enter: &lt;rating (1-5)&gt; &lt;comment&gt;. -1 to quit." &lt;&lt;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cin.ignore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56266-27D2-43F1-9D0D-47CB8B081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534" y="1200648"/>
            <a:ext cx="4746266" cy="529222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void Reviews::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printCommentsForRating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Review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currReview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reviewList.size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(); ++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currReview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= reviewList.at(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currReview.getRating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currReview.getComment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double Reviews::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getAverageRating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double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ratingsSum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ratingsSum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reviewList.size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(); ++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ratingsSum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+= reviewList.at(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getRating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  return (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ratingsSum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reviewList.size</a:t>
            </a: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2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39AF-C9A4-4D88-B1BB-A54823A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F455-43F8-429F-B824-39094CD1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Grouping things into objects</a:t>
            </a:r>
          </a:p>
          <a:p>
            <a:pPr lvl="1"/>
            <a:r>
              <a:rPr lang="en-US" dirty="0"/>
              <a:t>objects are groupings of the lower-level items</a:t>
            </a:r>
          </a:p>
          <a:p>
            <a:pPr lvl="1"/>
            <a:r>
              <a:rPr lang="en-US" dirty="0"/>
              <a:t>chairs, tables, and TV's</a:t>
            </a:r>
          </a:p>
          <a:p>
            <a:pPr lvl="2"/>
            <a:r>
              <a:rPr lang="en-US" dirty="0"/>
              <a:t> Contain wood, metal, plastic, fabric,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i="1" dirty="0"/>
              <a:t>object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grouping of data (variables)</a:t>
            </a:r>
          </a:p>
          <a:p>
            <a:pPr lvl="2"/>
            <a:r>
              <a:rPr lang="en-US" dirty="0"/>
              <a:t>operations that can be performed on that data (functions)</a:t>
            </a:r>
          </a:p>
          <a:p>
            <a:r>
              <a:rPr lang="en-US" b="1" i="1" dirty="0"/>
              <a:t>Abstraction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user interacts with an item at a high-level</a:t>
            </a:r>
          </a:p>
          <a:p>
            <a:pPr lvl="1"/>
            <a:r>
              <a:rPr lang="en-US" dirty="0"/>
              <a:t>lower-level internal details hidden from the user</a:t>
            </a:r>
          </a:p>
          <a:p>
            <a:pPr lvl="2"/>
            <a:r>
              <a:rPr lang="en-US" b="1" i="1" dirty="0"/>
              <a:t>encapsulation</a:t>
            </a:r>
          </a:p>
          <a:p>
            <a:pPr lvl="1"/>
            <a:r>
              <a:rPr lang="en-US" dirty="0"/>
              <a:t> Ex: An oven supports an abstraction of a food compartment and a knob to control heat. An oven's user need not interact with internal parts of an oven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1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56FC-C572-4A71-B6C1-17516413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8CC5-9EFE-440C-893C-CA7F76FCD4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   name =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inputReviews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 Reviews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inputReviews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reviews.inputReviews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EC52B-00A1-481D-866A-329D7FF03C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Restaurant::print(){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"Comments for each rating level: "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for (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&lt;= 5; ++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":"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reviews.printCommentsForRating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"Average rating: "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reviews.getAverageRating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ourPlace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string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currName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&lt;&lt; "Restaurant name: " &lt;&lt;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getline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currName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ourPlace.setName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currName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ourPlace.inputReviews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700" dirty="0" err="1">
                <a:latin typeface="Consolas" panose="020B0609020204030204" pitchFamily="49" charset="0"/>
                <a:cs typeface="Consolas" panose="020B0609020204030204" pitchFamily="49" charset="0"/>
              </a:rPr>
              <a:t>ourPlace</a:t>
            </a: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. print();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23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3CA9-21CD-4787-97B2-6513ECE7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Mutators</a:t>
            </a:r>
            <a:r>
              <a:rPr lang="en-US" dirty="0"/>
              <a:t>, Accessors, and Private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A063-103F-4EBC-AE55-0917D953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mutator</a:t>
            </a:r>
            <a:endParaRPr lang="en-US" dirty="0"/>
          </a:p>
          <a:p>
            <a:pPr lvl="1"/>
            <a:r>
              <a:rPr lang="en-US" dirty="0"/>
              <a:t>Modify ("mutate") the class' data members.</a:t>
            </a:r>
          </a:p>
          <a:p>
            <a:pPr lvl="1"/>
            <a:r>
              <a:rPr lang="en-US" dirty="0"/>
              <a:t>getter</a:t>
            </a:r>
          </a:p>
          <a:p>
            <a:r>
              <a:rPr lang="en-US" dirty="0" err="1"/>
              <a:t>const</a:t>
            </a:r>
            <a:endParaRPr lang="en-US" dirty="0"/>
          </a:p>
          <a:p>
            <a:pPr lvl="1"/>
            <a:r>
              <a:rPr lang="en-US" dirty="0"/>
              <a:t>keyword const after a member function's header</a:t>
            </a:r>
          </a:p>
          <a:p>
            <a:pPr lvl="1"/>
            <a:r>
              <a:rPr lang="en-US" dirty="0"/>
              <a:t>causes the compiler to report an error if the function modifies a data member.</a:t>
            </a:r>
          </a:p>
          <a:p>
            <a:pPr lvl="1"/>
            <a:r>
              <a:rPr lang="en-US" dirty="0"/>
              <a:t>If a const member function calls another member function, that function must also be const</a:t>
            </a:r>
          </a:p>
          <a:p>
            <a:r>
              <a:rPr lang="en-US" dirty="0"/>
              <a:t>accessor</a:t>
            </a:r>
          </a:p>
          <a:p>
            <a:pPr lvl="1"/>
            <a:r>
              <a:rPr lang="en-US" dirty="0"/>
              <a:t>Accesses data members but does not modify them.</a:t>
            </a:r>
          </a:p>
          <a:p>
            <a:pPr lvl="1"/>
            <a:r>
              <a:rPr lang="en-US" dirty="0"/>
              <a:t>setter</a:t>
            </a:r>
          </a:p>
          <a:p>
            <a:r>
              <a:rPr lang="en-US" dirty="0"/>
              <a:t>private helper functions</a:t>
            </a:r>
          </a:p>
          <a:p>
            <a:pPr lvl="1"/>
            <a:r>
              <a:rPr lang="en-US" dirty="0"/>
              <a:t>private functions to help public functions carry out their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9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DD33-034C-4564-BEA8-F8E57F2D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376"/>
          </a:xfrm>
        </p:spPr>
        <p:txBody>
          <a:bodyPr/>
          <a:lstStyle/>
          <a:p>
            <a:r>
              <a:rPr lang="en-US" dirty="0"/>
              <a:t>Mutators, Accessors, and Private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17C6-5F9C-464B-A9F9-C1AAD5D8F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502"/>
            <a:ext cx="5181600" cy="495246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void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); // Mutator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void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);      // Mutator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 const;                // Accessor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int 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getRating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 const;              // Accessor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void   print() const;                  // Accessor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string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   int rating;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B96A-DDD1-4FD1-B14D-5D78F732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4502"/>
            <a:ext cx="5181600" cy="495246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name =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rating =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string Restaurant::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 const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return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int Restaurant::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getRating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 const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return rating;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Restaurant::print() const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name &lt;&lt; " -- " &lt;&lt; rating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myPlace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myPlace.setName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("Maria's Diner");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myPlace.setRating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myPlace.getName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 &lt;&lt; " is rated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myPlace.getRating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33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8768-D71F-4D0C-8951-69FA19FD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Mutators, Accessors, and Private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D720-6651-4B52-A83E-5FF096E9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private helper functions</a:t>
            </a:r>
          </a:p>
          <a:p>
            <a:pPr lvl="1"/>
            <a:r>
              <a:rPr lang="en-US" dirty="0"/>
              <a:t>help public functions carry out tasks</a:t>
            </a:r>
          </a:p>
          <a:p>
            <a:pPr lvl="1"/>
            <a:r>
              <a:rPr lang="en-US" dirty="0"/>
              <a:t>called from inside public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A5FA-B553-4E60-9F8D-09855188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79D5-C32B-4D3B-A25B-695B58E1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good practice</a:t>
            </a:r>
            <a:r>
              <a:rPr lang="en-US" dirty="0"/>
              <a:t> is to initialize all variables when declared</a:t>
            </a:r>
          </a:p>
          <a:p>
            <a:r>
              <a:rPr lang="en-US" dirty="0"/>
              <a:t>Since C++11, a programmer can initialize data members in the class definition</a:t>
            </a:r>
          </a:p>
          <a:p>
            <a:r>
              <a:rPr lang="en-US" dirty="0"/>
              <a:t>Any variable declared of that class type will initially have those values</a:t>
            </a:r>
          </a:p>
        </p:txBody>
      </p:sp>
    </p:spTree>
    <p:extLst>
      <p:ext uri="{BB962C8B-B14F-4D97-AF65-F5344CB8AC3E}">
        <p14:creationId xmlns:p14="http://schemas.microsoft.com/office/powerpoint/2010/main" val="620679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267D-BF6E-4167-AE32-C9FC8CA9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251"/>
          </a:xfrm>
        </p:spPr>
        <p:txBody>
          <a:bodyPr/>
          <a:lstStyle/>
          <a:p>
            <a:r>
              <a:rPr lang="en-US" dirty="0"/>
              <a:t>Initialization and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05EC-D5FA-433D-84C7-7DB28385F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962" y="1304014"/>
            <a:ext cx="4619708" cy="487294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 const();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NoName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indicates name was not set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string name = "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NoName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// -1 indicates rating was not set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   int rating = -1;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8A2A3-5B21-4AF5-824D-6FFD1D3E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1329" y="1224502"/>
            <a:ext cx="5192202" cy="49524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name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rating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Restaurant::print() const{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name &lt;&lt; " -- " &lt;&lt; rating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//Initializes members with values in class definition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("Central Deli");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0255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2A70-C5F6-4F5F-9888-B148491B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D335-8AE1-40C6-A3CE-86F28A0B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/>
              <a:t>constructor</a:t>
            </a:r>
          </a:p>
          <a:p>
            <a:pPr lvl="1"/>
            <a:r>
              <a:rPr lang="en-US" dirty="0"/>
              <a:t>special class member function</a:t>
            </a:r>
          </a:p>
          <a:p>
            <a:pPr lvl="1"/>
            <a:r>
              <a:rPr lang="en-US" dirty="0"/>
              <a:t>called </a:t>
            </a:r>
            <a:r>
              <a:rPr lang="en-US" i="1" dirty="0"/>
              <a:t>automatically</a:t>
            </a:r>
            <a:r>
              <a:rPr lang="en-US" dirty="0"/>
              <a:t> when a variable of that class type is declared</a:t>
            </a:r>
          </a:p>
          <a:p>
            <a:pPr lvl="1"/>
            <a:r>
              <a:rPr lang="en-US" dirty="0"/>
              <a:t>can initialize data members</a:t>
            </a:r>
          </a:p>
          <a:p>
            <a:pPr lvl="1"/>
            <a:r>
              <a:rPr lang="en-US" dirty="0"/>
              <a:t>sometimes initializations are more complicated, in which case a constructor is needed</a:t>
            </a:r>
          </a:p>
          <a:p>
            <a:r>
              <a:rPr lang="en-US" b="1" i="1" dirty="0"/>
              <a:t>default constructor</a:t>
            </a:r>
          </a:p>
          <a:p>
            <a:pPr lvl="1"/>
            <a:r>
              <a:rPr lang="en-US" dirty="0"/>
              <a:t>constructor callable without arguments</a:t>
            </a:r>
          </a:p>
          <a:p>
            <a:r>
              <a:rPr lang="en-US" dirty="0"/>
              <a:t>A constructor has the same name as the class. </a:t>
            </a:r>
          </a:p>
          <a:p>
            <a:r>
              <a:rPr lang="en-US" dirty="0"/>
              <a:t>A constructor function has no return type, not even void.</a:t>
            </a:r>
          </a:p>
          <a:p>
            <a:r>
              <a:rPr lang="en-US" dirty="0"/>
              <a:t>Ex: Restaurant::Restaurant() {...}</a:t>
            </a:r>
          </a:p>
          <a:p>
            <a:pPr lvl="1"/>
            <a:r>
              <a:rPr lang="en-US" dirty="0"/>
              <a:t>defines a default constructor for the Restaurant class</a:t>
            </a:r>
          </a:p>
          <a:p>
            <a:r>
              <a:rPr lang="en-US" dirty="0"/>
              <a:t>If a class has no programmer-defined constructor, then the compiler </a:t>
            </a:r>
            <a:r>
              <a:rPr lang="en-US" i="1" dirty="0"/>
              <a:t>implicitly</a:t>
            </a:r>
            <a:r>
              <a:rPr lang="en-US" dirty="0"/>
              <a:t> defines a default constructor having no statements</a:t>
            </a:r>
          </a:p>
        </p:txBody>
      </p:sp>
    </p:spTree>
    <p:extLst>
      <p:ext uri="{BB962C8B-B14F-4D97-AF65-F5344CB8AC3E}">
        <p14:creationId xmlns:p14="http://schemas.microsoft.com/office/powerpoint/2010/main" val="126903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267D-BF6E-4167-AE32-C9FC8CA9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205EC-D5FA-433D-84C7-7DB28385F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7523" y="1825624"/>
            <a:ext cx="4962277" cy="469006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 const;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string name;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int rating;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Restaurant::Restaurant() {  // Default constructor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name =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NoName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";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rating =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8A2A3-5B21-4AF5-824D-6FFD1D3E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94"/>
            <a:ext cx="5181600" cy="469006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name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rating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Restaurant::print() const{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name &lt;&lt; " -- " &lt;&lt; rating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// Automatically calls the default constructor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("Central Deli");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favLunchPlace.setRating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361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9E1A-4BF4-4D5E-BA4B-2F501440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0E8A-9523-492A-A641-3FCD112B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550"/>
            <a:ext cx="10515600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Can </a:t>
            </a:r>
            <a:r>
              <a:rPr lang="en-US" sz="2400" b="1" i="1" dirty="0"/>
              <a:t>overload</a:t>
            </a:r>
            <a:r>
              <a:rPr lang="en-US" sz="2400" dirty="0"/>
              <a:t> a constructor by defining multiple constructors differing in parameter types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Restaurant();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Restaurant(string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initRating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// Default constructor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Restaurant::Restaurant()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name = "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NoName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rating =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// Another constructor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Restaurant::Restaurant(string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initRating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name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rating =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initRating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foodPlace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// Calls default constructor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coffeePlace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("Joes", 5); // Calls another constructor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811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4C01-85D5-4A48-8E3E-E3F3D9FB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0694"/>
          </a:xfrm>
        </p:spPr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F55D-96F8-4C09-A451-4C637DAC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20"/>
            <a:ext cx="10515600" cy="5157054"/>
          </a:xfrm>
        </p:spPr>
        <p:txBody>
          <a:bodyPr/>
          <a:lstStyle/>
          <a:p>
            <a:r>
              <a:rPr lang="en-US" dirty="0"/>
              <a:t>If a programmer defines any constructor, the compiler does not implicitly define a default constructor</a:t>
            </a:r>
          </a:p>
          <a:p>
            <a:r>
              <a:rPr lang="en-US" u="sng" dirty="0"/>
              <a:t>good practice</a:t>
            </a:r>
            <a:r>
              <a:rPr lang="en-US" dirty="0"/>
              <a:t> is for the programmer to also explicitly define a default constructor so that a declaration like </a:t>
            </a:r>
            <a:r>
              <a:rPr lang="en-US" dirty="0" err="1"/>
              <a:t>MyClass</a:t>
            </a:r>
            <a:r>
              <a:rPr lang="en-US" dirty="0"/>
              <a:t> x; remains supported</a:t>
            </a:r>
          </a:p>
          <a:p>
            <a:r>
              <a:rPr lang="en-US" dirty="0"/>
              <a:t>The following code creates a compiler error:</a:t>
            </a:r>
          </a:p>
          <a:p>
            <a:endParaRPr lang="en-US" sz="11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Restaurant(string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initRating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// No other constructors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foodPlace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9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5AA7-8938-4AE8-9611-FA726A60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FD81-DBE2-4074-9D8A-F68EEAB4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 example: string</a:t>
            </a:r>
          </a:p>
          <a:p>
            <a:pPr lvl="1"/>
            <a:r>
              <a:rPr lang="en-US" dirty="0"/>
              <a:t>C++'s string type is a class</a:t>
            </a:r>
          </a:p>
          <a:p>
            <a:pPr lvl="1"/>
            <a:r>
              <a:rPr lang="en-US" dirty="0"/>
              <a:t>stores a string's characters in memory, along with variables indicating the length and other things</a:t>
            </a:r>
          </a:p>
          <a:p>
            <a:pPr lvl="1"/>
            <a:r>
              <a:rPr lang="en-US" dirty="0"/>
              <a:t>User need not know such details</a:t>
            </a:r>
          </a:p>
          <a:p>
            <a:pPr lvl="1"/>
            <a:r>
              <a:rPr lang="en-US" dirty="0"/>
              <a:t>user just needs to know what public member functions can be used: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size_t</a:t>
            </a:r>
            <a:r>
              <a:rPr lang="en-US" dirty="0"/>
              <a:t> is an unsigned integer type</a:t>
            </a:r>
          </a:p>
          <a:p>
            <a:pPr lvl="2"/>
            <a:endParaRPr lang="en-US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char&amp; at(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pos); // Returns a reference to the character at position pos in the string.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length() const; // Returns the number of characters in the string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(char c); // Appends character c to the string's end (increasing length by 1).</a:t>
            </a:r>
          </a:p>
        </p:txBody>
      </p:sp>
    </p:spTree>
    <p:extLst>
      <p:ext uri="{BB962C8B-B14F-4D97-AF65-F5344CB8AC3E}">
        <p14:creationId xmlns:p14="http://schemas.microsoft.com/office/powerpoint/2010/main" val="1560391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A569-83C2-422B-BF4A-2AAC67F6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A34A-6E62-4B05-993F-72840143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Constructors with default parameter values</a:t>
            </a:r>
          </a:p>
          <a:p>
            <a:pPr lvl="1"/>
            <a:r>
              <a:rPr lang="en-US" dirty="0"/>
              <a:t>constructor's parameters may be assigned default values</a:t>
            </a:r>
          </a:p>
          <a:p>
            <a:pPr lvl="1"/>
            <a:r>
              <a:rPr lang="en-US" dirty="0"/>
              <a:t>that constructor can serve as the default constructor</a:t>
            </a:r>
          </a:p>
          <a:p>
            <a:pPr lvl="1"/>
            <a:r>
              <a:rPr lang="en-US" dirty="0"/>
              <a:t>Declare default values in the class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67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EA44-34C9-4FEA-8D8A-6DA9363D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85"/>
          </a:xfrm>
        </p:spPr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C278-655B-408A-973C-0739C4EF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2"/>
            <a:ext cx="10515600" cy="5069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Restaurant(string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NoName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",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initRating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= 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string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int rating;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Restaurant::Restaurant(string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initRating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name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rating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initRating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// Prints name and rating on one line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void Restaurant::print() const{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&lt;&lt; name &lt;&lt; " -- " &lt;&lt; rating &lt;&lt;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foodPlace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coffeePlace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("Joes", 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foodPlace.print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coffeePlace.print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5289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243E-762F-43DD-BF22-37E559DB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Initializer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8417-A743-4E8B-80E1-46A0D8BE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constructor initializer list</a:t>
            </a:r>
          </a:p>
          <a:p>
            <a:pPr lvl="1"/>
            <a:r>
              <a:rPr lang="en-US" dirty="0"/>
              <a:t>alternative approach for initializing data members in a constructor</a:t>
            </a:r>
          </a:p>
          <a:p>
            <a:pPr lvl="1"/>
            <a:r>
              <a:rPr lang="en-US" dirty="0"/>
              <a:t>comes after a colon and consisting of a comma-separated list of </a:t>
            </a:r>
            <a:r>
              <a:rPr lang="en-US" dirty="0" err="1"/>
              <a:t>variableName</a:t>
            </a:r>
            <a:r>
              <a:rPr lang="en-US" dirty="0"/>
              <a:t>(</a:t>
            </a:r>
            <a:r>
              <a:rPr lang="en-US" dirty="0" err="1"/>
              <a:t>initValue</a:t>
            </a:r>
            <a:r>
              <a:rPr lang="en-US" dirty="0"/>
              <a:t>) items</a:t>
            </a:r>
          </a:p>
          <a:p>
            <a:r>
              <a:rPr lang="en-US" dirty="0"/>
              <a:t>The approach is important when a data member is a class type that must be explicitly constructed. </a:t>
            </a:r>
          </a:p>
          <a:p>
            <a:pPr lvl="1"/>
            <a:r>
              <a:rPr lang="en-US" dirty="0"/>
              <a:t>Otherwise, that data member is by default constructed. </a:t>
            </a:r>
          </a:p>
          <a:p>
            <a:pPr lvl="1"/>
            <a:r>
              <a:rPr lang="en-US" dirty="0"/>
              <a:t>Ex: consider a data member consisting of a vector of size 2.</a:t>
            </a:r>
          </a:p>
        </p:txBody>
      </p:sp>
    </p:spTree>
    <p:extLst>
      <p:ext uri="{BB962C8B-B14F-4D97-AF65-F5344CB8AC3E}">
        <p14:creationId xmlns:p14="http://schemas.microsoft.com/office/powerpoint/2010/main" val="1013427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76E1-0A13-4A1F-B525-CBC75E42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Initializer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A521-D7CE-4E3D-8DA7-19A7B30A4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5819"/>
            <a:ext cx="5181600" cy="48411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int field1;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int field2;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field1 = 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field2 = 200;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::print() const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"Field1: " &lt;&lt; field1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"Field2: " &lt;&lt; field2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myClass.Print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A782F-8AB3-4307-9141-157D61D1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5819"/>
            <a:ext cx="5181600" cy="484114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int field1;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int field2;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 : field1(100), field2(200)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::print() const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"Field1: " &lt;&lt; field1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"Field2: " &lt;&lt; field2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myClass.Print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87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634E-298F-4DA9-83FE-C202656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Initializer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8AEE-0D97-43F2-A782-CEF06CB52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3283"/>
            <a:ext cx="5181600" cy="47536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&lt;vector&gt;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vector&lt;int&gt;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gets default constructed, size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itemList.resize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::print() const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"Item1: " &lt;&lt; itemList.at(0)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"Item2: " &lt;&lt; itemList.at(1)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myClass.Print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7DF09-D0B4-4834-AEBA-412C1BC8B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3283"/>
            <a:ext cx="5181600" cy="4753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#include &lt;vector&gt;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vector&lt;int&gt;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 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itemList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gets constructed with size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::print() const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"Item1: " &lt;&lt; itemList.at(0)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&lt;&lt; "Item2: " &lt;&lt; itemList.at(1) &lt;&lt;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myClass.Print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25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6A63-5DDB-4EAE-91E5-26079B1F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"this"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027A-A067-4C68-830E-C8F48DAD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parameter</a:t>
            </a:r>
          </a:p>
          <a:p>
            <a:pPr lvl="1"/>
            <a:r>
              <a:rPr lang="en-US" dirty="0"/>
              <a:t>The object that is currently being used is known as an implicit parameter of the member function.</a:t>
            </a:r>
          </a:p>
          <a:p>
            <a:r>
              <a:rPr lang="en-US" dirty="0"/>
              <a:t>this</a:t>
            </a:r>
          </a:p>
          <a:p>
            <a:pPr lvl="1"/>
            <a:r>
              <a:rPr lang="en-US" dirty="0"/>
              <a:t>Within a member function, the implicitly-passed object pointer is accessible via the name this.</a:t>
            </a:r>
          </a:p>
          <a:p>
            <a:r>
              <a:rPr lang="en-US" dirty="0"/>
              <a:t>If a member variable is accessed, it is implied that it is part of "this"</a:t>
            </a:r>
          </a:p>
          <a:p>
            <a:r>
              <a:rPr lang="en-US" dirty="0"/>
              <a:t>If there is a naming conflict, use this-&gt;</a:t>
            </a:r>
            <a:r>
              <a:rPr lang="en-US" dirty="0" err="1"/>
              <a:t>varName</a:t>
            </a:r>
            <a:r>
              <a:rPr lang="en-US" dirty="0"/>
              <a:t> to access the member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70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7955-C2E7-4307-9131-E4A79C2A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"this"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02BC-B64F-4465-8533-8EA9A6A8D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732" y="1534602"/>
            <a:ext cx="5181600" cy="46344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ShapeSquare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void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setSideLength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ShapeSquare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setSideLength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this-&gt;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// Data member      Parameter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873D1-3088-4D86-BADF-6B2136A6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3518" y="1534602"/>
            <a:ext cx="6398482" cy="46344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ShapeSquare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const{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sideLength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// Both refer to data 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ShapeSquare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square1;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square1.setSideLength(1.2);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"Square's area: " &lt;&lt; square1.getArea() &lt;&lt;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476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9B36-4863-48E9-8AB5-060BCA1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Static Data Members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788A-75BE-4B4F-BB76-CB3D515E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868"/>
            <a:ext cx="10515600" cy="4849095"/>
          </a:xfrm>
        </p:spPr>
        <p:txBody>
          <a:bodyPr>
            <a:noAutofit/>
          </a:bodyPr>
          <a:lstStyle/>
          <a:p>
            <a:r>
              <a:rPr lang="en-US" sz="2400" b="1" i="1" dirty="0"/>
              <a:t>static</a:t>
            </a:r>
            <a:r>
              <a:rPr lang="en-US" sz="2400" dirty="0"/>
              <a:t> </a:t>
            </a:r>
          </a:p>
          <a:p>
            <a:pPr lvl="1"/>
            <a:r>
              <a:rPr lang="en-US" sz="2000" dirty="0"/>
              <a:t>variable is allocated in memory only once during a program's execution</a:t>
            </a:r>
          </a:p>
          <a:p>
            <a:pPr lvl="1"/>
            <a:r>
              <a:rPr lang="en-US" sz="2000" dirty="0"/>
              <a:t>reside in the program's static memory region and have a global scope</a:t>
            </a:r>
          </a:p>
          <a:p>
            <a:pPr lvl="1"/>
            <a:r>
              <a:rPr lang="en-US" sz="2000" dirty="0"/>
              <a:t> can be accessed from anywhere in a program</a:t>
            </a:r>
          </a:p>
          <a:p>
            <a:r>
              <a:rPr lang="en-US" sz="2400" b="1" i="1" dirty="0"/>
              <a:t>static data member</a:t>
            </a:r>
          </a:p>
          <a:p>
            <a:pPr lvl="1"/>
            <a:r>
              <a:rPr lang="en-US" sz="2000" dirty="0"/>
              <a:t>data member of the class instead of a data member of each class object</a:t>
            </a:r>
          </a:p>
          <a:p>
            <a:pPr lvl="1"/>
            <a:r>
              <a:rPr lang="en-US" sz="2000" dirty="0"/>
              <a:t>independent of any class object</a:t>
            </a:r>
          </a:p>
          <a:p>
            <a:pPr lvl="1"/>
            <a:r>
              <a:rPr lang="en-US" sz="2000" dirty="0"/>
              <a:t>can be accessed without creating a class object</a:t>
            </a:r>
          </a:p>
          <a:p>
            <a:pPr lvl="1"/>
            <a:r>
              <a:rPr lang="en-US" sz="2000" dirty="0"/>
              <a:t>declared inside the class definition</a:t>
            </a:r>
          </a:p>
          <a:p>
            <a:pPr lvl="1"/>
            <a:r>
              <a:rPr lang="en-US" sz="2000" dirty="0"/>
              <a:t>defined outside the class declaration</a:t>
            </a:r>
          </a:p>
          <a:p>
            <a:pPr lvl="1"/>
            <a:r>
              <a:rPr lang="en-US" sz="2000" dirty="0"/>
              <a:t>Within a class function, a static data member can be accessed just by variable name</a:t>
            </a:r>
          </a:p>
          <a:p>
            <a:pPr lvl="1"/>
            <a:r>
              <a:rPr lang="en-US" sz="2000" dirty="0"/>
              <a:t>A public static data member can be accessed outside the class using the scope resolution operator:</a:t>
            </a:r>
          </a:p>
          <a:p>
            <a:pPr lvl="2"/>
            <a:r>
              <a:rPr lang="en-US" sz="1800" dirty="0" err="1"/>
              <a:t>ClassName</a:t>
            </a:r>
            <a:r>
              <a:rPr lang="en-US" sz="1800" dirty="0"/>
              <a:t>::</a:t>
            </a:r>
            <a:r>
              <a:rPr lang="en-US" sz="1800" dirty="0" err="1"/>
              <a:t>variableName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1250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0183-BAF5-4281-92BC-E26E50B2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Data Members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3389-57D3-4B9D-BBF1-78CBFD318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419" y="1825625"/>
            <a:ext cx="5598381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Store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Store(string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{return id;};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static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 // Declare static member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string name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string type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int id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Store::Store(string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name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type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id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 // Assign object id with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++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// Increment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for next object to be created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C03C-4D3B-46B1-A4B0-7692CF554F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// Define and initialize static data member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Store::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101;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Store store1("Macy's", "Department");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Store store2("Albertsons", "Grocery");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Store store3("Ace", "Hardware");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"Store 1's ID: "&lt;&lt; store1.getId()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"Store 2's ID: "&lt;&lt; store2.getId()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"Store 3's ID: "&lt;&lt; store3.getId()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"Next ID: " &lt;&lt; Store::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854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F19A-10E4-4616-82B0-DF24ABA1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Data Members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DF8F-66DC-4CA4-9250-29C67449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static member function</a:t>
            </a:r>
          </a:p>
          <a:p>
            <a:pPr lvl="1"/>
            <a:r>
              <a:rPr lang="en-US" dirty="0"/>
              <a:t>class function that is independent of class objects</a:t>
            </a:r>
          </a:p>
          <a:p>
            <a:pPr lvl="1"/>
            <a:r>
              <a:rPr lang="en-US" dirty="0"/>
              <a:t>typically used to access and mutate private static data members from outside the class</a:t>
            </a:r>
          </a:p>
          <a:p>
            <a:pPr lvl="1"/>
            <a:r>
              <a:rPr lang="en-US" dirty="0"/>
              <a:t>"this" parameter is not passed to a static member function</a:t>
            </a:r>
          </a:p>
          <a:p>
            <a:pPr lvl="1"/>
            <a:r>
              <a:rPr lang="en-US" dirty="0"/>
              <a:t>can only access a class' static data members</a:t>
            </a:r>
          </a:p>
        </p:txBody>
      </p:sp>
    </p:spTree>
    <p:extLst>
      <p:ext uri="{BB962C8B-B14F-4D97-AF65-F5344CB8AC3E}">
        <p14:creationId xmlns:p14="http://schemas.microsoft.com/office/powerpoint/2010/main" val="259031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846C-ABD8-4B1B-8203-DC7767CB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8230-FD13-4C88-9645-E5F16F04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class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new type that can group variables and functions to form an object</a:t>
            </a:r>
          </a:p>
          <a:p>
            <a:r>
              <a:rPr lang="en-US" b="1" i="1" dirty="0"/>
              <a:t>object</a:t>
            </a:r>
          </a:p>
          <a:p>
            <a:pPr lvl="1"/>
            <a:r>
              <a:rPr lang="en-US" dirty="0"/>
              <a:t>can create one or more objects of the same class</a:t>
            </a:r>
            <a:endParaRPr lang="en-US" i="1" dirty="0"/>
          </a:p>
          <a:p>
            <a:pPr lvl="1"/>
            <a:r>
              <a:rPr lang="en-US" dirty="0"/>
              <a:t>declaring a variable of a class type creates an </a:t>
            </a:r>
            <a:r>
              <a:rPr lang="en-US" b="1" i="1" dirty="0"/>
              <a:t>object</a:t>
            </a:r>
            <a:r>
              <a:rPr lang="en-US" dirty="0"/>
              <a:t> of that type</a:t>
            </a:r>
          </a:p>
          <a:p>
            <a:pPr lvl="1"/>
            <a:r>
              <a:rPr lang="en-US" dirty="0"/>
              <a:t>Ex: Restaurant </a:t>
            </a:r>
            <a:r>
              <a:rPr lang="en-US" dirty="0" err="1"/>
              <a:t>favLunchPlace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declares a Restaurant object named </a:t>
            </a:r>
            <a:r>
              <a:rPr lang="en-US" dirty="0" err="1"/>
              <a:t>favLunchPlace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1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0183-BAF5-4281-92BC-E26E50B2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Data Members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3389-57D3-4B9D-BBF1-78CBFD318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711" y="1825625"/>
            <a:ext cx="5646089" cy="46672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Store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Store(string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static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string name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string type = "None";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int id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static int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 // Declare static member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Store::Store(string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name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type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storeType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id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     // Assign object id with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++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  // Increment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for next object to be created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C03C-4D3B-46B1-A4B0-7692CF554F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Store::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return 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Store::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Store::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Store store1("Macy's", "Department");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Store store2("Albertsons", "Grocery");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Store store3("Ace", "Hardware");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"Store 1's ID: "&lt;&lt; store1.getId()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"Store 2's ID: "&lt;&lt; store2.getId()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"Store 3's ID: "&lt;&lt; store3.getId()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"Next ID: " &lt;&lt; Store::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getNextId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42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08A9-2CD5-4193-BDDA-FDFC2B65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F8EE-F296-46C0-A273-8F534363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for large programs</a:t>
            </a:r>
          </a:p>
          <a:p>
            <a:r>
              <a:rPr lang="en-US" dirty="0"/>
              <a:t>Resolves naming conflicts</a:t>
            </a:r>
          </a:p>
          <a:p>
            <a:r>
              <a:rPr lang="en-US" dirty="0"/>
              <a:t>Code is declared as part of namespace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namespace name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class definitions ...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Function definitions ...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// Etc.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To access one variable specifically: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name::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varName</a:t>
            </a:r>
            <a:endParaRPr lang="en-US" dirty="0"/>
          </a:p>
          <a:p>
            <a:r>
              <a:rPr lang="en-US" dirty="0"/>
              <a:t>Or to access all variables: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name;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59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6DFF-F064-4B52-B93E-B797D5EC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DDB3-05CF-464F-9A02-6D2BEA5C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04678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///NOT 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namespace space1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"Ahoy!"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namespace space2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space1::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space2::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4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40F6-E3E9-4D88-8E8A-AED3F800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Files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3ACE-E75A-4145-A423-226F6661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typically put all code for a class into two files, separate from other code.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1739A6-7A01-4400-A25A-80E9A86C88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7893" y="3145314"/>
          <a:ext cx="8128000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71390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88816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8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ClassName.h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Contains the class definition, including data members and member function declarations.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6315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u="none" strike="noStrike">
                          <a:solidFill>
                            <a:srgbClr val="000000"/>
                          </a:solidFill>
                          <a:effectLst/>
                        </a:rPr>
                        <a:t>ClassName.cpp</a:t>
                      </a: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Contains member function definitions.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83332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489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D9A0-526D-4EF2-930D-3B8B0B12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Files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D6D7-DD04-4EDB-9D0D-6B9D5DB5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this in Code Blocks:</a:t>
            </a:r>
          </a:p>
          <a:p>
            <a:pPr lvl="1"/>
            <a:r>
              <a:rPr lang="en-US" dirty="0"/>
              <a:t>click file -&gt; new -&gt; file</a:t>
            </a:r>
          </a:p>
          <a:p>
            <a:pPr lvl="1"/>
            <a:r>
              <a:rPr lang="en-US" dirty="0"/>
              <a:t>create a .</a:t>
            </a:r>
            <a:r>
              <a:rPr lang="en-US" dirty="0" err="1"/>
              <a:t>cpp</a:t>
            </a:r>
            <a:r>
              <a:rPr lang="en-US" dirty="0"/>
              <a:t> file or a .h file</a:t>
            </a:r>
          </a:p>
          <a:p>
            <a:pPr lvl="1"/>
            <a:r>
              <a:rPr lang="en-US" dirty="0"/>
              <a:t>Create the new file in the same path as your project</a:t>
            </a:r>
          </a:p>
          <a:p>
            <a:pPr lvl="1"/>
            <a:r>
              <a:rPr lang="en-US" dirty="0"/>
              <a:t> Check the boxes to add it to both </a:t>
            </a:r>
          </a:p>
          <a:p>
            <a:pPr lvl="1"/>
            <a:r>
              <a:rPr lang="en-US" dirty="0"/>
              <a:t>the debug and release builds</a:t>
            </a:r>
          </a:p>
          <a:p>
            <a:pPr lvl="1"/>
            <a:r>
              <a:rPr lang="en-US" dirty="0"/>
              <a:t>Once a .h file is in your project directory, you can use:</a:t>
            </a:r>
          </a:p>
          <a:p>
            <a:pPr lvl="2"/>
            <a:r>
              <a:rPr lang="en-US" dirty="0"/>
              <a:t>#include "</a:t>
            </a:r>
            <a:r>
              <a:rPr lang="en-US" dirty="0" err="1"/>
              <a:t>FileName.h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This includes your new header file</a:t>
            </a:r>
          </a:p>
          <a:p>
            <a:pPr lvl="1"/>
            <a:r>
              <a:rPr lang="en-US" dirty="0"/>
              <a:t>The new .</a:t>
            </a:r>
            <a:r>
              <a:rPr lang="en-US" dirty="0" err="1"/>
              <a:t>cpp</a:t>
            </a:r>
            <a:r>
              <a:rPr lang="en-US" dirty="0"/>
              <a:t> file will automatically be built with your project. You should see your new files in the navigation bar on the left.</a:t>
            </a:r>
          </a:p>
        </p:txBody>
      </p:sp>
    </p:spTree>
    <p:extLst>
      <p:ext uri="{BB962C8B-B14F-4D97-AF65-F5344CB8AC3E}">
        <p14:creationId xmlns:p14="http://schemas.microsoft.com/office/powerpoint/2010/main" val="539888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41EA-9925-408D-8709-8957E59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FC58-7931-45D0-9A45-567855D2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.</a:t>
            </a:r>
            <a:r>
              <a:rPr lang="en-US" dirty="0" err="1"/>
              <a:t>cpp</a:t>
            </a:r>
            <a:r>
              <a:rPr lang="en-US" dirty="0"/>
              <a:t> file will be compiled independently and converted to a .o file, which consists of assembly language instructions</a:t>
            </a:r>
          </a:p>
          <a:p>
            <a:r>
              <a:rPr lang="en-US" dirty="0"/>
              <a:t>When all .</a:t>
            </a:r>
            <a:r>
              <a:rPr lang="en-US" dirty="0" err="1"/>
              <a:t>cpp</a:t>
            </a:r>
            <a:r>
              <a:rPr lang="en-US" dirty="0"/>
              <a:t> files are compiled, the .o files are linked together along with library files to form a full executable (.exe)</a:t>
            </a:r>
          </a:p>
        </p:txBody>
      </p:sp>
    </p:spTree>
    <p:extLst>
      <p:ext uri="{BB962C8B-B14F-4D97-AF65-F5344CB8AC3E}">
        <p14:creationId xmlns:p14="http://schemas.microsoft.com/office/powerpoint/2010/main" val="2674314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87B7-945B-49BD-B25F-91C58C8B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Files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145E-A88C-4278-9437-5CC6427D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File:  </a:t>
            </a:r>
            <a:r>
              <a:rPr lang="en-US" dirty="0" err="1"/>
              <a:t>StoreItem.h</a:t>
            </a:r>
            <a:endParaRPr lang="en-US" dirty="0"/>
          </a:p>
          <a:p>
            <a:r>
              <a:rPr lang="en-US" dirty="0"/>
              <a:t>Header guard at the top prevents the file from being included more than once by the same source file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STOREITEM_H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#define STOREITEM_H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public: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setWeightOunces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ounces);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 const;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weightOunces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31088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6A29-BF72-4863-850F-3DD684D5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Files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F9C5-ACA1-476C-AB3B-86B385A2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900" dirty="0"/>
              <a:t>File:  StoreItem.cpp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StoreItem.h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setWeightOunces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ounces)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weightOunces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ounces;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StoreItem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::print() const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"Weight (ounces): 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weightOunces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4008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CC2B-A195-4FD3-BD4F-67FEBD45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Files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62B5-99D6-4C6A-819F-43F7EDC8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Store.h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</a:t>
            </a:r>
            <a:r>
              <a:rPr lang="en-US" sz="1200" dirty="0" err="1">
                <a:latin typeface="Consolas" panose="020B0609020204030204" pitchFamily="49" charset="0"/>
              </a:rPr>
              <a:t>ifndef</a:t>
            </a:r>
            <a:r>
              <a:rPr lang="en-US" sz="1200" dirty="0">
                <a:latin typeface="Consolas" panose="020B0609020204030204" pitchFamily="49" charset="0"/>
              </a:rPr>
              <a:t> STORE_H_INCLUDED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#define STORE_H_INCLUDED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latin typeface="Consolas" panose="020B0609020204030204" pitchFamily="49" charset="0"/>
              </a:rPr>
              <a:t>StoreItem.h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&lt;vector&gt;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class Store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Store();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void print()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vector&lt;</a:t>
            </a:r>
            <a:r>
              <a:rPr lang="en-US" sz="1200" dirty="0" err="1">
                <a:latin typeface="Consolas" panose="020B0609020204030204" pitchFamily="49" charset="0"/>
              </a:rPr>
              <a:t>StoreItem</a:t>
            </a:r>
            <a:r>
              <a:rPr lang="en-US" sz="1200" dirty="0">
                <a:latin typeface="Consolas" panose="020B0609020204030204" pitchFamily="49" charset="0"/>
              </a:rPr>
              <a:t>&gt; items;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#endif // STORE_H_INCLUDED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DCC4-5491-4354-B225-A23D0121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Files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0E8C-1493-40A2-8ABF-C5A752F1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Store.cpp: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"</a:t>
            </a:r>
            <a:r>
              <a:rPr lang="en-US" sz="1200" dirty="0" err="1">
                <a:latin typeface="Consolas" panose="020B0609020204030204" pitchFamily="49" charset="0"/>
              </a:rPr>
              <a:t>Store.h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Store::Store()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StoreItem</a:t>
            </a:r>
            <a:r>
              <a:rPr lang="en-US" sz="1200" dirty="0">
                <a:latin typeface="Consolas" panose="020B0609020204030204" pitchFamily="49" charset="0"/>
              </a:rPr>
              <a:t> item;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item.setWeightOunces</a:t>
            </a:r>
            <a:r>
              <a:rPr lang="en-US" sz="1200" dirty="0">
                <a:latin typeface="Consolas" panose="020B0609020204030204" pitchFamily="49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items.push_back</a:t>
            </a:r>
            <a:r>
              <a:rPr lang="en-US" sz="1200" dirty="0">
                <a:latin typeface="Consolas" panose="020B0609020204030204" pitchFamily="49" charset="0"/>
              </a:rPr>
              <a:t>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item.setWeightOunces</a:t>
            </a:r>
            <a:r>
              <a:rPr lang="en-US" sz="1200" dirty="0">
                <a:latin typeface="Consolas" panose="020B0609020204030204" pitchFamily="49" charset="0"/>
              </a:rPr>
              <a:t>(20);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items.push_back</a:t>
            </a:r>
            <a:r>
              <a:rPr lang="en-US" sz="1200" dirty="0">
                <a:latin typeface="Consolas" panose="020B0609020204030204" pitchFamily="49" charset="0"/>
              </a:rPr>
              <a:t>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item.setWeightOunces</a:t>
            </a:r>
            <a:r>
              <a:rPr lang="en-US" sz="1200" dirty="0">
                <a:latin typeface="Consolas" panose="020B0609020204030204" pitchFamily="49" charset="0"/>
              </a:rPr>
              <a:t>(30);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items.push_back</a:t>
            </a:r>
            <a:r>
              <a:rPr lang="en-US" sz="1200" dirty="0">
                <a:latin typeface="Consolas" panose="020B0609020204030204" pitchFamily="49" charset="0"/>
              </a:rPr>
              <a:t>(item);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void Store::print() const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for(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latin typeface="Consolas" panose="020B0609020204030204" pitchFamily="49" charset="0"/>
              </a:rPr>
              <a:t>items.size</a:t>
            </a:r>
            <a:r>
              <a:rPr lang="en-US" sz="1200" dirty="0"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items.at(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).print();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6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D6A9-81E4-4229-A90A-339C252E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C013-E7F8-477F-A201-37E7749D1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995"/>
            <a:ext cx="10515600" cy="437996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500" b="1" i="1" dirty="0"/>
              <a:t>public member functions</a:t>
            </a:r>
          </a:p>
          <a:p>
            <a:pPr lvl="1">
              <a:lnSpc>
                <a:spcPct val="110000"/>
              </a:lnSpc>
            </a:pPr>
            <a:r>
              <a:rPr lang="en-US" sz="4400" dirty="0"/>
              <a:t>operations a class user can perform on the object</a:t>
            </a:r>
            <a:endParaRPr lang="en-US" sz="4500" dirty="0"/>
          </a:p>
          <a:p>
            <a:pPr>
              <a:lnSpc>
                <a:spcPct val="110000"/>
              </a:lnSpc>
            </a:pPr>
            <a:r>
              <a:rPr lang="en-US" sz="4500" dirty="0"/>
              <a:t>The beginning of a class definition: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  // Info about a restaurant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public:   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// Sets the restaurant's name      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     // Sets the rating (1-5, with 5 best)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print();                         // Prints name and rating on one line  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08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EDCC-8282-4485-979B-9F0F35DB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Files for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0799-4516-414A-AF61-A9F0AE96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/>
              <a:t>File:  main.cpp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Store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myStore.print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383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7B2-EC01-40EE-B810-B24040A2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for Assignment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0A21D2-E58F-4E3E-88DA-ED50904BA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1981200"/>
            <a:ext cx="80200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FCC9-210F-4FF3-AFC2-53A56DF1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57DA-2220-49B5-A0E4-A87477F5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private data members</a:t>
            </a:r>
          </a:p>
          <a:p>
            <a:pPr lvl="1"/>
            <a:r>
              <a:rPr lang="en-US" dirty="0"/>
              <a:t>Variables that member functions can access but class users cannot</a:t>
            </a:r>
          </a:p>
          <a:p>
            <a:pPr lvl="1"/>
            <a:r>
              <a:rPr lang="en-US" dirty="0"/>
              <a:t>appear after the word "private:" in a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92770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7B28-301F-43A0-A960-607BC50D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1DE8-3C89-4B4C-B279-02E673B8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Restaurant {                          // Keeps a user's review of a restaurant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public: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restaurantName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// Sets the restaurant's name 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setRating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userRating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      // Sets the rating (1-5, with 5 best)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void print();                         // Prints name and rating on one line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private: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name;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int rating;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trike="sngStrike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favLunchPlace.rating</a:t>
            </a:r>
            <a:r>
              <a:rPr lang="en-US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312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1A22-C5F7-493D-9A3F-69CE1FF0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7C36-40D9-4007-9193-5047E7285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member access operator</a:t>
            </a:r>
          </a:p>
          <a:p>
            <a:pPr lvl="1"/>
            <a:r>
              <a:rPr lang="en-US" dirty="0"/>
              <a:t>used to invoke a function on an object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favLunchPlace.setRating</a:t>
            </a:r>
            <a:r>
              <a:rPr lang="en-US" dirty="0"/>
              <a:t>(4)</a:t>
            </a:r>
          </a:p>
          <a:p>
            <a:pPr lvl="2"/>
            <a:r>
              <a:rPr lang="en-US" dirty="0"/>
              <a:t> calls the </a:t>
            </a:r>
            <a:r>
              <a:rPr lang="en-US" dirty="0" err="1"/>
              <a:t>setRating</a:t>
            </a:r>
            <a:r>
              <a:rPr lang="en-US" dirty="0"/>
              <a:t>() function on the </a:t>
            </a:r>
            <a:r>
              <a:rPr lang="en-US" dirty="0" err="1"/>
              <a:t>favLunchPlace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 sets the object's rating to 4</a:t>
            </a:r>
          </a:p>
        </p:txBody>
      </p:sp>
    </p:spTree>
    <p:extLst>
      <p:ext uri="{BB962C8B-B14F-4D97-AF65-F5344CB8AC3E}">
        <p14:creationId xmlns:p14="http://schemas.microsoft.com/office/powerpoint/2010/main" val="103818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CDDE-C0B7-40C7-BF2D-6F44980C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6A68-76FA-454E-9E0E-741C727A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Using the Restaurant class: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Restaurant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("Central Deli");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favLunchPlace.setRating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favDinnerPlace.setName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("Friends Cafe");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favDinnerPlace.setRating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(5);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"My favorite restaurants: "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favLunchPlace.print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favDinnerPlace.print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0;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38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4233</Words>
  <Application>Microsoft Office PowerPoint</Application>
  <PresentationFormat>Widescreen</PresentationFormat>
  <Paragraphs>990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Office Theme</vt:lpstr>
      <vt:lpstr>Chapter 13</vt:lpstr>
      <vt:lpstr>Objects:  Introduction</vt:lpstr>
      <vt:lpstr>Using a Class</vt:lpstr>
      <vt:lpstr>Using a Class</vt:lpstr>
      <vt:lpstr>Using a Class</vt:lpstr>
      <vt:lpstr>Defining a Class</vt:lpstr>
      <vt:lpstr>Defining a Class</vt:lpstr>
      <vt:lpstr>Using a Class</vt:lpstr>
      <vt:lpstr>Using a Class</vt:lpstr>
      <vt:lpstr>Defining a Class</vt:lpstr>
      <vt:lpstr>Defining a Class</vt:lpstr>
      <vt:lpstr>Inline Member Functions</vt:lpstr>
      <vt:lpstr>Inline Member Functions</vt:lpstr>
      <vt:lpstr>Unified Modeling Language (UML)</vt:lpstr>
      <vt:lpstr>UML</vt:lpstr>
      <vt:lpstr>Classes and Vectors</vt:lpstr>
      <vt:lpstr>Classes and Vectors</vt:lpstr>
      <vt:lpstr>Classes and Vectors</vt:lpstr>
      <vt:lpstr>Classes and Vectors</vt:lpstr>
      <vt:lpstr>Classes and Vectors</vt:lpstr>
      <vt:lpstr>Mutators, Accessors, and Private Helpers</vt:lpstr>
      <vt:lpstr>Mutators, Accessors, and Private Helpers</vt:lpstr>
      <vt:lpstr>Mutators, Accessors, and Private Helpers</vt:lpstr>
      <vt:lpstr>Initialization and Constructors</vt:lpstr>
      <vt:lpstr>Initialization and Constructors</vt:lpstr>
      <vt:lpstr>Initialization and Constructors</vt:lpstr>
      <vt:lpstr>Initialization and Constructors</vt:lpstr>
      <vt:lpstr>Constructor Overloading</vt:lpstr>
      <vt:lpstr>Constructor Overloading</vt:lpstr>
      <vt:lpstr>Constructor Overloading</vt:lpstr>
      <vt:lpstr>Constructor Overloading</vt:lpstr>
      <vt:lpstr>Constructor Initializer Lists</vt:lpstr>
      <vt:lpstr>Constructor Initializer Lists</vt:lpstr>
      <vt:lpstr>Constructor Initializer Lists</vt:lpstr>
      <vt:lpstr>The "this" parameter</vt:lpstr>
      <vt:lpstr>The "this" parameter</vt:lpstr>
      <vt:lpstr>Static Data Members and Functions</vt:lpstr>
      <vt:lpstr>Static Data Members and Functions</vt:lpstr>
      <vt:lpstr>Static Data Members and Functions</vt:lpstr>
      <vt:lpstr>Static Data Members and Functions</vt:lpstr>
      <vt:lpstr>Namespaces</vt:lpstr>
      <vt:lpstr>Namespaces</vt:lpstr>
      <vt:lpstr>Separate Files for Classes</vt:lpstr>
      <vt:lpstr>Separate Files for Classes</vt:lpstr>
      <vt:lpstr>Compiling and Linking</vt:lpstr>
      <vt:lpstr>Separate Files for Classes</vt:lpstr>
      <vt:lpstr>Separate Files for Classes</vt:lpstr>
      <vt:lpstr>Separate Files for Classes</vt:lpstr>
      <vt:lpstr>Separate Files for Classes</vt:lpstr>
      <vt:lpstr>Separate Files for Classes</vt:lpstr>
      <vt:lpstr>UML Diagram for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Ryan</dc:creator>
  <cp:lastModifiedBy>My</cp:lastModifiedBy>
  <cp:revision>151</cp:revision>
  <dcterms:created xsi:type="dcterms:W3CDTF">2018-10-14T19:11:10Z</dcterms:created>
  <dcterms:modified xsi:type="dcterms:W3CDTF">2019-04-18T22:40:29Z</dcterms:modified>
</cp:coreProperties>
</file>