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8" r:id="rId11"/>
    <p:sldId id="294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88" r:id="rId21"/>
    <p:sldId id="289" r:id="rId22"/>
    <p:sldId id="286" r:id="rId23"/>
    <p:sldId id="287" r:id="rId24"/>
    <p:sldId id="295" r:id="rId25"/>
    <p:sldId id="297" r:id="rId26"/>
    <p:sldId id="296" r:id="rId27"/>
    <p:sldId id="298" r:id="rId28"/>
    <p:sldId id="299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0E3-A457-4272-92FA-1D624E92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06BD-294B-48A1-8720-E94E72867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8E38-EC50-4AF2-B3B8-7682511E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EED9-E147-48A8-B442-1F23C4E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078D-5D68-453C-BA23-8398801D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7A9A-C71E-4EF4-95F2-D85CB315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048D9-DC4F-423F-BD41-8573896D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B8AD-23A9-493E-9D23-615EC975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A0BA-C6FE-4A6C-A25A-220743D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E7CE-E77E-4CBF-8F04-81CCAFD6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22137-E812-400C-96A1-38E5BD844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BF79F-AD38-4605-8365-B337A26E7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BAFE-4CE1-4F91-BF2E-AB9A1020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3625-73B2-4B5B-885C-C1559FAD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1E3F3-BB23-423F-9EC0-53F936D1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98BA-7946-4A89-99E8-F3678E28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1AE4-5C4C-423D-820F-BA27B570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899C-AF35-4C59-A93D-EBAF3762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F25-8485-4D76-9AF6-EDA06D92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D877-94A5-4FB5-91D1-69AD588F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91FB-39D6-4915-892B-49556B9B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70E7-E742-495F-B516-1B34CF21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507A-00C2-42FF-BD59-238F3BB6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02A4-1390-46E0-9F7C-D9B46D9D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E95F-88DB-44B3-A3BF-7C164D52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75CD-6606-4EFA-9D96-A2DDD3CB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68BD-AC30-4AB7-BB96-3FBC5C82C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8A59E-BD3F-41B8-BE52-92E0461C8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AE2B-F039-4251-8D7B-3D226C87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9F62-64BE-41CA-B00E-9D1002ED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73AA8-9CBC-4BD6-9DD0-3679931C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2791-E185-4BED-9DE8-B0AB75A3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A5A8-BFA7-4CF3-AEDF-DD0FD5F8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DC2-64BB-4F23-A5A0-8CBCBA8A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6EFEB-131B-4E46-8B65-32B078F57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B3BBD-2B72-4B4C-ABEB-B53D5F0E0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F80E5-6BBB-460B-A7AA-630202AF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C752C-4BD5-4144-BAD2-7C2FE2D2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223D6-BD66-4BA2-98D7-4AAC88E6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08A4-0004-4BD1-8AF2-363CD536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66D1C-E7F0-467C-B7AC-82A8B15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7AFFE-BC04-49AA-A6EE-9E5E1A60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AE459-EBAA-492A-B423-0CDCF82D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4D4EF-1CEF-42D0-8734-A38B8EBC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4EA8B-65B9-474A-A8BD-DC8203F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5B55B-0C02-4BDE-8657-ABE08C4E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57B-97E3-4AC3-B674-6E653779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78FC-7877-428B-8FEE-9860A388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A69C1-8186-4B67-A521-D8B605985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5F1C-9532-4EFE-9A90-0273057A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B464-A17C-40B0-836F-55C49A1F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DCDB-7D37-4577-A266-BEA6339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372D-FC8B-4497-B37F-7A12DC62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17E30-AF1D-406F-8A49-9619FA054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E858F-D72A-4B2A-85E2-4F3D57021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292F-B196-4E47-B521-2554D33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A256-0260-437C-B3FF-3D826D11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0611-4EA1-48A0-994C-CA8E4D08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B10F4-CFEE-4BA4-9CF4-05131B82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9046-B72A-46D3-A0C8-E3599726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46DE-ED7E-4F19-A5CF-372F7BA8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A2A04-FCA4-41EF-BDBC-8EFF26EB3E6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2679-0F5C-476E-8DCD-E862CBD2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DD70-7C89-4EF7-AF1A-5A275972F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DE78-54F4-4387-82B4-685E4811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2C5B-C88E-4B59-BF35-937D08975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58C2D-C80B-4E6C-AD86-C7097DEEA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Pointers</a:t>
            </a:r>
          </a:p>
        </p:txBody>
      </p:sp>
    </p:spTree>
    <p:extLst>
      <p:ext uri="{BB962C8B-B14F-4D97-AF65-F5344CB8AC3E}">
        <p14:creationId xmlns:p14="http://schemas.microsoft.com/office/powerpoint/2010/main" val="8423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1653-4F0D-461A-A9CF-4B7B1FE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289"/>
          </a:xfrm>
        </p:spPr>
        <p:txBody>
          <a:bodyPr/>
          <a:lstStyle/>
          <a:p>
            <a:r>
              <a:rPr lang="en-US" dirty="0"/>
              <a:t>Operators:  new, delete, and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DFFF-9525-42EC-B559-88662A5D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499454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000" dirty="0"/>
              <a:t>Allocate an </a:t>
            </a:r>
            <a:r>
              <a:rPr lang="en-US" sz="5000" dirty="0" err="1"/>
              <a:t>int</a:t>
            </a:r>
            <a:r>
              <a:rPr lang="en-US" sz="5000" dirty="0"/>
              <a:t> pointer on the heap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" 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"Address 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on stack: " &lt;&lt; &amp;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// Next line would cause error because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is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" &lt;&lt;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// ERROR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// new allocates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, returns pointer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" 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" &lt;&lt;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555;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" &lt;&lt;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EA9C1F-ED2F-41A2-90CB-1FBC60EC3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97247"/>
              </p:ext>
            </p:extLst>
          </p:nvPr>
        </p:nvGraphicFramePr>
        <p:xfrm>
          <a:off x="6096000" y="1751763"/>
          <a:ext cx="543647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59">
                  <a:extLst>
                    <a:ext uri="{9D8B030D-6E8A-4147-A177-3AD203B41FA5}">
                      <a16:colId xmlns:a16="http://schemas.microsoft.com/office/drawing/2014/main" val="486624674"/>
                    </a:ext>
                  </a:extLst>
                </a:gridCol>
                <a:gridCol w="1812159">
                  <a:extLst>
                    <a:ext uri="{9D8B030D-6E8A-4147-A177-3AD203B41FA5}">
                      <a16:colId xmlns:a16="http://schemas.microsoft.com/office/drawing/2014/main" val="1157412726"/>
                    </a:ext>
                  </a:extLst>
                </a:gridCol>
                <a:gridCol w="1812159">
                  <a:extLst>
                    <a:ext uri="{9D8B030D-6E8A-4147-A177-3AD203B41FA5}">
                      <a16:colId xmlns:a16="http://schemas.microsoft.com/office/drawing/2014/main" val="1596917777"/>
                    </a:ext>
                  </a:extLst>
                </a:gridCol>
              </a:tblGrid>
              <a:tr h="35887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0x28ff0c (stack)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dirty="0"/>
                        <a:t> 0x3e1270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0x3e1270 (heap)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dirty="0"/>
                        <a:t> 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25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5C48-B9DE-4123-93AF-22F01BD9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Regions:  Heap /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4586-942D-40E5-961F-25D55AFB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5532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getPointerOnStack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getPointerOnHeap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  void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*p1 =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getPointerOnStack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///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"Address stored in p: " &lt;&lt; p1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 ///crazy hex 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"Value stored at address that p1 points to: " &lt;&lt; *p1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*p2 =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getPointerOnHeap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"Value stored at address that p2 points to: " &lt;&lt; *p2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getPointerOnHeap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*p = new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 ///this pointer is stable on the heap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*p = 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x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y = 3; ///this corrupts x, since it overwrites the stack frame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z =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getPointerOnStack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x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*p = &amp;x;  ///this pointer is unstable on the stack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return 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271F-359A-43F5-A582-226B0B13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 new, delete, and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E200-90DE-4A5A-AEF5-51BA16B0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24644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/>
              <a:t>Using the new operator with a class 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printNums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initVa1 = -1,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initVal2 = 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num1;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num2;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initVal1,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initVal2)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num1 = initVal1;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num2 = initVal2;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D038-346A-4A9E-8039-84B1C383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2464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printNums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&lt;&lt; "num1: " &lt;&lt; num1 &lt;&lt;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&lt;&lt; "num2: " &lt;&lt; num2 &lt;&lt;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* myItemPtr1 =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myItemPtr1 = new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(*myItemPtr1).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PrintNums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* myItemPtr2 = new 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SimpleItem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(8, 9);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(*myItemPtr2).</a:t>
            </a:r>
            <a:r>
              <a:rPr lang="en-US" sz="3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PrintNums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delete myItemPtr1;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delete myItemPtr2;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49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5338-2DE3-4916-8ACB-C3C6F34E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 new, delete, and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07BE-78BD-4933-95E5-D93A174F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call such as (*myItemPtr1).</a:t>
            </a:r>
            <a:r>
              <a:rPr lang="en-US" dirty="0" err="1"/>
              <a:t>PrintNums</a:t>
            </a:r>
            <a:r>
              <a:rPr lang="en-US" dirty="0"/>
              <a:t>() accesses the object located at that pointer and then calls its function</a:t>
            </a:r>
          </a:p>
          <a:p>
            <a:pPr lvl="1"/>
            <a:r>
              <a:rPr lang="en-US" dirty="0"/>
              <a:t>This takes on the form:</a:t>
            </a:r>
          </a:p>
          <a:p>
            <a:pPr lvl="2"/>
            <a:r>
              <a:rPr lang="en-US" dirty="0"/>
              <a:t>(*a).b</a:t>
            </a:r>
          </a:p>
          <a:p>
            <a:r>
              <a:rPr lang="en-US" b="1" dirty="0"/>
              <a:t>-&gt;: member access operator</a:t>
            </a:r>
          </a:p>
          <a:p>
            <a:pPr lvl="1"/>
            <a:r>
              <a:rPr lang="en-US" dirty="0"/>
              <a:t>a-&gt;b   // Equivalent to (*a).b</a:t>
            </a:r>
          </a:p>
          <a:p>
            <a:pPr lvl="1"/>
            <a:r>
              <a:rPr lang="en-US" dirty="0"/>
              <a:t>Thus the above program could have used: </a:t>
            </a:r>
          </a:p>
          <a:p>
            <a:pPr lvl="2"/>
            <a:r>
              <a:rPr lang="en-US" dirty="0"/>
              <a:t>myItemPtr1-&gt;</a:t>
            </a:r>
            <a:r>
              <a:rPr lang="en-US" dirty="0" err="1"/>
              <a:t>PrintNums</a:t>
            </a:r>
            <a:r>
              <a:rPr lang="en-US" dirty="0"/>
              <a:t>();.</a:t>
            </a:r>
          </a:p>
          <a:p>
            <a:r>
              <a:rPr lang="en-US" dirty="0"/>
              <a:t>This operator also works with structs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dirty="0"/>
              <a:t> *s;</a:t>
            </a:r>
          </a:p>
          <a:p>
            <a:pPr lvl="1"/>
            <a:r>
              <a:rPr lang="en-US" dirty="0"/>
              <a:t>s-&gt;item1</a:t>
            </a:r>
          </a:p>
        </p:txBody>
      </p:sp>
    </p:spTree>
    <p:extLst>
      <p:ext uri="{BB962C8B-B14F-4D97-AF65-F5344CB8AC3E}">
        <p14:creationId xmlns:p14="http://schemas.microsoft.com/office/powerpoint/2010/main" val="115591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F655-77A6-4A1E-A64F-1E8E5CCA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 new, delete, and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3AB-4C49-4469-8959-1ADB846F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delete: deallocating memory</a:t>
            </a:r>
          </a:p>
          <a:p>
            <a:pPr lvl="1"/>
            <a:r>
              <a:rPr lang="en-US" dirty="0"/>
              <a:t>The </a:t>
            </a:r>
            <a:r>
              <a:rPr lang="en-US" b="1" i="1" dirty="0"/>
              <a:t>delete</a:t>
            </a:r>
            <a:r>
              <a:rPr lang="en-US" dirty="0"/>
              <a:t> operator does the opposite of the new operator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pointerVariable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deallocates a memory block pointed to by </a:t>
            </a:r>
            <a:r>
              <a:rPr lang="en-US" dirty="0" err="1"/>
              <a:t>pointerVariable</a:t>
            </a:r>
            <a:endParaRPr lang="en-US" dirty="0"/>
          </a:p>
          <a:p>
            <a:pPr lvl="1"/>
            <a:r>
              <a:rPr lang="en-US" dirty="0"/>
              <a:t>Common errors</a:t>
            </a:r>
          </a:p>
          <a:p>
            <a:pPr lvl="2"/>
            <a:r>
              <a:rPr lang="en-US" dirty="0"/>
              <a:t>Dereferencing a pointer whose memory has been deallocated</a:t>
            </a:r>
          </a:p>
          <a:p>
            <a:pPr lvl="3"/>
            <a:r>
              <a:rPr lang="en-US" dirty="0"/>
              <a:t>Address does not belong to that variable anymore</a:t>
            </a:r>
          </a:p>
          <a:p>
            <a:pPr lvl="3"/>
            <a:r>
              <a:rPr lang="en-US" dirty="0"/>
              <a:t>Should set pointer's value to </a:t>
            </a:r>
            <a:r>
              <a:rPr lang="en-US" dirty="0" err="1"/>
              <a:t>nullptr</a:t>
            </a:r>
            <a:r>
              <a:rPr lang="en-US" dirty="0"/>
              <a:t> after deleting</a:t>
            </a:r>
          </a:p>
          <a:p>
            <a:pPr lvl="2"/>
            <a:r>
              <a:rPr lang="en-US" dirty="0"/>
              <a:t>Calling delete on a pointer that has already been deleted can crash the program</a:t>
            </a:r>
          </a:p>
        </p:txBody>
      </p:sp>
    </p:spTree>
    <p:extLst>
      <p:ext uri="{BB962C8B-B14F-4D97-AF65-F5344CB8AC3E}">
        <p14:creationId xmlns:p14="http://schemas.microsoft.com/office/powerpoint/2010/main" val="139606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63B6-C6CE-4212-B0AC-34AC7197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/>
              <a:t>Optional:  Vector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49BC-C324-4AE6-93BA-2318AD422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0392"/>
            <a:ext cx="5181600" cy="5099539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Inventory management with new and delete operators.</a:t>
            </a:r>
          </a:p>
          <a:p>
            <a:r>
              <a:rPr lang="en-US" sz="6400" dirty="0"/>
              <a:t>Uses a vector of pointers.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&lt;vector&gt;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"",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initQty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 // Name of item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itemQuantity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// Number of items available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initQty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itemQuantity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initQty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function to print name/qty attributes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"name: " &lt;&lt;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", " &lt;&lt; "quantity: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itemQuantity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A3C6C-81EA-4D31-81DC-899B8C008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80392"/>
            <a:ext cx="5688623" cy="509953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// Displays all items currently stored in vector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itemsInventory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printAllItems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(const vector&lt;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*&gt;&amp;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itemsInventory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0; // Loop index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// For each item call class member function to print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itemsInventory.size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(); ++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 -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//(*itemsInventory.at(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itemsInventory.at(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// Displays user commands supported by 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printCommands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"Valid commands are: add, print, remove, quit"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vector&lt;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storeInventory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// Vector of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pointers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// Name of item in inventory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productQuantity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    // Quantity of item in inventory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  // User command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0;                       // Position of item in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newItem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     // Pointer used to create an item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          // Pointer used to lookup an item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// Output user options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printCommands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AA2-EA10-4B74-A433-E711276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 Vector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4DCC-83DB-4BE3-85DF-345B295FE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185" y="1825625"/>
            <a:ext cx="615461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!= "quit")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// Prompt user for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"Your command: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== "add") {         // Add new item name/qty to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   New item name: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   New item quantity: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productQuantity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newItem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InventoryItem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productQuantity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storeInventory.push_back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newItem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else if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== "print") {  // Print current item name/qty in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printAllItems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storeInventory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47D9A-7543-469C-B393-CECDC5F9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6646" y="1825625"/>
            <a:ext cx="52841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else if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== "remove") { // Remove item from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   List position number: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if 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storeInventory.size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storeInventory.at(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delete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storeInventory.erase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storeInventory.begin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"Removed item "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"."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      Error removing: Item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listPos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&lt;&lt; " doesn't exist." &lt;&lt;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9379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0598-6DB6-4E68-9725-16F7513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763A-C4A7-45DE-9273-3388C690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and a pointer are nearly the same thing except:</a:t>
            </a:r>
          </a:p>
          <a:p>
            <a:pPr lvl="1"/>
            <a:r>
              <a:rPr lang="en-US" dirty="0"/>
              <a:t>An array's address cannot be changed</a:t>
            </a:r>
          </a:p>
          <a:p>
            <a:pPr lvl="1"/>
            <a:r>
              <a:rPr lang="en-US" dirty="0"/>
              <a:t>Calling the function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varName</a:t>
            </a:r>
            <a:r>
              <a:rPr lang="en-US" dirty="0"/>
              <a:t>) on a pointer always returns 4</a:t>
            </a:r>
          </a:p>
          <a:p>
            <a:pPr lvl="1"/>
            <a:r>
              <a:rPr lang="en-US" dirty="0"/>
              <a:t>Calling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arrayName</a:t>
            </a:r>
            <a:r>
              <a:rPr lang="en-US" dirty="0"/>
              <a:t>) returns the number of bytes in the array</a:t>
            </a:r>
          </a:p>
          <a:p>
            <a:pPr lvl="1"/>
            <a:r>
              <a:rPr lang="en-US" dirty="0"/>
              <a:t>An array parameter inside a function is actually treated as a pointer by the compiler</a:t>
            </a:r>
          </a:p>
          <a:p>
            <a:r>
              <a:rPr lang="en-US" dirty="0"/>
              <a:t>You can use array bracket notation on pointers</a:t>
            </a:r>
          </a:p>
          <a:p>
            <a:r>
              <a:rPr lang="en-US" dirty="0"/>
              <a:t>You can also use pointer notation on arrays</a:t>
            </a:r>
          </a:p>
        </p:txBody>
      </p:sp>
    </p:spTree>
    <p:extLst>
      <p:ext uri="{BB962C8B-B14F-4D97-AF65-F5344CB8AC3E}">
        <p14:creationId xmlns:p14="http://schemas.microsoft.com/office/powerpoint/2010/main" val="347494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9353-CF26-45E1-B1D6-6946B32F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151"/>
          </a:xfrm>
        </p:spPr>
        <p:txBody>
          <a:bodyPr/>
          <a:lstStyle/>
          <a:p>
            <a:r>
              <a:rPr lang="en-US" dirty="0"/>
              <a:t>Arrays vs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DAD7-B1C7-4AFB-97C1-BB531910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512276"/>
            <a:ext cx="11368454" cy="4664687"/>
          </a:xfrm>
        </p:spPr>
        <p:txBody>
          <a:bodyPr/>
          <a:lstStyle/>
          <a:p>
            <a:r>
              <a:rPr lang="en-US" dirty="0"/>
              <a:t>You can declare a pointer to an array of data on the heap:</a:t>
            </a:r>
          </a:p>
          <a:p>
            <a:pPr lvl="1"/>
            <a:r>
              <a:rPr lang="en-US" dirty="0"/>
              <a:t>type *</a:t>
            </a:r>
            <a:r>
              <a:rPr lang="en-US" dirty="0" err="1"/>
              <a:t>varName</a:t>
            </a:r>
            <a:r>
              <a:rPr lang="en-US" dirty="0"/>
              <a:t> = new type[size];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ap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[100];</a:t>
            </a:r>
          </a:p>
          <a:p>
            <a:pPr lvl="1"/>
            <a:r>
              <a:rPr lang="en-US" dirty="0"/>
              <a:t>Adding </a:t>
            </a:r>
            <a:r>
              <a:rPr lang="en-US" dirty="0" err="1"/>
              <a:t>i</a:t>
            </a:r>
            <a:r>
              <a:rPr lang="en-US" dirty="0"/>
              <a:t> to a pointer moves the address to the </a:t>
            </a:r>
            <a:r>
              <a:rPr lang="en-US" dirty="0" err="1"/>
              <a:t>ith</a:t>
            </a:r>
            <a:r>
              <a:rPr lang="en-US" dirty="0"/>
              <a:t> data value past the beginning</a:t>
            </a:r>
          </a:p>
          <a:p>
            <a:pPr lvl="2"/>
            <a:r>
              <a:rPr lang="en-US" dirty="0" err="1"/>
              <a:t>ap</a:t>
            </a:r>
            <a:r>
              <a:rPr lang="en-US" dirty="0"/>
              <a:t> + 1 is an address 4 bytes past the beginning ap.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ap</a:t>
            </a:r>
            <a:r>
              <a:rPr lang="en-US" dirty="0"/>
              <a:t> were a double pointer adding 1 would move 8 bytes</a:t>
            </a:r>
          </a:p>
          <a:p>
            <a:r>
              <a:rPr lang="en-US" dirty="0"/>
              <a:t>To deallocate an array on the heap, use delete[]:</a:t>
            </a:r>
          </a:p>
          <a:p>
            <a:pPr lvl="1"/>
            <a:r>
              <a:rPr lang="en-US" dirty="0"/>
              <a:t>delete[] </a:t>
            </a:r>
            <a:r>
              <a:rPr lang="en-US" dirty="0" err="1"/>
              <a:t>ap</a:t>
            </a:r>
            <a:r>
              <a:rPr lang="en-US" dirty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1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5574-4228-4E57-BD08-71ADDB06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80D7-AC12-4C15-881D-11801A2A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a[SIZE];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*p = 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p[0] = 0; p[1] = 1; p[2]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///4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///12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p[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*(p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///same as above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///a = p;  ///this is an error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 = a; ///this is okay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*p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///prints 1 (second element)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5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3313-5471-4D86-B4E6-0E711085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76EB-2EED-45F8-BAE1-CE78F10E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Pointers and dynamic memory allocation are useful whenever we need an array of data to survive outside the scope of its function</a:t>
            </a:r>
          </a:p>
          <a:p>
            <a:pPr lvl="1"/>
            <a:r>
              <a:rPr lang="en-US" sz="3000" dirty="0"/>
              <a:t>Vectors</a:t>
            </a:r>
          </a:p>
          <a:p>
            <a:pPr lvl="1"/>
            <a:r>
              <a:rPr lang="en-US" sz="3000" dirty="0"/>
              <a:t>Strings</a:t>
            </a:r>
          </a:p>
          <a:p>
            <a:pPr lvl="1"/>
            <a:r>
              <a:rPr lang="en-US" sz="3000" dirty="0"/>
              <a:t>Linked Lists</a:t>
            </a:r>
          </a:p>
          <a:p>
            <a:pPr lvl="2"/>
            <a:r>
              <a:rPr lang="en-US" sz="2600" dirty="0"/>
              <a:t>For a later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AC2D-9136-4FE8-9E1D-F3ABAE8B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CDFF-3310-46D8-9725-D43C9F51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  <a:p>
            <a:pPr lvl="1"/>
            <a:r>
              <a:rPr lang="en-US" dirty="0"/>
              <a:t>A program that allocates memory but then loses the ability to access that memory, typically due to failure to properly destroy/free dynamically allocated memory, is said to have a memory leak.</a:t>
            </a:r>
          </a:p>
          <a:p>
            <a:pPr lvl="1"/>
            <a:r>
              <a:rPr lang="en-US" dirty="0"/>
              <a:t>Some languages have automatic "garbage collection", C and C++ do not</a:t>
            </a:r>
          </a:p>
          <a:p>
            <a:pPr lvl="1"/>
            <a:r>
              <a:rPr lang="en-US" dirty="0"/>
              <a:t>Memory used by the program grows and grows the longer it is running</a:t>
            </a:r>
          </a:p>
        </p:txBody>
      </p:sp>
    </p:spTree>
    <p:extLst>
      <p:ext uri="{BB962C8B-B14F-4D97-AF65-F5344CB8AC3E}">
        <p14:creationId xmlns:p14="http://schemas.microsoft.com/office/powerpoint/2010/main" val="201219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DC8-CEDD-4776-95DD-1A421F8F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E09D-17FB-4ED3-97A5-AC26E11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 = 1000000; ///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approx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 MB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while(counter &lt; 1000)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"Allocating p..."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counter++;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"Number of times allocated: " &lt;&lt; counter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///delete p;   /// used for single elements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///delete[] p;  /// used for arrays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2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D384-1B5B-4F72-9D5D-39BC3697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pointer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F337-6A84-4770-B0C2-DD4BF277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reference parameters closely resemble pointers</a:t>
            </a:r>
          </a:p>
          <a:p>
            <a:r>
              <a:rPr lang="en-US" dirty="0"/>
              <a:t>The compiler implements such parameters using pointers</a:t>
            </a:r>
          </a:p>
          <a:p>
            <a:pPr lvl="1"/>
            <a:r>
              <a:rPr lang="en-US" dirty="0"/>
              <a:t>details are hidden from the programmer</a:t>
            </a:r>
          </a:p>
          <a:p>
            <a:r>
              <a:rPr lang="en-US" dirty="0"/>
              <a:t>In the C language, pass by reference parameters don't exist</a:t>
            </a:r>
          </a:p>
          <a:p>
            <a:pPr lvl="1"/>
            <a:r>
              <a:rPr lang="en-US" dirty="0"/>
              <a:t>must use pointers to achieve the goal of allowing a function to modify an argument</a:t>
            </a:r>
          </a:p>
        </p:txBody>
      </p:sp>
    </p:spTree>
    <p:extLst>
      <p:ext uri="{BB962C8B-B14F-4D97-AF65-F5344CB8AC3E}">
        <p14:creationId xmlns:p14="http://schemas.microsoft.com/office/powerpoint/2010/main" val="69126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7D92-FA16-4638-AF51-AC0EDA0C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pointer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AF43-BB8F-412B-8ADC-0C7DFD0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/>
              <a:t>Pass by pointer: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inputParm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inputParm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inputParm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+ 1;  return;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myFct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2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5574-578E-4409-8B9E-7F13EB50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7F8E-B1A5-4014-9E02-4DCEB0F5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the string and vector use dynamic memory allocation</a:t>
            </a:r>
          </a:p>
          <a:p>
            <a:pPr lvl="1"/>
            <a:r>
              <a:rPr lang="en-US" dirty="0"/>
              <a:t>Vector holds an array of the given data type</a:t>
            </a:r>
          </a:p>
          <a:p>
            <a:pPr lvl="1"/>
            <a:r>
              <a:rPr lang="en-US" dirty="0"/>
              <a:t>String holds an array of chars</a:t>
            </a:r>
          </a:p>
          <a:p>
            <a:r>
              <a:rPr lang="en-US" dirty="0"/>
              <a:t>We will create a class similar to the C++ string</a:t>
            </a:r>
          </a:p>
          <a:p>
            <a:pPr lvl="1"/>
            <a:r>
              <a:rPr lang="en-US" dirty="0"/>
              <a:t>Can be constructed from a C String</a:t>
            </a:r>
          </a:p>
          <a:p>
            <a:pPr lvl="2"/>
            <a:r>
              <a:rPr lang="en-US" dirty="0" err="1"/>
              <a:t>MyString</a:t>
            </a:r>
            <a:r>
              <a:rPr lang="en-US" dirty="0"/>
              <a:t> s("Hello World");</a:t>
            </a:r>
          </a:p>
          <a:p>
            <a:pPr lvl="1"/>
            <a:r>
              <a:rPr lang="en-US" dirty="0"/>
              <a:t>Can be assigned to a different C String,</a:t>
            </a:r>
          </a:p>
          <a:p>
            <a:pPr lvl="2"/>
            <a:r>
              <a:rPr lang="en-US" dirty="0" err="1"/>
              <a:t>s.assign</a:t>
            </a:r>
            <a:r>
              <a:rPr lang="en-US" dirty="0"/>
              <a:t>("How are you doing today?");</a:t>
            </a:r>
          </a:p>
          <a:p>
            <a:pPr lvl="1"/>
            <a:r>
              <a:rPr lang="en-US" dirty="0"/>
              <a:t>Contains a pointer to an array of chars</a:t>
            </a:r>
          </a:p>
          <a:p>
            <a:pPr lvl="2"/>
            <a:r>
              <a:rPr lang="en-US" dirty="0" err="1"/>
              <a:t>sz</a:t>
            </a:r>
            <a:r>
              <a:rPr lang="en-US" dirty="0"/>
              <a:t>: the amount of chars in the array</a:t>
            </a:r>
          </a:p>
          <a:p>
            <a:pPr lvl="2"/>
            <a:r>
              <a:rPr lang="en-US" dirty="0"/>
              <a:t>space: the amount of memory allocated to the array</a:t>
            </a:r>
          </a:p>
          <a:p>
            <a:pPr lvl="1"/>
            <a:r>
              <a:rPr lang="en-US" dirty="0"/>
              <a:t>Will allocate the necessary amount of space on the heap</a:t>
            </a:r>
          </a:p>
          <a:p>
            <a:pPr lvl="2"/>
            <a:r>
              <a:rPr lang="en-US" dirty="0"/>
              <a:t>reserve(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8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6E3-805F-4CB3-B174-995F79B3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86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28D3-3FC6-4FF3-A045-13B2EDFF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70"/>
            <a:ext cx="10515600" cy="5557344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0" dirty="0" err="1"/>
              <a:t>String.h</a:t>
            </a:r>
            <a:r>
              <a:rPr lang="en-US" sz="50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STRING_H_INCLUDED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#define STRING_H_INCLUDED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std::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std::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namespace String   ///to avoid naming conflict with std::string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class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string();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string(const char* 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assign(const char* 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print();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size();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capacity();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reserve(int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#endif // STRING_H_INCLUDED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9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C8BE-CB7A-4C37-BFB4-4A9C8DA9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30622"/>
            <a:ext cx="5181600" cy="55463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String.cpp: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namespace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string::string()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space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string::string(const char* 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int n 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new char[n];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space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for(int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] = s[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void string::assign(const char* 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int n 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if(space &lt;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reserve(n);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for(int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] = s[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0E5E-2015-454E-B4B9-F5CC85803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0621"/>
            <a:ext cx="5181600" cy="55463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void string::print()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for(int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int string::size()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int string::capacity()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void string::reserve(int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char *temp = new char[n];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for(int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++) *(temp +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) = *(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delete[]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space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44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6AE1-1FEC-4D51-9C11-353D3CC5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388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main.cpp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String;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string s("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asdf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s.print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"Space: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s.capacity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"Size: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s.assign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fasdfasdfsadfdsafasdfsdafdsafas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s.print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"Space: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s.capacity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"Size: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s.assign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s.print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///space stays at 31, no need to reallocate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///size drops to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"Space: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s.capacity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&lt;&lt; "Size: "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69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865F-E5F1-49A3-885B-738B3D9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BA82-03EB-43A2-958F-DB1DFA83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434"/>
            <a:ext cx="10515600" cy="4592529"/>
          </a:xfrm>
        </p:spPr>
        <p:txBody>
          <a:bodyPr/>
          <a:lstStyle/>
          <a:p>
            <a:r>
              <a:rPr lang="en-US" dirty="0"/>
              <a:t>When the string goes out of scope, its array does not get deleted</a:t>
            </a:r>
          </a:p>
          <a:p>
            <a:pPr lvl="1"/>
            <a:r>
              <a:rPr lang="en-US" dirty="0"/>
              <a:t>The pointer is lost forever</a:t>
            </a:r>
          </a:p>
          <a:p>
            <a:pPr lvl="1"/>
            <a:r>
              <a:rPr lang="en-US" dirty="0"/>
              <a:t>Memory leak</a:t>
            </a:r>
          </a:p>
          <a:p>
            <a:r>
              <a:rPr lang="en-US" dirty="0"/>
              <a:t>A </a:t>
            </a:r>
            <a:r>
              <a:rPr lang="en-US" b="1" dirty="0"/>
              <a:t>destructor </a:t>
            </a:r>
            <a:r>
              <a:rPr lang="en-US" dirty="0"/>
              <a:t>is automatically called by the compiler when the object is destroyed:</a:t>
            </a:r>
          </a:p>
          <a:p>
            <a:pPr lvl="1"/>
            <a:r>
              <a:rPr lang="en-US" dirty="0"/>
              <a:t>Goes out of scope</a:t>
            </a:r>
          </a:p>
          <a:p>
            <a:pPr lvl="1"/>
            <a:r>
              <a:rPr lang="en-US" dirty="0"/>
              <a:t>Is deleted</a:t>
            </a:r>
          </a:p>
          <a:p>
            <a:pPr lvl="1"/>
            <a:r>
              <a:rPr lang="en-US" dirty="0"/>
              <a:t>Used to delete pointers and prevent memory leaks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0691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D6E3-805F-4CB3-B174-995F79B3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86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28D3-3FC6-4FF3-A045-13B2EDFF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870"/>
            <a:ext cx="10515600" cy="5717244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0" dirty="0"/>
              <a:t>Header File: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STRING_H_INCLUDED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#define STRING_H_INCLUDED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cstring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std::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std::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namespace String   ///to avoid naming conflict with std::string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class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string();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string(const char* 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~string();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assign(const char* 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print();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size();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capacity();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reserve(int 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space;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#endif // STRING_H_INCLUDED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C9B0-BC8C-4D53-9ACE-7A438FF4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589C-A293-4578-9011-317F0E02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Pointers must be declared with a data type</a:t>
            </a:r>
          </a:p>
          <a:p>
            <a:r>
              <a:rPr lang="en-US" dirty="0"/>
              <a:t>To declare a pointer:</a:t>
            </a:r>
          </a:p>
          <a:p>
            <a:pPr lvl="1"/>
            <a:r>
              <a:rPr lang="en-US" dirty="0"/>
              <a:t>type *</a:t>
            </a:r>
            <a:r>
              <a:rPr lang="en-US" dirty="0" err="1"/>
              <a:t>varName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type* </a:t>
            </a:r>
            <a:r>
              <a:rPr lang="en-US" dirty="0" err="1"/>
              <a:t>varName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type *</a:t>
            </a:r>
            <a:r>
              <a:rPr lang="en-US" dirty="0" err="1"/>
              <a:t>varName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type *</a:t>
            </a:r>
            <a:r>
              <a:rPr lang="en-US" dirty="0" err="1"/>
              <a:t>varName</a:t>
            </a:r>
            <a:r>
              <a:rPr lang="en-US" dirty="0"/>
              <a:t> = 0;</a:t>
            </a:r>
          </a:p>
          <a:p>
            <a:pPr lvl="1"/>
            <a:r>
              <a:rPr lang="en-US" dirty="0" err="1"/>
              <a:t>nullptr</a:t>
            </a:r>
            <a:r>
              <a:rPr lang="en-US" dirty="0"/>
              <a:t> is defined as the address 0 in C++11</a:t>
            </a:r>
          </a:p>
          <a:p>
            <a:pPr lvl="1"/>
            <a:r>
              <a:rPr lang="en-US" dirty="0"/>
              <a:t>Older compilers just initialize to 0 or NULL</a:t>
            </a:r>
          </a:p>
          <a:p>
            <a:pPr lvl="1"/>
            <a:r>
              <a:rPr lang="en-US" dirty="0"/>
              <a:t>Note:  Program will crash if that address is accessed</a:t>
            </a:r>
          </a:p>
          <a:p>
            <a:r>
              <a:rPr lang="en-US" dirty="0"/>
              <a:t>Reference operator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varName</a:t>
            </a:r>
            <a:endParaRPr lang="en-US" dirty="0"/>
          </a:p>
          <a:p>
            <a:pPr lvl="1"/>
            <a:r>
              <a:rPr lang="en-US" dirty="0"/>
              <a:t>Prepending &amp; to any variable's name gets the variable's address</a:t>
            </a:r>
          </a:p>
          <a:p>
            <a:pPr lvl="1"/>
            <a:r>
              <a:rPr lang="en-US" dirty="0"/>
              <a:t>Note: this is different than a pass by reference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10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BD49-68A5-4C2B-9A6F-309DD2BB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C583-AFA8-4D5C-B4B4-7A443FCF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String.cpp: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string::~string()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"Destructor called" &lt;&lt; </a:t>
            </a:r>
            <a:r>
              <a:rPr lang="en-US" sz="1800" dirty="0" err="1">
                <a:latin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delete[] </a:t>
            </a:r>
            <a:r>
              <a:rPr lang="en-US" sz="1800" dirty="0" err="1">
                <a:latin typeface="Consolas" panose="020B0609020204030204" pitchFamily="49" charset="0"/>
              </a:rPr>
              <a:t>arr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6941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10A1-CDA0-48B5-A853-212E39DA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C048-48B4-4C27-846D-06896A6D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Dereference operator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varName</a:t>
            </a:r>
            <a:endParaRPr lang="en-US" dirty="0"/>
          </a:p>
          <a:p>
            <a:pPr lvl="1"/>
            <a:r>
              <a:rPr lang="en-US" dirty="0"/>
              <a:t>Used after variable is declared</a:t>
            </a:r>
          </a:p>
          <a:p>
            <a:pPr lvl="1"/>
            <a:r>
              <a:rPr lang="en-US" dirty="0"/>
              <a:t>Prepending * to a pointer variable's name in an expression gets the data to which the variable points</a:t>
            </a:r>
          </a:p>
          <a:p>
            <a:pPr lvl="1"/>
            <a:r>
              <a:rPr lang="en-US" dirty="0"/>
              <a:t>Note:  this means there are two different uses of the * operator, one to declare and one to dereference</a:t>
            </a:r>
          </a:p>
        </p:txBody>
      </p:sp>
    </p:spTree>
    <p:extLst>
      <p:ext uri="{BB962C8B-B14F-4D97-AF65-F5344CB8AC3E}">
        <p14:creationId xmlns:p14="http://schemas.microsoft.com/office/powerpoint/2010/main" val="37576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9342-C0C8-4CE3-A9B5-B3DD96EB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C79D-1287-4CD0-9D49-A8682DE6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883"/>
            <a:ext cx="10515600" cy="5202620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/>
              <a:t>Declare a regular </a:t>
            </a:r>
            <a:r>
              <a:rPr lang="en-US" sz="6200" dirty="0" err="1"/>
              <a:t>int</a:t>
            </a:r>
            <a:r>
              <a:rPr lang="en-US" sz="6200" dirty="0"/>
              <a:t> and a pointer that points to that </a:t>
            </a:r>
            <a:r>
              <a:rPr lang="en-US" sz="6200" dirty="0" err="1"/>
              <a:t>int</a:t>
            </a:r>
            <a:r>
              <a:rPr lang="en-US" sz="6200" dirty="0"/>
              <a:t>:</a:t>
            </a:r>
          </a:p>
          <a:p>
            <a:endParaRPr lang="en-US" sz="5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0; // User defined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 // Pointer to an integer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any number: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"Wrote number into variable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: 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usrInt's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memory address: " &lt;&lt; &amp;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"That address is stored into"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 &lt;&lt; "   pointer variable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usrInt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: 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"Content of what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points to: 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 &lt;&lt; *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myPtr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22970-2AA5-47A8-883D-956F7D460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17897"/>
              </p:ext>
            </p:extLst>
          </p:nvPr>
        </p:nvGraphicFramePr>
        <p:xfrm>
          <a:off x="5651502" y="1703557"/>
          <a:ext cx="57022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866246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15741272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596917777"/>
                    </a:ext>
                  </a:extLst>
                </a:gridCol>
              </a:tblGrid>
              <a:tr h="35887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0x28ff0c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dirty="0"/>
                        <a:t>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0x28ff08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dirty="0"/>
                        <a:t> 0x28ff0c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2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D6E7-AAB4-4A10-B301-8220B008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937"/>
          </a:xfrm>
        </p:spPr>
        <p:txBody>
          <a:bodyPr/>
          <a:lstStyle/>
          <a:p>
            <a:r>
              <a:rPr lang="en-US" dirty="0"/>
              <a:t>Pointer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E6F8-10CB-482F-A12F-F9A7FD2F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062"/>
            <a:ext cx="10515600" cy="4970901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Declare a regular </a:t>
            </a:r>
            <a:r>
              <a:rPr lang="en-US" sz="5000" dirty="0" err="1"/>
              <a:t>int</a:t>
            </a:r>
            <a:r>
              <a:rPr lang="en-US" sz="5000" dirty="0"/>
              <a:t> and a pointer that points to that </a:t>
            </a:r>
            <a:r>
              <a:rPr lang="en-US" sz="5000" dirty="0" err="1"/>
              <a:t>int</a:t>
            </a:r>
            <a:r>
              <a:rPr lang="en-US" sz="5000" dirty="0"/>
              <a:t>, then change the data that the pointer points to, then change the original int.  What is the 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vehicleMpg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double*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valPtr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valPtr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vehicleMpg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valPtr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29.6; // Assigns the number to the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// POINTED TO by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valPtr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vehicleMpg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40;   // Uncomment this later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"Vehicle MPG = "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vehicleMpg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"Vehicle MPG = " &lt;&lt; *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valPtr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B5E2F-362E-4757-9C65-3B46698B5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4464"/>
              </p:ext>
            </p:extLst>
          </p:nvPr>
        </p:nvGraphicFramePr>
        <p:xfrm>
          <a:off x="5651502" y="1974907"/>
          <a:ext cx="57022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866246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15741272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596917777"/>
                    </a:ext>
                  </a:extLst>
                </a:gridCol>
              </a:tblGrid>
              <a:tr h="35887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0x28ff08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vehicleMpg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29.6</a:t>
                      </a:r>
                      <a:r>
                        <a:rPr lang="en-US" dirty="0"/>
                        <a:t>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0x28ff04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0</a:t>
                      </a:r>
                      <a:r>
                        <a:rPr lang="en-US" dirty="0"/>
                        <a:t> 0x28ff08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0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2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7633-83A5-4A12-B3C6-E635F23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Regions:  Heap /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54D61-E9E4-4E3C-A64B-763F74C0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program's memory usage typically includes four different regions:</a:t>
            </a:r>
          </a:p>
          <a:p>
            <a:pPr lvl="1"/>
            <a:r>
              <a:rPr lang="en-US" b="1" i="1" dirty="0"/>
              <a:t>Code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Program instructions</a:t>
            </a:r>
          </a:p>
          <a:p>
            <a:pPr lvl="1"/>
            <a:r>
              <a:rPr lang="en-US" b="1" i="1" dirty="0"/>
              <a:t>Static memory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Global variables (variables declared outside any function) </a:t>
            </a:r>
          </a:p>
          <a:p>
            <a:pPr lvl="2"/>
            <a:r>
              <a:rPr lang="en-US" dirty="0"/>
              <a:t>Static local variables (variables declared inside functions starting with the keyword "static") </a:t>
            </a:r>
          </a:p>
          <a:p>
            <a:pPr lvl="1"/>
            <a:r>
              <a:rPr lang="en-US" b="1" i="1" dirty="0"/>
              <a:t>The stack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Where each function's local variables are allocated during a function call. </a:t>
            </a:r>
          </a:p>
          <a:p>
            <a:pPr lvl="2"/>
            <a:r>
              <a:rPr lang="en-US" dirty="0"/>
              <a:t>A function call adds local variables to the stack, and a return removes them</a:t>
            </a:r>
          </a:p>
          <a:p>
            <a:pPr lvl="1"/>
            <a:r>
              <a:rPr lang="en-US" b="1" i="1" dirty="0"/>
              <a:t>The heap</a:t>
            </a:r>
            <a:r>
              <a:rPr lang="en-US" dirty="0"/>
              <a:t>  </a:t>
            </a:r>
          </a:p>
          <a:p>
            <a:pPr lvl="2"/>
            <a:r>
              <a:rPr lang="en-US" dirty="0"/>
              <a:t>Also called the </a:t>
            </a:r>
            <a:r>
              <a:rPr lang="en-US" b="1" i="1" dirty="0"/>
              <a:t>free store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Memory can be allocated here that is scope free</a:t>
            </a:r>
          </a:p>
          <a:p>
            <a:pPr lvl="2"/>
            <a:r>
              <a:rPr lang="en-US" dirty="0"/>
              <a:t>"new" operator allocates memory here</a:t>
            </a:r>
          </a:p>
          <a:p>
            <a:pPr lvl="2"/>
            <a:r>
              <a:rPr lang="en-US" dirty="0"/>
              <a:t>"delete" operator deallocates memory.</a:t>
            </a:r>
          </a:p>
        </p:txBody>
      </p:sp>
    </p:spTree>
    <p:extLst>
      <p:ext uri="{BB962C8B-B14F-4D97-AF65-F5344CB8AC3E}">
        <p14:creationId xmlns:p14="http://schemas.microsoft.com/office/powerpoint/2010/main" val="93351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BE5D-B4CC-40DC-9BAB-447938B4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Regions:  Heap /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EF015-F1F8-4D50-9FBA-60768D5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86" y="1690688"/>
            <a:ext cx="3384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54DA-BE20-4F6E-B2B4-2C56215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  new, delete, and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CCC2-33C1-4FE4-AFA2-24D4E494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  <a:p>
            <a:pPr lvl="1"/>
            <a:r>
              <a:rPr lang="en-US" dirty="0"/>
              <a:t>An address of a variable declared on the stack is unstable</a:t>
            </a:r>
          </a:p>
          <a:p>
            <a:pPr lvl="2"/>
            <a:r>
              <a:rPr lang="en-US" dirty="0"/>
              <a:t>The memory is automatically allocated on the stack and freed up when the function exits</a:t>
            </a:r>
          </a:p>
          <a:p>
            <a:r>
              <a:rPr lang="en-US" dirty="0"/>
              <a:t>The new operator</a:t>
            </a:r>
          </a:p>
          <a:p>
            <a:pPr lvl="1"/>
            <a:r>
              <a:rPr lang="en-US" dirty="0"/>
              <a:t>Allocates memory on the heap / free store</a:t>
            </a:r>
          </a:p>
          <a:p>
            <a:pPr lvl="1"/>
            <a:r>
              <a:rPr lang="en-US" dirty="0"/>
              <a:t>To declare and allocate an address:</a:t>
            </a:r>
          </a:p>
          <a:p>
            <a:pPr lvl="2"/>
            <a:r>
              <a:rPr lang="en-US" dirty="0"/>
              <a:t>type *</a:t>
            </a:r>
            <a:r>
              <a:rPr lang="en-US" dirty="0" err="1"/>
              <a:t>varName</a:t>
            </a:r>
            <a:r>
              <a:rPr lang="en-US" dirty="0"/>
              <a:t> = new type;</a:t>
            </a:r>
          </a:p>
          <a:p>
            <a:pPr lvl="1"/>
            <a:r>
              <a:rPr lang="en-US" dirty="0"/>
              <a:t>To allocate an address to an already declared pointer</a:t>
            </a:r>
          </a:p>
          <a:p>
            <a:pPr lvl="2"/>
            <a:r>
              <a:rPr lang="en-US" dirty="0" err="1"/>
              <a:t>varName</a:t>
            </a:r>
            <a:r>
              <a:rPr lang="en-US" dirty="0"/>
              <a:t> = new type;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3381</Words>
  <Application>Microsoft Office PowerPoint</Application>
  <PresentationFormat>Widescreen</PresentationFormat>
  <Paragraphs>618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Chapter 14</vt:lpstr>
      <vt:lpstr>Why Pointers</vt:lpstr>
      <vt:lpstr>Pointer Basics</vt:lpstr>
      <vt:lpstr>Pointer Basics</vt:lpstr>
      <vt:lpstr>Pointer Basics</vt:lpstr>
      <vt:lpstr>Pointer Basics</vt:lpstr>
      <vt:lpstr>Memory Regions:  Heap / Stack</vt:lpstr>
      <vt:lpstr>Memory Regions:  Heap / Stack</vt:lpstr>
      <vt:lpstr>Operators:  new, delete, and -&gt;</vt:lpstr>
      <vt:lpstr>Operators:  new, delete, and -&gt;</vt:lpstr>
      <vt:lpstr>Memory Regions:  Heap / Stack</vt:lpstr>
      <vt:lpstr>Operators:  new, delete, and -&gt;</vt:lpstr>
      <vt:lpstr>Operators:  new, delete, and -&gt;</vt:lpstr>
      <vt:lpstr>Operators:  new, delete, and -&gt;</vt:lpstr>
      <vt:lpstr>Optional:  Vector of pointers</vt:lpstr>
      <vt:lpstr>Optional:  Vector of pointers</vt:lpstr>
      <vt:lpstr>Arrays vs Pointers</vt:lpstr>
      <vt:lpstr>Arrays vs Pointers</vt:lpstr>
      <vt:lpstr>Arrays vs Pointers</vt:lpstr>
      <vt:lpstr>Memory Leaks</vt:lpstr>
      <vt:lpstr>Memory Leaks</vt:lpstr>
      <vt:lpstr>Miscellaneous pointer issues</vt:lpstr>
      <vt:lpstr>Miscellaneous pointer issues</vt:lpstr>
      <vt:lpstr>A String Class</vt:lpstr>
      <vt:lpstr>String class</vt:lpstr>
      <vt:lpstr>PowerPoint Presentation</vt:lpstr>
      <vt:lpstr>PowerPoint Presentation</vt:lpstr>
      <vt:lpstr>Destructors</vt:lpstr>
      <vt:lpstr>String class</vt:lpstr>
      <vt:lpstr>Destructor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Ryan</dc:creator>
  <cp:lastModifiedBy>My</cp:lastModifiedBy>
  <cp:revision>154</cp:revision>
  <dcterms:created xsi:type="dcterms:W3CDTF">2017-11-03T00:35:36Z</dcterms:created>
  <dcterms:modified xsi:type="dcterms:W3CDTF">2019-04-19T00:14:17Z</dcterms:modified>
</cp:coreProperties>
</file>