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4" r:id="rId3"/>
    <p:sldId id="305" r:id="rId4"/>
    <p:sldId id="306" r:id="rId5"/>
    <p:sldId id="332" r:id="rId6"/>
    <p:sldId id="307" r:id="rId7"/>
    <p:sldId id="325" r:id="rId8"/>
    <p:sldId id="309" r:id="rId9"/>
    <p:sldId id="339" r:id="rId10"/>
    <p:sldId id="312" r:id="rId11"/>
    <p:sldId id="313" r:id="rId12"/>
    <p:sldId id="338" r:id="rId13"/>
    <p:sldId id="315" r:id="rId14"/>
    <p:sldId id="317" r:id="rId15"/>
    <p:sldId id="318" r:id="rId16"/>
    <p:sldId id="283" r:id="rId17"/>
    <p:sldId id="281" r:id="rId18"/>
    <p:sldId id="326" r:id="rId19"/>
    <p:sldId id="334" r:id="rId20"/>
    <p:sldId id="335" r:id="rId21"/>
    <p:sldId id="330" r:id="rId22"/>
    <p:sldId id="329" r:id="rId23"/>
    <p:sldId id="289" r:id="rId24"/>
    <p:sldId id="288" r:id="rId25"/>
    <p:sldId id="331" r:id="rId26"/>
    <p:sldId id="336" r:id="rId27"/>
    <p:sldId id="337" r:id="rId28"/>
    <p:sldId id="342" r:id="rId29"/>
    <p:sldId id="340" r:id="rId30"/>
    <p:sldId id="343" r:id="rId31"/>
    <p:sldId id="344" r:id="rId32"/>
    <p:sldId id="34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2" autoAdjust="0"/>
    <p:restoredTop sz="95274" autoAdjust="0"/>
  </p:normalViewPr>
  <p:slideViewPr>
    <p:cSldViewPr snapToGrid="0">
      <p:cViewPr varScale="1">
        <p:scale>
          <a:sx n="94" d="100"/>
          <a:sy n="94" d="100"/>
        </p:scale>
        <p:origin x="91" y="187"/>
      </p:cViewPr>
      <p:guideLst/>
    </p:cSldViewPr>
  </p:slideViewPr>
  <p:outlineViewPr>
    <p:cViewPr>
      <p:scale>
        <a:sx n="33" d="100"/>
        <a:sy n="33" d="100"/>
      </p:scale>
      <p:origin x="0" y="-942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60206-C932-4E62-B184-39C9353717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6E3BBC-494E-466C-A0D7-C102CE0A2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DEBBC-3A84-4086-98F4-FFF82CA8E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6B8EB-2EDD-4B44-8B07-3B23ECEE4114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11771-0FD0-4FAB-B0F0-97E411F57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DDC04-6793-4A56-AE11-448CAFD1F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A2A2-AAB1-4BD7-85A8-81CCDE275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543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41B17-F4A2-48DA-A934-98FAB9DA4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79F8E3-5359-4A66-BDE9-816215290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6D973-55D2-40E6-954A-DFDCDCE07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6B8EB-2EDD-4B44-8B07-3B23ECEE4114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557A3-F8DC-4FDD-96E5-A4E59D28A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EF91F-DA55-4F8F-B087-0CCAA6436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A2A2-AAB1-4BD7-85A8-81CCDE275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8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7B6AD5-B0A7-443F-98EC-1C75F73C20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8A9B94-2560-4CA1-BA39-3A07869ED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6DAE0-C112-4C42-B684-74992F8C9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6B8EB-2EDD-4B44-8B07-3B23ECEE4114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9E59E-AFB6-4054-99EA-0CC3FA587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401CD-BB0D-446E-9820-E56F15AE2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A2A2-AAB1-4BD7-85A8-81CCDE275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37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C3831-EEBE-488A-9BDF-8A8A4E7F1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299DA-F43D-4CE1-A7B1-221297257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FBE46-5023-4774-B8AC-C3B34A8B2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6B8EB-2EDD-4B44-8B07-3B23ECEE4114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7621C-7E07-4DE9-8DC8-1358830B1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AC5A0-E1A5-4EAE-ADD4-23CA6E7AA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A2A2-AAB1-4BD7-85A8-81CCDE275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216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485F4-A8C5-4AE9-BC8E-2D72F0460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5522C5-EBB5-4E87-B758-DE96D5C6A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BACBC-29A9-49F4-ABBB-D83BAF172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6B8EB-2EDD-4B44-8B07-3B23ECEE4114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A6991-CE31-403A-9A95-264D33EF2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E8D6D-4434-4D2A-9E75-E590CFA5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A2A2-AAB1-4BD7-85A8-81CCDE275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88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665E1-DE6D-4C87-A126-F3E29FB89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87C3F-58EF-4124-B911-57810AB6C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9A35D4-2277-40AB-92D0-463AFBF8E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44109-7BA9-4C22-A17E-A27CDF9F4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6B8EB-2EDD-4B44-8B07-3B23ECEE4114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153EC4-6445-42D7-BC36-2B8FEE42F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509CEF-5099-42FA-BDE9-1321D8F4B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A2A2-AAB1-4BD7-85A8-81CCDE275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02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8483E-600F-4465-A67C-C8400277C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F79F8-248A-4EF0-A561-B7449F422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4F5727-E987-439C-A51D-9D2CEA908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F10906-DC21-412F-8C12-9BE4343009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426A07-11F0-46C3-9D43-1DB869E91C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AD5B7-DCF7-4FB6-867F-42B3C3C22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6B8EB-2EDD-4B44-8B07-3B23ECEE4114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7429B9-927B-4268-83AC-A793AB359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C770E0-57CB-48EB-ADEF-18008EBD6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A2A2-AAB1-4BD7-85A8-81CCDE275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570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59DC9-ABA5-48F3-B523-DD6EDB1FE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CF5CDA-B592-4C11-AC65-CC458FABD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6B8EB-2EDD-4B44-8B07-3B23ECEE4114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1F5448-6058-4975-A6FF-9188F82C4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E51630-E93D-4E8D-81CA-BF6514A7B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A2A2-AAB1-4BD7-85A8-81CCDE275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90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A858AC-E0B4-43F5-8A75-A6DD41F08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6B8EB-2EDD-4B44-8B07-3B23ECEE4114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73E5C5-9E3E-416B-97F7-33891E48C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B95E4C-6B0F-47CF-9088-D3178A4B0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A2A2-AAB1-4BD7-85A8-81CCDE275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371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C1E3-08E5-47BE-8AAC-3B45D1692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A4B02-D9BB-4678-ACD5-6A2990D47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5F4EA-206D-4C64-8196-4003E30D3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CA4ED-3A85-47A1-8AC6-B67B0A709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6B8EB-2EDD-4B44-8B07-3B23ECEE4114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87B48-4DC9-48C0-A62C-2227F527A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773CD3-33C6-4F46-ADC0-0594816E7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A2A2-AAB1-4BD7-85A8-81CCDE275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54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1112A-9DAE-4B1B-8DD3-BDD49A387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315589-DAF4-4785-819F-8688437142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702986-F397-4BF0-B55D-B59C29DDF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F914F-4070-45E5-8D7F-50701884E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6B8EB-2EDD-4B44-8B07-3B23ECEE4114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489C9-766F-4A68-9F99-C13F27B81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5B857-00E8-4593-A64F-F175A351A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A2A2-AAB1-4BD7-85A8-81CCDE275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246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FE4FA4-1A38-4DF7-988F-B245DC9B7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63D7C-9206-4E21-BD83-943AB6C34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375CD-0D78-47D4-A174-AE656B8622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6B8EB-2EDD-4B44-8B07-3B23ECEE4114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72012-0190-4D32-8717-EE2361871E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0997A-A18F-4AAD-B0BF-C3950D98FE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BA2A2-AAB1-4BD7-85A8-81CCDE275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012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99C8A-CFDF-44AB-8D03-7FAD4DE562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90866B-5AB9-4B48-BCF6-6BAB884AFC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 Strings and C I/O</a:t>
            </a:r>
          </a:p>
        </p:txBody>
      </p:sp>
    </p:spTree>
    <p:extLst>
      <p:ext uri="{BB962C8B-B14F-4D97-AF65-F5344CB8AC3E}">
        <p14:creationId xmlns:p14="http://schemas.microsoft.com/office/powerpoint/2010/main" val="2699560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DBB67-550A-4C44-BC50-D88F2CDF1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9EEEF-56EA-4A21-A0B1-8A95D4C19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20305"/>
          </a:xfrm>
        </p:spPr>
        <p:txBody>
          <a:bodyPr/>
          <a:lstStyle/>
          <a:p>
            <a:r>
              <a:rPr lang="en-US" dirty="0"/>
              <a:t>C String output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("%s", </a:t>
            </a:r>
            <a:r>
              <a:rPr lang="en-US" dirty="0" err="1">
                <a:latin typeface="Consolas" panose="020B0609020204030204" pitchFamily="49" charset="0"/>
              </a:rPr>
              <a:t>userString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en-US" dirty="0"/>
          </a:p>
          <a:p>
            <a:r>
              <a:rPr lang="en-US" dirty="0"/>
              <a:t>C String input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scanf</a:t>
            </a:r>
            <a:r>
              <a:rPr lang="en-US" dirty="0">
                <a:latin typeface="Consolas" panose="020B0609020204030204" pitchFamily="49" charset="0"/>
              </a:rPr>
              <a:t>("%s", str);</a:t>
            </a:r>
          </a:p>
          <a:p>
            <a:pPr lvl="2"/>
            <a:r>
              <a:rPr lang="en-US" sz="2400" dirty="0"/>
              <a:t>Do not need the &amp; here because str, being an array, is already an address</a:t>
            </a:r>
          </a:p>
          <a:p>
            <a:pPr lvl="1"/>
            <a:r>
              <a:rPr lang="en-US" dirty="0"/>
              <a:t>'\0' is automatically written to the end of str</a:t>
            </a:r>
          </a:p>
          <a:p>
            <a:pPr lvl="1"/>
            <a:r>
              <a:rPr lang="en-US" dirty="0"/>
              <a:t>In C++:  </a:t>
            </a:r>
            <a:r>
              <a:rPr lang="en-US" dirty="0" err="1"/>
              <a:t>cin</a:t>
            </a:r>
            <a:r>
              <a:rPr lang="en-US" dirty="0"/>
              <a:t> &gt;&gt; str; </a:t>
            </a:r>
          </a:p>
          <a:p>
            <a:r>
              <a:rPr lang="en-US" dirty="0" err="1"/>
              <a:t>scanf</a:t>
            </a:r>
            <a:r>
              <a:rPr lang="en-US" dirty="0"/>
              <a:t> for a string acts like </a:t>
            </a:r>
            <a:r>
              <a:rPr lang="en-US" dirty="0" err="1"/>
              <a:t>cin</a:t>
            </a:r>
            <a:endParaRPr lang="en-US" dirty="0"/>
          </a:p>
          <a:p>
            <a:pPr lvl="1"/>
            <a:r>
              <a:rPr lang="en-US" dirty="0"/>
              <a:t>Automatically skips initial whitespace </a:t>
            </a:r>
          </a:p>
          <a:p>
            <a:pPr lvl="1"/>
            <a:r>
              <a:rPr lang="en-US" dirty="0"/>
              <a:t>then gets characters until the next whitespace is seen </a:t>
            </a:r>
          </a:p>
          <a:p>
            <a:pPr lvl="1"/>
            <a:r>
              <a:rPr lang="en-US" dirty="0"/>
              <a:t>leaves trailing whitespace in the read buffer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846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92348-672D-48C9-8B43-51AC4D17A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8261"/>
          </a:xfrm>
        </p:spPr>
        <p:txBody>
          <a:bodyPr>
            <a:normAutofit fontScale="90000"/>
          </a:bodyPr>
          <a:lstStyle/>
          <a:p>
            <a:r>
              <a:rPr lang="en-US" dirty="0"/>
              <a:t>C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D57EB-CFAA-4DEC-81A2-8C9718735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5657"/>
            <a:ext cx="10515600" cy="5317217"/>
          </a:xfrm>
        </p:spPr>
        <p:txBody>
          <a:bodyPr>
            <a:normAutofit fontScale="40000" lnSpcReduction="20000"/>
          </a:bodyPr>
          <a:lstStyle/>
          <a:p>
            <a:r>
              <a:rPr lang="en-US" sz="5000" dirty="0"/>
              <a:t>Reading an input string containing spaces using </a:t>
            </a:r>
            <a:r>
              <a:rPr lang="en-US" sz="5000" dirty="0" err="1"/>
              <a:t>scanf</a:t>
            </a:r>
            <a:r>
              <a:rPr lang="en-US" sz="5000" dirty="0"/>
              <a:t> stops at the first space.</a:t>
            </a:r>
          </a:p>
          <a:p>
            <a:r>
              <a:rPr lang="en-US" sz="5000" dirty="0"/>
              <a:t>Try inputting two words separated by spaces and watch the error</a:t>
            </a:r>
          </a:p>
          <a:p>
            <a:pPr marL="0" indent="0">
              <a:buNone/>
            </a:pPr>
            <a:endParaRPr lang="en-US" sz="3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3500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35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35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string.h</a:t>
            </a:r>
            <a:r>
              <a:rPr lang="en-US" sz="35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3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>
                <a:latin typeface="Consolas" panose="020B0609020204030204" pitchFamily="49" charset="0"/>
                <a:cs typeface="Consolas" panose="020B0609020204030204" pitchFamily="49" charset="0"/>
              </a:rPr>
              <a:t>    char </a:t>
            </a:r>
            <a:r>
              <a:rPr lang="en-US" sz="3500" dirty="0" err="1">
                <a:latin typeface="Consolas" panose="020B0609020204030204" pitchFamily="49" charset="0"/>
                <a:cs typeface="Consolas" panose="020B0609020204030204" pitchFamily="49" charset="0"/>
              </a:rPr>
              <a:t>homePlanet</a:t>
            </a:r>
            <a:r>
              <a:rPr lang="en-US" sz="3500" dirty="0">
                <a:latin typeface="Consolas" panose="020B0609020204030204" pitchFamily="49" charset="0"/>
                <a:cs typeface="Consolas" panose="020B0609020204030204" pitchFamily="49" charset="0"/>
              </a:rPr>
              <a:t>[] = "Earth";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5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3500" dirty="0">
                <a:latin typeface="Consolas" panose="020B0609020204030204" pitchFamily="49" charset="0"/>
                <a:cs typeface="Consolas" panose="020B0609020204030204" pitchFamily="49" charset="0"/>
              </a:rPr>
              <a:t>("Size of array: %d\n", </a:t>
            </a:r>
            <a:r>
              <a:rPr lang="en-US" sz="35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35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3500" dirty="0" err="1">
                <a:latin typeface="Consolas" panose="020B0609020204030204" pitchFamily="49" charset="0"/>
                <a:cs typeface="Consolas" panose="020B0609020204030204" pitchFamily="49" charset="0"/>
              </a:rPr>
              <a:t>homePlanet</a:t>
            </a:r>
            <a:r>
              <a:rPr lang="en-US" sz="3500" dirty="0">
                <a:latin typeface="Consolas" panose="020B0609020204030204" pitchFamily="49" charset="0"/>
                <a:cs typeface="Consolas" panose="020B0609020204030204" pitchFamily="49" charset="0"/>
              </a:rPr>
              <a:t>)); ///6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500" dirty="0" err="1">
                <a:latin typeface="Consolas" panose="020B0609020204030204" pitchFamily="49" charset="0"/>
                <a:cs typeface="Consolas" panose="020B0609020204030204" pitchFamily="49" charset="0"/>
              </a:rPr>
              <a:t>strcpy</a:t>
            </a:r>
            <a:r>
              <a:rPr lang="en-US" sz="35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3500" dirty="0" err="1">
                <a:latin typeface="Consolas" panose="020B0609020204030204" pitchFamily="49" charset="0"/>
                <a:cs typeface="Consolas" panose="020B0609020204030204" pitchFamily="49" charset="0"/>
              </a:rPr>
              <a:t>homePlanet</a:t>
            </a:r>
            <a:r>
              <a:rPr lang="en-US" sz="3500" dirty="0">
                <a:latin typeface="Consolas" panose="020B0609020204030204" pitchFamily="49" charset="0"/>
                <a:cs typeface="Consolas" panose="020B0609020204030204" pitchFamily="49" charset="0"/>
              </a:rPr>
              <a:t>, "Mars");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5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3500" dirty="0">
                <a:latin typeface="Consolas" panose="020B0609020204030204" pitchFamily="49" charset="0"/>
                <a:cs typeface="Consolas" panose="020B0609020204030204" pitchFamily="49" charset="0"/>
              </a:rPr>
              <a:t>("%s\n", </a:t>
            </a:r>
            <a:r>
              <a:rPr lang="en-US" sz="3500" dirty="0" err="1">
                <a:latin typeface="Consolas" panose="020B0609020204030204" pitchFamily="49" charset="0"/>
                <a:cs typeface="Consolas" panose="020B0609020204030204" pitchFamily="49" charset="0"/>
              </a:rPr>
              <a:t>homePlanet</a:t>
            </a:r>
            <a:r>
              <a:rPr lang="en-US" sz="35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3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>
                <a:latin typeface="Consolas" panose="020B0609020204030204" pitchFamily="49" charset="0"/>
                <a:cs typeface="Consolas" panose="020B0609020204030204" pitchFamily="49" charset="0"/>
              </a:rPr>
              <a:t>    char </a:t>
            </a:r>
            <a:r>
              <a:rPr lang="en-US" sz="3500" dirty="0" err="1">
                <a:latin typeface="Consolas" panose="020B0609020204030204" pitchFamily="49" charset="0"/>
                <a:cs typeface="Consolas" panose="020B0609020204030204" pitchFamily="49" charset="0"/>
              </a:rPr>
              <a:t>firstString</a:t>
            </a:r>
            <a:r>
              <a:rPr lang="en-US" sz="3500" dirty="0">
                <a:latin typeface="Consolas" panose="020B0609020204030204" pitchFamily="49" charset="0"/>
                <a:cs typeface="Consolas" panose="020B0609020204030204" pitchFamily="49" charset="0"/>
              </a:rPr>
              <a:t>[50];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>
                <a:latin typeface="Consolas" panose="020B0609020204030204" pitchFamily="49" charset="0"/>
                <a:cs typeface="Consolas" panose="020B0609020204030204" pitchFamily="49" charset="0"/>
              </a:rPr>
              <a:t>    char </a:t>
            </a:r>
            <a:r>
              <a:rPr lang="en-US" sz="3500" dirty="0" err="1">
                <a:latin typeface="Consolas" panose="020B0609020204030204" pitchFamily="49" charset="0"/>
                <a:cs typeface="Consolas" panose="020B0609020204030204" pitchFamily="49" charset="0"/>
              </a:rPr>
              <a:t>secondString</a:t>
            </a:r>
            <a:r>
              <a:rPr lang="en-US" sz="3500" dirty="0">
                <a:latin typeface="Consolas" panose="020B0609020204030204" pitchFamily="49" charset="0"/>
                <a:cs typeface="Consolas" panose="020B0609020204030204" pitchFamily="49" charset="0"/>
              </a:rPr>
              <a:t>[50];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3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5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3500" dirty="0">
                <a:latin typeface="Consolas" panose="020B0609020204030204" pitchFamily="49" charset="0"/>
                <a:cs typeface="Consolas" panose="020B0609020204030204" pitchFamily="49" charset="0"/>
              </a:rPr>
              <a:t>("Type two strings, separated by whitespace.\n");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500" dirty="0" err="1"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US" sz="3500" dirty="0">
                <a:latin typeface="Consolas" panose="020B0609020204030204" pitchFamily="49" charset="0"/>
                <a:cs typeface="Consolas" panose="020B0609020204030204" pitchFamily="49" charset="0"/>
              </a:rPr>
              <a:t>("%s", </a:t>
            </a:r>
            <a:r>
              <a:rPr lang="en-US" sz="3500" dirty="0" err="1">
                <a:latin typeface="Consolas" panose="020B0609020204030204" pitchFamily="49" charset="0"/>
                <a:cs typeface="Consolas" panose="020B0609020204030204" pitchFamily="49" charset="0"/>
              </a:rPr>
              <a:t>firstString</a:t>
            </a:r>
            <a:r>
              <a:rPr lang="en-US" sz="35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500" dirty="0" err="1"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US" sz="3500" dirty="0">
                <a:latin typeface="Consolas" panose="020B0609020204030204" pitchFamily="49" charset="0"/>
                <a:cs typeface="Consolas" panose="020B0609020204030204" pitchFamily="49" charset="0"/>
              </a:rPr>
              <a:t>("%s", </a:t>
            </a:r>
            <a:r>
              <a:rPr lang="en-US" sz="3500" dirty="0" err="1">
                <a:latin typeface="Consolas" panose="020B0609020204030204" pitchFamily="49" charset="0"/>
                <a:cs typeface="Consolas" panose="020B0609020204030204" pitchFamily="49" charset="0"/>
              </a:rPr>
              <a:t>secondString</a:t>
            </a:r>
            <a:r>
              <a:rPr lang="en-US" sz="35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35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>
                <a:latin typeface="Consolas" panose="020B0609020204030204" pitchFamily="49" charset="0"/>
              </a:rPr>
              <a:t>    </a:t>
            </a:r>
            <a:r>
              <a:rPr lang="en-US" sz="3500" dirty="0" err="1">
                <a:latin typeface="Consolas" panose="020B0609020204030204" pitchFamily="49" charset="0"/>
              </a:rPr>
              <a:t>printf</a:t>
            </a:r>
            <a:r>
              <a:rPr lang="en-US" sz="3500" dirty="0">
                <a:latin typeface="Consolas" panose="020B0609020204030204" pitchFamily="49" charset="0"/>
              </a:rPr>
              <a:t>("\n");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>
                <a:latin typeface="Consolas" panose="020B0609020204030204" pitchFamily="49" charset="0"/>
              </a:rPr>
              <a:t>    </a:t>
            </a:r>
            <a:r>
              <a:rPr lang="en-US" sz="3500" dirty="0" err="1">
                <a:latin typeface="Consolas" panose="020B0609020204030204" pitchFamily="49" charset="0"/>
              </a:rPr>
              <a:t>printf</a:t>
            </a:r>
            <a:r>
              <a:rPr lang="en-US" sz="3500" dirty="0">
                <a:latin typeface="Consolas" panose="020B0609020204030204" pitchFamily="49" charset="0"/>
              </a:rPr>
              <a:t>("You typed: %s %s\n", </a:t>
            </a:r>
            <a:r>
              <a:rPr lang="en-US" sz="3500" dirty="0" err="1">
                <a:latin typeface="Consolas" panose="020B0609020204030204" pitchFamily="49" charset="0"/>
                <a:cs typeface="Consolas" panose="020B0609020204030204" pitchFamily="49" charset="0"/>
              </a:rPr>
              <a:t>firstString</a:t>
            </a:r>
            <a:r>
              <a:rPr lang="en-US" sz="3500" dirty="0">
                <a:latin typeface="Consolas" panose="020B0609020204030204" pitchFamily="49" charset="0"/>
              </a:rPr>
              <a:t>, </a:t>
            </a:r>
            <a:r>
              <a:rPr lang="en-US" sz="3500" dirty="0" err="1">
                <a:latin typeface="Consolas" panose="020B0609020204030204" pitchFamily="49" charset="0"/>
                <a:cs typeface="Consolas" panose="020B0609020204030204" pitchFamily="49" charset="0"/>
              </a:rPr>
              <a:t>secondString</a:t>
            </a:r>
            <a:r>
              <a:rPr lang="en-US" sz="35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35023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55AFE-DF70-4FA4-AAD3-FAC9869FB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1CCA8-399A-4FD2-B796-96B9807EF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both at once shortcut (optional):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("%s %s",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firstString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secondString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114534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2E19A-BFC4-407A-B42E-22DC0249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67BFA-B429-4DA4-967A-5D399FF5E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Equal strings have the same number of characters, and each corresponding character is identical.</a:t>
            </a:r>
          </a:p>
          <a:p>
            <a:r>
              <a:rPr lang="en-US" dirty="0" err="1"/>
              <a:t>strcmp</a:t>
            </a:r>
            <a:r>
              <a:rPr lang="en-US" dirty="0"/>
              <a:t>(str1, str2)</a:t>
            </a:r>
          </a:p>
          <a:p>
            <a:pPr lvl="1"/>
            <a:r>
              <a:rPr lang="en-US" dirty="0"/>
              <a:t> returns 0 if the strings are equal, and some non-zero value otherwise</a:t>
            </a:r>
          </a:p>
          <a:p>
            <a:pPr lvl="1"/>
            <a:r>
              <a:rPr lang="en-US" dirty="0"/>
              <a:t> </a:t>
            </a:r>
            <a:r>
              <a:rPr lang="en-US" dirty="0" err="1"/>
              <a:t>strcmp</a:t>
            </a:r>
            <a:r>
              <a:rPr lang="en-US" dirty="0"/>
              <a:t>(str1, str2) == 0 indicates equality</a:t>
            </a:r>
          </a:p>
          <a:p>
            <a:r>
              <a:rPr lang="en-US" dirty="0"/>
              <a:t>Common errors</a:t>
            </a:r>
          </a:p>
          <a:p>
            <a:pPr lvl="1"/>
            <a:r>
              <a:rPr lang="en-US" dirty="0"/>
              <a:t>omitting the == 0 from </a:t>
            </a:r>
            <a:r>
              <a:rPr lang="en-US" dirty="0" err="1"/>
              <a:t>strcmp</a:t>
            </a:r>
            <a:r>
              <a:rPr lang="en-US" dirty="0"/>
              <a:t>(str1, str2) == 0</a:t>
            </a:r>
          </a:p>
          <a:p>
            <a:pPr lvl="2"/>
            <a:r>
              <a:rPr lang="en-US" dirty="0"/>
              <a:t>Evaluated as true if nonzero, opposite of what we want</a:t>
            </a:r>
          </a:p>
          <a:p>
            <a:pPr lvl="1"/>
            <a:r>
              <a:rPr lang="en-US" dirty="0"/>
              <a:t>compare two strings using str1 == str2</a:t>
            </a:r>
          </a:p>
          <a:p>
            <a:pPr lvl="2"/>
            <a:r>
              <a:rPr lang="en-US" dirty="0"/>
              <a:t>Will compare the addresses of the arrays</a:t>
            </a:r>
          </a:p>
          <a:p>
            <a:pPr lvl="1"/>
            <a:r>
              <a:rPr lang="en-US" dirty="0"/>
              <a:t>forgetting that case matters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500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ED0B0-F75C-4AA6-91C3-A82CCDE74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DBB14-A7A2-4C92-B95E-F97A2DC1A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7439"/>
            <a:ext cx="10515600" cy="4351338"/>
          </a:xfrm>
        </p:spPr>
        <p:txBody>
          <a:bodyPr/>
          <a:lstStyle/>
          <a:p>
            <a:r>
              <a:rPr lang="en-US" dirty="0" err="1"/>
              <a:t>strcmp</a:t>
            </a:r>
            <a:r>
              <a:rPr lang="en-US" dirty="0"/>
              <a:t> can be used to compare alphabetical order</a:t>
            </a:r>
          </a:p>
          <a:p>
            <a:pPr lvl="1"/>
            <a:r>
              <a:rPr lang="en-US" dirty="0"/>
              <a:t>Greater than indicates later in the alphabet</a:t>
            </a:r>
          </a:p>
          <a:p>
            <a:pPr lvl="1"/>
            <a:r>
              <a:rPr lang="en-US" dirty="0"/>
              <a:t>lowercase is greater than uppercase (ASCII values are greater)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599159C-98A3-4909-B35D-4214F8474C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012443"/>
              </p:ext>
            </p:extLst>
          </p:nvPr>
        </p:nvGraphicFramePr>
        <p:xfrm>
          <a:off x="838200" y="3231674"/>
          <a:ext cx="9845352" cy="1539240"/>
        </p:xfrm>
        <a:graphic>
          <a:graphicData uri="http://schemas.openxmlformats.org/drawingml/2006/table">
            <a:tbl>
              <a:tblPr firstRow="1"/>
              <a:tblGrid>
                <a:gridCol w="3281784">
                  <a:extLst>
                    <a:ext uri="{9D8B030D-6E8A-4147-A177-3AD203B41FA5}">
                      <a16:colId xmlns:a16="http://schemas.microsoft.com/office/drawing/2014/main" val="1993056103"/>
                    </a:ext>
                  </a:extLst>
                </a:gridCol>
                <a:gridCol w="3281784">
                  <a:extLst>
                    <a:ext uri="{9D8B030D-6E8A-4147-A177-3AD203B41FA5}">
                      <a16:colId xmlns:a16="http://schemas.microsoft.com/office/drawing/2014/main" val="3541980921"/>
                    </a:ext>
                  </a:extLst>
                </a:gridCol>
                <a:gridCol w="3281784">
                  <a:extLst>
                    <a:ext uri="{9D8B030D-6E8A-4147-A177-3AD203B41FA5}">
                      <a16:colId xmlns:a16="http://schemas.microsoft.com/office/drawing/2014/main" val="30109414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effectLst/>
                        </a:rPr>
                        <a:t>Relation</a:t>
                      </a: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</a:rPr>
                        <a:t>Returns</a:t>
                      </a: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</a:rPr>
                        <a:t>Expression to detect</a:t>
                      </a: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9732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str1 less than str2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 Negative number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 strcmp(str1, str2) &lt; 0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7240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str1 equal to str2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 0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 strcmp(str1, str2) == 0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1344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str1 greater than str2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  Positive number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  </a:t>
                      </a:r>
                      <a:r>
                        <a:rPr lang="en-US" dirty="0" err="1">
                          <a:effectLst/>
                        </a:rPr>
                        <a:t>strcmp</a:t>
                      </a:r>
                      <a:r>
                        <a:rPr lang="en-US" dirty="0">
                          <a:effectLst/>
                        </a:rPr>
                        <a:t>(str1, str2) &gt; 0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98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5364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7348E-9375-4B55-8E66-732B56215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589"/>
          </a:xfrm>
        </p:spPr>
        <p:txBody>
          <a:bodyPr>
            <a:normAutofit fontScale="90000"/>
          </a:bodyPr>
          <a:lstStyle/>
          <a:p>
            <a:r>
              <a:rPr lang="en-US" dirty="0"/>
              <a:t>String 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856B2-5650-4604-BA8A-74FD7D424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1164"/>
            <a:ext cx="10515600" cy="5341711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string.h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char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firstString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[50];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char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secondString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[50];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("Type two strings, separated by whitespace.\n");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("%s %s",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firstString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secondString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("Alphabetized:\n");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if(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strcmp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firstString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secondString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&lt; 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("%s %s\n",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firstString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secondString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else if(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strcmp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firstString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secondString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&gt; 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("%s %s\n",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secondString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firstString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///else if(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strcmp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firstString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secondString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== 0))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else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("The strings are equal!\n");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1745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D7739-5039-41E7-A818-074F02F03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2996"/>
          </a:xfrm>
        </p:spPr>
        <p:txBody>
          <a:bodyPr/>
          <a:lstStyle/>
          <a:p>
            <a:r>
              <a:rPr lang="en-US" dirty="0"/>
              <a:t>C String library functions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B3C9DBB-603A-4DD8-8AFC-017CC02EED8C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68779"/>
          <a:ext cx="10515600" cy="4203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95004690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732520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Function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510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strcmp</a:t>
                      </a:r>
                      <a:r>
                        <a:rPr 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i="0" dirty="0"/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strcmp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(str1, str2) </a:t>
                      </a:r>
                      <a:br>
                        <a:rPr lang="en-US" sz="1600" dirty="0"/>
                      </a:br>
                      <a:br>
                        <a:rPr lang="en-US" sz="1600" dirty="0"/>
                      </a:b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0 if str1 and str2 are equal, non-zero if they differ.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578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strcpy</a:t>
                      </a:r>
                      <a:r>
                        <a:rPr 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algn="l"/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strcpy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destStr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sourceStr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b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Copies </a:t>
                      </a: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sourceStr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(including null character) to </a:t>
                      </a: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destStr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2751491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strncpy</a:t>
                      </a:r>
                      <a:r>
                        <a:rPr lang="en-US" sz="18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algn="l"/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strncpy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destStr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sourceStr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numChars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b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br>
                        <a:rPr lang="en-US" sz="135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Copies up to </a:t>
                      </a: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numChars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characters.  Will not necessarily copy the null terminator, unless included in </a:t>
                      </a: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sourceStr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2255163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strlen</a:t>
                      </a:r>
                      <a:r>
                        <a:rPr 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i="0" dirty="0"/>
                    </a:p>
                    <a:p>
                      <a:pPr algn="l"/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strlen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sourceStr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 </a:t>
                      </a:r>
                      <a:br>
                        <a:rPr lang="en-US" sz="1600" dirty="0">
                          <a:effectLst/>
                        </a:rPr>
                      </a:b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Returns number of characters in </a:t>
                      </a:r>
                      <a:r>
                        <a:rPr lang="en-US" sz="1600" dirty="0" err="1">
                          <a:effectLst/>
                        </a:rPr>
                        <a:t>sourceStr</a:t>
                      </a:r>
                      <a:r>
                        <a:rPr lang="en-US" sz="1600" dirty="0">
                          <a:effectLst/>
                        </a:rPr>
                        <a:t> up to, but not including, first null character. </a:t>
                      </a:r>
                      <a:r>
                        <a:rPr lang="en-US" sz="1600" dirty="0" err="1">
                          <a:effectLst/>
                        </a:rPr>
                        <a:t>size_t</a:t>
                      </a:r>
                      <a:r>
                        <a:rPr lang="en-US" sz="1600" dirty="0">
                          <a:effectLst/>
                        </a:rPr>
                        <a:t> is unsigned counting type.</a:t>
                      </a:r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114214584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35A831D-74D2-4665-B3E8-9C95AD18B319}"/>
              </a:ext>
            </a:extLst>
          </p:cNvPr>
          <p:cNvSpPr txBox="1"/>
          <p:nvPr/>
        </p:nvSpPr>
        <p:spPr>
          <a:xfrm>
            <a:off x="838200" y="1298122"/>
            <a:ext cx="5216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string.h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126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09A5B-DAB8-4352-878E-7454C7B7E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5319"/>
            <a:ext cx="10515600" cy="688068"/>
          </a:xfrm>
        </p:spPr>
        <p:txBody>
          <a:bodyPr>
            <a:normAutofit fontScale="90000"/>
          </a:bodyPr>
          <a:lstStyle/>
          <a:p>
            <a:r>
              <a:rPr lang="en-US" dirty="0"/>
              <a:t>C String library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3BF7F-47AF-43EA-BEDE-AC6B76E5C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7300"/>
            <a:ext cx="10515600" cy="4919663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cs typeface="Consolas" panose="020B0609020204030204" pitchFamily="49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6CBBC94-C052-4CA7-AA82-270674E08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910361"/>
              </p:ext>
            </p:extLst>
          </p:nvPr>
        </p:nvGraphicFramePr>
        <p:xfrm>
          <a:off x="838200" y="1257300"/>
          <a:ext cx="10713098" cy="49351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6549">
                  <a:extLst>
                    <a:ext uri="{9D8B030D-6E8A-4147-A177-3AD203B41FA5}">
                      <a16:colId xmlns:a16="http://schemas.microsoft.com/office/drawing/2014/main" val="750656224"/>
                    </a:ext>
                  </a:extLst>
                </a:gridCol>
                <a:gridCol w="5356549">
                  <a:extLst>
                    <a:ext uri="{9D8B030D-6E8A-4147-A177-3AD203B41FA5}">
                      <a16:colId xmlns:a16="http://schemas.microsoft.com/office/drawing/2014/main" val="535106633"/>
                    </a:ext>
                  </a:extLst>
                </a:gridCol>
              </a:tblGrid>
              <a:tr h="331538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Function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475622"/>
                  </a:ext>
                </a:extLst>
              </a:tr>
              <a:tr h="7267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strcat</a:t>
                      </a:r>
                      <a:r>
                        <a:rPr lang="en-US" sz="18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i="0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strcat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destStr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sourceStr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 </a:t>
                      </a:r>
                      <a:b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b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Copies </a:t>
                      </a: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sourceStr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(up to and including null character) to end of </a:t>
                      </a: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destStr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(starting at </a:t>
                      </a: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destStr's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null character).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732084273"/>
                  </a:ext>
                </a:extLst>
              </a:tr>
              <a:tr h="7267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strncat</a:t>
                      </a:r>
                      <a:r>
                        <a:rPr lang="en-US" sz="18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strncat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destStr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sourceStr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numChars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br>
                        <a:rPr lang="en-US" sz="135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br>
                        <a:rPr lang="en-US" sz="135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Copies up to </a:t>
                      </a: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numChars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characters to </a:t>
                      </a: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destStr's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end, then appends null character.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730672964"/>
                  </a:ext>
                </a:extLst>
              </a:tr>
              <a:tr h="9263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Uses pointers, for use later: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strchr</a:t>
                      </a:r>
                      <a:r>
                        <a:rPr lang="en-US" b="1" i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()</a:t>
                      </a:r>
                      <a:endParaRPr lang="en-US" i="0" dirty="0">
                        <a:effectLst/>
                      </a:endParaRPr>
                    </a:p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>
                          <a:latin typeface="Consolas" panose="020B0609020204030204" pitchFamily="49" charset="0"/>
                        </a:rPr>
                        <a:t>strchr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dirty="0" err="1">
                          <a:latin typeface="Consolas" panose="020B0609020204030204" pitchFamily="49" charset="0"/>
                        </a:rPr>
                        <a:t>sourceStr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latin typeface="Consolas" panose="020B0609020204030204" pitchFamily="49" charset="0"/>
                        </a:rPr>
                        <a:t>searchChar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</a:t>
                      </a:r>
                      <a:br>
                        <a:rPr lang="en-US" sz="1600" dirty="0"/>
                      </a:br>
                      <a:br>
                        <a:rPr lang="en-US" sz="1600" dirty="0"/>
                      </a:br>
                      <a:r>
                        <a:rPr lang="en-US" sz="1600" dirty="0"/>
                        <a:t>R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eturns address of first occurrence of </a:t>
                      </a: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searchChar</a:t>
                      </a:r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NULL if </a:t>
                      </a: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searchChar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was not found</a:t>
                      </a:r>
                    </a:p>
                    <a:p>
                      <a:pPr algn="l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NULL is a 4 byte value of 0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678922099"/>
                  </a:ext>
                </a:extLst>
              </a:tr>
              <a:tr h="9263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Uses pointers, for use later: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strstr</a:t>
                      </a:r>
                      <a:r>
                        <a:rPr lang="en-US" b="1" i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()</a:t>
                      </a:r>
                      <a:endParaRPr lang="en-US" i="0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latin typeface="Consolas" panose="020B0609020204030204" pitchFamily="49" charset="0"/>
                        </a:rPr>
                        <a:t>strstr(</a:t>
                      </a:r>
                      <a:r>
                        <a:rPr lang="en-US" sz="1600" dirty="0" err="1">
                          <a:latin typeface="Consolas" panose="020B0609020204030204" pitchFamily="49" charset="0"/>
                        </a:rPr>
                        <a:t>sourceStr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latin typeface="Consolas" panose="020B0609020204030204" pitchFamily="49" charset="0"/>
                        </a:rPr>
                        <a:t>searchStr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algn="l"/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Same as </a:t>
                      </a: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strchr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but searches for a C String instead of one char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747294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9444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4DD62-2C29-469C-AF9D-23FA7590D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0920"/>
          </a:xfrm>
        </p:spPr>
        <p:txBody>
          <a:bodyPr>
            <a:normAutofit fontScale="90000"/>
          </a:bodyPr>
          <a:lstStyle/>
          <a:p>
            <a:r>
              <a:rPr lang="en-US" dirty="0"/>
              <a:t>Character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D2AED-AB48-4506-A3E0-A9196CEC3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5851"/>
            <a:ext cx="10515600" cy="334736"/>
          </a:xfrm>
        </p:spPr>
        <p:txBody>
          <a:bodyPr>
            <a:noAutofit/>
          </a:bodyPr>
          <a:lstStyle/>
          <a:p>
            <a:r>
              <a:rPr lang="en-US" sz="1800" dirty="0"/>
              <a:t>#include &lt;</a:t>
            </a:r>
            <a:r>
              <a:rPr lang="en-US" sz="1800" dirty="0" err="1"/>
              <a:t>ctype.h</a:t>
            </a:r>
            <a:r>
              <a:rPr lang="en-US" sz="1800" dirty="0"/>
              <a:t>&gt;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700CE1A-43EB-4813-871B-CEA42FC2F35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8200" y="1510393"/>
          <a:ext cx="8789437" cy="49987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171660">
                  <a:extLst>
                    <a:ext uri="{9D8B030D-6E8A-4147-A177-3AD203B41FA5}">
                      <a16:colId xmlns:a16="http://schemas.microsoft.com/office/drawing/2014/main" val="1242610971"/>
                    </a:ext>
                  </a:extLst>
                </a:gridCol>
                <a:gridCol w="2882741">
                  <a:extLst>
                    <a:ext uri="{9D8B030D-6E8A-4147-A177-3AD203B41FA5}">
                      <a16:colId xmlns:a16="http://schemas.microsoft.com/office/drawing/2014/main" val="2724199694"/>
                    </a:ext>
                  </a:extLst>
                </a:gridCol>
                <a:gridCol w="2735036">
                  <a:extLst>
                    <a:ext uri="{9D8B030D-6E8A-4147-A177-3AD203B41FA5}">
                      <a16:colId xmlns:a16="http://schemas.microsoft.com/office/drawing/2014/main" val="3649110969"/>
                    </a:ext>
                  </a:extLst>
                </a:gridCol>
              </a:tblGrid>
              <a:tr h="4132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effectLst/>
                        </a:rPr>
                        <a:t>Function Name</a:t>
                      </a:r>
                      <a:endParaRPr lang="en-US" sz="1600" b="1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effectLst/>
                        </a:rPr>
                        <a:t>Description</a:t>
                      </a:r>
                      <a:endParaRPr lang="en-US" sz="1600" b="1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effectLst/>
                        </a:rPr>
                        <a:t>Example</a:t>
                      </a:r>
                      <a:endParaRPr lang="en-US" sz="1600" b="1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anchor="ctr"/>
                </a:tc>
                <a:extLst>
                  <a:ext uri="{0D108BD9-81ED-4DB2-BD59-A6C34878D82A}">
                    <a16:rowId xmlns:a16="http://schemas.microsoft.com/office/drawing/2014/main" val="2663900528"/>
                  </a:ext>
                </a:extLst>
              </a:tr>
              <a:tr h="8856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 err="1">
                          <a:effectLst/>
                          <a:latin typeface="Consolas" panose="020B0609020204030204" pitchFamily="49" charset="0"/>
                        </a:rPr>
                        <a:t>isalpha</a:t>
                      </a:r>
                      <a:r>
                        <a:rPr lang="en-US" sz="1600" b="1" u="none" strike="noStrike" dirty="0">
                          <a:effectLst/>
                          <a:latin typeface="Consolas" panose="020B0609020204030204" pitchFamily="49" charset="0"/>
                        </a:rPr>
                        <a:t>(c)</a:t>
                      </a:r>
                      <a:endParaRPr lang="en-US" sz="1600" b="1" i="1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 if alphabetic:  a-z or A-Z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</a:rPr>
                        <a:t>isalpha</a:t>
                      </a:r>
                      <a:r>
                        <a:rPr lang="en-US" sz="1600" u="none" strike="noStrike" dirty="0">
                          <a:effectLst/>
                        </a:rPr>
                        <a:t>('x') // true</a:t>
                      </a:r>
                      <a:endParaRPr lang="en-US" sz="1600" b="0" i="0" u="none" strike="noStrike" dirty="0">
                        <a:solidFill>
                          <a:srgbClr val="603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 fontAlgn="ctr"/>
                      <a:r>
                        <a:rPr lang="en-US" sz="1600" u="none" strike="noStrike" dirty="0" err="1">
                          <a:effectLst/>
                        </a:rPr>
                        <a:t>isalpha</a:t>
                      </a:r>
                      <a:r>
                        <a:rPr lang="en-US" sz="1600" u="none" strike="noStrike" dirty="0">
                          <a:effectLst/>
                        </a:rPr>
                        <a:t>('6') // false</a:t>
                      </a:r>
                      <a:endParaRPr lang="en-US" sz="1600" b="0" i="0" u="none" strike="noStrike" dirty="0">
                        <a:solidFill>
                          <a:srgbClr val="603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 fontAlgn="ctr"/>
                      <a:r>
                        <a:rPr lang="en-US" sz="1600" u="none" strike="noStrike" dirty="0" err="1">
                          <a:effectLst/>
                        </a:rPr>
                        <a:t>isalpha</a:t>
                      </a:r>
                      <a:r>
                        <a:rPr lang="en-US" sz="1600" u="none" strike="noStrike" dirty="0">
                          <a:effectLst/>
                        </a:rPr>
                        <a:t>('!') // false</a:t>
                      </a:r>
                      <a:endParaRPr lang="en-US" sz="1600" b="0" i="0" u="none" strike="noStrike" dirty="0">
                        <a:solidFill>
                          <a:srgbClr val="603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T="91440" marB="91440" anchor="ctr"/>
                </a:tc>
                <a:extLst>
                  <a:ext uri="{0D108BD9-81ED-4DB2-BD59-A6C34878D82A}">
                    <a16:rowId xmlns:a16="http://schemas.microsoft.com/office/drawing/2014/main" val="1944283392"/>
                  </a:ext>
                </a:extLst>
              </a:tr>
              <a:tr h="8856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 err="1">
                          <a:effectLst/>
                          <a:latin typeface="Consolas" panose="020B0609020204030204" pitchFamily="49" charset="0"/>
                        </a:rPr>
                        <a:t>isdigit</a:t>
                      </a:r>
                      <a:r>
                        <a:rPr lang="en-US" sz="1600" b="1" u="none" strike="noStrike" dirty="0">
                          <a:effectLst/>
                          <a:latin typeface="Consolas" panose="020B0609020204030204" pitchFamily="49" charset="0"/>
                        </a:rPr>
                        <a:t>(c)</a:t>
                      </a:r>
                      <a:endParaRPr lang="en-US" sz="1600" b="1" i="1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 if digit: 0-9.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</a:rPr>
                        <a:t>isdigit</a:t>
                      </a:r>
                      <a:r>
                        <a:rPr lang="en-US" sz="1600" u="none" strike="noStrike" dirty="0">
                          <a:effectLst/>
                        </a:rPr>
                        <a:t>('x') // false</a:t>
                      </a:r>
                      <a:endParaRPr lang="en-US" sz="1600" b="0" i="0" u="none" strike="noStrike" dirty="0">
                        <a:solidFill>
                          <a:srgbClr val="603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 fontAlgn="ctr"/>
                      <a:r>
                        <a:rPr lang="en-US" sz="1600" u="none" strike="noStrike" dirty="0" err="1">
                          <a:effectLst/>
                        </a:rPr>
                        <a:t>isdigit</a:t>
                      </a:r>
                      <a:r>
                        <a:rPr lang="en-US" sz="1600" u="none" strike="noStrike" dirty="0">
                          <a:effectLst/>
                        </a:rPr>
                        <a:t>('6') // true</a:t>
                      </a:r>
                      <a:endParaRPr lang="en-US" sz="1600" b="0" i="0" u="none" strike="noStrike" dirty="0">
                        <a:solidFill>
                          <a:srgbClr val="603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T="91440" marB="91440" anchor="ctr"/>
                </a:tc>
                <a:extLst>
                  <a:ext uri="{0D108BD9-81ED-4DB2-BD59-A6C34878D82A}">
                    <a16:rowId xmlns:a16="http://schemas.microsoft.com/office/drawing/2014/main" val="834052295"/>
                  </a:ext>
                </a:extLst>
              </a:tr>
              <a:tr h="8856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 err="1">
                          <a:effectLst/>
                          <a:latin typeface="Consolas" panose="020B0609020204030204" pitchFamily="49" charset="0"/>
                        </a:rPr>
                        <a:t>isspace</a:t>
                      </a:r>
                      <a:r>
                        <a:rPr lang="en-US" sz="1600" b="1" u="none" strike="noStrike" dirty="0">
                          <a:effectLst/>
                          <a:latin typeface="Consolas" panose="020B0609020204030204" pitchFamily="49" charset="0"/>
                        </a:rPr>
                        <a:t>(c)</a:t>
                      </a:r>
                      <a:endParaRPr lang="en-US" sz="1600" b="1" i="1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 if whitespace.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</a:rPr>
                        <a:t>isspace</a:t>
                      </a:r>
                      <a:r>
                        <a:rPr lang="en-US" sz="1600" u="none" strike="noStrike" dirty="0">
                          <a:effectLst/>
                        </a:rPr>
                        <a:t>(' ')  // true</a:t>
                      </a:r>
                      <a:endParaRPr lang="en-US" sz="1600" b="0" i="0" u="none" strike="noStrike" dirty="0">
                        <a:solidFill>
                          <a:srgbClr val="603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 fontAlgn="ctr"/>
                      <a:r>
                        <a:rPr lang="en-US" sz="1600" u="none" strike="noStrike" dirty="0" err="1">
                          <a:effectLst/>
                        </a:rPr>
                        <a:t>isspace</a:t>
                      </a:r>
                      <a:r>
                        <a:rPr lang="en-US" sz="1600" u="none" strike="noStrike" dirty="0">
                          <a:effectLst/>
                        </a:rPr>
                        <a:t>('\n') // true</a:t>
                      </a:r>
                      <a:endParaRPr lang="en-US" sz="1600" b="0" i="0" u="none" strike="noStrike" dirty="0">
                        <a:solidFill>
                          <a:srgbClr val="603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 fontAlgn="ctr"/>
                      <a:r>
                        <a:rPr lang="en-US" sz="1600" u="none" strike="noStrike" dirty="0" err="1">
                          <a:effectLst/>
                        </a:rPr>
                        <a:t>isspace</a:t>
                      </a:r>
                      <a:r>
                        <a:rPr lang="en-US" sz="1600" u="none" strike="noStrike" dirty="0">
                          <a:effectLst/>
                        </a:rPr>
                        <a:t>('x')  // false </a:t>
                      </a:r>
                      <a:endParaRPr lang="en-US" sz="1600" b="0" i="0" u="none" strike="noStrike" dirty="0">
                        <a:solidFill>
                          <a:srgbClr val="603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T="91440" marB="91440" anchor="ctr"/>
                </a:tc>
                <a:extLst>
                  <a:ext uri="{0D108BD9-81ED-4DB2-BD59-A6C34878D82A}">
                    <a16:rowId xmlns:a16="http://schemas.microsoft.com/office/drawing/2014/main" val="1680432245"/>
                  </a:ext>
                </a:extLst>
              </a:tr>
              <a:tr h="8856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effectLst/>
                          <a:latin typeface="Consolas" panose="020B0609020204030204" pitchFamily="49" charset="0"/>
                        </a:rPr>
                        <a:t>toupper(c)</a:t>
                      </a:r>
                      <a:endParaRPr lang="en-US" sz="1600" b="1" i="1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 uppercase c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does not assign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</a:rPr>
                        <a:t>toupper</a:t>
                      </a:r>
                      <a:r>
                        <a:rPr lang="en-US" sz="1600" u="none" strike="noStrike" dirty="0">
                          <a:effectLst/>
                        </a:rPr>
                        <a:t>('a')  // A</a:t>
                      </a:r>
                      <a:endParaRPr lang="en-US" sz="1600" b="0" i="0" u="none" strike="noStrike" dirty="0">
                        <a:solidFill>
                          <a:srgbClr val="603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 fontAlgn="ctr"/>
                      <a:r>
                        <a:rPr lang="en-US" sz="1600" u="none" strike="noStrike" dirty="0" err="1">
                          <a:effectLst/>
                        </a:rPr>
                        <a:t>toupper</a:t>
                      </a:r>
                      <a:r>
                        <a:rPr lang="en-US" sz="1600" u="none" strike="noStrike" dirty="0">
                          <a:effectLst/>
                        </a:rPr>
                        <a:t>('A')  // A</a:t>
                      </a:r>
                      <a:endParaRPr lang="en-US" sz="1600" b="0" i="0" u="none" strike="noStrike" dirty="0">
                        <a:solidFill>
                          <a:srgbClr val="603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 fontAlgn="ctr"/>
                      <a:r>
                        <a:rPr lang="en-US" sz="1600" u="none" strike="noStrike" dirty="0" err="1">
                          <a:effectLst/>
                        </a:rPr>
                        <a:t>toupper</a:t>
                      </a:r>
                      <a:r>
                        <a:rPr lang="en-US" sz="1600" u="none" strike="noStrike" dirty="0">
                          <a:effectLst/>
                        </a:rPr>
                        <a:t>('3')  // 3 </a:t>
                      </a:r>
                      <a:endParaRPr lang="en-US" sz="1600" b="0" i="0" u="none" strike="noStrike" dirty="0">
                        <a:solidFill>
                          <a:srgbClr val="603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T="91440" marB="91440" anchor="ctr"/>
                </a:tc>
                <a:extLst>
                  <a:ext uri="{0D108BD9-81ED-4DB2-BD59-A6C34878D82A}">
                    <a16:rowId xmlns:a16="http://schemas.microsoft.com/office/drawing/2014/main" val="518926385"/>
                  </a:ext>
                </a:extLst>
              </a:tr>
              <a:tr h="8856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 err="1">
                          <a:effectLst/>
                          <a:latin typeface="Consolas" panose="020B0609020204030204" pitchFamily="49" charset="0"/>
                        </a:rPr>
                        <a:t>tolower</a:t>
                      </a:r>
                      <a:r>
                        <a:rPr lang="en-US" sz="1600" b="1" u="none" strike="noStrike" dirty="0">
                          <a:effectLst/>
                          <a:latin typeface="Consolas" panose="020B0609020204030204" pitchFamily="49" charset="0"/>
                        </a:rPr>
                        <a:t>(c)</a:t>
                      </a:r>
                      <a:endParaRPr lang="en-US" sz="1600" b="1" i="1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 lowercase c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does not assign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</a:rPr>
                        <a:t>tolower</a:t>
                      </a:r>
                      <a:r>
                        <a:rPr lang="en-US" sz="1600" u="none" strike="noStrike" dirty="0">
                          <a:effectLst/>
                        </a:rPr>
                        <a:t>('A')  // a</a:t>
                      </a:r>
                      <a:endParaRPr lang="en-US" sz="1600" b="0" i="0" u="none" strike="noStrike" dirty="0">
                        <a:solidFill>
                          <a:srgbClr val="603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 fontAlgn="ctr"/>
                      <a:r>
                        <a:rPr lang="en-US" sz="1600" u="none" strike="noStrike" dirty="0" err="1">
                          <a:effectLst/>
                        </a:rPr>
                        <a:t>tolower</a:t>
                      </a:r>
                      <a:r>
                        <a:rPr lang="en-US" sz="1600" u="none" strike="noStrike" dirty="0">
                          <a:effectLst/>
                        </a:rPr>
                        <a:t>('a')  // a</a:t>
                      </a:r>
                      <a:endParaRPr lang="en-US" sz="1600" b="0" i="0" u="none" strike="noStrike" dirty="0">
                        <a:solidFill>
                          <a:srgbClr val="603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 fontAlgn="ctr"/>
                      <a:r>
                        <a:rPr lang="en-US" sz="1600" u="none" strike="noStrike" dirty="0" err="1">
                          <a:effectLst/>
                        </a:rPr>
                        <a:t>tolower</a:t>
                      </a:r>
                      <a:r>
                        <a:rPr lang="en-US" sz="1600" u="none" strike="noStrike" dirty="0">
                          <a:effectLst/>
                        </a:rPr>
                        <a:t>('3')  // 3 </a:t>
                      </a:r>
                      <a:endParaRPr lang="en-US" sz="1600" b="0" i="0" u="none" strike="noStrike" dirty="0">
                        <a:solidFill>
                          <a:srgbClr val="603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T="91440" marB="91440" anchor="ctr"/>
                </a:tc>
                <a:extLst>
                  <a:ext uri="{0D108BD9-81ED-4DB2-BD59-A6C34878D82A}">
                    <a16:rowId xmlns:a16="http://schemas.microsoft.com/office/drawing/2014/main" val="3874756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90610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5F93C-EEC3-4F4D-94CC-DEBE8CFB3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2561"/>
          </a:xfrm>
        </p:spPr>
        <p:txBody>
          <a:bodyPr/>
          <a:lstStyle/>
          <a:p>
            <a:r>
              <a:rPr lang="en-US" dirty="0"/>
              <a:t>String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42A05-6447-442F-BCAA-CB7FDB7CC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0150"/>
            <a:ext cx="10515600" cy="5292725"/>
          </a:xfrm>
        </p:spPr>
        <p:txBody>
          <a:bodyPr/>
          <a:lstStyle/>
          <a:p>
            <a:r>
              <a:rPr lang="en-US" sz="2400" dirty="0"/>
              <a:t>Access individuals characters using brackets</a:t>
            </a:r>
          </a:p>
          <a:p>
            <a:pPr lvl="1"/>
            <a:r>
              <a:rPr lang="en-US" sz="2000" dirty="0"/>
              <a:t>str[</a:t>
            </a:r>
            <a:r>
              <a:rPr lang="en-US" sz="2000" dirty="0" err="1"/>
              <a:t>i</a:t>
            </a:r>
            <a:r>
              <a:rPr lang="en-US" sz="2000" dirty="0"/>
              <a:t>]</a:t>
            </a:r>
          </a:p>
          <a:p>
            <a:r>
              <a:rPr lang="en-US" sz="2400" dirty="0"/>
              <a:t>To access each character:</a:t>
            </a:r>
          </a:p>
          <a:p>
            <a:r>
              <a:rPr lang="en-US" sz="2400" dirty="0"/>
              <a:t>Loop until null '\0':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n-NO" sz="2000" dirty="0">
                <a:latin typeface="Consolas" panose="020B0609020204030204" pitchFamily="49" charset="0"/>
              </a:rPr>
              <a:t>for(int i = 0; str[i] != '\0'; i++)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n-NO" sz="2000" dirty="0"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n-NO" sz="2000" dirty="0">
                <a:latin typeface="Consolas" panose="020B0609020204030204" pitchFamily="49" charset="0"/>
              </a:rPr>
              <a:t>        //...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n-NO" sz="2000" dirty="0">
                <a:latin typeface="Consolas" panose="020B0609020204030204" pitchFamily="49" charset="0"/>
              </a:rPr>
              <a:t>}</a:t>
            </a:r>
          </a:p>
          <a:p>
            <a:r>
              <a:rPr lang="nn-NO" sz="2400" dirty="0"/>
              <a:t>Or, loop until strlen(str):</a:t>
            </a:r>
          </a:p>
          <a:p>
            <a:pPr marL="457200" lvl="1" indent="0">
              <a:buNone/>
            </a:pPr>
            <a:endParaRPr lang="nn-NO" sz="2000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n-NO" sz="2000" dirty="0">
                <a:latin typeface="Consolas" panose="020B0609020204030204" pitchFamily="49" charset="0"/>
              </a:rPr>
              <a:t>for(int i = 0; i &lt; strlen(str); i++)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n-NO" sz="2000" dirty="0"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n-NO" sz="2000" dirty="0">
                <a:latin typeface="Consolas" panose="020B0609020204030204" pitchFamily="49" charset="0"/>
              </a:rPr>
              <a:t>        //...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n-NO" sz="2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9812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781EB-0C62-494D-AC1E-5D3B95872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45A6A-F09D-46B9-8699-2B008C2A4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is a subset of C++</a:t>
            </a:r>
          </a:p>
          <a:p>
            <a:pPr lvl="1"/>
            <a:r>
              <a:rPr lang="en-US" dirty="0"/>
              <a:t>Nearly all code in C can also be written in C++</a:t>
            </a:r>
          </a:p>
          <a:p>
            <a:r>
              <a:rPr lang="en-US" dirty="0"/>
              <a:t>For this unit we will write our code in C</a:t>
            </a:r>
          </a:p>
          <a:p>
            <a:pPr lvl="1"/>
            <a:r>
              <a:rPr lang="en-US" dirty="0"/>
              <a:t>Select C instead of C++ when making your Code::Blocks projects</a:t>
            </a:r>
          </a:p>
        </p:txBody>
      </p:sp>
    </p:spTree>
    <p:extLst>
      <p:ext uri="{BB962C8B-B14F-4D97-AF65-F5344CB8AC3E}">
        <p14:creationId xmlns:p14="http://schemas.microsoft.com/office/powerpoint/2010/main" val="3506047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81A4D-38B1-4959-9AD0-3D3893E66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4832"/>
          </a:xfrm>
        </p:spPr>
        <p:txBody>
          <a:bodyPr/>
          <a:lstStyle/>
          <a:p>
            <a:r>
              <a:rPr lang="en-US" dirty="0"/>
              <a:t>C String Library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C54BA-2C0B-41B4-9CDA-460CED46B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1407"/>
            <a:ext cx="10515600" cy="471555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char </a:t>
            </a:r>
            <a:r>
              <a:rPr lang="en-US" sz="1400" dirty="0" err="1">
                <a:latin typeface="Consolas" panose="020B0609020204030204" pitchFamily="49" charset="0"/>
              </a:rPr>
              <a:t>outString</a:t>
            </a:r>
            <a:r>
              <a:rPr lang="en-US" sz="1400" dirty="0">
                <a:latin typeface="Consolas" panose="020B0609020204030204" pitchFamily="49" charset="0"/>
              </a:rPr>
              <a:t>[100];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strcpy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outString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</a:rPr>
              <a:t>firstString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strcat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outString</a:t>
            </a:r>
            <a:r>
              <a:rPr lang="en-US" sz="1400" dirty="0">
                <a:latin typeface="Consolas" panose="020B0609020204030204" pitchFamily="49" charset="0"/>
              </a:rPr>
              <a:t>, " 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strcat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outString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</a:rPr>
              <a:t>secondString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///add punctuation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int </a:t>
            </a:r>
            <a:r>
              <a:rPr lang="en-US" sz="1400" dirty="0" err="1">
                <a:latin typeface="Consolas" panose="020B0609020204030204" pitchFamily="49" charset="0"/>
              </a:rPr>
              <a:t>lastIndex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strlen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outString</a:t>
            </a:r>
            <a:r>
              <a:rPr lang="en-US" sz="1400" dirty="0">
                <a:latin typeface="Consolas" panose="020B0609020204030204" pitchFamily="49" charset="0"/>
              </a:rPr>
              <a:t>) - 1;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if(</a:t>
            </a:r>
            <a:r>
              <a:rPr lang="en-US" sz="1400" dirty="0" err="1">
                <a:latin typeface="Consolas" panose="020B0609020204030204" pitchFamily="49" charset="0"/>
              </a:rPr>
              <a:t>outString</a:t>
            </a:r>
            <a:r>
              <a:rPr lang="en-US" sz="1400" dirty="0">
                <a:latin typeface="Consolas" panose="020B0609020204030204" pitchFamily="49" charset="0"/>
              </a:rPr>
              <a:t>[</a:t>
            </a:r>
            <a:r>
              <a:rPr lang="en-US" sz="1400" dirty="0" err="1">
                <a:latin typeface="Consolas" panose="020B0609020204030204" pitchFamily="49" charset="0"/>
              </a:rPr>
              <a:t>lastIndex</a:t>
            </a:r>
            <a:r>
              <a:rPr lang="en-US" sz="1400" dirty="0">
                <a:latin typeface="Consolas" panose="020B0609020204030204" pitchFamily="49" charset="0"/>
              </a:rPr>
              <a:t>] != '.' &amp;&amp; </a:t>
            </a:r>
            <a:r>
              <a:rPr lang="en-US" sz="1400" dirty="0" err="1">
                <a:latin typeface="Consolas" panose="020B0609020204030204" pitchFamily="49" charset="0"/>
              </a:rPr>
              <a:t>outString</a:t>
            </a:r>
            <a:r>
              <a:rPr lang="en-US" sz="1400" dirty="0">
                <a:latin typeface="Consolas" panose="020B0609020204030204" pitchFamily="49" charset="0"/>
              </a:rPr>
              <a:t>[</a:t>
            </a:r>
            <a:r>
              <a:rPr lang="en-US" sz="1400" dirty="0" err="1">
                <a:latin typeface="Consolas" panose="020B0609020204030204" pitchFamily="49" charset="0"/>
              </a:rPr>
              <a:t>lastIndex</a:t>
            </a:r>
            <a:r>
              <a:rPr lang="en-US" sz="1400" dirty="0">
                <a:latin typeface="Consolas" panose="020B0609020204030204" pitchFamily="49" charset="0"/>
              </a:rPr>
              <a:t>] != '!' &amp;&amp; </a:t>
            </a:r>
            <a:r>
              <a:rPr lang="en-US" sz="1400" dirty="0" err="1">
                <a:latin typeface="Consolas" panose="020B0609020204030204" pitchFamily="49" charset="0"/>
              </a:rPr>
              <a:t>outString</a:t>
            </a:r>
            <a:r>
              <a:rPr lang="en-US" sz="1400" dirty="0">
                <a:latin typeface="Consolas" panose="020B0609020204030204" pitchFamily="49" charset="0"/>
              </a:rPr>
              <a:t>[</a:t>
            </a:r>
            <a:r>
              <a:rPr lang="en-US" sz="1400" dirty="0" err="1">
                <a:latin typeface="Consolas" panose="020B0609020204030204" pitchFamily="49" charset="0"/>
              </a:rPr>
              <a:t>lastIndex</a:t>
            </a:r>
            <a:r>
              <a:rPr lang="en-US" sz="1400" dirty="0">
                <a:latin typeface="Consolas" panose="020B0609020204030204" pitchFamily="49" charset="0"/>
              </a:rPr>
              <a:t>] != '?')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strcat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outString</a:t>
            </a:r>
            <a:r>
              <a:rPr lang="en-US" sz="1400" dirty="0">
                <a:latin typeface="Consolas" panose="020B0609020204030204" pitchFamily="49" charset="0"/>
              </a:rPr>
              <a:t>, ".");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///convert alphas to uppercase and print each char: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for(int 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 &lt; </a:t>
            </a:r>
            <a:r>
              <a:rPr lang="en-US" sz="1400" dirty="0" err="1">
                <a:latin typeface="Consolas" panose="020B0609020204030204" pitchFamily="49" charset="0"/>
              </a:rPr>
              <a:t>strlen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outString</a:t>
            </a:r>
            <a:r>
              <a:rPr lang="en-US" sz="1400" dirty="0">
                <a:latin typeface="Consolas" panose="020B0609020204030204" pitchFamily="49" charset="0"/>
              </a:rPr>
              <a:t>); 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if(</a:t>
            </a:r>
            <a:r>
              <a:rPr lang="en-US" sz="1400" dirty="0" err="1">
                <a:latin typeface="Consolas" panose="020B0609020204030204" pitchFamily="49" charset="0"/>
              </a:rPr>
              <a:t>isalpha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outString</a:t>
            </a:r>
            <a:r>
              <a:rPr lang="en-US" sz="1400" dirty="0">
                <a:latin typeface="Consolas" panose="020B0609020204030204" pitchFamily="49" charset="0"/>
              </a:rPr>
              <a:t>[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]))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latin typeface="Consolas" panose="020B0609020204030204" pitchFamily="49" charset="0"/>
              </a:rPr>
              <a:t>outString</a:t>
            </a:r>
            <a:r>
              <a:rPr lang="en-US" sz="1400" dirty="0">
                <a:latin typeface="Consolas" panose="020B0609020204030204" pitchFamily="49" charset="0"/>
              </a:rPr>
              <a:t>[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] = </a:t>
            </a:r>
            <a:r>
              <a:rPr lang="en-US" sz="1400" dirty="0" err="1">
                <a:latin typeface="Consolas" panose="020B0609020204030204" pitchFamily="49" charset="0"/>
              </a:rPr>
              <a:t>toupper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outString</a:t>
            </a:r>
            <a:r>
              <a:rPr lang="en-US" sz="1400" dirty="0">
                <a:latin typeface="Consolas" panose="020B0609020204030204" pitchFamily="49" charset="0"/>
              </a:rPr>
              <a:t>[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("%c", </a:t>
            </a:r>
            <a:r>
              <a:rPr lang="en-US" sz="1400" dirty="0" err="1">
                <a:latin typeface="Consolas" panose="020B0609020204030204" pitchFamily="49" charset="0"/>
              </a:rPr>
              <a:t>outString</a:t>
            </a:r>
            <a:r>
              <a:rPr lang="en-US" sz="1400" dirty="0">
                <a:latin typeface="Consolas" panose="020B0609020204030204" pitchFamily="49" charset="0"/>
              </a:rPr>
              <a:t>[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989475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E560E-6046-4328-9B54-D70C4DE9F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String Library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AF60F-25AB-4792-BEF2-CB9BA4D08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fgets</a:t>
            </a:r>
            <a:r>
              <a:rPr lang="en-US" dirty="0"/>
              <a:t>(str, num, stdin)</a:t>
            </a:r>
          </a:p>
          <a:p>
            <a:pPr lvl="1"/>
            <a:r>
              <a:rPr lang="en-US" dirty="0"/>
              <a:t>Read until newline or max of num characters read</a:t>
            </a:r>
          </a:p>
          <a:p>
            <a:pPr lvl="1"/>
            <a:r>
              <a:rPr lang="en-US" dirty="0"/>
              <a:t>Max number includes '\n' and null terminator '\0'</a:t>
            </a:r>
          </a:p>
          <a:p>
            <a:pPr lvl="1"/>
            <a:r>
              <a:rPr lang="en-US" dirty="0"/>
              <a:t>'\n'  and '\0' are also written into str</a:t>
            </a:r>
          </a:p>
          <a:p>
            <a:pPr lvl="1"/>
            <a:r>
              <a:rPr lang="en-US" dirty="0"/>
              <a:t>Similar to C++ </a:t>
            </a:r>
            <a:r>
              <a:rPr lang="en-US" dirty="0" err="1"/>
              <a:t>getline</a:t>
            </a:r>
            <a:endParaRPr lang="en-US" dirty="0"/>
          </a:p>
          <a:p>
            <a:pPr lvl="1"/>
            <a:r>
              <a:rPr lang="en-US" dirty="0"/>
              <a:t>read characters may include spaces and tabs</a:t>
            </a:r>
          </a:p>
        </p:txBody>
      </p:sp>
    </p:spTree>
    <p:extLst>
      <p:ext uri="{BB962C8B-B14F-4D97-AF65-F5344CB8AC3E}">
        <p14:creationId xmlns:p14="http://schemas.microsoft.com/office/powerpoint/2010/main" val="33802945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E5598-4482-44E7-ADB5-85D342BB1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en-US" dirty="0"/>
              <a:t>C String Library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8F7ED-CB92-4F32-A949-C22DC1079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1793"/>
            <a:ext cx="10515600" cy="4895170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string.h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main(void)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char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nameArr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[10];       // User specified name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char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greetingArr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[17];   // Output greeting and name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// Prompt user to enter a name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("Enter full name: 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fgets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nameArr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10, stdin);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// Eliminate end-of-line char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nameArr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nameArr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)-1] = '\0';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// Modify string, hello + user specified name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strcpy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greetingArr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"Hello 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strcat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greetingArr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nameArr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strcat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greetingArr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".");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// Output greeting and name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("%s\n",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greetingArr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return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784681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FA6F-0D4D-425C-AFD4-01C8F67DF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9517"/>
          </a:xfrm>
        </p:spPr>
        <p:txBody>
          <a:bodyPr/>
          <a:lstStyle/>
          <a:p>
            <a:r>
              <a:rPr lang="en-US" dirty="0"/>
              <a:t>Functions with C String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62956-3A62-4AF2-8FFE-074F21F15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3243"/>
            <a:ext cx="10515600" cy="4723720"/>
          </a:xfrm>
        </p:spPr>
        <p:txBody>
          <a:bodyPr>
            <a:noAutofit/>
          </a:bodyPr>
          <a:lstStyle/>
          <a:p>
            <a:r>
              <a:rPr lang="en-US" sz="2400" dirty="0"/>
              <a:t>Prototype: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type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funcName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(char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cStr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[]);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type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funcName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(char*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cStr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400" dirty="0"/>
              <a:t>An array parameter is an address, same as a pointer (*)</a:t>
            </a:r>
          </a:p>
          <a:p>
            <a:pPr lvl="1"/>
            <a:r>
              <a:rPr lang="en-US" sz="2000" dirty="0"/>
              <a:t>Will study this more later</a:t>
            </a:r>
          </a:p>
          <a:p>
            <a:r>
              <a:rPr lang="en-US" sz="2400" dirty="0"/>
              <a:t>size of array not a needed parameter, can loop on null terminator</a:t>
            </a:r>
          </a:p>
          <a:p>
            <a:r>
              <a:rPr lang="en-US" sz="2400" dirty="0"/>
              <a:t>To call: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funcName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(s);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710281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C0B65-A319-46BC-894F-1C56F0AA0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with C String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62A42-C9D5-41EB-8A9D-58C98B8018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9446" y="1492897"/>
            <a:ext cx="5162938" cy="5187819"/>
          </a:xfrm>
        </p:spPr>
        <p:txBody>
          <a:bodyPr>
            <a:normAutofit fontScale="25000" lnSpcReduction="20000"/>
          </a:bodyPr>
          <a:lstStyle/>
          <a:p>
            <a:r>
              <a:rPr lang="en-US" sz="8000" dirty="0"/>
              <a:t>Code replaces spaces with hyphens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6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6400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64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string.h</a:t>
            </a: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6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// Function replaces spaces with hyphens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6400" dirty="0" err="1">
                <a:latin typeface="Consolas" panose="020B0609020204030204" pitchFamily="49" charset="0"/>
                <a:cs typeface="Consolas" panose="020B0609020204030204" pitchFamily="49" charset="0"/>
              </a:rPr>
              <a:t>spaceToHyphen</a:t>
            </a: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(char </a:t>
            </a:r>
            <a:r>
              <a:rPr lang="en-US" sz="6400" dirty="0" err="1">
                <a:latin typeface="Consolas" panose="020B0609020204030204" pitchFamily="49" charset="0"/>
                <a:cs typeface="Consolas" panose="020B0609020204030204" pitchFamily="49" charset="0"/>
              </a:rPr>
              <a:t>modString</a:t>
            </a: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[])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6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6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 = 0;  // Loop index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   //for (</a:t>
            </a:r>
            <a:r>
              <a:rPr lang="en-US" sz="6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6400" dirty="0" err="1">
                <a:latin typeface="Consolas" panose="020B0609020204030204" pitchFamily="49" charset="0"/>
                <a:cs typeface="Consolas" panose="020B0609020204030204" pitchFamily="49" charset="0"/>
              </a:rPr>
              <a:t>modString</a:t>
            </a: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6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] != '\0'; ++</a:t>
            </a:r>
            <a:r>
              <a:rPr lang="en-US" sz="6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   for (</a:t>
            </a:r>
            <a:r>
              <a:rPr lang="en-US" sz="6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6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6400" dirty="0" err="1">
                <a:latin typeface="Consolas" panose="020B0609020204030204" pitchFamily="49" charset="0"/>
                <a:cs typeface="Consolas" panose="020B0609020204030204" pitchFamily="49" charset="0"/>
              </a:rPr>
              <a:t>strlen</a:t>
            </a: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6400" dirty="0" err="1">
                <a:latin typeface="Consolas" panose="020B0609020204030204" pitchFamily="49" charset="0"/>
                <a:cs typeface="Consolas" panose="020B0609020204030204" pitchFamily="49" charset="0"/>
              </a:rPr>
              <a:t>modString</a:t>
            </a: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); ++</a:t>
            </a:r>
            <a:r>
              <a:rPr lang="en-US" sz="6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      if (</a:t>
            </a:r>
            <a:r>
              <a:rPr lang="en-US" sz="6400" dirty="0" err="1">
                <a:latin typeface="Consolas" panose="020B0609020204030204" pitchFamily="49" charset="0"/>
                <a:cs typeface="Consolas" panose="020B0609020204030204" pitchFamily="49" charset="0"/>
              </a:rPr>
              <a:t>modString</a:t>
            </a: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6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] == ' ')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6400" dirty="0" err="1">
                <a:latin typeface="Consolas" panose="020B0609020204030204" pitchFamily="49" charset="0"/>
                <a:cs typeface="Consolas" panose="020B0609020204030204" pitchFamily="49" charset="0"/>
              </a:rPr>
              <a:t>modString</a:t>
            </a: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6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] = '-';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6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   return;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005A0-8998-43FF-B137-825C04AB84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42383" y="1492897"/>
            <a:ext cx="6568751" cy="5187819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6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6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int main(void)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6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6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 INPUT_STR_SIZE = 50;  // Input string size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   char </a:t>
            </a:r>
            <a:r>
              <a:rPr lang="en-US" sz="6400" dirty="0" err="1">
                <a:latin typeface="Consolas" panose="020B0609020204030204" pitchFamily="49" charset="0"/>
                <a:cs typeface="Consolas" panose="020B0609020204030204" pitchFamily="49" charset="0"/>
              </a:rPr>
              <a:t>userStr</a:t>
            </a: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[INPUT_STR_SIZE]; //Input string from user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6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   // Prompt user for input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6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("Enter string with spaces: \n");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6400" dirty="0" err="1">
                <a:latin typeface="Consolas" panose="020B0609020204030204" pitchFamily="49" charset="0"/>
                <a:cs typeface="Consolas" panose="020B0609020204030204" pitchFamily="49" charset="0"/>
              </a:rPr>
              <a:t>fgets</a:t>
            </a: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6400" dirty="0" err="1">
                <a:latin typeface="Consolas" panose="020B0609020204030204" pitchFamily="49" charset="0"/>
                <a:cs typeface="Consolas" panose="020B0609020204030204" pitchFamily="49" charset="0"/>
              </a:rPr>
              <a:t>userStr</a:t>
            </a: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, INPUT_STR_SIZE, stdin);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6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   // Call function to modify user defined string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6400" dirty="0" err="1">
                <a:latin typeface="Consolas" panose="020B0609020204030204" pitchFamily="49" charset="0"/>
                <a:cs typeface="Consolas" panose="020B0609020204030204" pitchFamily="49" charset="0"/>
              </a:rPr>
              <a:t>spaceToHyphen</a:t>
            </a: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6400" dirty="0" err="1">
                <a:latin typeface="Consolas" panose="020B0609020204030204" pitchFamily="49" charset="0"/>
                <a:cs typeface="Consolas" panose="020B0609020204030204" pitchFamily="49" charset="0"/>
              </a:rPr>
              <a:t>userStr</a:t>
            </a: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6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6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("String with hyphens: %s\n", </a:t>
            </a:r>
            <a:r>
              <a:rPr lang="en-US" sz="6400" dirty="0" err="1">
                <a:latin typeface="Consolas" panose="020B0609020204030204" pitchFamily="49" charset="0"/>
                <a:cs typeface="Consolas" panose="020B0609020204030204" pitchFamily="49" charset="0"/>
              </a:rPr>
              <a:t>userStr</a:t>
            </a: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6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   return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124035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9EFBF-B26B-4116-BD72-E89584505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3625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stdout</a:t>
            </a:r>
            <a:r>
              <a:rPr lang="en-US" dirty="0"/>
              <a:t> and stdin File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B5ECC-C0E8-4133-B6F7-6E4620AAA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750"/>
            <a:ext cx="10515600" cy="4748213"/>
          </a:xfrm>
        </p:spPr>
        <p:txBody>
          <a:bodyPr/>
          <a:lstStyle/>
          <a:p>
            <a:r>
              <a:rPr lang="en-US" b="1" dirty="0"/>
              <a:t>FILE*</a:t>
            </a:r>
          </a:p>
          <a:p>
            <a:pPr lvl="1"/>
            <a:r>
              <a:rPr lang="en-US" dirty="0"/>
              <a:t>file pointer</a:t>
            </a:r>
          </a:p>
          <a:p>
            <a:pPr lvl="1"/>
            <a:r>
              <a:rPr lang="en-US" dirty="0"/>
              <a:t>pointer to a FILE structure that allows programs to read and write to files</a:t>
            </a:r>
          </a:p>
          <a:p>
            <a:pPr lvl="1"/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Output buffer for OS to copy characters to disk or screen</a:t>
            </a:r>
          </a:p>
          <a:p>
            <a:r>
              <a:rPr lang="en-US" b="1" dirty="0" err="1"/>
              <a:t>stdout</a:t>
            </a:r>
            <a:r>
              <a:rPr lang="en-US" dirty="0"/>
              <a:t> </a:t>
            </a:r>
          </a:p>
          <a:p>
            <a:pPr lvl="1"/>
            <a:r>
              <a:rPr lang="en-US" dirty="0"/>
              <a:t>predefined FILE* for standard output, usually the screen</a:t>
            </a:r>
          </a:p>
          <a:p>
            <a:pPr lvl="1"/>
            <a:r>
              <a:rPr lang="en-US" dirty="0" err="1"/>
              <a:t>printf</a:t>
            </a:r>
            <a:r>
              <a:rPr lang="en-US" dirty="0"/>
              <a:t> and </a:t>
            </a:r>
            <a:r>
              <a:rPr lang="en-US" dirty="0" err="1"/>
              <a:t>cout</a:t>
            </a:r>
            <a:r>
              <a:rPr lang="en-US" dirty="0"/>
              <a:t> write to this</a:t>
            </a:r>
          </a:p>
          <a:p>
            <a:r>
              <a:rPr lang="en-US" b="1" dirty="0"/>
              <a:t>stdin</a:t>
            </a:r>
          </a:p>
          <a:p>
            <a:pPr lvl="1"/>
            <a:r>
              <a:rPr lang="en-US" dirty="0"/>
              <a:t>predefined FILE* for standard input, usually the keyboard</a:t>
            </a:r>
          </a:p>
          <a:p>
            <a:pPr lvl="1"/>
            <a:r>
              <a:rPr lang="en-US" dirty="0" err="1"/>
              <a:t>scanf</a:t>
            </a:r>
            <a:r>
              <a:rPr lang="en-US" dirty="0"/>
              <a:t> and </a:t>
            </a:r>
            <a:r>
              <a:rPr lang="en-US" dirty="0" err="1"/>
              <a:t>cin</a:t>
            </a:r>
            <a:r>
              <a:rPr lang="en-US" dirty="0"/>
              <a:t> read from this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740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35EC4-6A01-4D4E-AA8E-00927B9AD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stdout</a:t>
            </a:r>
            <a:r>
              <a:rPr lang="en-US" dirty="0"/>
              <a:t> and stdin File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8B254-29C5-4D57-A22F-E16F417A1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fprintf</a:t>
            </a:r>
            <a:r>
              <a:rPr lang="en-US" b="1" dirty="0"/>
              <a:t>(file, str, values)</a:t>
            </a:r>
          </a:p>
          <a:p>
            <a:pPr lvl="1"/>
            <a:r>
              <a:rPr lang="en-US" dirty="0"/>
              <a:t>first argument is the FILE*</a:t>
            </a:r>
          </a:p>
          <a:p>
            <a:pPr lvl="1"/>
            <a:r>
              <a:rPr lang="en-US" dirty="0"/>
              <a:t>remaining arguments same as </a:t>
            </a:r>
            <a:r>
              <a:rPr lang="en-US" dirty="0" err="1"/>
              <a:t>printf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fprintf</a:t>
            </a:r>
            <a:r>
              <a:rPr lang="en-US" dirty="0"/>
              <a:t>(</a:t>
            </a:r>
            <a:r>
              <a:rPr lang="en-US" dirty="0" err="1"/>
              <a:t>stdout</a:t>
            </a:r>
            <a:r>
              <a:rPr lang="en-US" dirty="0"/>
              <a:t>, str, values) same as </a:t>
            </a:r>
            <a:r>
              <a:rPr lang="en-US" dirty="0" err="1"/>
              <a:t>printf</a:t>
            </a:r>
            <a:endParaRPr lang="en-US" dirty="0"/>
          </a:p>
          <a:p>
            <a:r>
              <a:rPr lang="en-US" b="1" dirty="0" err="1"/>
              <a:t>fscanf</a:t>
            </a:r>
            <a:r>
              <a:rPr lang="en-US" b="1" dirty="0"/>
              <a:t>(file, str, </a:t>
            </a:r>
            <a:r>
              <a:rPr lang="en-US" b="1" dirty="0" err="1"/>
              <a:t>varAddresses</a:t>
            </a:r>
            <a:r>
              <a:rPr lang="en-US" b="1" dirty="0"/>
              <a:t>)</a:t>
            </a:r>
          </a:p>
          <a:p>
            <a:pPr lvl="1"/>
            <a:r>
              <a:rPr lang="en-US" dirty="0"/>
              <a:t>first argument is the FILE*</a:t>
            </a:r>
          </a:p>
          <a:p>
            <a:pPr lvl="1"/>
            <a:r>
              <a:rPr lang="en-US" dirty="0"/>
              <a:t>remaining arguments same as scan()</a:t>
            </a:r>
          </a:p>
          <a:p>
            <a:pPr lvl="1"/>
            <a:r>
              <a:rPr lang="en-US" dirty="0" err="1"/>
              <a:t>fscanf</a:t>
            </a:r>
            <a:r>
              <a:rPr lang="en-US" dirty="0"/>
              <a:t>(stdin, str, </a:t>
            </a:r>
            <a:r>
              <a:rPr lang="en-US" dirty="0" err="1"/>
              <a:t>varAddresses</a:t>
            </a:r>
            <a:r>
              <a:rPr lang="en-US" dirty="0"/>
              <a:t>) same as </a:t>
            </a:r>
            <a:r>
              <a:rPr lang="en-US" dirty="0" err="1"/>
              <a:t>scanf</a:t>
            </a:r>
            <a:endParaRPr lang="en-US" dirty="0"/>
          </a:p>
          <a:p>
            <a:pPr lvl="1"/>
            <a:r>
              <a:rPr lang="en-US" dirty="0"/>
              <a:t>Returns the number of values successfully read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9358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CC787-56D5-4F83-9A32-368743411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7874"/>
          </a:xfrm>
        </p:spPr>
        <p:txBody>
          <a:bodyPr>
            <a:normAutofit/>
          </a:bodyPr>
          <a:lstStyle/>
          <a:p>
            <a:r>
              <a:rPr lang="en-US" dirty="0"/>
              <a:t>File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00B1C-651C-471B-88DE-E38A4E9E0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257"/>
            <a:ext cx="10515600" cy="4898572"/>
          </a:xfrm>
        </p:spPr>
        <p:txBody>
          <a:bodyPr>
            <a:noAutofit/>
          </a:bodyPr>
          <a:lstStyle/>
          <a:p>
            <a:r>
              <a:rPr lang="en-US" sz="2400" dirty="0"/>
              <a:t>Declare a variable of type FILE*</a:t>
            </a:r>
            <a:endParaRPr lang="en-US" sz="2000" dirty="0"/>
          </a:p>
          <a:p>
            <a:r>
              <a:rPr lang="en-US" sz="2400" b="1" dirty="0" err="1">
                <a:latin typeface="Consolas" panose="020B0609020204030204" pitchFamily="49" charset="0"/>
              </a:rPr>
              <a:t>fopen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fileName</a:t>
            </a:r>
            <a:r>
              <a:rPr lang="en-US" sz="2400" b="1" dirty="0">
                <a:latin typeface="Consolas" panose="020B0609020204030204" pitchFamily="49" charset="0"/>
              </a:rPr>
              <a:t>, </a:t>
            </a:r>
            <a:r>
              <a:rPr lang="en-US" sz="2400" b="1" dirty="0" err="1">
                <a:latin typeface="Consolas" panose="020B0609020204030204" pitchFamily="49" charset="0"/>
              </a:rPr>
              <a:t>filePermissions</a:t>
            </a:r>
            <a:r>
              <a:rPr lang="en-US" sz="2400" b="1" dirty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2000" dirty="0" err="1"/>
              <a:t>fileName</a:t>
            </a:r>
            <a:r>
              <a:rPr lang="en-US" sz="2000" dirty="0"/>
              <a:t> is a C String</a:t>
            </a:r>
          </a:p>
          <a:p>
            <a:pPr lvl="1"/>
            <a:r>
              <a:rPr lang="en-US" sz="2000" dirty="0" err="1"/>
              <a:t>filePermissions</a:t>
            </a:r>
            <a:r>
              <a:rPr lang="en-US" sz="2000" dirty="0"/>
              <a:t> </a:t>
            </a:r>
          </a:p>
          <a:p>
            <a:pPr lvl="2"/>
            <a:r>
              <a:rPr lang="en-US" sz="1800" dirty="0"/>
              <a:t>"w" for write</a:t>
            </a:r>
          </a:p>
          <a:p>
            <a:pPr lvl="3"/>
            <a:r>
              <a:rPr lang="en-US" sz="1600" dirty="0"/>
              <a:t>Deletes existing file by default</a:t>
            </a:r>
          </a:p>
          <a:p>
            <a:pPr lvl="2"/>
            <a:r>
              <a:rPr lang="en-US" sz="1800" dirty="0"/>
              <a:t>"r" for read</a:t>
            </a:r>
          </a:p>
          <a:p>
            <a:pPr lvl="1"/>
            <a:r>
              <a:rPr lang="en-US" sz="2000" dirty="0"/>
              <a:t>Returns a FILE* that points to the given file</a:t>
            </a:r>
          </a:p>
          <a:p>
            <a:pPr lvl="1"/>
            <a:r>
              <a:rPr lang="en-US" sz="2000" dirty="0"/>
              <a:t>Returns NULL on failure</a:t>
            </a:r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639743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FF96E-86A9-4A76-8EEF-BB3C3A389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3625"/>
          </a:xfrm>
        </p:spPr>
        <p:txBody>
          <a:bodyPr/>
          <a:lstStyle/>
          <a:p>
            <a:r>
              <a:rPr lang="en-US" dirty="0"/>
              <a:t>File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9D370-2057-4E94-8AAE-DA7E0AC9F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4064"/>
            <a:ext cx="10515600" cy="4682899"/>
          </a:xfrm>
        </p:spPr>
        <p:txBody>
          <a:bodyPr>
            <a:normAutofit/>
          </a:bodyPr>
          <a:lstStyle/>
          <a:p>
            <a:r>
              <a:rPr lang="en-US" sz="2400" b="1" dirty="0" err="1"/>
              <a:t>fclose</a:t>
            </a:r>
            <a:endParaRPr lang="en-US" sz="2400" b="1" dirty="0"/>
          </a:p>
          <a:p>
            <a:pPr lvl="1"/>
            <a:r>
              <a:rPr lang="en-US" sz="2000" dirty="0"/>
              <a:t>Closes the given FILE*</a:t>
            </a:r>
          </a:p>
          <a:p>
            <a:pPr lvl="1"/>
            <a:r>
              <a:rPr lang="en-US" sz="2000" dirty="0"/>
              <a:t>Very important for write files, flushes the output buffer</a:t>
            </a:r>
          </a:p>
          <a:p>
            <a:r>
              <a:rPr lang="en-US" sz="2400" b="1" dirty="0" err="1"/>
              <a:t>fprintf</a:t>
            </a:r>
            <a:r>
              <a:rPr lang="en-US" sz="2400" b="1" dirty="0"/>
              <a:t>(</a:t>
            </a:r>
            <a:r>
              <a:rPr lang="en-US" sz="2400" b="1" dirty="0" err="1"/>
              <a:t>filePointer</a:t>
            </a:r>
            <a:r>
              <a:rPr lang="en-US" sz="2400" b="1" dirty="0"/>
              <a:t>, str, values)</a:t>
            </a:r>
          </a:p>
          <a:p>
            <a:pPr lvl="1"/>
            <a:r>
              <a:rPr lang="en-US" sz="2000" dirty="0"/>
              <a:t>Pass in the FILE*, acts like </a:t>
            </a:r>
            <a:r>
              <a:rPr lang="en-US" sz="2000" dirty="0" err="1"/>
              <a:t>printf</a:t>
            </a:r>
            <a:endParaRPr lang="en-US" sz="2000" dirty="0"/>
          </a:p>
          <a:p>
            <a:r>
              <a:rPr lang="en-US" sz="2400" b="1" dirty="0" err="1"/>
              <a:t>fscanf</a:t>
            </a:r>
            <a:r>
              <a:rPr lang="en-US" sz="2400" b="1" dirty="0"/>
              <a:t>(</a:t>
            </a:r>
            <a:r>
              <a:rPr lang="en-US" sz="2400" b="1" dirty="0" err="1"/>
              <a:t>filePointer</a:t>
            </a:r>
            <a:r>
              <a:rPr lang="en-US" sz="2400" b="1" dirty="0"/>
              <a:t>, str, </a:t>
            </a:r>
            <a:r>
              <a:rPr lang="en-US" sz="2400" b="1" dirty="0" err="1"/>
              <a:t>varAddresses</a:t>
            </a:r>
            <a:r>
              <a:rPr lang="en-US" sz="2400" b="1" dirty="0"/>
              <a:t>)</a:t>
            </a:r>
          </a:p>
          <a:p>
            <a:pPr lvl="1"/>
            <a:r>
              <a:rPr lang="en-US" sz="2000" dirty="0"/>
              <a:t>Pass in the FILE*, acts like </a:t>
            </a:r>
            <a:r>
              <a:rPr lang="en-US" sz="2000" dirty="0" err="1"/>
              <a:t>scanf</a:t>
            </a:r>
            <a:endParaRPr lang="en-US" sz="2000" dirty="0"/>
          </a:p>
          <a:p>
            <a:pPr lvl="1"/>
            <a:r>
              <a:rPr lang="en-US" sz="2000" dirty="0"/>
              <a:t>Returns 0 on failure</a:t>
            </a:r>
          </a:p>
          <a:p>
            <a:r>
              <a:rPr lang="en-US" sz="2400" b="1" dirty="0" err="1"/>
              <a:t>fgets</a:t>
            </a:r>
            <a:r>
              <a:rPr lang="en-US" sz="2400" b="1" dirty="0"/>
              <a:t>(str, </a:t>
            </a:r>
            <a:r>
              <a:rPr lang="en-US" sz="2400" b="1" dirty="0" err="1"/>
              <a:t>maxChars</a:t>
            </a:r>
            <a:r>
              <a:rPr lang="en-US" sz="2400" b="1" dirty="0"/>
              <a:t>, </a:t>
            </a:r>
            <a:r>
              <a:rPr lang="en-US" sz="2400" b="1" dirty="0" err="1"/>
              <a:t>filePointer</a:t>
            </a:r>
            <a:r>
              <a:rPr lang="en-US" sz="2400" b="1" dirty="0"/>
              <a:t>)</a:t>
            </a:r>
          </a:p>
          <a:p>
            <a:pPr lvl="1"/>
            <a:r>
              <a:rPr lang="en-US" sz="2000" dirty="0"/>
              <a:t>Read chars into str until newline or </a:t>
            </a:r>
            <a:r>
              <a:rPr lang="en-US" sz="2000" dirty="0" err="1"/>
              <a:t>maxChars</a:t>
            </a:r>
            <a:r>
              <a:rPr lang="en-US" sz="2000" dirty="0"/>
              <a:t> read</a:t>
            </a:r>
          </a:p>
          <a:p>
            <a:pPr lvl="1"/>
            <a:r>
              <a:rPr lang="en-US" sz="2000" dirty="0"/>
              <a:t>Pass in the FILE* instead of stdin</a:t>
            </a:r>
          </a:p>
          <a:p>
            <a:pPr lvl="1"/>
            <a:r>
              <a:rPr lang="en-US" sz="2000" dirty="0"/>
              <a:t>Returns NULL on failure</a:t>
            </a:r>
          </a:p>
        </p:txBody>
      </p:sp>
    </p:spTree>
    <p:extLst>
      <p:ext uri="{BB962C8B-B14F-4D97-AF65-F5344CB8AC3E}">
        <p14:creationId xmlns:p14="http://schemas.microsoft.com/office/powerpoint/2010/main" val="5603781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01CA2-6DF0-4CDB-800A-724A02DB3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8504"/>
          </a:xfrm>
        </p:spPr>
        <p:txBody>
          <a:bodyPr/>
          <a:lstStyle/>
          <a:p>
            <a:r>
              <a:rPr lang="en-US" dirty="0"/>
              <a:t>File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E4647-86F8-4B98-B433-33702981B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0586"/>
            <a:ext cx="10515600" cy="475637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#include &lt;</a:t>
            </a:r>
            <a:r>
              <a:rPr lang="en-US" sz="1400" dirty="0" err="1">
                <a:latin typeface="Consolas" panose="020B0609020204030204" pitchFamily="49" charset="0"/>
              </a:rPr>
              <a:t>stdio.h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int main(void)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FILE* </a:t>
            </a:r>
            <a:r>
              <a:rPr lang="en-US" sz="1400" dirty="0" err="1">
                <a:latin typeface="Consolas" panose="020B0609020204030204" pitchFamily="49" charset="0"/>
              </a:rPr>
              <a:t>outFile</a:t>
            </a:r>
            <a:r>
              <a:rPr lang="en-US" sz="1400" dirty="0">
                <a:latin typeface="Consolas" panose="020B0609020204030204" pitchFamily="49" charset="0"/>
              </a:rPr>
              <a:t> = NULL;    // File pointer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// Open file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outFile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fopen</a:t>
            </a:r>
            <a:r>
              <a:rPr lang="en-US" sz="1400" dirty="0">
                <a:latin typeface="Consolas" panose="020B0609020204030204" pitchFamily="49" charset="0"/>
              </a:rPr>
              <a:t>("myoutfile.txt", "w");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if (</a:t>
            </a:r>
            <a:r>
              <a:rPr lang="en-US" sz="1400" dirty="0" err="1">
                <a:latin typeface="Consolas" panose="020B0609020204030204" pitchFamily="49" charset="0"/>
              </a:rPr>
              <a:t>outFile</a:t>
            </a:r>
            <a:r>
              <a:rPr lang="en-US" sz="1400" dirty="0">
                <a:latin typeface="Consolas" panose="020B0609020204030204" pitchFamily="49" charset="0"/>
              </a:rPr>
              <a:t> == NULL)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("Could not open file myoutfile.txt.\n");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return -1; // -1 indicates error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int x = 1, y = 2, z = 3;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fprintf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outFile</a:t>
            </a:r>
            <a:r>
              <a:rPr lang="en-US" sz="1400" dirty="0">
                <a:latin typeface="Consolas" panose="020B0609020204030204" pitchFamily="49" charset="0"/>
              </a:rPr>
              <a:t>, "Here is some data:\n");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fprintf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outFile</a:t>
            </a:r>
            <a:r>
              <a:rPr lang="en-US" sz="1400" dirty="0">
                <a:latin typeface="Consolas" panose="020B0609020204030204" pitchFamily="49" charset="0"/>
              </a:rPr>
              <a:t>, "%d\</a:t>
            </a:r>
            <a:r>
              <a:rPr lang="en-US" sz="1400" dirty="0" err="1">
                <a:latin typeface="Consolas" panose="020B0609020204030204" pitchFamily="49" charset="0"/>
              </a:rPr>
              <a:t>n%d</a:t>
            </a:r>
            <a:r>
              <a:rPr lang="en-US" sz="1400" dirty="0">
                <a:latin typeface="Consolas" panose="020B0609020204030204" pitchFamily="49" charset="0"/>
              </a:rPr>
              <a:t>\</a:t>
            </a:r>
            <a:r>
              <a:rPr lang="en-US" sz="1400" dirty="0" err="1">
                <a:latin typeface="Consolas" panose="020B0609020204030204" pitchFamily="49" charset="0"/>
              </a:rPr>
              <a:t>n%d</a:t>
            </a:r>
            <a:r>
              <a:rPr lang="en-US" sz="1400" dirty="0">
                <a:latin typeface="Consolas" panose="020B0609020204030204" pitchFamily="49" charset="0"/>
              </a:rPr>
              <a:t>\n", x, y, z);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// Done with file, so close it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fclose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outFile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12832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61A9C-7F54-4C4E-A483-16E91448D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D8DD5-5411-4260-AC20-98EBAE156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Printing text and new lines: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int main(void)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("Hello World\n");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return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7282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449A6-83A4-4662-B0FE-946A57E91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6FDC9-1D21-492D-A56C-BC8ED518B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FILE* </a:t>
            </a:r>
            <a:r>
              <a:rPr lang="en-US" sz="1400" dirty="0" err="1">
                <a:latin typeface="Consolas" panose="020B0609020204030204" pitchFamily="49" charset="0"/>
              </a:rPr>
              <a:t>inFile</a:t>
            </a:r>
            <a:r>
              <a:rPr lang="en-US" sz="1400" dirty="0">
                <a:latin typeface="Consolas" panose="020B0609020204030204" pitchFamily="49" charset="0"/>
              </a:rPr>
              <a:t> = NULL; // File pointer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int </a:t>
            </a:r>
            <a:r>
              <a:rPr lang="en-US" sz="1400" dirty="0" err="1">
                <a:latin typeface="Consolas" panose="020B0609020204030204" pitchFamily="49" charset="0"/>
              </a:rPr>
              <a:t>fileNum</a:t>
            </a:r>
            <a:r>
              <a:rPr lang="en-US" sz="1400" dirty="0">
                <a:latin typeface="Consolas" panose="020B0609020204030204" pitchFamily="49" charset="0"/>
              </a:rPr>
              <a:t>;         // Data value from file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("Opening file myfile.txt.\n");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inFile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fopen</a:t>
            </a:r>
            <a:r>
              <a:rPr lang="en-US" sz="1400" dirty="0">
                <a:latin typeface="Consolas" panose="020B0609020204030204" pitchFamily="49" charset="0"/>
              </a:rPr>
              <a:t>("myoutfile.txt", "r");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if (</a:t>
            </a:r>
            <a:r>
              <a:rPr lang="en-US" sz="1400" dirty="0" err="1">
                <a:latin typeface="Consolas" panose="020B0609020204030204" pitchFamily="49" charset="0"/>
              </a:rPr>
              <a:t>inFile</a:t>
            </a:r>
            <a:r>
              <a:rPr lang="en-US" sz="1400" dirty="0">
                <a:latin typeface="Consolas" panose="020B0609020204030204" pitchFamily="49" charset="0"/>
              </a:rPr>
              <a:t> == NULL)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("Could not open file myfile.txt.\n");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return -1; // -1 indicates error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///read header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char header[100];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fgets</a:t>
            </a:r>
            <a:r>
              <a:rPr lang="en-US" sz="1400" dirty="0">
                <a:latin typeface="Consolas" panose="020B0609020204030204" pitchFamily="49" charset="0"/>
              </a:rPr>
              <a:t>(header, 100, </a:t>
            </a:r>
            <a:r>
              <a:rPr lang="en-US" sz="1400" dirty="0" err="1">
                <a:latin typeface="Consolas" panose="020B0609020204030204" pitchFamily="49" charset="0"/>
              </a:rPr>
              <a:t>inFile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("%s", header);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while (</a:t>
            </a:r>
            <a:r>
              <a:rPr lang="en-US" sz="1400" dirty="0" err="1">
                <a:latin typeface="Consolas" panose="020B0609020204030204" pitchFamily="49" charset="0"/>
              </a:rPr>
              <a:t>fscanf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inFile</a:t>
            </a:r>
            <a:r>
              <a:rPr lang="en-US" sz="1400" dirty="0">
                <a:latin typeface="Consolas" panose="020B0609020204030204" pitchFamily="49" charset="0"/>
              </a:rPr>
              <a:t>, "%d", &amp;</a:t>
            </a:r>
            <a:r>
              <a:rPr lang="en-US" sz="1400" dirty="0" err="1">
                <a:latin typeface="Consolas" panose="020B0609020204030204" pitchFamily="49" charset="0"/>
              </a:rPr>
              <a:t>fileNum</a:t>
            </a:r>
            <a:r>
              <a:rPr lang="en-US" sz="1400" dirty="0">
                <a:latin typeface="Consolas" panose="020B0609020204030204" pitchFamily="49" charset="0"/>
              </a:rPr>
              <a:t>) &gt; 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("num: %d\n", </a:t>
            </a:r>
            <a:r>
              <a:rPr lang="en-US" sz="1400" dirty="0" err="1">
                <a:latin typeface="Consolas" panose="020B0609020204030204" pitchFamily="49" charset="0"/>
              </a:rPr>
              <a:t>fileNum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fclose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inFile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379162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49B77-121E-458B-8B5D-E5F3C80D7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B7251-E157-4CF4-B9FD-115777174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the file "Lines.txt" contains: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Here is a bunch of stuff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for you to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read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have fun!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Read it, convert to uppercase, write it to "Upper_Lines.</a:t>
            </a:r>
            <a:r>
              <a:rPr lang="en-US"/>
              <a:t>txt":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05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0944F-03C2-458A-A6BA-ECBA1E868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5557"/>
            <a:ext cx="10515600" cy="580140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#include &lt;</a:t>
            </a:r>
            <a:r>
              <a:rPr lang="en-US" sz="1400" dirty="0" err="1"/>
              <a:t>stdio.h</a:t>
            </a:r>
            <a:r>
              <a:rPr lang="en-US" sz="14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#include &lt;</a:t>
            </a:r>
            <a:r>
              <a:rPr lang="en-US" sz="1400" dirty="0" err="1"/>
              <a:t>string.h</a:t>
            </a:r>
            <a:r>
              <a:rPr lang="en-US" sz="14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#include &lt;</a:t>
            </a:r>
            <a:r>
              <a:rPr lang="en-US" sz="1400" dirty="0" err="1"/>
              <a:t>ctype.h</a:t>
            </a:r>
            <a:r>
              <a:rPr lang="en-US" sz="14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const int LINE_SIZE = 512;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int main(void)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  FILE* </a:t>
            </a:r>
            <a:r>
              <a:rPr lang="en-US" sz="1400" dirty="0" err="1"/>
              <a:t>inFile</a:t>
            </a:r>
            <a:r>
              <a:rPr lang="en-US" sz="1400" dirty="0"/>
              <a:t> = </a:t>
            </a:r>
            <a:r>
              <a:rPr lang="en-US" sz="1400" dirty="0" err="1"/>
              <a:t>fopen</a:t>
            </a:r>
            <a:r>
              <a:rPr lang="en-US" sz="1400" dirty="0"/>
              <a:t>("Lines.txt", "r");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  FILE* </a:t>
            </a:r>
            <a:r>
              <a:rPr lang="en-US" sz="1400" dirty="0" err="1"/>
              <a:t>outFile</a:t>
            </a:r>
            <a:r>
              <a:rPr lang="en-US" sz="1400" dirty="0"/>
              <a:t> = </a:t>
            </a:r>
            <a:r>
              <a:rPr lang="en-US" sz="1400" dirty="0" err="1"/>
              <a:t>fopen</a:t>
            </a:r>
            <a:r>
              <a:rPr lang="en-US" sz="1400" dirty="0"/>
              <a:t>("Upper_Lines.txt", "w");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  if(</a:t>
            </a:r>
            <a:r>
              <a:rPr lang="en-US" sz="1400" dirty="0" err="1"/>
              <a:t>inFile</a:t>
            </a:r>
            <a:r>
              <a:rPr lang="en-US" sz="1400" dirty="0"/>
              <a:t> == NULL || </a:t>
            </a:r>
            <a:r>
              <a:rPr lang="en-US" sz="1400" dirty="0" err="1"/>
              <a:t>outFile</a:t>
            </a:r>
            <a:r>
              <a:rPr lang="en-US" sz="1400" dirty="0"/>
              <a:t> == NULL)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      </a:t>
            </a:r>
            <a:r>
              <a:rPr lang="en-US" sz="1400" dirty="0" err="1"/>
              <a:t>printf</a:t>
            </a:r>
            <a:r>
              <a:rPr lang="en-US" sz="1400" dirty="0"/>
              <a:t>("Failed to open files.\n");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      return 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  char s[LINE_SIZE];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  while(</a:t>
            </a:r>
            <a:r>
              <a:rPr lang="en-US" sz="1400" dirty="0" err="1"/>
              <a:t>fgets</a:t>
            </a:r>
            <a:r>
              <a:rPr lang="en-US" sz="1400" dirty="0"/>
              <a:t>(s, LINE_SIZE, </a:t>
            </a:r>
            <a:r>
              <a:rPr lang="en-US" sz="1400" dirty="0" err="1"/>
              <a:t>inFile</a:t>
            </a:r>
            <a:r>
              <a:rPr lang="en-US" sz="1400" dirty="0"/>
              <a:t>) != NULL)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      for(int </a:t>
            </a:r>
            <a:r>
              <a:rPr lang="en-US" sz="1400" dirty="0" err="1"/>
              <a:t>i</a:t>
            </a:r>
            <a:r>
              <a:rPr lang="en-US" sz="1400" dirty="0"/>
              <a:t> = 0; </a:t>
            </a:r>
            <a:r>
              <a:rPr lang="en-US" sz="1400" dirty="0" err="1"/>
              <a:t>i</a:t>
            </a:r>
            <a:r>
              <a:rPr lang="en-US" sz="1400" dirty="0"/>
              <a:t> &lt; </a:t>
            </a:r>
            <a:r>
              <a:rPr lang="en-US" sz="1400" dirty="0" err="1"/>
              <a:t>strlen</a:t>
            </a:r>
            <a:r>
              <a:rPr lang="en-US" sz="1400" dirty="0"/>
              <a:t>(s); </a:t>
            </a:r>
            <a:r>
              <a:rPr lang="en-US" sz="1400" dirty="0" err="1"/>
              <a:t>i</a:t>
            </a:r>
            <a:r>
              <a:rPr lang="en-US" sz="1400" dirty="0"/>
              <a:t>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          if(</a:t>
            </a:r>
            <a:r>
              <a:rPr lang="en-US" sz="1400" dirty="0" err="1"/>
              <a:t>isalpha</a:t>
            </a:r>
            <a:r>
              <a:rPr lang="en-US" sz="1400" dirty="0"/>
              <a:t>(s[</a:t>
            </a:r>
            <a:r>
              <a:rPr lang="en-US" sz="1400" dirty="0" err="1"/>
              <a:t>i</a:t>
            </a:r>
            <a:r>
              <a:rPr lang="en-US" sz="1400" dirty="0"/>
              <a:t>]))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    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              s[</a:t>
            </a:r>
            <a:r>
              <a:rPr lang="en-US" sz="1400" dirty="0" err="1"/>
              <a:t>i</a:t>
            </a:r>
            <a:r>
              <a:rPr lang="en-US" sz="1400" dirty="0"/>
              <a:t>] = </a:t>
            </a:r>
            <a:r>
              <a:rPr lang="en-US" sz="1400" dirty="0" err="1"/>
              <a:t>toupper</a:t>
            </a:r>
            <a:r>
              <a:rPr lang="en-US" sz="1400" dirty="0"/>
              <a:t>(s[</a:t>
            </a:r>
            <a:r>
              <a:rPr lang="en-US" sz="1400" dirty="0" err="1"/>
              <a:t>i</a:t>
            </a:r>
            <a:r>
              <a:rPr lang="en-US" sz="1400" dirty="0"/>
              <a:t>]);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  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      </a:t>
            </a:r>
            <a:r>
              <a:rPr lang="en-US" sz="1400" dirty="0" err="1"/>
              <a:t>fprintf</a:t>
            </a:r>
            <a:r>
              <a:rPr lang="en-US" sz="1400" dirty="0"/>
              <a:t>(</a:t>
            </a:r>
            <a:r>
              <a:rPr lang="en-US" sz="1400" dirty="0" err="1"/>
              <a:t>outFile</a:t>
            </a:r>
            <a:r>
              <a:rPr lang="en-US" sz="1400" dirty="0"/>
              <a:t>, "%s", s);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  </a:t>
            </a:r>
            <a:r>
              <a:rPr lang="en-US" sz="1400" dirty="0" err="1"/>
              <a:t>fclose</a:t>
            </a:r>
            <a:r>
              <a:rPr lang="en-US" sz="1400" dirty="0"/>
              <a:t>(</a:t>
            </a:r>
            <a:r>
              <a:rPr lang="en-US" sz="1400" dirty="0" err="1"/>
              <a:t>outFile</a:t>
            </a:r>
            <a:r>
              <a:rPr lang="en-US" sz="14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3582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98295-7763-4770-B22C-DC966B372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9518"/>
          </a:xfrm>
        </p:spPr>
        <p:txBody>
          <a:bodyPr/>
          <a:lstStyle/>
          <a:p>
            <a:r>
              <a:rPr lang="en-US" dirty="0"/>
              <a:t>Basic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087A7-A0CE-4D96-9E81-05EC44447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5079"/>
            <a:ext cx="10515600" cy="4731884"/>
          </a:xfrm>
        </p:spPr>
        <p:txBody>
          <a:bodyPr>
            <a:normAutofit fontScale="40000" lnSpcReduction="20000"/>
          </a:bodyPr>
          <a:lstStyle/>
          <a:p>
            <a:r>
              <a:rPr lang="en-US" sz="5100" dirty="0"/>
              <a:t>To output an integer, use %d or %</a:t>
            </a:r>
            <a:r>
              <a:rPr lang="en-US" sz="5100" dirty="0" err="1"/>
              <a:t>i</a:t>
            </a:r>
            <a:r>
              <a:rPr lang="en-US" sz="5100" dirty="0"/>
              <a:t> as a placeholder and then pass the integer in as the next argument:</a:t>
            </a:r>
          </a:p>
          <a:p>
            <a:r>
              <a:rPr lang="en-US" sz="5100" dirty="0"/>
              <a:t>d is a pretty bad choice to name an integer, stands for decimal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3500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35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3500" dirty="0">
                <a:latin typeface="Consolas" panose="020B0609020204030204" pitchFamily="49" charset="0"/>
                <a:cs typeface="Consolas" panose="020B0609020204030204" pitchFamily="49" charset="0"/>
              </a:rPr>
              <a:t> main(void)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35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3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500" dirty="0" err="1">
                <a:latin typeface="Consolas" panose="020B0609020204030204" pitchFamily="49" charset="0"/>
                <a:cs typeface="Consolas" panose="020B0609020204030204" pitchFamily="49" charset="0"/>
              </a:rPr>
              <a:t>drivingYear</a:t>
            </a:r>
            <a:r>
              <a:rPr lang="en-US" sz="3500" dirty="0">
                <a:latin typeface="Consolas" panose="020B0609020204030204" pitchFamily="49" charset="0"/>
                <a:cs typeface="Consolas" panose="020B0609020204030204" pitchFamily="49" charset="0"/>
              </a:rPr>
              <a:t> = 2014;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35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3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500" dirty="0" err="1">
                <a:latin typeface="Consolas" panose="020B0609020204030204" pitchFamily="49" charset="0"/>
                <a:cs typeface="Consolas" panose="020B0609020204030204" pitchFamily="49" charset="0"/>
              </a:rPr>
              <a:t>drivingAge</a:t>
            </a:r>
            <a:r>
              <a:rPr lang="en-US" sz="3500" dirty="0">
                <a:latin typeface="Consolas" panose="020B0609020204030204" pitchFamily="49" charset="0"/>
                <a:cs typeface="Consolas" panose="020B0609020204030204" pitchFamily="49" charset="0"/>
              </a:rPr>
              <a:t>  = 18;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35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3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500" dirty="0" err="1">
                <a:latin typeface="Consolas" panose="020B0609020204030204" pitchFamily="49" charset="0"/>
                <a:cs typeface="Consolas" panose="020B0609020204030204" pitchFamily="49" charset="0"/>
              </a:rPr>
              <a:t>numStates</a:t>
            </a:r>
            <a:r>
              <a:rPr lang="en-US" sz="3500" dirty="0">
                <a:latin typeface="Consolas" panose="020B0609020204030204" pitchFamily="49" charset="0"/>
                <a:cs typeface="Consolas" panose="020B0609020204030204" pitchFamily="49" charset="0"/>
              </a:rPr>
              <a:t>   = 10;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3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35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3500" dirty="0">
                <a:latin typeface="Consolas" panose="020B0609020204030204" pitchFamily="49" charset="0"/>
                <a:cs typeface="Consolas" panose="020B0609020204030204" pitchFamily="49" charset="0"/>
              </a:rPr>
              <a:t>("In 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35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3500" dirty="0">
                <a:latin typeface="Consolas" panose="020B0609020204030204" pitchFamily="49" charset="0"/>
                <a:cs typeface="Consolas" panose="020B0609020204030204" pitchFamily="49" charset="0"/>
              </a:rPr>
              <a:t>("%d", </a:t>
            </a:r>
            <a:r>
              <a:rPr lang="en-US" sz="3500" dirty="0" err="1">
                <a:latin typeface="Consolas" panose="020B0609020204030204" pitchFamily="49" charset="0"/>
                <a:cs typeface="Consolas" panose="020B0609020204030204" pitchFamily="49" charset="0"/>
              </a:rPr>
              <a:t>drivingYear</a:t>
            </a:r>
            <a:r>
              <a:rPr lang="en-US" sz="35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35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3500" dirty="0">
                <a:latin typeface="Consolas" panose="020B0609020204030204" pitchFamily="49" charset="0"/>
                <a:cs typeface="Consolas" panose="020B0609020204030204" pitchFamily="49" charset="0"/>
              </a:rPr>
              <a:t>(", the driving age is 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35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3500" dirty="0">
                <a:latin typeface="Consolas" panose="020B0609020204030204" pitchFamily="49" charset="0"/>
                <a:cs typeface="Consolas" panose="020B0609020204030204" pitchFamily="49" charset="0"/>
              </a:rPr>
              <a:t>("%d", </a:t>
            </a:r>
            <a:r>
              <a:rPr lang="en-US" sz="3500" dirty="0" err="1">
                <a:latin typeface="Consolas" panose="020B0609020204030204" pitchFamily="49" charset="0"/>
                <a:cs typeface="Consolas" panose="020B0609020204030204" pitchFamily="49" charset="0"/>
              </a:rPr>
              <a:t>drivingAge</a:t>
            </a:r>
            <a:r>
              <a:rPr lang="en-US" sz="35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35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3500" dirty="0">
                <a:latin typeface="Consolas" panose="020B0609020204030204" pitchFamily="49" charset="0"/>
                <a:cs typeface="Consolas" panose="020B0609020204030204" pitchFamily="49" charset="0"/>
              </a:rPr>
              <a:t>(".\n");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35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3500" dirty="0">
                <a:latin typeface="Consolas" panose="020B0609020204030204" pitchFamily="49" charset="0"/>
                <a:cs typeface="Consolas" panose="020B0609020204030204" pitchFamily="49" charset="0"/>
              </a:rPr>
              <a:t>("%d", </a:t>
            </a:r>
            <a:r>
              <a:rPr lang="en-US" sz="3500" dirty="0" err="1">
                <a:latin typeface="Consolas" panose="020B0609020204030204" pitchFamily="49" charset="0"/>
                <a:cs typeface="Consolas" panose="020B0609020204030204" pitchFamily="49" charset="0"/>
              </a:rPr>
              <a:t>numStates</a:t>
            </a:r>
            <a:r>
              <a:rPr lang="en-US" sz="35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35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3500" dirty="0">
                <a:latin typeface="Consolas" panose="020B0609020204030204" pitchFamily="49" charset="0"/>
                <a:cs typeface="Consolas" panose="020B0609020204030204" pitchFamily="49" charset="0"/>
              </a:rPr>
              <a:t>(" states have exceptions.\n");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3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>
                <a:latin typeface="Consolas" panose="020B0609020204030204" pitchFamily="49" charset="0"/>
                <a:cs typeface="Consolas" panose="020B0609020204030204" pitchFamily="49" charset="0"/>
              </a:rPr>
              <a:t>   return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100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18067-7982-4483-A316-E47D1D8A7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1B19C-D015-4DFA-A4C2-7A8248A54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at once: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#include &lt;</a:t>
            </a:r>
            <a:r>
              <a:rPr lang="en-US" sz="1800" dirty="0" err="1">
                <a:latin typeface="Consolas" panose="020B0609020204030204" pitchFamily="49" charset="0"/>
              </a:rPr>
              <a:t>stdio.h</a:t>
            </a:r>
            <a:r>
              <a:rPr lang="en-US" sz="18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int main()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int </a:t>
            </a:r>
            <a:r>
              <a:rPr lang="en-US" sz="1800" dirty="0" err="1">
                <a:latin typeface="Consolas" panose="020B0609020204030204" pitchFamily="49" charset="0"/>
              </a:rPr>
              <a:t>drivingYear</a:t>
            </a:r>
            <a:r>
              <a:rPr lang="en-US" sz="1800" dirty="0">
                <a:latin typeface="Consolas" panose="020B0609020204030204" pitchFamily="49" charset="0"/>
              </a:rPr>
              <a:t> = 2014, </a:t>
            </a:r>
            <a:r>
              <a:rPr lang="en-US" sz="1800" dirty="0" err="1">
                <a:latin typeface="Consolas" panose="020B0609020204030204" pitchFamily="49" charset="0"/>
              </a:rPr>
              <a:t>drivingAge</a:t>
            </a:r>
            <a:r>
              <a:rPr lang="en-US" sz="1800" dirty="0">
                <a:latin typeface="Consolas" panose="020B0609020204030204" pitchFamily="49" charset="0"/>
              </a:rPr>
              <a:t>  = 18, </a:t>
            </a:r>
            <a:r>
              <a:rPr lang="en-US" sz="1800" dirty="0" err="1">
                <a:latin typeface="Consolas" panose="020B0609020204030204" pitchFamily="49" charset="0"/>
              </a:rPr>
              <a:t>numStates</a:t>
            </a:r>
            <a:r>
              <a:rPr lang="en-US" sz="1800" dirty="0">
                <a:latin typeface="Consolas" panose="020B0609020204030204" pitchFamily="49" charset="0"/>
              </a:rPr>
              <a:t>   = 10;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</a:t>
            </a:r>
            <a:r>
              <a:rPr lang="en-US" sz="1800" dirty="0" err="1">
                <a:latin typeface="Consolas" panose="020B0609020204030204" pitchFamily="49" charset="0"/>
              </a:rPr>
              <a:t>printf</a:t>
            </a:r>
            <a:r>
              <a:rPr lang="en-US" sz="1800" dirty="0">
                <a:latin typeface="Consolas" panose="020B0609020204030204" pitchFamily="49" charset="0"/>
              </a:rPr>
              <a:t>("In %d, the driving age is %d.\</a:t>
            </a:r>
            <a:r>
              <a:rPr lang="en-US" sz="1800" dirty="0" err="1">
                <a:latin typeface="Consolas" panose="020B0609020204030204" pitchFamily="49" charset="0"/>
              </a:rPr>
              <a:t>n%d</a:t>
            </a:r>
            <a:r>
              <a:rPr lang="en-US" sz="1800" dirty="0">
                <a:latin typeface="Consolas" panose="020B0609020204030204" pitchFamily="49" charset="0"/>
              </a:rPr>
              <a:t> states have exceptions.\n", 			</a:t>
            </a:r>
            <a:r>
              <a:rPr lang="en-US" sz="1800" dirty="0" err="1">
                <a:latin typeface="Consolas" panose="020B0609020204030204" pitchFamily="49" charset="0"/>
              </a:rPr>
              <a:t>drivingYear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</a:rPr>
              <a:t>drivingAge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</a:rPr>
              <a:t>numStates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return 0;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233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0D19F-2B7A-4DA0-AD1B-57A94B84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8504"/>
          </a:xfrm>
        </p:spPr>
        <p:txBody>
          <a:bodyPr/>
          <a:lstStyle/>
          <a:p>
            <a:r>
              <a:rPr lang="en-US" dirty="0"/>
              <a:t>Basic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DE467-983B-4740-9EC7-56E5700C6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3436"/>
            <a:ext cx="10515600" cy="4947557"/>
          </a:xfrm>
        </p:spPr>
        <p:txBody>
          <a:bodyPr>
            <a:normAutofit fontScale="47500" lnSpcReduction="20000"/>
          </a:bodyPr>
          <a:lstStyle/>
          <a:p>
            <a:r>
              <a:rPr lang="en-US" sz="4500" dirty="0"/>
              <a:t>Use </a:t>
            </a:r>
            <a:r>
              <a:rPr lang="en-US" sz="4500" dirty="0" err="1"/>
              <a:t>scanf</a:t>
            </a:r>
            <a:r>
              <a:rPr lang="en-US" sz="4500" dirty="0"/>
              <a:t> for input</a:t>
            </a:r>
          </a:p>
          <a:p>
            <a:r>
              <a:rPr lang="en-US" sz="4500" dirty="0"/>
              <a:t>Use the same placeholder to input an int.</a:t>
            </a:r>
          </a:p>
          <a:p>
            <a:r>
              <a:rPr lang="en-US" sz="4500" dirty="0"/>
              <a:t>Writing &amp; in front of the argument variable turns it into an address</a:t>
            </a:r>
          </a:p>
          <a:p>
            <a:pPr lvl="1"/>
            <a:r>
              <a:rPr lang="en-US" sz="4100" dirty="0"/>
              <a:t>This will be studied more when we get to pointers</a:t>
            </a:r>
          </a:p>
          <a:p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3400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3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 main(void)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3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400" dirty="0" err="1">
                <a:latin typeface="Consolas" panose="020B0609020204030204" pitchFamily="49" charset="0"/>
                <a:cs typeface="Consolas" panose="020B0609020204030204" pitchFamily="49" charset="0"/>
              </a:rPr>
              <a:t>hourlyWage</a:t>
            </a:r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   =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3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400" dirty="0" err="1">
                <a:latin typeface="Consolas" panose="020B0609020204030204" pitchFamily="49" charset="0"/>
                <a:cs typeface="Consolas" panose="020B0609020204030204" pitchFamily="49" charset="0"/>
              </a:rPr>
              <a:t>annualSalary</a:t>
            </a:r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3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3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("Enter hourly wage:\n");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3400" dirty="0" err="1"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("%d", &amp;</a:t>
            </a:r>
            <a:r>
              <a:rPr lang="en-US" sz="3400" dirty="0" err="1">
                <a:latin typeface="Consolas" panose="020B0609020204030204" pitchFamily="49" charset="0"/>
                <a:cs typeface="Consolas" panose="020B0609020204030204" pitchFamily="49" charset="0"/>
              </a:rPr>
              <a:t>hourlyWage</a:t>
            </a:r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); // Read user input into </a:t>
            </a:r>
            <a:r>
              <a:rPr lang="en-US" sz="3400" dirty="0" err="1">
                <a:latin typeface="Consolas" panose="020B0609020204030204" pitchFamily="49" charset="0"/>
                <a:cs typeface="Consolas" panose="020B0609020204030204" pitchFamily="49" charset="0"/>
              </a:rPr>
              <a:t>hourlyWage</a:t>
            </a:r>
            <a:endParaRPr lang="en-US" sz="3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3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3400" dirty="0" err="1">
                <a:latin typeface="Consolas" panose="020B0609020204030204" pitchFamily="49" charset="0"/>
                <a:cs typeface="Consolas" panose="020B0609020204030204" pitchFamily="49" charset="0"/>
              </a:rPr>
              <a:t>annualSalary</a:t>
            </a:r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3400" dirty="0" err="1">
                <a:latin typeface="Consolas" panose="020B0609020204030204" pitchFamily="49" charset="0"/>
                <a:cs typeface="Consolas" panose="020B0609020204030204" pitchFamily="49" charset="0"/>
              </a:rPr>
              <a:t>hourlyWage</a:t>
            </a:r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 * 40 * 50;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3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("Salary is %d\n", </a:t>
            </a:r>
            <a:r>
              <a:rPr lang="en-US" sz="3400" dirty="0" err="1">
                <a:latin typeface="Consolas" panose="020B0609020204030204" pitchFamily="49" charset="0"/>
                <a:cs typeface="Consolas" panose="020B0609020204030204" pitchFamily="49" charset="0"/>
              </a:rPr>
              <a:t>annualSalary</a:t>
            </a:r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3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   return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67327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FA678-CFC2-49D1-B770-C0245F37D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printf</a:t>
            </a:r>
            <a:r>
              <a:rPr lang="en-US" dirty="0"/>
              <a:t> and </a:t>
            </a:r>
            <a:r>
              <a:rPr lang="en-US" dirty="0" err="1"/>
              <a:t>scanf</a:t>
            </a:r>
            <a:r>
              <a:rPr lang="en-US" dirty="0"/>
              <a:t> Format Specifiers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EE78A17-F4E5-4663-9992-CECE39C707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610137"/>
              </p:ext>
            </p:extLst>
          </p:nvPr>
        </p:nvGraphicFramePr>
        <p:xfrm>
          <a:off x="989045" y="1567542"/>
          <a:ext cx="9134670" cy="498898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11114">
                  <a:extLst>
                    <a:ext uri="{9D8B030D-6E8A-4147-A177-3AD203B41FA5}">
                      <a16:colId xmlns:a16="http://schemas.microsoft.com/office/drawing/2014/main" val="2205084081"/>
                    </a:ext>
                  </a:extLst>
                </a:gridCol>
                <a:gridCol w="2319589">
                  <a:extLst>
                    <a:ext uri="{9D8B030D-6E8A-4147-A177-3AD203B41FA5}">
                      <a16:colId xmlns:a16="http://schemas.microsoft.com/office/drawing/2014/main" val="526918121"/>
                    </a:ext>
                  </a:extLst>
                </a:gridCol>
                <a:gridCol w="5603967">
                  <a:extLst>
                    <a:ext uri="{9D8B030D-6E8A-4147-A177-3AD203B41FA5}">
                      <a16:colId xmlns:a16="http://schemas.microsoft.com/office/drawing/2014/main" val="464873773"/>
                    </a:ext>
                  </a:extLst>
                </a:gridCol>
              </a:tblGrid>
              <a:tr h="3238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Format specifier</a:t>
                      </a:r>
                      <a:endParaRPr lang="en-US" sz="1400" b="0" i="0" u="none" strike="noStrike" dirty="0">
                        <a:solidFill>
                          <a:srgbClr val="3747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62" marR="5262" marT="52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Data type</a:t>
                      </a:r>
                      <a:endParaRPr lang="en-US" sz="1400" b="0" i="0" u="none" strike="noStrike">
                        <a:solidFill>
                          <a:srgbClr val="3747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62" marR="5262" marT="52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Notes</a:t>
                      </a:r>
                      <a:endParaRPr lang="en-US" sz="1400" b="0" i="0" u="none" strike="noStrike">
                        <a:solidFill>
                          <a:srgbClr val="3747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62" marR="5262" marT="5262" marB="0" anchor="ctr"/>
                </a:tc>
                <a:extLst>
                  <a:ext uri="{0D108BD9-81ED-4DB2-BD59-A6C34878D82A}">
                    <a16:rowId xmlns:a16="http://schemas.microsoft.com/office/drawing/2014/main" val="857071026"/>
                  </a:ext>
                </a:extLst>
              </a:tr>
              <a:tr h="3104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%c</a:t>
                      </a:r>
                      <a:endParaRPr lang="en-US" sz="1400" b="0" i="0" u="none" strike="noStrike">
                        <a:solidFill>
                          <a:srgbClr val="3747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62" marR="5262" marT="42093" marB="4209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char</a:t>
                      </a:r>
                      <a:endParaRPr lang="en-US" sz="1400" b="0" i="0" u="none" strike="noStrike">
                        <a:solidFill>
                          <a:srgbClr val="3747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62" marR="5262" marT="42093" marB="4209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Prints or reads a single ASCII character</a:t>
                      </a:r>
                      <a:endParaRPr lang="en-US" sz="1400" b="0" i="0" u="none" strike="noStrike">
                        <a:solidFill>
                          <a:srgbClr val="3747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62" marR="5262" marT="42093" marB="42093" anchor="ctr"/>
                </a:tc>
                <a:extLst>
                  <a:ext uri="{0D108BD9-81ED-4DB2-BD59-A6C34878D82A}">
                    <a16:rowId xmlns:a16="http://schemas.microsoft.com/office/drawing/2014/main" val="2817618108"/>
                  </a:ext>
                </a:extLst>
              </a:tr>
              <a:tr h="3104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%d</a:t>
                      </a:r>
                      <a:endParaRPr lang="en-US" sz="1400" b="0" i="0" u="none" strike="noStrike">
                        <a:solidFill>
                          <a:srgbClr val="3747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62" marR="5262" marT="42093" marB="4209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int</a:t>
                      </a:r>
                      <a:endParaRPr lang="en-US" sz="1400" b="0" i="0" u="none" strike="noStrike">
                        <a:solidFill>
                          <a:srgbClr val="3747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62" marR="5262" marT="42093" marB="4209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Prints or reads a decimal integer values.</a:t>
                      </a:r>
                      <a:endParaRPr lang="en-US" sz="1400" b="0" i="0" u="none" strike="noStrike">
                        <a:solidFill>
                          <a:srgbClr val="3747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62" marR="5262" marT="42093" marB="42093" anchor="ctr"/>
                </a:tc>
                <a:extLst>
                  <a:ext uri="{0D108BD9-81ED-4DB2-BD59-A6C34878D82A}">
                    <a16:rowId xmlns:a16="http://schemas.microsoft.com/office/drawing/2014/main" val="1663219781"/>
                  </a:ext>
                </a:extLst>
              </a:tr>
              <a:tr h="3104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%hd</a:t>
                      </a:r>
                      <a:endParaRPr lang="en-US" sz="1400" b="0" i="0" u="none" strike="noStrike">
                        <a:solidFill>
                          <a:srgbClr val="3747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62" marR="5262" marT="42093" marB="4209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short</a:t>
                      </a:r>
                      <a:endParaRPr lang="en-US" sz="1400" b="0" i="0" u="none" strike="noStrike">
                        <a:solidFill>
                          <a:srgbClr val="3747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62" marR="5262" marT="42093" marB="4209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Prints or reads a short signed integer.</a:t>
                      </a:r>
                      <a:endParaRPr lang="en-US" sz="1400" b="0" i="0" u="none" strike="noStrike">
                        <a:solidFill>
                          <a:srgbClr val="3747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62" marR="5262" marT="42093" marB="42093" anchor="ctr"/>
                </a:tc>
                <a:extLst>
                  <a:ext uri="{0D108BD9-81ED-4DB2-BD59-A6C34878D82A}">
                    <a16:rowId xmlns:a16="http://schemas.microsoft.com/office/drawing/2014/main" val="1559208867"/>
                  </a:ext>
                </a:extLst>
              </a:tr>
              <a:tr h="3104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%ld</a:t>
                      </a:r>
                      <a:endParaRPr lang="en-US" sz="1400" b="0" i="0" u="none" strike="noStrike">
                        <a:solidFill>
                          <a:srgbClr val="3747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62" marR="5262" marT="42093" marB="4209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long</a:t>
                      </a:r>
                      <a:endParaRPr lang="en-US" sz="1400" b="0" i="0" u="none" strike="noStrike" dirty="0">
                        <a:solidFill>
                          <a:srgbClr val="3747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62" marR="5262" marT="42093" marB="4209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Prints or reads a long signed integer.</a:t>
                      </a:r>
                      <a:endParaRPr lang="en-US" sz="1400" b="0" i="0" u="none" strike="noStrike">
                        <a:solidFill>
                          <a:srgbClr val="3747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62" marR="5262" marT="42093" marB="42093" anchor="ctr"/>
                </a:tc>
                <a:extLst>
                  <a:ext uri="{0D108BD9-81ED-4DB2-BD59-A6C34878D82A}">
                    <a16:rowId xmlns:a16="http://schemas.microsoft.com/office/drawing/2014/main" val="1583477812"/>
                  </a:ext>
                </a:extLst>
              </a:tr>
              <a:tr h="3104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%lld</a:t>
                      </a:r>
                      <a:endParaRPr lang="en-US" sz="1400" b="0" i="0" u="none" strike="noStrike">
                        <a:solidFill>
                          <a:srgbClr val="3747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62" marR="5262" marT="42093" marB="4209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long long</a:t>
                      </a:r>
                      <a:endParaRPr lang="en-US" sz="1400" b="0" i="0" u="none" strike="noStrike">
                        <a:solidFill>
                          <a:srgbClr val="3747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62" marR="5262" marT="42093" marB="4209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Prints or reads a long long signed integer.</a:t>
                      </a:r>
                      <a:endParaRPr lang="en-US" sz="1400" b="0" i="0" u="none" strike="noStrike">
                        <a:solidFill>
                          <a:srgbClr val="3747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62" marR="5262" marT="42093" marB="42093" anchor="ctr"/>
                </a:tc>
                <a:extLst>
                  <a:ext uri="{0D108BD9-81ED-4DB2-BD59-A6C34878D82A}">
                    <a16:rowId xmlns:a16="http://schemas.microsoft.com/office/drawing/2014/main" val="3539945449"/>
                  </a:ext>
                </a:extLst>
              </a:tr>
              <a:tr h="3104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%u</a:t>
                      </a:r>
                      <a:endParaRPr lang="en-US" sz="1400" b="0" i="0" u="none" strike="noStrike">
                        <a:solidFill>
                          <a:srgbClr val="3747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62" marR="5262" marT="42093" marB="4209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unsigned int</a:t>
                      </a:r>
                      <a:endParaRPr lang="en-US" sz="1400" b="0" i="0" u="none" strike="noStrike">
                        <a:solidFill>
                          <a:srgbClr val="3747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62" marR="5262" marT="42093" marB="4209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Prints or reads an unsigned integer.</a:t>
                      </a:r>
                      <a:endParaRPr lang="en-US" sz="1400" b="0" i="0" u="none" strike="noStrike">
                        <a:solidFill>
                          <a:srgbClr val="3747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62" marR="5262" marT="42093" marB="42093" anchor="ctr"/>
                </a:tc>
                <a:extLst>
                  <a:ext uri="{0D108BD9-81ED-4DB2-BD59-A6C34878D82A}">
                    <a16:rowId xmlns:a16="http://schemas.microsoft.com/office/drawing/2014/main" val="623443785"/>
                  </a:ext>
                </a:extLst>
              </a:tr>
              <a:tr h="3104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%hu</a:t>
                      </a:r>
                      <a:endParaRPr lang="en-US" sz="1400" b="0" i="0" u="none" strike="noStrike">
                        <a:solidFill>
                          <a:srgbClr val="3747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62" marR="5262" marT="42093" marB="4209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unsigned short</a:t>
                      </a:r>
                      <a:endParaRPr lang="en-US" sz="1400" b="0" i="0" u="none" strike="noStrike">
                        <a:solidFill>
                          <a:srgbClr val="3747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62" marR="5262" marT="42093" marB="4209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Prints or reads an unsigned short integer.</a:t>
                      </a:r>
                      <a:endParaRPr lang="en-US" sz="1400" b="0" i="0" u="none" strike="noStrike">
                        <a:solidFill>
                          <a:srgbClr val="3747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62" marR="5262" marT="42093" marB="42093" anchor="ctr"/>
                </a:tc>
                <a:extLst>
                  <a:ext uri="{0D108BD9-81ED-4DB2-BD59-A6C34878D82A}">
                    <a16:rowId xmlns:a16="http://schemas.microsoft.com/office/drawing/2014/main" val="2950170540"/>
                  </a:ext>
                </a:extLst>
              </a:tr>
              <a:tr h="3104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%lu</a:t>
                      </a:r>
                      <a:endParaRPr lang="en-US" sz="1400" b="0" i="0" u="none" strike="noStrike">
                        <a:solidFill>
                          <a:srgbClr val="3747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62" marR="5262" marT="42093" marB="4209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unsigned long</a:t>
                      </a:r>
                      <a:endParaRPr lang="en-US" sz="1400" b="0" i="0" u="none" strike="noStrike">
                        <a:solidFill>
                          <a:srgbClr val="3747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62" marR="5262" marT="42093" marB="4209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Prints or reads an unsigned long integer.</a:t>
                      </a:r>
                      <a:endParaRPr lang="en-US" sz="1400" b="0" i="0" u="none" strike="noStrike">
                        <a:solidFill>
                          <a:srgbClr val="3747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62" marR="5262" marT="42093" marB="42093" anchor="ctr"/>
                </a:tc>
                <a:extLst>
                  <a:ext uri="{0D108BD9-81ED-4DB2-BD59-A6C34878D82A}">
                    <a16:rowId xmlns:a16="http://schemas.microsoft.com/office/drawing/2014/main" val="2767077625"/>
                  </a:ext>
                </a:extLst>
              </a:tr>
              <a:tr h="3952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%llu</a:t>
                      </a:r>
                      <a:endParaRPr lang="en-US" sz="1400" b="0" i="0" u="none" strike="noStrike">
                        <a:solidFill>
                          <a:srgbClr val="3747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62" marR="5262" marT="42093" marB="4209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unsigned long long</a:t>
                      </a:r>
                      <a:endParaRPr lang="en-US" sz="1400" b="0" i="0" u="none" strike="noStrike">
                        <a:solidFill>
                          <a:srgbClr val="3747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62" marR="5262" marT="42093" marB="4209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Prints or reads an unsigned long long integer.</a:t>
                      </a:r>
                      <a:endParaRPr lang="en-US" sz="1400" b="0" i="0" u="none" strike="noStrike">
                        <a:solidFill>
                          <a:srgbClr val="3747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62" marR="5262" marT="42093" marB="42093" anchor="ctr"/>
                </a:tc>
                <a:extLst>
                  <a:ext uri="{0D108BD9-81ED-4DB2-BD59-A6C34878D82A}">
                    <a16:rowId xmlns:a16="http://schemas.microsoft.com/office/drawing/2014/main" val="2211568333"/>
                  </a:ext>
                </a:extLst>
              </a:tr>
              <a:tr h="3104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%f</a:t>
                      </a:r>
                      <a:endParaRPr lang="en-US" sz="1400" b="0" i="0" u="none" strike="noStrike">
                        <a:solidFill>
                          <a:srgbClr val="3747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62" marR="5262" marT="42093" marB="4209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float</a:t>
                      </a:r>
                      <a:endParaRPr lang="en-US" sz="1400" b="0" i="0" u="none" strike="noStrike">
                        <a:solidFill>
                          <a:srgbClr val="3747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62" marR="5262" marT="42093" marB="4209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Prints or reads a float floating-point value.</a:t>
                      </a:r>
                      <a:endParaRPr lang="en-US" sz="1400" b="0" i="0" u="none" strike="noStrike">
                        <a:solidFill>
                          <a:srgbClr val="3747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62" marR="5262" marT="42093" marB="42093" anchor="ctr"/>
                </a:tc>
                <a:extLst>
                  <a:ext uri="{0D108BD9-81ED-4DB2-BD59-A6C34878D82A}">
                    <a16:rowId xmlns:a16="http://schemas.microsoft.com/office/drawing/2014/main" val="1217540044"/>
                  </a:ext>
                </a:extLst>
              </a:tr>
              <a:tr h="3952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%lf</a:t>
                      </a:r>
                      <a:endParaRPr lang="en-US" sz="1400" b="0" i="0" u="none" strike="noStrike">
                        <a:solidFill>
                          <a:srgbClr val="3747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62" marR="5262" marT="42093" marB="4209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double</a:t>
                      </a:r>
                      <a:endParaRPr lang="en-US" sz="1400" b="0" i="0" u="none" strike="noStrike">
                        <a:solidFill>
                          <a:srgbClr val="3747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62" marR="5262" marT="42093" marB="4209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Prints or reads a double floating-point value (lf stands for long float).</a:t>
                      </a:r>
                      <a:endParaRPr lang="en-US" sz="1400" b="0" i="0" u="none" strike="noStrike">
                        <a:solidFill>
                          <a:srgbClr val="3747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62" marR="5262" marT="42093" marB="42093" anchor="ctr"/>
                </a:tc>
                <a:extLst>
                  <a:ext uri="{0D108BD9-81ED-4DB2-BD59-A6C34878D82A}">
                    <a16:rowId xmlns:a16="http://schemas.microsoft.com/office/drawing/2014/main" val="3137146905"/>
                  </a:ext>
                </a:extLst>
              </a:tr>
              <a:tr h="7700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%s</a:t>
                      </a:r>
                      <a:endParaRPr lang="en-US" sz="1400" b="0" i="0" u="none" strike="noStrike">
                        <a:solidFill>
                          <a:srgbClr val="3747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62" marR="5262" marT="42093" marB="4209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string</a:t>
                      </a:r>
                      <a:endParaRPr lang="en-US" sz="1400" b="0" i="0" u="none" strike="noStrike">
                        <a:solidFill>
                          <a:srgbClr val="3747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62" marR="5262" marT="42093" marB="4209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printf() will print the contents of a string (string literal or character array) up to the null character. scanf() will read a string of characters from the user input until a whitespace character (a space, tab, or newline) is reached.</a:t>
                      </a:r>
                      <a:endParaRPr lang="en-US" sz="1400" b="0" i="0" u="none" strike="noStrike">
                        <a:solidFill>
                          <a:srgbClr val="3747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62" marR="5262" marT="42093" marB="42093" anchor="ctr"/>
                </a:tc>
                <a:extLst>
                  <a:ext uri="{0D108BD9-81ED-4DB2-BD59-A6C34878D82A}">
                    <a16:rowId xmlns:a16="http://schemas.microsoft.com/office/drawing/2014/main" val="3627564193"/>
                  </a:ext>
                </a:extLst>
              </a:tr>
              <a:tr h="3104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%%</a:t>
                      </a:r>
                      <a:endParaRPr lang="en-US" sz="1400" b="0" i="0" u="none" strike="noStrike">
                        <a:solidFill>
                          <a:srgbClr val="3747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62" marR="5262" marT="42093" marB="4209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3747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62" marR="5262" marT="42093" marB="4209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Prints the % character.</a:t>
                      </a:r>
                      <a:endParaRPr lang="en-US" sz="1400" b="0" i="0" u="none" strike="noStrike" dirty="0">
                        <a:solidFill>
                          <a:srgbClr val="3747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62" marR="5262" marT="42093" marB="42093" anchor="ctr"/>
                </a:tc>
                <a:extLst>
                  <a:ext uri="{0D108BD9-81ED-4DB2-BD59-A6C34878D82A}">
                    <a16:rowId xmlns:a16="http://schemas.microsoft.com/office/drawing/2014/main" val="278879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0943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A7287-5630-4F07-ABC3-26FF78755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2753"/>
          </a:xfrm>
        </p:spPr>
        <p:txBody>
          <a:bodyPr>
            <a:normAutofit fontScale="90000"/>
          </a:bodyPr>
          <a:lstStyle/>
          <a:p>
            <a:r>
              <a:rPr lang="en-US" dirty="0"/>
              <a:t>C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564AD-9FA4-4A79-AFE7-84DB857F2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5208814"/>
          </a:xfrm>
        </p:spPr>
        <p:txBody>
          <a:bodyPr>
            <a:noAutofit/>
          </a:bodyPr>
          <a:lstStyle/>
          <a:p>
            <a:r>
              <a:rPr lang="en-US" sz="2400" dirty="0"/>
              <a:t>#include &lt;</a:t>
            </a:r>
            <a:r>
              <a:rPr lang="en-US" sz="2400" dirty="0" err="1"/>
              <a:t>string.h</a:t>
            </a:r>
            <a:r>
              <a:rPr lang="en-US" sz="2400" dirty="0"/>
              <a:t>&gt;</a:t>
            </a:r>
          </a:p>
          <a:p>
            <a:r>
              <a:rPr lang="en-US" sz="2400" dirty="0"/>
              <a:t>A </a:t>
            </a:r>
            <a:r>
              <a:rPr lang="en-US" sz="2400" b="1" i="1" dirty="0"/>
              <a:t>C string </a:t>
            </a:r>
            <a:r>
              <a:rPr lang="en-US" sz="2400" dirty="0"/>
              <a:t>is a char array</a:t>
            </a:r>
          </a:p>
          <a:p>
            <a:pPr lvl="1"/>
            <a:r>
              <a:rPr lang="en-US" sz="2000" dirty="0"/>
              <a:t>char </a:t>
            </a:r>
            <a:r>
              <a:rPr lang="en-US" sz="2000" dirty="0" err="1"/>
              <a:t>firstName</a:t>
            </a:r>
            <a:r>
              <a:rPr lang="en-US" sz="2000" dirty="0"/>
              <a:t>[50];</a:t>
            </a:r>
          </a:p>
          <a:p>
            <a:r>
              <a:rPr lang="en-US" sz="2400" dirty="0"/>
              <a:t>Always terminated with a special character called the </a:t>
            </a:r>
            <a:r>
              <a:rPr lang="en-US" sz="2400" b="1" i="1" dirty="0"/>
              <a:t>null character</a:t>
            </a:r>
            <a:r>
              <a:rPr lang="en-US" sz="2400" dirty="0"/>
              <a:t>, '\0'</a:t>
            </a:r>
          </a:p>
          <a:p>
            <a:r>
              <a:rPr lang="en-US" sz="2400" dirty="0"/>
              <a:t>To hold the string "January", 8 chars are needed:</a:t>
            </a:r>
          </a:p>
          <a:p>
            <a:pPr lvl="1"/>
            <a:r>
              <a:rPr lang="en-US" sz="2000" dirty="0"/>
              <a:t> 'J', 'a', 'n', 'u', 'a', 'r', 'y', '\0'</a:t>
            </a:r>
          </a:p>
          <a:p>
            <a:r>
              <a:rPr lang="en-US" sz="2400" dirty="0"/>
              <a:t>Given </a:t>
            </a:r>
            <a:r>
              <a:rPr lang="en-US" sz="2400" dirty="0" err="1"/>
              <a:t>homePlanet</a:t>
            </a:r>
            <a:r>
              <a:rPr lang="en-US" sz="2400" dirty="0"/>
              <a:t>[] ="Earth", what size array is created by the compiler?</a:t>
            </a:r>
          </a:p>
          <a:p>
            <a:pPr lvl="1"/>
            <a:r>
              <a:rPr lang="en-US" sz="2000" dirty="0"/>
              <a:t>6, one extra for '\0'</a:t>
            </a:r>
          </a:p>
          <a:p>
            <a:r>
              <a:rPr lang="en-US" sz="2400" dirty="0"/>
              <a:t>Can omit the size when declaring</a:t>
            </a:r>
          </a:p>
          <a:p>
            <a:pPr lvl="1"/>
            <a:r>
              <a:rPr lang="en-US" sz="2000" dirty="0"/>
              <a:t>char </a:t>
            </a:r>
            <a:r>
              <a:rPr lang="en-US" sz="2000" dirty="0" err="1"/>
              <a:t>firstMonth</a:t>
            </a:r>
            <a:r>
              <a:rPr lang="en-US" sz="2000" dirty="0"/>
              <a:t>[] = "January";</a:t>
            </a:r>
          </a:p>
          <a:p>
            <a:pPr lvl="1"/>
            <a:r>
              <a:rPr lang="en-US" sz="2000" dirty="0"/>
              <a:t>compiler creates an array of the necessary size</a:t>
            </a:r>
          </a:p>
          <a:p>
            <a:r>
              <a:rPr lang="en-US" sz="2400" dirty="0"/>
              <a:t>Can initialize a string to ""</a:t>
            </a:r>
          </a:p>
          <a:p>
            <a:pPr lvl="1"/>
            <a:r>
              <a:rPr lang="en-US" sz="2000" dirty="0" err="1"/>
              <a:t>birthMonth</a:t>
            </a:r>
            <a:r>
              <a:rPr lang="en-US" sz="2000" dirty="0"/>
              <a:t>[15] = "";</a:t>
            </a:r>
          </a:p>
        </p:txBody>
      </p:sp>
    </p:spTree>
    <p:extLst>
      <p:ext uri="{BB962C8B-B14F-4D97-AF65-F5344CB8AC3E}">
        <p14:creationId xmlns:p14="http://schemas.microsoft.com/office/powerpoint/2010/main" val="1555604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A7311-F967-4D07-872E-A6F185D34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88118"/>
          </a:xfrm>
        </p:spPr>
        <p:txBody>
          <a:bodyPr/>
          <a:lstStyle/>
          <a:p>
            <a:r>
              <a:rPr lang="en-US" dirty="0"/>
              <a:t>C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8774A-A44B-4F66-9804-5EB7E8C29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7350"/>
            <a:ext cx="10515600" cy="4519613"/>
          </a:xfrm>
        </p:spPr>
        <p:txBody>
          <a:bodyPr/>
          <a:lstStyle/>
          <a:p>
            <a:r>
              <a:rPr lang="en-US" dirty="0"/>
              <a:t>Can </a:t>
            </a:r>
            <a:r>
              <a:rPr lang="en-US" i="1" dirty="0"/>
              <a:t>not</a:t>
            </a:r>
            <a:r>
              <a:rPr lang="en-US" dirty="0"/>
              <a:t> assign a string with a value like for other types. </a:t>
            </a:r>
          </a:p>
          <a:p>
            <a:pPr lvl="1"/>
            <a:r>
              <a:rPr lang="en-US" dirty="0"/>
              <a:t>str1 = "Hello" or str1 = str2 will cause a compiler error.</a:t>
            </a:r>
          </a:p>
          <a:p>
            <a:r>
              <a:rPr lang="en-US" dirty="0"/>
              <a:t>Initializing a string is an exception: char </a:t>
            </a:r>
            <a:r>
              <a:rPr lang="en-US" dirty="0" err="1"/>
              <a:t>firstMonth</a:t>
            </a:r>
            <a:r>
              <a:rPr lang="en-US" dirty="0"/>
              <a:t>[8] = "January"; is allowed</a:t>
            </a:r>
          </a:p>
          <a:p>
            <a:pPr lvl="1"/>
            <a:r>
              <a:rPr lang="en-US" dirty="0"/>
              <a:t>The literal's number of characters should be less than the array size</a:t>
            </a:r>
          </a:p>
          <a:p>
            <a:r>
              <a:rPr lang="en-US" b="1" i="1" dirty="0" err="1"/>
              <a:t>strcpy</a:t>
            </a:r>
            <a:r>
              <a:rPr lang="en-US" dirty="0"/>
              <a:t>(str1, str2)</a:t>
            </a:r>
          </a:p>
          <a:p>
            <a:pPr lvl="1"/>
            <a:r>
              <a:rPr lang="en-US" dirty="0"/>
              <a:t>copies each character in str2 into corresponding locations of str1</a:t>
            </a:r>
          </a:p>
          <a:p>
            <a:pPr lvl="1"/>
            <a:r>
              <a:rPr lang="en-US" dirty="0"/>
              <a:t>Make sure str1 has enough space!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740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3218</TotalTime>
  <Words>2705</Words>
  <Application>Microsoft Office PowerPoint</Application>
  <PresentationFormat>Widescreen</PresentationFormat>
  <Paragraphs>525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Consolas</vt:lpstr>
      <vt:lpstr>Courier New</vt:lpstr>
      <vt:lpstr>Office Theme</vt:lpstr>
      <vt:lpstr>Chapter 11</vt:lpstr>
      <vt:lpstr>The C Language</vt:lpstr>
      <vt:lpstr>Basic Output</vt:lpstr>
      <vt:lpstr>Basic Output</vt:lpstr>
      <vt:lpstr>Basic Output</vt:lpstr>
      <vt:lpstr>Basic Input</vt:lpstr>
      <vt:lpstr>printf and scanf Format Specifiers</vt:lpstr>
      <vt:lpstr>C Strings</vt:lpstr>
      <vt:lpstr>C Strings</vt:lpstr>
      <vt:lpstr>C Strings</vt:lpstr>
      <vt:lpstr>C Strings</vt:lpstr>
      <vt:lpstr>C Strings</vt:lpstr>
      <vt:lpstr>String Comparisons</vt:lpstr>
      <vt:lpstr>String Comparisons</vt:lpstr>
      <vt:lpstr>String Comparisons</vt:lpstr>
      <vt:lpstr>C String library functions </vt:lpstr>
      <vt:lpstr>C String library functions</vt:lpstr>
      <vt:lpstr>Character Operations</vt:lpstr>
      <vt:lpstr>String Access</vt:lpstr>
      <vt:lpstr>C String Library Functions</vt:lpstr>
      <vt:lpstr>C String Library Functions</vt:lpstr>
      <vt:lpstr>C String Library Functions</vt:lpstr>
      <vt:lpstr>Functions with C String parameters</vt:lpstr>
      <vt:lpstr>Functions with C String parameters</vt:lpstr>
      <vt:lpstr>The stdout and stdin File Pointers</vt:lpstr>
      <vt:lpstr>The stdout and stdin File Pointers</vt:lpstr>
      <vt:lpstr>File I/O</vt:lpstr>
      <vt:lpstr>File I/O</vt:lpstr>
      <vt:lpstr>File Output</vt:lpstr>
      <vt:lpstr>File Input</vt:lpstr>
      <vt:lpstr>Text Files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</dc:title>
  <dc:creator>Ryan</dc:creator>
  <cp:lastModifiedBy>My</cp:lastModifiedBy>
  <cp:revision>279</cp:revision>
  <dcterms:created xsi:type="dcterms:W3CDTF">2017-09-08T02:09:31Z</dcterms:created>
  <dcterms:modified xsi:type="dcterms:W3CDTF">2019-04-09T22:15:56Z</dcterms:modified>
</cp:coreProperties>
</file>