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85" r:id="rId9"/>
    <p:sldId id="263" r:id="rId10"/>
    <p:sldId id="262" r:id="rId11"/>
    <p:sldId id="266" r:id="rId12"/>
    <p:sldId id="264" r:id="rId13"/>
    <p:sldId id="267" r:id="rId14"/>
    <p:sldId id="269" r:id="rId15"/>
    <p:sldId id="286" r:id="rId16"/>
    <p:sldId id="270" r:id="rId17"/>
    <p:sldId id="271" r:id="rId18"/>
    <p:sldId id="272" r:id="rId19"/>
    <p:sldId id="287" r:id="rId20"/>
    <p:sldId id="275" r:id="rId21"/>
    <p:sldId id="277" r:id="rId22"/>
    <p:sldId id="279" r:id="rId23"/>
    <p:sldId id="274" r:id="rId24"/>
    <p:sldId id="276" r:id="rId25"/>
    <p:sldId id="288" r:id="rId26"/>
    <p:sldId id="290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703" autoAdjust="0"/>
  </p:normalViewPr>
  <p:slideViewPr>
    <p:cSldViewPr snapToGrid="0">
      <p:cViewPr varScale="1">
        <p:scale>
          <a:sx n="93" d="100"/>
          <a:sy n="93" d="100"/>
        </p:scale>
        <p:origin x="22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4303-3C37-4B5D-B7F2-A51974FFC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02A5B-F43D-4433-BE39-44F9EA7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577C-EB85-4896-AF8E-C287A633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4B93E-E818-4129-863D-153F07AC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2AB2-8F66-411D-B4F9-70C6BDDC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9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CD0C-72AD-455A-B98B-2329AAEF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D8DE7-A514-459B-B424-DDF4C1C56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D85E-F1B0-465F-9D4E-82ACD275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1A6C-1342-434A-B73A-801C0E02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9DEA-0C8D-4952-ABCF-57C8ACA7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F95DE-5133-42B3-8520-A8E85B335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94709-46DF-42AA-BA8C-39836C90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B4C8-92E8-41F6-A654-C609B260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C3CE-C5D4-4880-A129-A2D49DBF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D5FD-AD74-492F-A0F8-9EA19931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20DA-2471-44D2-B8C8-07548DF0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7A73-4923-4B58-B0E7-889DF751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3D37-0E35-478B-825D-DC469506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CB67B-62E4-4667-9CA9-358695B7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42AC-135B-49E5-A135-6AACC6B1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000F-87AE-460E-A29A-B5ECEABA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DEDC2-31D7-4D6F-A845-11C0EF88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40E2-7149-46A6-A435-37CC909B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E29E-FB55-4DEB-9676-0004303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15D1-1DDF-4C3D-A386-6E8FF393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2125-5A94-4387-88C4-2382692E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73D9-E6B5-4A36-919D-FD9CF4415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BC5C5-7C66-407C-AAC3-541B5B22D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E7D70-EE36-4D3F-A581-9B7EC303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081BF-D92F-4FA7-BFB6-54072190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3F658-4DAD-4019-ADC9-680526D3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B750-F43E-4B42-ABE1-9ACDA5F5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D1AF-B0EA-4AD0-89C9-7537D65B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FD6C1-1BAB-4272-A788-9D7FCD80F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978C6-0071-4D06-BD8C-D5FE6EE18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AC27C-586E-4E58-B937-36775D488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51DBD-A451-44C9-B876-D803AC56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682AD-D036-4030-A9C9-3938B2DC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8FC26-A0FC-41A2-8984-9EADBCEA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7681-CD32-4547-B200-1692D590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D0190-9B81-4EB0-B642-65D1EE10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1E483-AB43-4CD0-BF9B-1F3727B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93F66-A357-43D1-BB1F-DD3AC2C0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6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14358-BFB4-43C3-A587-BDD5D06C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4CA67-1DA9-40B5-A803-971D44B8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0A71E-0B56-404F-B3E7-2A6C92D1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06C8-EC2B-4A00-B53D-E66980B2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8391-5341-4F60-83F2-67C7C39D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A6FA-9479-486B-8F37-044A7B3FA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F3E0-D684-4004-AC48-A1192633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6CEA-F334-4C0F-AE7B-52EBE479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28478-4726-4F31-9E75-418A2644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1620-79D8-4C4B-9323-A4FC72C7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0761C-EED7-4A34-B2F2-7766F103C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BCF9B-D5B5-49E8-AF50-405A76C9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25E9F-12AC-4A6B-BE05-C7983219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D10D-21EA-4759-89BB-1F7AB8FE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1231-1F0D-4B53-82E9-5EEA4037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01C67-FFAB-4180-8600-FD6B7896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C3CB-5B70-4838-A7AB-4D084409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ABAB-7979-447A-8D96-84206C349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1A04-3E3E-4F9B-9EFF-D85C875E34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E429-D59B-4B14-BF45-FFB730917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992A-8087-4180-B1EA-8A36FAC56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E7E1-5F2C-4E77-A616-89A7E8AB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EBF9-654B-4389-BF79-AD0699890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3B002-CD86-4A7C-A4DC-C1C73B9F1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83724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A5A6-C341-4352-AC4A-338531F4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graphicFrame>
        <p:nvGraphicFramePr>
          <p:cNvPr id="4" name="Content Placeholder 3" descr="Table of numeric data types.">
            <a:extLst>
              <a:ext uri="{FF2B5EF4-FFF2-40B4-BE49-F238E27FC236}">
                <a16:creationId xmlns:a16="http://schemas.microsoft.com/office/drawing/2014/main" id="{E60BE9BE-9008-4A4C-93B0-CC3F7DBF3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94798"/>
              </p:ext>
            </p:extLst>
          </p:nvPr>
        </p:nvGraphicFramePr>
        <p:xfrm>
          <a:off x="838200" y="1875314"/>
          <a:ext cx="10515600" cy="4251960"/>
        </p:xfrm>
        <a:graphic>
          <a:graphicData uri="http://schemas.openxmlformats.org/drawingml/2006/table">
            <a:tbl>
              <a:tblPr first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12140416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22338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1194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3256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Declaration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Size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Supported number range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Standard-defined minimum size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719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 </a:t>
                      </a:r>
                      <a:r>
                        <a:rPr lang="en-US" dirty="0" err="1">
                          <a:effectLst/>
                        </a:rPr>
                        <a:t>myVar</a:t>
                      </a:r>
                      <a:r>
                        <a:rPr lang="en-US" dirty="0">
                          <a:effectLst/>
                        </a:rPr>
                        <a:t>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-128 to 127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10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short myVar;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-32,768 to 32,767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56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long myVar;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-2,147,483,648 to 2,147,483,647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71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long long myVar;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-9,223,372,036,854,775,808 to 9,223,372,036,854,775,807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1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 myVar;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-2,147,483,648 to 2,147,483,647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16 bits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2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19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CD4E-97DB-459F-BD77-1D64FF5B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(double)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FE5F-7973-494D-B493-C8D77990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fractional numbers.  Uses some bits to store a base and some bits to store an exponent</a:t>
            </a:r>
          </a:p>
          <a:p>
            <a:pPr lvl="1"/>
            <a:r>
              <a:rPr lang="en-US" dirty="0"/>
              <a:t>Similar to scientific notation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 2.5 becomes 1.01 x 2^1</a:t>
            </a:r>
          </a:p>
          <a:p>
            <a:r>
              <a:rPr lang="en-US" dirty="0"/>
              <a:t>double x = 1.5;</a:t>
            </a:r>
          </a:p>
          <a:p>
            <a:r>
              <a:rPr lang="en-US" dirty="0"/>
              <a:t>double y = 6.38e6</a:t>
            </a:r>
          </a:p>
          <a:p>
            <a:pPr lvl="1"/>
            <a:r>
              <a:rPr lang="en-US" dirty="0"/>
              <a:t>Scientific notation, stores 6.38 x 10^6</a:t>
            </a:r>
          </a:p>
          <a:p>
            <a:r>
              <a:rPr lang="en-US" dirty="0"/>
              <a:t>float uses 4 bytes, has about 7 significant digits of precision</a:t>
            </a:r>
          </a:p>
          <a:p>
            <a:r>
              <a:rPr lang="en-US" dirty="0"/>
              <a:t>double uses 8 bytes, has about 15 significant digits of precision</a:t>
            </a:r>
          </a:p>
        </p:txBody>
      </p:sp>
    </p:spTree>
    <p:extLst>
      <p:ext uri="{BB962C8B-B14F-4D97-AF65-F5344CB8AC3E}">
        <p14:creationId xmlns:p14="http://schemas.microsoft.com/office/powerpoint/2010/main" val="157076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C8C9-ACE3-40A7-B038-891DF81C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numeric data types </a:t>
            </a:r>
          </a:p>
        </p:txBody>
      </p:sp>
      <p:graphicFrame>
        <p:nvGraphicFramePr>
          <p:cNvPr id="4" name="Content Placeholder 3" descr="Table of floating-point numeric data types.">
            <a:extLst>
              <a:ext uri="{FF2B5EF4-FFF2-40B4-BE49-F238E27FC236}">
                <a16:creationId xmlns:a16="http://schemas.microsoft.com/office/drawing/2014/main" id="{8C086C50-9753-4AB2-8A7B-352509C7A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383523"/>
              </p:ext>
            </p:extLst>
          </p:nvPr>
        </p:nvGraphicFramePr>
        <p:xfrm>
          <a:off x="838200" y="2692676"/>
          <a:ext cx="10515600" cy="1143000"/>
        </p:xfrm>
        <a:graphic>
          <a:graphicData uri="http://schemas.openxmlformats.org/drawingml/2006/table">
            <a:tbl>
              <a:tblPr first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057359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296419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04113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Declaration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Size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Supported number range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51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float x;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-3.4x10</a:t>
                      </a:r>
                      <a:r>
                        <a:rPr lang="en-US" baseline="30000" dirty="0">
                          <a:effectLst/>
                        </a:rPr>
                        <a:t>38</a:t>
                      </a:r>
                      <a:r>
                        <a:rPr lang="en-US" dirty="0">
                          <a:effectLst/>
                        </a:rPr>
                        <a:t> to 3.4*10</a:t>
                      </a:r>
                      <a:r>
                        <a:rPr lang="en-US" baseline="30000" dirty="0">
                          <a:effectLst/>
                        </a:rPr>
                        <a:t>38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61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double x;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64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-1.7x10</a:t>
                      </a:r>
                      <a:r>
                        <a:rPr lang="en-US" baseline="30000" dirty="0">
                          <a:effectLst/>
                        </a:rPr>
                        <a:t>308</a:t>
                      </a:r>
                      <a:r>
                        <a:rPr lang="en-US" dirty="0">
                          <a:effectLst/>
                        </a:rPr>
                        <a:t> to 1.7*10</a:t>
                      </a:r>
                      <a:r>
                        <a:rPr lang="en-US" baseline="30000" dirty="0">
                          <a:effectLst/>
                        </a:rPr>
                        <a:t>308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80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7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3023-12EE-4074-B4E7-C3217CBA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1073-4C10-43C0-A120-5A531EE6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920"/>
            <a:ext cx="10515600" cy="5338118"/>
          </a:xfrm>
        </p:spPr>
        <p:txBody>
          <a:bodyPr>
            <a:normAutofit/>
          </a:bodyPr>
          <a:lstStyle/>
          <a:p>
            <a:r>
              <a:rPr lang="en-US" sz="1600" dirty="0"/>
              <a:t>Values cannot be changed.</a:t>
            </a:r>
          </a:p>
          <a:p>
            <a:pPr lvl="1"/>
            <a:r>
              <a:rPr lang="en-US" sz="1400" dirty="0"/>
              <a:t>Compiler will flag an error if tried</a:t>
            </a:r>
          </a:p>
          <a:p>
            <a:r>
              <a:rPr lang="en-US" sz="1600" dirty="0"/>
              <a:t>Good for known quantities</a:t>
            </a:r>
          </a:p>
          <a:p>
            <a:pPr lvl="1"/>
            <a:r>
              <a:rPr lang="en-US" sz="1400" dirty="0"/>
              <a:t>Speed of sound</a:t>
            </a:r>
          </a:p>
          <a:p>
            <a:pPr lvl="1"/>
            <a:r>
              <a:rPr lang="en-US" sz="1400" dirty="0"/>
              <a:t>tax rate</a:t>
            </a:r>
          </a:p>
          <a:p>
            <a:pPr lvl="1"/>
            <a:r>
              <a:rPr lang="en-US" sz="1400" dirty="0"/>
              <a:t>km per mile</a:t>
            </a:r>
          </a:p>
          <a:p>
            <a:r>
              <a:rPr lang="en-US" sz="1600" dirty="0"/>
              <a:t>const type name;</a:t>
            </a:r>
          </a:p>
          <a:p>
            <a:r>
              <a:rPr lang="en-US" sz="1600" dirty="0"/>
              <a:t>Use CAPS for the name, with underscore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const double SPEED_OF_SOUND_F_S = 1125.33;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int main()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double </a:t>
            </a:r>
            <a:r>
              <a:rPr lang="en-US" sz="1200" dirty="0" err="1">
                <a:latin typeface="Consolas" panose="020B0609020204030204" pitchFamily="49" charset="0"/>
              </a:rPr>
              <a:t>t_sec</a:t>
            </a:r>
            <a:r>
              <a:rPr lang="en-US" sz="1200" dirty="0">
                <a:latin typeface="Consolas" panose="020B0609020204030204" pitchFamily="49" charset="0"/>
              </a:rPr>
              <a:t> = 5.5;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double distance = SPEED_OF_SOUND_F_S * </a:t>
            </a:r>
            <a:r>
              <a:rPr lang="en-US" sz="1200" dirty="0" err="1">
                <a:latin typeface="Consolas" panose="020B0609020204030204" pitchFamily="49" charset="0"/>
              </a:rPr>
              <a:t>t_sec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"Distance from lightning heard " &lt;&lt; </a:t>
            </a:r>
            <a:r>
              <a:rPr lang="en-US" sz="1200" dirty="0" err="1">
                <a:latin typeface="Consolas" panose="020B0609020204030204" pitchFamily="49" charset="0"/>
              </a:rPr>
              <a:t>t_sec</a:t>
            </a:r>
            <a:r>
              <a:rPr lang="en-US" sz="1200" dirty="0">
                <a:latin typeface="Consolas" panose="020B0609020204030204" pitchFamily="49" charset="0"/>
              </a:rPr>
              <a:t> &lt;&lt; " after observed flash: " &lt;&lt; distance &lt;&lt; " ft"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45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5E41-EA99-43ED-B486-F2657798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EA78-993C-4221-8C42-AD0159673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293" y="1825625"/>
            <a:ext cx="4661807" cy="4351338"/>
          </a:xfrm>
        </p:spPr>
        <p:txBody>
          <a:bodyPr>
            <a:normAutofit fontScale="32500" lnSpcReduction="20000"/>
          </a:bodyPr>
          <a:lstStyle/>
          <a:p>
            <a:r>
              <a:rPr lang="en-US" sz="5000" dirty="0"/>
              <a:t>#include &lt;</a:t>
            </a:r>
            <a:r>
              <a:rPr lang="en-US" sz="5000" dirty="0" err="1"/>
              <a:t>cmath</a:t>
            </a:r>
            <a:r>
              <a:rPr lang="en-US" sz="5000" dirty="0"/>
              <a:t>&gt;</a:t>
            </a:r>
          </a:p>
          <a:p>
            <a:r>
              <a:rPr lang="en-US" sz="5000" dirty="0"/>
              <a:t>Example (distance between two points):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cmath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  double x1 = 1.0;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  double y1 = 2.0;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  double x2 = 1.0;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  double y2 = 5.0;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  double 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pointsDistance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= 0.0;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pointsDistance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= sqrt(pow((x2 - x1), 2)+ pow((y2 - y1), 2));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&lt;&lt; "Points distance: " &lt;&lt; 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pointsDistance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5" name="Content Placeholder 4" descr="Table of math functions.">
            <a:extLst>
              <a:ext uri="{FF2B5EF4-FFF2-40B4-BE49-F238E27FC236}">
                <a16:creationId xmlns:a16="http://schemas.microsoft.com/office/drawing/2014/main" id="{EE518CCD-AB7E-4BDF-AD19-4474BEFCD7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7553970"/>
              </p:ext>
            </p:extLst>
          </p:nvPr>
        </p:nvGraphicFramePr>
        <p:xfrm>
          <a:off x="5478236" y="1825625"/>
          <a:ext cx="6127395" cy="4424466"/>
        </p:xfrm>
        <a:graphic>
          <a:graphicData uri="http://schemas.openxmlformats.org/drawingml/2006/table">
            <a:tbl>
              <a:tblPr firstRow="1"/>
              <a:tblGrid>
                <a:gridCol w="1225479">
                  <a:extLst>
                    <a:ext uri="{9D8B030D-6E8A-4147-A177-3AD203B41FA5}">
                      <a16:colId xmlns:a16="http://schemas.microsoft.com/office/drawing/2014/main" val="4094922946"/>
                    </a:ext>
                  </a:extLst>
                </a:gridCol>
                <a:gridCol w="1225479">
                  <a:extLst>
                    <a:ext uri="{9D8B030D-6E8A-4147-A177-3AD203B41FA5}">
                      <a16:colId xmlns:a16="http://schemas.microsoft.com/office/drawing/2014/main" val="2810909052"/>
                    </a:ext>
                  </a:extLst>
                </a:gridCol>
                <a:gridCol w="1225479">
                  <a:extLst>
                    <a:ext uri="{9D8B030D-6E8A-4147-A177-3AD203B41FA5}">
                      <a16:colId xmlns:a16="http://schemas.microsoft.com/office/drawing/2014/main" val="2719631063"/>
                    </a:ext>
                  </a:extLst>
                </a:gridCol>
                <a:gridCol w="1225479">
                  <a:extLst>
                    <a:ext uri="{9D8B030D-6E8A-4147-A177-3AD203B41FA5}">
                      <a16:colId xmlns:a16="http://schemas.microsoft.com/office/drawing/2014/main" val="3240284219"/>
                    </a:ext>
                  </a:extLst>
                </a:gridCol>
                <a:gridCol w="1225479">
                  <a:extLst>
                    <a:ext uri="{9D8B030D-6E8A-4147-A177-3AD203B41FA5}">
                      <a16:colId xmlns:a16="http://schemas.microsoft.com/office/drawing/2014/main" val="120076862"/>
                    </a:ext>
                  </a:extLst>
                </a:gridCol>
              </a:tblGrid>
              <a:tr h="230887">
                <a:tc>
                  <a:txBody>
                    <a:bodyPr/>
                    <a:lstStyle/>
                    <a:p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pow</a:t>
                      </a:r>
                      <a:endParaRPr lang="en-US" sz="1000" dirty="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Raise to power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cos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Cosine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22539"/>
                  </a:ext>
                </a:extLst>
              </a:tr>
              <a:tr h="230887"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sqrt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Square root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sin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Sine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4551"/>
                  </a:ext>
                </a:extLst>
              </a:tr>
              <a:tr h="230887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tan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Tangent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90080"/>
                  </a:ext>
                </a:extLst>
              </a:tr>
              <a:tr h="236249"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exp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Exponential function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acos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Arc cosine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00187"/>
                  </a:ext>
                </a:extLst>
              </a:tr>
              <a:tr h="230887"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log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Natural logarithm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asin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Arc sine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901481"/>
                  </a:ext>
                </a:extLst>
              </a:tr>
              <a:tr h="230887"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log10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Common logarithm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atan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Arc tangent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91181"/>
                  </a:ext>
                </a:extLst>
              </a:tr>
              <a:tr h="390732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atan2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Arc tangent with two parameters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11561"/>
                  </a:ext>
                </a:extLst>
              </a:tr>
              <a:tr h="298658"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ceil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Round up value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cosh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Hyperbolic cosine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2609"/>
                  </a:ext>
                </a:extLst>
              </a:tr>
              <a:tr h="390732"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fabs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Compute absolute value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sinh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Hyperbolic sine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3262"/>
                  </a:ext>
                </a:extLst>
              </a:tr>
              <a:tr h="230887"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floor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Round down value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tanh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Hyperbolic tangent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320217"/>
                  </a:ext>
                </a:extLst>
              </a:tr>
              <a:tr h="390732"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fmod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Remainder of division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989974"/>
                  </a:ext>
                </a:extLst>
              </a:tr>
              <a:tr h="390732"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abs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Compute absolute value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frexp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Get significand and exponent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15222"/>
                  </a:ext>
                </a:extLst>
              </a:tr>
              <a:tr h="550577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ldexp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Generate number from significand and exponent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318"/>
                  </a:ext>
                </a:extLst>
              </a:tr>
              <a:tr h="390732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modf</a:t>
                      </a:r>
                      <a:endParaRPr lang="en-US" sz="1000">
                        <a:effectLst/>
                      </a:endParaRP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Break into fractional and integral parts</a:t>
                      </a:r>
                    </a:p>
                  </a:txBody>
                  <a:tcPr marL="35521" marR="35521" marT="35521" marB="35521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67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32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C536-16B7-43CA-B738-91DB03C6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8836-366F-4EE1-8E5F-99F8D5DF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x = 2/3;</a:t>
            </a:r>
          </a:p>
          <a:p>
            <a:pPr lvl="1"/>
            <a:r>
              <a:rPr lang="en-US" dirty="0"/>
              <a:t>2 and 3 are both integers, compiler stores result as an integer</a:t>
            </a:r>
          </a:p>
          <a:p>
            <a:pPr lvl="1"/>
            <a:r>
              <a:rPr lang="en-US" dirty="0"/>
              <a:t>Integers cannot store fractions</a:t>
            </a:r>
          </a:p>
          <a:p>
            <a:pPr lvl="1"/>
            <a:r>
              <a:rPr lang="en-US" dirty="0"/>
              <a:t>0.666666… becomes 0, fraction is "truncated"</a:t>
            </a:r>
          </a:p>
          <a:p>
            <a:pPr lvl="1"/>
            <a:r>
              <a:rPr lang="en-US" dirty="0"/>
              <a:t>0 then gets converted to a double to be assigned to x</a:t>
            </a:r>
          </a:p>
          <a:p>
            <a:pPr lvl="2"/>
            <a:r>
              <a:rPr lang="en-US" dirty="0"/>
              <a:t>Implicit conversion</a:t>
            </a:r>
          </a:p>
          <a:p>
            <a:pPr lvl="2"/>
            <a:r>
              <a:rPr lang="en-US" dirty="0"/>
              <a:t>Fraction is already lost</a:t>
            </a:r>
          </a:p>
          <a:p>
            <a:r>
              <a:rPr lang="en-US" dirty="0"/>
              <a:t>To fix this, make one or more operands a double: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x = 2.0 / 3; 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x  = 2 / 3.0; 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x = 2.0 / 3.0</a:t>
            </a:r>
          </a:p>
          <a:p>
            <a:r>
              <a:rPr lang="en-US" dirty="0"/>
              <a:t>Implicit conversion</a:t>
            </a:r>
          </a:p>
          <a:p>
            <a:pPr lvl="1"/>
            <a:r>
              <a:rPr lang="en-US" dirty="0"/>
              <a:t>if either operand is a double, the other is converted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8CEB-6677-4FB6-9DE6-F5418A9D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5892-D499-4FC9-8099-8A80572D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conversion (casting)</a:t>
            </a:r>
          </a:p>
          <a:p>
            <a:pPr lvl="1"/>
            <a:r>
              <a:rPr lang="en-US" dirty="0"/>
              <a:t>Force a variable to be a different type</a:t>
            </a:r>
          </a:p>
          <a:p>
            <a:pPr lvl="1"/>
            <a:r>
              <a:rPr lang="en-US" dirty="0" err="1"/>
              <a:t>static_cast</a:t>
            </a:r>
            <a:r>
              <a:rPr lang="en-US" dirty="0"/>
              <a:t>&lt;type&gt;(expression)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y = 2.5; int x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&lt;int&gt;(y); //x is assigned 2</a:t>
            </a:r>
          </a:p>
          <a:p>
            <a:pPr lvl="1"/>
            <a:r>
              <a:rPr lang="en-US" dirty="0"/>
              <a:t>Can also just use (type)expression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y = 2.5; int x = (int)y; //same 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2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48C-BE2D-43AF-BE39-EE9D9B1C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AFE7-6127-4B5C-B41E-C3CD35CA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dirty="0"/>
              <a:t>Average # of kids per family</a:t>
            </a:r>
          </a:p>
          <a:p>
            <a:r>
              <a:rPr lang="en-US" sz="3300" dirty="0"/>
              <a:t>Without the cast, an integer divide is performed</a:t>
            </a:r>
          </a:p>
          <a:p>
            <a:pPr lvl="1"/>
            <a:r>
              <a:rPr lang="en-US" sz="3300" dirty="0"/>
              <a:t>Outputs 3 instead of 3.5</a:t>
            </a:r>
          </a:p>
          <a:p>
            <a:pPr lvl="1"/>
            <a:r>
              <a:rPr lang="en-US" sz="3300" dirty="0"/>
              <a:t>Only one of the operands in the expressions needs to be a double.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kidsInFamily1 = 3; // Should be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not double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kidsInFamily2 = 4; // (know anyone with 2.3 kids?)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numFamilies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= 2; // Should be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, not double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avgKidsPerFamily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= 0.0; // Expect fraction, so double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avgKidsPerFamily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&gt;(kidsInFamily1 + kidsInFamily2) 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/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numFamilies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&lt;&lt; "Average kids per family: " &lt;&lt;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avgKidsPerFamily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850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096F-4675-42D5-A597-392FAF0B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BE4E-5938-4907-AF6C-BBC8F7B1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1 byte to store a single character</a:t>
            </a:r>
          </a:p>
          <a:p>
            <a:r>
              <a:rPr lang="en-US" dirty="0"/>
              <a:t>char literals in single quotes</a:t>
            </a:r>
          </a:p>
          <a:p>
            <a:pPr lvl="1"/>
            <a:r>
              <a:rPr lang="en-US" dirty="0"/>
              <a:t>'A' – 'Z'  stored as 65 to 90</a:t>
            </a:r>
          </a:p>
          <a:p>
            <a:pPr lvl="1"/>
            <a:r>
              <a:rPr lang="en-US" dirty="0"/>
              <a:t>'a' – 'z' are 97 to 122</a:t>
            </a:r>
          </a:p>
          <a:p>
            <a:pPr lvl="1"/>
            <a:r>
              <a:rPr lang="en-US" dirty="0"/>
              <a:t>'0' – '9' are 48 to 57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= 'A';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c+=1;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c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//outputs B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)c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//outputs 66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7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9BF8-C749-405C-B787-582DB8B7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93" y="3113088"/>
            <a:ext cx="2464837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ASCII Table</a:t>
            </a:r>
          </a:p>
        </p:txBody>
      </p:sp>
      <p:pic>
        <p:nvPicPr>
          <p:cNvPr id="5" name="Content Placeholder 4" descr="Table that relates numerical values to each character.">
            <a:extLst>
              <a:ext uri="{FF2B5EF4-FFF2-40B4-BE49-F238E27FC236}">
                <a16:creationId xmlns:a16="http://schemas.microsoft.com/office/drawing/2014/main" id="{16ED8E97-48F9-4A12-A318-60494BCE6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70" y="0"/>
            <a:ext cx="8916912" cy="6858000"/>
          </a:xfrm>
        </p:spPr>
      </p:pic>
    </p:spTree>
    <p:extLst>
      <p:ext uri="{BB962C8B-B14F-4D97-AF65-F5344CB8AC3E}">
        <p14:creationId xmlns:p14="http://schemas.microsoft.com/office/powerpoint/2010/main" val="23104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4CE4-7616-4877-BCD3-2B821965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84CB-1FFE-4A27-81F7-6473C9AA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</a:t>
            </a:r>
          </a:p>
          <a:p>
            <a:pPr lvl="1"/>
            <a:r>
              <a:rPr lang="en-US" dirty="0"/>
              <a:t>A variable represents a memory location used to store data.</a:t>
            </a:r>
          </a:p>
          <a:p>
            <a:r>
              <a:rPr lang="en-US" dirty="0"/>
              <a:t>Declaration</a:t>
            </a:r>
          </a:p>
          <a:p>
            <a:pPr lvl="1"/>
            <a:r>
              <a:rPr lang="en-US" dirty="0"/>
              <a:t>type name;</a:t>
            </a:r>
          </a:p>
          <a:p>
            <a:pPr lvl="1"/>
            <a:r>
              <a:rPr lang="en-US" dirty="0"/>
              <a:t>type name = </a:t>
            </a:r>
            <a:r>
              <a:rPr lang="en-US" dirty="0" err="1"/>
              <a:t>initialValue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name = expression</a:t>
            </a:r>
          </a:p>
          <a:p>
            <a:pPr lvl="1"/>
            <a:r>
              <a:rPr lang="en-US" dirty="0"/>
              <a:t>Expression is the right side of an assignment</a:t>
            </a:r>
          </a:p>
          <a:p>
            <a:pPr lvl="1"/>
            <a:r>
              <a:rPr lang="en-US" dirty="0"/>
              <a:t>x = 10;</a:t>
            </a:r>
          </a:p>
          <a:p>
            <a:pPr lvl="1"/>
            <a:r>
              <a:rPr lang="en-US" dirty="0"/>
              <a:t>Think "x gets 10"</a:t>
            </a:r>
          </a:p>
          <a:p>
            <a:pPr lvl="1"/>
            <a:r>
              <a:rPr lang="en-US" dirty="0"/>
              <a:t>Recipient always goes on the left</a:t>
            </a:r>
          </a:p>
          <a:p>
            <a:pPr lvl="1"/>
            <a:r>
              <a:rPr lang="en-US" dirty="0"/>
              <a:t>Not the same as math =</a:t>
            </a:r>
          </a:p>
        </p:txBody>
      </p:sp>
    </p:spTree>
    <p:extLst>
      <p:ext uri="{BB962C8B-B14F-4D97-AF65-F5344CB8AC3E}">
        <p14:creationId xmlns:p14="http://schemas.microsoft.com/office/powerpoint/2010/main" val="1798287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84CE-0977-46B7-A397-C0622270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graphicFrame>
        <p:nvGraphicFramePr>
          <p:cNvPr id="4" name="Content Placeholder 3" descr="Table of special characters that require escape sequences.">
            <a:extLst>
              <a:ext uri="{FF2B5EF4-FFF2-40B4-BE49-F238E27FC236}">
                <a16:creationId xmlns:a16="http://schemas.microsoft.com/office/drawing/2014/main" id="{B7EC33E1-40F0-4289-89D2-75954E898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777691"/>
              </p:ext>
            </p:extLst>
          </p:nvPr>
        </p:nvGraphicFramePr>
        <p:xfrm>
          <a:off x="838200" y="2263140"/>
          <a:ext cx="10515600" cy="2331720"/>
        </p:xfrm>
        <a:graphic>
          <a:graphicData uri="http://schemas.openxmlformats.org/drawingml/2006/table">
            <a:tbl>
              <a:tblPr first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916345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94705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Escape sequence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Char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60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newline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\t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tab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818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\'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single quote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3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\"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double quote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428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\\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backslash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2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90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3575-C974-4811-92CF-1943341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35F7-141C-4ACE-BC66-C4F7794A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Whitespace character</a:t>
            </a:r>
          </a:p>
          <a:p>
            <a:pPr lvl="1"/>
            <a:r>
              <a:rPr lang="en-US" dirty="0"/>
              <a:t>character used to print spaces in text, and includes spaces, tabs, and newline characters</a:t>
            </a:r>
          </a:p>
          <a:p>
            <a:pPr lvl="1"/>
            <a:r>
              <a:rPr lang="en-US" dirty="0"/>
              <a:t>includes ' ', '\t', '\n'</a:t>
            </a:r>
          </a:p>
        </p:txBody>
      </p:sp>
    </p:spTree>
    <p:extLst>
      <p:ext uri="{BB962C8B-B14F-4D97-AF65-F5344CB8AC3E}">
        <p14:creationId xmlns:p14="http://schemas.microsoft.com/office/powerpoint/2010/main" val="166202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EA6F-A533-401C-8DEB-10AE9877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89AC-7F59-45AA-914B-303568D1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421"/>
            <a:ext cx="10515600" cy="5061858"/>
          </a:xfrm>
        </p:spPr>
        <p:txBody>
          <a:bodyPr>
            <a:normAutofit fontScale="32500" lnSpcReduction="20000"/>
          </a:bodyPr>
          <a:lstStyle/>
          <a:p>
            <a:r>
              <a:rPr lang="en-US" sz="5000" dirty="0"/>
              <a:t>An overflow happens when a literal value exceeds the range of a data type</a:t>
            </a:r>
          </a:p>
          <a:p>
            <a:r>
              <a:rPr lang="en-US" sz="5000" dirty="0"/>
              <a:t>This code uses a loop.  We will go over this more in a later chapter.</a:t>
            </a:r>
          </a:p>
          <a:p>
            <a:r>
              <a:rPr lang="en-US" sz="5000" dirty="0"/>
              <a:t>Since an unsigned char goes from 0 to 255, when it reaches 256 it will wrap back around to 0.</a:t>
            </a:r>
          </a:p>
          <a:p>
            <a:r>
              <a:rPr lang="en-US" sz="5000" dirty="0"/>
              <a:t>Floats and doubles will just output "</a:t>
            </a:r>
            <a:r>
              <a:rPr lang="en-US" sz="5000" dirty="0" err="1"/>
              <a:t>inf</a:t>
            </a:r>
            <a:r>
              <a:rPr lang="en-US" sz="5000" dirty="0"/>
              <a:t>" (infinity) when they overflow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unsigned char c = 0;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//Disclaimer.  I'm using a loop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//but I haven't taught them to you yet.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 300;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(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)c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 //output the char as an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  c += 1;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70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A99C-ED5C-4751-8A25-06A9E3DD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C86C-8B17-4FDA-AF63-89D9991C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actually an array of characters</a:t>
            </a:r>
          </a:p>
          <a:p>
            <a:pPr lvl="1"/>
            <a:r>
              <a:rPr lang="en-US" dirty="0"/>
              <a:t>"Hello" is stored as {'</a:t>
            </a:r>
            <a:r>
              <a:rPr lang="en-US" dirty="0" err="1"/>
              <a:t>H','e','l','l','o</a:t>
            </a:r>
            <a:r>
              <a:rPr lang="en-US" dirty="0"/>
              <a:t>'}</a:t>
            </a:r>
          </a:p>
          <a:p>
            <a:r>
              <a:rPr lang="en-US" dirty="0"/>
              <a:t>string is not a built in data type</a:t>
            </a:r>
          </a:p>
          <a:p>
            <a:r>
              <a:rPr lang="en-US" dirty="0"/>
              <a:t>Can be imported using #include &lt;string&gt;</a:t>
            </a:r>
          </a:p>
          <a:p>
            <a:r>
              <a:rPr lang="en-US" dirty="0"/>
              <a:t>#include &lt;iostream&gt; already imports &lt;string&gt;</a:t>
            </a:r>
          </a:p>
          <a:p>
            <a:r>
              <a:rPr lang="en-US" dirty="0"/>
              <a:t>string name = "text";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1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D71B-C9CC-4713-BF3E-DC832FE9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DCCE-F411-46E3-BE91-8509DCCD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Gets one word at a 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Stops before whitespace ('\n', '\t', ' ')</a:t>
            </a:r>
          </a:p>
          <a:p>
            <a:pPr lvl="1"/>
            <a:r>
              <a:rPr lang="en-US" dirty="0"/>
              <a:t>Skips over leading whitespace characters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Gets an entire line of text</a:t>
            </a:r>
          </a:p>
          <a:p>
            <a:pPr lvl="1"/>
            <a:r>
              <a:rPr lang="en-US" dirty="0"/>
              <a:t>Stops after newline ('\n')</a:t>
            </a:r>
          </a:p>
        </p:txBody>
      </p:sp>
    </p:spTree>
    <p:extLst>
      <p:ext uri="{BB962C8B-B14F-4D97-AF65-F5344CB8AC3E}">
        <p14:creationId xmlns:p14="http://schemas.microsoft.com/office/powerpoint/2010/main" val="325458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4A12-E9B9-482B-9ECD-EFA24922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vs </a:t>
            </a:r>
            <a:r>
              <a:rPr lang="en-US" dirty="0" err="1"/>
              <a:t>getline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1B46-8BC7-4850-AFCC-BEF27AD1B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654" y="1690688"/>
            <a:ext cx="5616146" cy="4486275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Assume the user types:</a:t>
            </a:r>
          </a:p>
          <a:p>
            <a:pPr lvl="1"/>
            <a:r>
              <a:rPr lang="en-US" sz="2900" dirty="0"/>
              <a:t>Bob Thomas AZ 31</a:t>
            </a:r>
          </a:p>
          <a:p>
            <a:r>
              <a:rPr lang="en-US" sz="3300" dirty="0" err="1"/>
              <a:t>cin</a:t>
            </a:r>
            <a:r>
              <a:rPr lang="en-US" sz="33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string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city;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playerNum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string str;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&gt;&gt; city &gt;&gt;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playerNum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' '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", " &lt;&lt; city &lt;&lt; ", "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playerNum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60E7C-2FEA-4776-9F50-B323E8F8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/>
              <a:t>getline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Gets the whole line at once</a:t>
            </a:r>
          </a:p>
          <a:p>
            <a:pPr lvl="1"/>
            <a:r>
              <a:rPr lang="en-US" sz="3200" dirty="0"/>
              <a:t>Only stored as one string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string s;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8956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638C-4678-41B6-B8A8-AE3866D6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vs </a:t>
            </a:r>
            <a:r>
              <a:rPr lang="en-US" dirty="0" err="1"/>
              <a:t>getline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B08C-9F99-4C06-BD4D-14022BE76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Mixing </a:t>
            </a:r>
            <a:r>
              <a:rPr lang="en-US" dirty="0" err="1"/>
              <a:t>getline</a:t>
            </a:r>
            <a:r>
              <a:rPr lang="en-US" dirty="0"/>
              <a:t> and </a:t>
            </a:r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 err="1"/>
              <a:t>getline</a:t>
            </a:r>
            <a:r>
              <a:rPr lang="en-US" dirty="0"/>
              <a:t> after </a:t>
            </a:r>
            <a:r>
              <a:rPr lang="en-US" dirty="0" err="1"/>
              <a:t>cin</a:t>
            </a:r>
            <a:r>
              <a:rPr lang="en-US" dirty="0"/>
              <a:t> will have errors in the input</a:t>
            </a:r>
          </a:p>
          <a:p>
            <a:pPr lvl="1"/>
            <a:r>
              <a:rPr lang="en-US" dirty="0"/>
              <a:t>If mixing, put </a:t>
            </a:r>
            <a:r>
              <a:rPr lang="en-US" dirty="0" err="1"/>
              <a:t>cin.ignore</a:t>
            </a:r>
            <a:r>
              <a:rPr lang="en-US" dirty="0"/>
              <a:t>() after the </a:t>
            </a:r>
            <a:r>
              <a:rPr lang="en-US" dirty="0" err="1"/>
              <a:t>cin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#include &lt;iostream&gt;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using namespace std;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int main()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string s1, s2;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cin</a:t>
            </a:r>
            <a:r>
              <a:rPr lang="en-US" sz="1200" dirty="0"/>
              <a:t> &gt;&gt; s1;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getline</a:t>
            </a:r>
            <a:r>
              <a:rPr lang="en-US" sz="1200" dirty="0"/>
              <a:t>(</a:t>
            </a:r>
            <a:r>
              <a:rPr lang="en-US" sz="1200" dirty="0" err="1"/>
              <a:t>cin</a:t>
            </a:r>
            <a:r>
              <a:rPr lang="en-US" sz="1200" dirty="0"/>
              <a:t>, s2);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cout</a:t>
            </a:r>
            <a:r>
              <a:rPr lang="en-US" sz="1200" dirty="0"/>
              <a:t> &lt;&lt; s1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cout</a:t>
            </a:r>
            <a:r>
              <a:rPr lang="en-US" sz="1200" dirty="0"/>
              <a:t> &lt;&lt; s2 &lt;&lt; </a:t>
            </a:r>
            <a:r>
              <a:rPr lang="en-US" sz="1200" dirty="0" err="1"/>
              <a:t>endl</a:t>
            </a:r>
            <a:r>
              <a:rPr lang="en-US" sz="1200" dirty="0"/>
              <a:t>; ///nothing stored in s2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0551D-EA19-4087-92DE-929285E03B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#include &lt;iostream&gt;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using namespace std;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int main()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string s1, s2;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cin</a:t>
            </a:r>
            <a:r>
              <a:rPr lang="en-US" sz="1200" dirty="0"/>
              <a:t> &gt;&gt; s1;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>
                <a:solidFill>
                  <a:srgbClr val="FF0000"/>
                </a:solidFill>
              </a:rPr>
              <a:t>cin.ignore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getline</a:t>
            </a:r>
            <a:r>
              <a:rPr lang="en-US" sz="1200" dirty="0"/>
              <a:t>(</a:t>
            </a:r>
            <a:r>
              <a:rPr lang="en-US" sz="1200" dirty="0" err="1"/>
              <a:t>cin</a:t>
            </a:r>
            <a:r>
              <a:rPr lang="en-US" sz="1200" dirty="0"/>
              <a:t>, s2);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cout</a:t>
            </a:r>
            <a:r>
              <a:rPr lang="en-US" sz="1200" dirty="0"/>
              <a:t> &lt;&lt; s1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cout</a:t>
            </a:r>
            <a:r>
              <a:rPr lang="en-US" sz="1200" dirty="0"/>
              <a:t> &lt;&lt; s2 &lt;&lt; </a:t>
            </a:r>
            <a:r>
              <a:rPr lang="en-US" sz="1200" dirty="0" err="1"/>
              <a:t>endl</a:t>
            </a:r>
            <a:r>
              <a:rPr lang="en-US" sz="1200" dirty="0"/>
              <a:t>; ///no more error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r>
              <a:rPr lang="en-US" dirty="0"/>
              <a:t>This removes \n left behind by </a:t>
            </a:r>
            <a:r>
              <a:rPr lang="en-US" dirty="0" err="1"/>
              <a:t>cin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97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41CE-BADD-4367-9853-F00E477A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1E2A-8913-4950-AA8F-D217816C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rand()</a:t>
            </a:r>
          </a:p>
          <a:p>
            <a:pPr lvl="1"/>
            <a:r>
              <a:rPr lang="en-US" dirty="0"/>
              <a:t>returns a random integer each time the function is called, in the range 0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en-US" dirty="0"/>
              <a:t>_MAX:  [0…RAND_MAX]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en-US" dirty="0"/>
              <a:t>_MAX is usually either INT_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/>
              <a:t> (~ 2 billion) or SHRT_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/>
              <a:t> (~32000)</a:t>
            </a:r>
          </a:p>
        </p:txBody>
      </p:sp>
    </p:spTree>
    <p:extLst>
      <p:ext uri="{BB962C8B-B14F-4D97-AF65-F5344CB8AC3E}">
        <p14:creationId xmlns:p14="http://schemas.microsoft.com/office/powerpoint/2010/main" val="428846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BBEE-EC8D-4876-8B2F-E27F3057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02B6-D136-4E19-9267-81441F28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 the range using %</a:t>
            </a:r>
          </a:p>
          <a:p>
            <a:pPr lvl="1"/>
            <a:r>
              <a:rPr lang="en-US" dirty="0"/>
              <a:t>How would we generate a random in range [0…5]?</a:t>
            </a:r>
          </a:p>
          <a:p>
            <a:pPr lvl="2"/>
            <a:r>
              <a:rPr lang="en-US" dirty="0"/>
              <a:t>rand() % 6</a:t>
            </a:r>
          </a:p>
          <a:p>
            <a:pPr lvl="2"/>
            <a:r>
              <a:rPr lang="en-US" dirty="0"/>
              <a:t>rand() % n will always return a number between 0 and n-1</a:t>
            </a:r>
          </a:p>
          <a:p>
            <a:pPr lvl="1"/>
            <a:r>
              <a:rPr lang="en-US" dirty="0"/>
              <a:t>How would be generate a random in range [5…10]?</a:t>
            </a:r>
          </a:p>
          <a:p>
            <a:pPr lvl="2"/>
            <a:r>
              <a:rPr lang="en-US" dirty="0"/>
              <a:t>rand() % 6 + 5</a:t>
            </a:r>
          </a:p>
          <a:p>
            <a:pPr lvl="2"/>
            <a:r>
              <a:rPr lang="en-US" dirty="0"/>
              <a:t>The +5 shifts the minimum up by 5</a:t>
            </a:r>
          </a:p>
          <a:p>
            <a:pPr lvl="1"/>
            <a:r>
              <a:rPr lang="en-US" dirty="0"/>
              <a:t>To create a random number x in range [a…b]: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x = rand() % (b - a + 1) + a</a:t>
            </a:r>
          </a:p>
          <a:p>
            <a:pPr lvl="2"/>
            <a:r>
              <a:rPr lang="en-US" dirty="0"/>
              <a:t>(b - a + 1) is the number of values between a and b</a:t>
            </a:r>
          </a:p>
          <a:p>
            <a:pPr lvl="2"/>
            <a:r>
              <a:rPr lang="en-US" dirty="0"/>
              <a:t>the + a shifts the minimum value from 0 to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5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933B-FC39-42F7-82AC-E98B4D33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numbers: Seeding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8B93-8220-4AA5-9CB7-6989AEC3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rand() </a:t>
            </a:r>
            <a:r>
              <a:rPr lang="en-US" dirty="0"/>
              <a:t>will always generate the same pattern unless it is given a different starting point, or seed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seed rand</a:t>
            </a:r>
          </a:p>
          <a:p>
            <a:r>
              <a:rPr lang="en-US" dirty="0"/>
              <a:t>In homework problems, we will all seed with the same value for testing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time()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ctime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time(0) </a:t>
            </a:r>
            <a:r>
              <a:rPr lang="en-US" dirty="0"/>
              <a:t>returns number of seconds since 1970</a:t>
            </a:r>
          </a:p>
          <a:p>
            <a:pPr lvl="1"/>
            <a:r>
              <a:rPr lang="en-US" dirty="0"/>
              <a:t>This is a good way to create a unique seed</a:t>
            </a:r>
          </a:p>
        </p:txBody>
      </p:sp>
    </p:spTree>
    <p:extLst>
      <p:ext uri="{BB962C8B-B14F-4D97-AF65-F5344CB8AC3E}">
        <p14:creationId xmlns:p14="http://schemas.microsoft.com/office/powerpoint/2010/main" val="177081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A774-9539-4A24-BA0A-8883E601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F6C8-53FB-47D2-9A26-14D533E2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a variable</a:t>
            </a:r>
          </a:p>
          <a:p>
            <a:pPr lvl="1"/>
            <a:r>
              <a:rPr lang="en-US" dirty="0"/>
              <a:t>Can contain letters (a-z, A-Z), digits (0-9), and _</a:t>
            </a:r>
          </a:p>
          <a:p>
            <a:pPr lvl="1"/>
            <a:r>
              <a:rPr lang="en-US" dirty="0"/>
              <a:t>Cannot start with a digit</a:t>
            </a:r>
          </a:p>
          <a:p>
            <a:pPr lvl="1"/>
            <a:r>
              <a:rPr lang="en-US" dirty="0"/>
              <a:t>int 9var;  ///nope</a:t>
            </a:r>
          </a:p>
          <a:p>
            <a:pPr lvl="1"/>
            <a:r>
              <a:rPr lang="en-US" dirty="0"/>
              <a:t>int var9;  ///yup</a:t>
            </a:r>
          </a:p>
          <a:p>
            <a:r>
              <a:rPr lang="en-US" dirty="0"/>
              <a:t>Reserved word / keyword</a:t>
            </a:r>
          </a:p>
          <a:p>
            <a:pPr lvl="1"/>
            <a:r>
              <a:rPr lang="en-US" dirty="0"/>
              <a:t>Part of the language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double, while, if, etc.</a:t>
            </a:r>
          </a:p>
          <a:p>
            <a:pPr lvl="1"/>
            <a:r>
              <a:rPr lang="en-US" dirty="0"/>
              <a:t>Identifiers cannot use keywords</a:t>
            </a:r>
          </a:p>
          <a:p>
            <a:pPr lvl="1"/>
            <a:r>
              <a:rPr lang="en-US" dirty="0"/>
              <a:t>int for; ///nope</a:t>
            </a:r>
          </a:p>
        </p:txBody>
      </p:sp>
    </p:spTree>
    <p:extLst>
      <p:ext uri="{BB962C8B-B14F-4D97-AF65-F5344CB8AC3E}">
        <p14:creationId xmlns:p14="http://schemas.microsoft.com/office/powerpoint/2010/main" val="2006401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51BA-42C3-451B-B385-9F09F872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C0E5-6C4E-4AAF-9E66-A400FD4D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/>
              <a:t>Example:  Generate two random numbers in range [100,149]: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// Enables use of rand()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ctime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// Enables use of time()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seedVal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seedVal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time(0);  ///this will change the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seed each second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seedVal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rand() % 50 + 100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rand() % 50 + 100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06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B83C-3C7D-44C2-8937-37EBA7C2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FAF8-8842-4B93-99B0-F875CFEE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insert print statements</a:t>
            </a:r>
          </a:p>
          <a:p>
            <a:r>
              <a:rPr lang="en-US" dirty="0"/>
              <a:t>Code Blocks uses GDB, an integrated debugger</a:t>
            </a:r>
          </a:p>
          <a:p>
            <a:pPr lvl="1"/>
            <a:r>
              <a:rPr lang="en-US" dirty="0"/>
              <a:t>Build using a project</a:t>
            </a:r>
          </a:p>
          <a:p>
            <a:pPr lvl="1"/>
            <a:r>
              <a:rPr lang="en-US" dirty="0"/>
              <a:t>Click the red run button on the right to run with debugger</a:t>
            </a:r>
          </a:p>
          <a:p>
            <a:pPr lvl="1"/>
            <a:r>
              <a:rPr lang="en-US" dirty="0"/>
              <a:t>Set breakpoints</a:t>
            </a:r>
          </a:p>
          <a:p>
            <a:pPr lvl="2"/>
            <a:r>
              <a:rPr lang="en-US" dirty="0"/>
              <a:t>Click on column to the left of code, red dot appears</a:t>
            </a:r>
          </a:p>
          <a:p>
            <a:pPr lvl="2"/>
            <a:r>
              <a:rPr lang="en-US" dirty="0"/>
              <a:t>Code will stop here</a:t>
            </a:r>
          </a:p>
          <a:p>
            <a:pPr lvl="1"/>
            <a:r>
              <a:rPr lang="en-US" dirty="0"/>
              <a:t>Debug-&gt;next line</a:t>
            </a:r>
          </a:p>
          <a:p>
            <a:pPr lvl="1"/>
            <a:r>
              <a:rPr lang="en-US" dirty="0"/>
              <a:t>Debug-&gt;step into</a:t>
            </a:r>
          </a:p>
          <a:p>
            <a:pPr lvl="1"/>
            <a:r>
              <a:rPr lang="en-US" dirty="0"/>
              <a:t>Debug-&gt;debugging windows-&gt;watches</a:t>
            </a:r>
          </a:p>
          <a:p>
            <a:pPr lvl="2"/>
            <a:r>
              <a:rPr lang="en-US" dirty="0"/>
              <a:t>Watch variable values as you step through code</a:t>
            </a:r>
          </a:p>
          <a:p>
            <a:pPr lvl="2"/>
            <a:r>
              <a:rPr lang="en-US" dirty="0"/>
              <a:t>Right click on a variable-&gt;add to watch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2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9E54-9CA9-49F1-AD94-81AD7822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405"/>
          </a:xfrm>
        </p:spPr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F1CFC-1D3C-4B13-AF5F-F814A1EC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5008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+,-,*,/,%</a:t>
            </a:r>
          </a:p>
          <a:p>
            <a:pPr lvl="1"/>
            <a:r>
              <a:rPr lang="en-US" dirty="0"/>
              <a:t>- can also be a unary (1 operand) negation </a:t>
            </a:r>
            <a:r>
              <a:rPr lang="en-US" dirty="0" err="1"/>
              <a:t>eg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Integer Division</a:t>
            </a:r>
          </a:p>
          <a:p>
            <a:pPr lvl="2"/>
            <a:r>
              <a:rPr lang="en-US" dirty="0"/>
              <a:t>When both operands are integers, / throws away the remainder.</a:t>
            </a:r>
          </a:p>
          <a:p>
            <a:pPr lvl="1"/>
            <a:r>
              <a:rPr lang="en-US" dirty="0"/>
              <a:t>Divide by 0</a:t>
            </a:r>
          </a:p>
          <a:p>
            <a:pPr lvl="2"/>
            <a:r>
              <a:rPr lang="en-US" dirty="0"/>
              <a:t>Any division by 0 causes the program to crash at runtime</a:t>
            </a:r>
            <a:endParaRPr lang="en-US" sz="4800" dirty="0"/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dirty="0" err="1">
                <a:latin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</a:rPr>
              <a:t> &lt;&lt; 24 / 10 &lt;&lt; </a:t>
            </a:r>
            <a:r>
              <a:rPr lang="en-US" sz="1300" dirty="0" err="1">
                <a:latin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</a:rPr>
              <a:t>; ///  == 2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dirty="0" err="1">
                <a:latin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</a:rPr>
              <a:t> &lt;&lt; 50 / 50 &lt;&lt; </a:t>
            </a:r>
            <a:r>
              <a:rPr lang="en-US" sz="1300" dirty="0" err="1">
                <a:latin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</a:rPr>
              <a:t>; ///  == 1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dirty="0" err="1">
                <a:latin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</a:rPr>
              <a:t> &lt;&lt; 1 / 2 &lt;&lt; </a:t>
            </a:r>
            <a:r>
              <a:rPr lang="en-US" sz="1300" dirty="0" err="1">
                <a:latin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</a:rPr>
              <a:t>;   ///  == 0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</a:rPr>
              <a:t>   int x = 2, y = 3;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</a:rPr>
              <a:t>   int z = x / y;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dirty="0" err="1">
                <a:latin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</a:rPr>
              <a:t> &lt;&lt; z &lt;&lt; </a:t>
            </a:r>
            <a:r>
              <a:rPr lang="en-US" sz="1300" dirty="0" err="1">
                <a:latin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</a:rPr>
              <a:t>;      ///  ==0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dirty="0" err="1">
                <a:latin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</a:rPr>
              <a:t> &lt;&lt; x / z &lt;&lt; </a:t>
            </a:r>
            <a:r>
              <a:rPr lang="en-US" sz="1300" dirty="0" err="1">
                <a:latin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</a:rPr>
              <a:t>;  ///mysterious crash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dirty="0" err="1">
                <a:latin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</a:rPr>
              <a:t> &lt;&lt; "End" &lt;&lt; </a:t>
            </a:r>
            <a:r>
              <a:rPr lang="en-US" sz="1300" dirty="0" err="1">
                <a:latin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299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6917-F246-4256-AB7D-6DB9405F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459"/>
          </a:xfrm>
        </p:spPr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DB99-5C2C-4FBC-88DE-1A78DF26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584"/>
            <a:ext cx="10515600" cy="5156886"/>
          </a:xfrm>
        </p:spPr>
        <p:txBody>
          <a:bodyPr/>
          <a:lstStyle/>
          <a:p>
            <a:pPr lvl="1"/>
            <a:r>
              <a:rPr lang="en-US" dirty="0"/>
              <a:t>% gives remainder of division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24 % 10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 ///  == 4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50 % 50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 ///  == 0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1 % 2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   ///  == 1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7 % 23423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 ///  == 7</a:t>
            </a:r>
            <a:endParaRPr lang="en-US" dirty="0"/>
          </a:p>
          <a:p>
            <a:pPr lvl="1"/>
            <a:r>
              <a:rPr lang="en-US" dirty="0"/>
              <a:t>^ is not the exponential operator, requires math library function</a:t>
            </a:r>
          </a:p>
          <a:p>
            <a:pPr marL="914400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#include &lt;</a:t>
            </a:r>
            <a:r>
              <a:rPr lang="en-US" sz="1200" dirty="0" err="1">
                <a:latin typeface="Consolas" panose="020B0609020204030204" pitchFamily="49" charset="0"/>
              </a:rPr>
              <a:t>cmath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…</a:t>
            </a:r>
          </a:p>
          <a:p>
            <a:pPr marL="914400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int x = 4;</a:t>
            </a:r>
          </a:p>
          <a:p>
            <a:pPr marL="914400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(x ^ 2)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     /// == 6 ??</a:t>
            </a:r>
          </a:p>
          <a:p>
            <a:pPr marL="914400" lvl="2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pow(x, 2)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   /// == 16 </a:t>
            </a:r>
          </a:p>
          <a:p>
            <a:pPr lvl="1"/>
            <a:r>
              <a:rPr lang="en-US" dirty="0"/>
              <a:t>Precedence rules similar to PEMDAS from math</a:t>
            </a:r>
          </a:p>
          <a:p>
            <a:pPr lvl="2"/>
            <a:r>
              <a:rPr lang="en-US" dirty="0"/>
              <a:t>Parentheses, Exponents, negation, Multiply / Divide, Addition / Subtraction</a:t>
            </a:r>
          </a:p>
          <a:p>
            <a:pPr lvl="2"/>
            <a:r>
              <a:rPr lang="en-US" dirty="0"/>
              <a:t>Operators with same precedence are evaluated left to right</a:t>
            </a:r>
          </a:p>
          <a:p>
            <a:pPr lvl="2"/>
            <a:r>
              <a:rPr lang="en-US" dirty="0"/>
              <a:t>Group with parentheses when in doubt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42CA-F59C-43B1-A638-BD8C5C41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B2DB-62E3-4DFD-90A4-D9680104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 font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userMinutes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 // User input: Minutes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outHours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= 0;  // Output hours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outMinutes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0;  // Output minutes (remaining)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minutes: 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userMinutes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outHours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userMinutes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 60;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outMinutes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userMinutes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 60;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userMinutes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 minutes is ";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outHours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&lt;&lt; " hours and ";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outMinutes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&lt;&lt; " minutes."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680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A000-0CBD-4A7B-8F4C-F116DF3F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Compound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19E6-0D09-4EA2-B469-1B44B08B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x + 1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 x +=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Also -=, *=, /=, %=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3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6588-E34D-4CF2-92DB-519CF963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ranges for 1 byte (8 bits)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0090-F52F-483C-B23C-081E3B3F6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78829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11111111</a:t>
            </a:r>
          </a:p>
          <a:p>
            <a:pPr marL="0" indent="0" algn="ctr">
              <a:buNone/>
            </a:pPr>
            <a:r>
              <a:rPr lang="en-US" dirty="0"/>
              <a:t>11111110</a:t>
            </a:r>
          </a:p>
          <a:p>
            <a:pPr marL="0" indent="0" algn="ctr">
              <a:buNone/>
            </a:pPr>
            <a:r>
              <a:rPr lang="en-US" dirty="0"/>
              <a:t>11111101</a:t>
            </a:r>
          </a:p>
          <a:p>
            <a:pPr marL="0" indent="0" algn="ctr">
              <a:buNone/>
            </a:pPr>
            <a:r>
              <a:rPr lang="en-US" dirty="0"/>
              <a:t>11111100</a:t>
            </a:r>
          </a:p>
          <a:p>
            <a:pPr marL="0" indent="0" algn="ctr">
              <a:buNone/>
            </a:pPr>
            <a:r>
              <a:rPr lang="en-US" dirty="0"/>
              <a:t>…</a:t>
            </a:r>
          </a:p>
          <a:p>
            <a:pPr marL="0" indent="0" algn="ctr">
              <a:buNone/>
            </a:pPr>
            <a:r>
              <a:rPr lang="en-US" dirty="0"/>
              <a:t>…</a:t>
            </a:r>
          </a:p>
          <a:p>
            <a:pPr marL="0" indent="0" algn="ctr">
              <a:buNone/>
            </a:pPr>
            <a:r>
              <a:rPr lang="en-US" dirty="0"/>
              <a:t>00000011</a:t>
            </a:r>
          </a:p>
          <a:p>
            <a:pPr marL="0" indent="0" algn="ctr">
              <a:buNone/>
            </a:pPr>
            <a:r>
              <a:rPr lang="en-US" dirty="0"/>
              <a:t>00000010</a:t>
            </a:r>
          </a:p>
          <a:p>
            <a:pPr marL="0" indent="0" algn="ctr">
              <a:buNone/>
            </a:pPr>
            <a:r>
              <a:rPr lang="en-US" dirty="0"/>
              <a:t>00000001</a:t>
            </a:r>
          </a:p>
          <a:p>
            <a:pPr marL="0" indent="0" algn="ctr">
              <a:buNone/>
            </a:pPr>
            <a:r>
              <a:rPr lang="en-US" dirty="0"/>
              <a:t>00000000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5F18F-B9EE-470F-8819-8CC8D9A3E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3314" y="2104213"/>
            <a:ext cx="4430488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br>
              <a:rPr lang="en-US" sz="2400" dirty="0"/>
            </a:br>
            <a:br>
              <a:rPr lang="en-US" sz="2400" dirty="0"/>
            </a:br>
            <a:r>
              <a:rPr lang="en-US" dirty="0"/>
              <a:t>255</a:t>
            </a:r>
          </a:p>
          <a:p>
            <a:pPr marL="0" indent="0" algn="ctr">
              <a:buNone/>
            </a:pPr>
            <a:r>
              <a:rPr lang="en-US" dirty="0"/>
              <a:t>254</a:t>
            </a:r>
          </a:p>
          <a:p>
            <a:pPr marL="0" indent="0" algn="ctr">
              <a:buNone/>
            </a:pPr>
            <a:r>
              <a:rPr lang="en-US" dirty="0"/>
              <a:t>253</a:t>
            </a:r>
          </a:p>
          <a:p>
            <a:pPr marL="0" indent="0" algn="ctr">
              <a:buNone/>
            </a:pPr>
            <a:r>
              <a:rPr lang="en-US" dirty="0"/>
              <a:t>252</a:t>
            </a:r>
          </a:p>
          <a:p>
            <a:pPr marL="0" indent="0" algn="ctr">
              <a:buNone/>
            </a:pPr>
            <a:r>
              <a:rPr lang="en-US" dirty="0"/>
              <a:t>…</a:t>
            </a:r>
          </a:p>
          <a:p>
            <a:pPr marL="0" indent="0" algn="ctr">
              <a:buNone/>
            </a:pPr>
            <a:r>
              <a:rPr lang="en-US" dirty="0"/>
              <a:t>…</a:t>
            </a:r>
          </a:p>
          <a:p>
            <a:pPr marL="0" indent="0" algn="ctr">
              <a:buNone/>
            </a:pPr>
            <a:r>
              <a:rPr lang="en-US" dirty="0"/>
              <a:t>3</a:t>
            </a:r>
          </a:p>
          <a:p>
            <a:pPr marL="0" indent="0" algn="ctr">
              <a:buNone/>
            </a:pPr>
            <a:r>
              <a:rPr lang="en-US" dirty="0"/>
              <a:t>2</a:t>
            </a:r>
          </a:p>
          <a:p>
            <a:pPr marL="0" indent="0" algn="ctr">
              <a:buNone/>
            </a:pPr>
            <a:r>
              <a:rPr lang="en-US" dirty="0"/>
              <a:t>1</a:t>
            </a:r>
          </a:p>
          <a:p>
            <a:pPr marL="0" indent="0" algn="ctr">
              <a:buNone/>
            </a:pP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245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822C-B112-44BA-A43A-B6016AE5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graphicFrame>
        <p:nvGraphicFramePr>
          <p:cNvPr id="4" name="Content Placeholder 3" descr="Table of more numeric data types.">
            <a:extLst>
              <a:ext uri="{FF2B5EF4-FFF2-40B4-BE49-F238E27FC236}">
                <a16:creationId xmlns:a16="http://schemas.microsoft.com/office/drawing/2014/main" id="{E0662708-CEEB-4F30-B85B-BB9A62CAE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336201"/>
              </p:ext>
            </p:extLst>
          </p:nvPr>
        </p:nvGraphicFramePr>
        <p:xfrm>
          <a:off x="838200" y="2423954"/>
          <a:ext cx="10515600" cy="3154680"/>
        </p:xfrm>
        <a:graphic>
          <a:graphicData uri="http://schemas.openxmlformats.org/drawingml/2006/table">
            <a:tbl>
              <a:tblPr first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17759449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306827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48773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3005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Declaration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Size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Supported number range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Standard-defined minimum size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94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unsigned char myVar;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to 255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01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unsigned short myVar;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 to 65,535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52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unsigned long myVar;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 to 4,294,967,295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61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unsigned long long myVar;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64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to 184,467,440,737,095,551,615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64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10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unsigned int myVar;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 bits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to 4,294,967,295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16 bits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79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2467</Words>
  <Application>Microsoft Office PowerPoint</Application>
  <PresentationFormat>Widescreen</PresentationFormat>
  <Paragraphs>469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Chapter 2</vt:lpstr>
      <vt:lpstr>Variables</vt:lpstr>
      <vt:lpstr>Identifiers</vt:lpstr>
      <vt:lpstr>Arithmetic Expressions</vt:lpstr>
      <vt:lpstr>Arithmetic Expressions</vt:lpstr>
      <vt:lpstr>Arithmetic Expressions</vt:lpstr>
      <vt:lpstr>Compound Operators</vt:lpstr>
      <vt:lpstr>Numeric data ranges for 1 byte (8 bits)</vt:lpstr>
      <vt:lpstr>Numeric data types</vt:lpstr>
      <vt:lpstr>Numeric data types</vt:lpstr>
      <vt:lpstr>Floating-point (double)</vt:lpstr>
      <vt:lpstr>Floating-point numeric data types </vt:lpstr>
      <vt:lpstr>Constants</vt:lpstr>
      <vt:lpstr>Math functions</vt:lpstr>
      <vt:lpstr>Integer Division</vt:lpstr>
      <vt:lpstr>Type Conversions</vt:lpstr>
      <vt:lpstr>Type Conversions</vt:lpstr>
      <vt:lpstr>Char</vt:lpstr>
      <vt:lpstr>ASCII Table</vt:lpstr>
      <vt:lpstr>Char</vt:lpstr>
      <vt:lpstr>Whitespace</vt:lpstr>
      <vt:lpstr>Overflow</vt:lpstr>
      <vt:lpstr>String Basics</vt:lpstr>
      <vt:lpstr>String input</vt:lpstr>
      <vt:lpstr>cin vs getline</vt:lpstr>
      <vt:lpstr>cin vs getline</vt:lpstr>
      <vt:lpstr>Random numbers</vt:lpstr>
      <vt:lpstr>Random numbers</vt:lpstr>
      <vt:lpstr>Random numbers: Seeding</vt:lpstr>
      <vt:lpstr>Random numbers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My</cp:lastModifiedBy>
  <cp:revision>97</cp:revision>
  <dcterms:created xsi:type="dcterms:W3CDTF">2017-08-10T07:55:05Z</dcterms:created>
  <dcterms:modified xsi:type="dcterms:W3CDTF">2019-01-22T05:48:47Z</dcterms:modified>
</cp:coreProperties>
</file>