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9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7" r:id="rId15"/>
    <p:sldId id="268" r:id="rId16"/>
    <p:sldId id="295" r:id="rId17"/>
    <p:sldId id="269" r:id="rId18"/>
    <p:sldId id="270" r:id="rId19"/>
    <p:sldId id="294" r:id="rId20"/>
    <p:sldId id="298" r:id="rId21"/>
    <p:sldId id="300" r:id="rId22"/>
    <p:sldId id="290" r:id="rId23"/>
    <p:sldId id="273" r:id="rId24"/>
    <p:sldId id="271" r:id="rId25"/>
    <p:sldId id="301" r:id="rId26"/>
    <p:sldId id="272" r:id="rId27"/>
    <p:sldId id="285" r:id="rId28"/>
    <p:sldId id="287" r:id="rId29"/>
    <p:sldId id="293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0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6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3EBC-9B36-4C55-8E3C-AD3CD12512E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A563-DCBF-482F-A056-0266E5EE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164864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if-else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b="1" dirty="0"/>
              <a:t>one</a:t>
            </a:r>
            <a:r>
              <a:rPr lang="en-US" dirty="0"/>
              <a:t> branch of an if/else if/else block will execute</a:t>
            </a:r>
          </a:p>
          <a:p>
            <a:pPr lvl="1"/>
            <a:r>
              <a:rPr lang="en-US" dirty="0"/>
              <a:t>Once one branch is completed, the program exits the entire block</a:t>
            </a:r>
          </a:p>
          <a:p>
            <a:r>
              <a:rPr lang="en-US" dirty="0"/>
              <a:t>If you want more than one branch to execute, use multiple if statements instead.</a:t>
            </a:r>
          </a:p>
        </p:txBody>
      </p:sp>
    </p:spTree>
    <p:extLst>
      <p:ext uri="{BB962C8B-B14F-4D97-AF65-F5344CB8AC3E}">
        <p14:creationId xmlns:p14="http://schemas.microsoft.com/office/powerpoint/2010/main" val="94567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Multiple if-else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558"/>
            <a:ext cx="10515600" cy="5249349"/>
          </a:xfrm>
        </p:spPr>
        <p:txBody>
          <a:bodyPr>
            <a:noAutofit/>
          </a:bodyPr>
          <a:lstStyle/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age: ";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&gt;&gt;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// Note that more than one "if" statement can execute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 16) {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"Enjoy your early years."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&gt;= 16) {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"You are old enough to drive."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&gt;= 18) {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"You are old enough to vote."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&gt;= 25) {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"Most car rental companies will rent to you."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&gt;= 35) {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"You can run for president."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60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statements can exist within if statements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const int ROCK = 0, PAPER = 1, SCISSORS =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int user = ROCK, computer = SCISSORS;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if (user == ROCK)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if (computer == SCISSORS)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"YOU win! Rock smashes scissors.\n";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else if (computer == PAPER)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"Computer wins! Paper wraps rock.\n";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"Tie. No winner.\n";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57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224467"/>
              </p:ext>
            </p:extLst>
          </p:nvPr>
        </p:nvGraphicFramePr>
        <p:xfrm>
          <a:off x="838200" y="2902109"/>
          <a:ext cx="10515600" cy="2198370"/>
        </p:xfrm>
        <a:graphic>
          <a:graphicData uri="http://schemas.openxmlformats.org/drawingml/2006/table">
            <a:tbl>
              <a:tblPr first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Logical operator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 </a:t>
                      </a:r>
                      <a:r>
                        <a:rPr lang="en-US" b="1" dirty="0">
                          <a:effectLst/>
                        </a:rPr>
                        <a:t>&amp;&amp;</a:t>
                      </a:r>
                      <a:r>
                        <a:rPr lang="en-US" dirty="0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Logical AND: true when </a:t>
                      </a:r>
                      <a:r>
                        <a:rPr lang="en-US" i="1">
                          <a:effectLst/>
                        </a:rPr>
                        <a:t>both</a:t>
                      </a:r>
                      <a:r>
                        <a:rPr lang="en-US">
                          <a:effectLst/>
                        </a:rPr>
                        <a:t> of its operands are true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 </a:t>
                      </a:r>
                      <a:r>
                        <a:rPr lang="en-US" b="1">
                          <a:effectLst/>
                        </a:rPr>
                        <a:t>||</a:t>
                      </a:r>
                      <a:r>
                        <a:rPr lang="en-US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Logical OR: true when </a:t>
                      </a:r>
                      <a:r>
                        <a:rPr lang="en-US" i="1">
                          <a:effectLst/>
                        </a:rPr>
                        <a:t>at least one</a:t>
                      </a:r>
                      <a:r>
                        <a:rPr lang="en-US">
                          <a:effectLst/>
                        </a:rPr>
                        <a:t> of its two operands are true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!</a:t>
                      </a:r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NOT (opposite): true when its single operand is false (and false when operand is true)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4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2164-06A5-4153-A695-3E7A2005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0612-8CCC-4B0C-A560-67CA33D0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  <a:p>
            <a:pPr lvl="1"/>
            <a:r>
              <a:rPr lang="en-US" dirty="0"/>
              <a:t>Efficiently describes logical operators</a:t>
            </a:r>
          </a:p>
          <a:p>
            <a:pPr lvl="1"/>
            <a:r>
              <a:rPr lang="en-US" dirty="0"/>
              <a:t>1 is true, 0 is false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9F84CB-E224-42CE-B9FA-191EE6B039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22824"/>
              </p:ext>
            </p:extLst>
          </p:nvPr>
        </p:nvGraphicFramePr>
        <p:xfrm>
          <a:off x="838200" y="3342822"/>
          <a:ext cx="102570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413">
                  <a:extLst>
                    <a:ext uri="{9D8B030D-6E8A-4147-A177-3AD203B41FA5}">
                      <a16:colId xmlns:a16="http://schemas.microsoft.com/office/drawing/2014/main" val="3771638772"/>
                    </a:ext>
                  </a:extLst>
                </a:gridCol>
                <a:gridCol w="2051413">
                  <a:extLst>
                    <a:ext uri="{9D8B030D-6E8A-4147-A177-3AD203B41FA5}">
                      <a16:colId xmlns:a16="http://schemas.microsoft.com/office/drawing/2014/main" val="2685989994"/>
                    </a:ext>
                  </a:extLst>
                </a:gridCol>
                <a:gridCol w="2051413">
                  <a:extLst>
                    <a:ext uri="{9D8B030D-6E8A-4147-A177-3AD203B41FA5}">
                      <a16:colId xmlns:a16="http://schemas.microsoft.com/office/drawing/2014/main" val="1928850994"/>
                    </a:ext>
                  </a:extLst>
                </a:gridCol>
                <a:gridCol w="2051413">
                  <a:extLst>
                    <a:ext uri="{9D8B030D-6E8A-4147-A177-3AD203B41FA5}">
                      <a16:colId xmlns:a16="http://schemas.microsoft.com/office/drawing/2014/main" val="3605619672"/>
                    </a:ext>
                  </a:extLst>
                </a:gridCol>
                <a:gridCol w="2051413">
                  <a:extLst>
                    <a:ext uri="{9D8B030D-6E8A-4147-A177-3AD203B41FA5}">
                      <a16:colId xmlns:a16="http://schemas.microsoft.com/office/drawing/2014/main" val="330719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4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6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2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25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1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938713"/>
              </p:ext>
            </p:extLst>
          </p:nvPr>
        </p:nvGraphicFramePr>
        <p:xfrm>
          <a:off x="838200" y="2233454"/>
          <a:ext cx="10515600" cy="2987040"/>
        </p:xfrm>
        <a:graphic>
          <a:graphicData uri="http://schemas.openxmlformats.org/drawingml/2006/table">
            <a:tbl>
              <a:tblPr first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Operands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Result:  true or false?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(age &gt; 16) &amp;&amp; (age &lt; 25)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(age &gt; 16) &amp;&amp; (days &gt; 10)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(age &gt; 16) || (days &gt; 10) 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!(days &gt; 10) 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!(age &gt; 16) 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!(</a:t>
                      </a:r>
                      <a:r>
                        <a:rPr lang="en-US" dirty="0" err="1">
                          <a:effectLst/>
                        </a:rPr>
                        <a:t>userChar</a:t>
                      </a:r>
                      <a:r>
                        <a:rPr lang="en-US" dirty="0">
                          <a:effectLst/>
                        </a:rPr>
                        <a:t> == 'q') 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13314A-8E2A-4591-965A-1E2B75A23E3C}"/>
              </a:ext>
            </a:extLst>
          </p:cNvPr>
          <p:cNvSpPr txBox="1"/>
          <p:nvPr/>
        </p:nvSpPr>
        <p:spPr>
          <a:xfrm>
            <a:off x="838200" y="1519238"/>
            <a:ext cx="504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age = 19, days = 7, </a:t>
            </a:r>
            <a:r>
              <a:rPr lang="en-US" dirty="0" err="1"/>
              <a:t>userChar</a:t>
            </a:r>
            <a:r>
              <a:rPr lang="en-US" dirty="0"/>
              <a:t> = 'q'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5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269948"/>
              </p:ext>
            </p:extLst>
          </p:nvPr>
        </p:nvGraphicFramePr>
        <p:xfrm>
          <a:off x="838200" y="2233454"/>
          <a:ext cx="10515600" cy="3535680"/>
        </p:xfrm>
        <a:graphic>
          <a:graphicData uri="http://schemas.openxmlformats.org/drawingml/2006/table">
            <a:tbl>
              <a:tblPr first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Operands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Result:  true or false?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(age &gt; 16) &amp;&amp; (age &lt; 25)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, because both operands are true.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(age &gt; 16) &amp;&amp; (days &gt; 10)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false</a:t>
                      </a:r>
                      <a:r>
                        <a:rPr lang="en-US" dirty="0">
                          <a:effectLst/>
                        </a:rPr>
                        <a:t>, because one operand is true and the other is false (days &gt; 10 is false).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(age &gt; 16) || (days &gt; 10) 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, because at least one operand is true (age &gt; 16 is true).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!(days &gt; 10) 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, because operand is false.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!(age &gt; 16) 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false</a:t>
                      </a:r>
                      <a:r>
                        <a:rPr lang="en-US" dirty="0">
                          <a:effectLst/>
                        </a:rPr>
                        <a:t>, because operand is true.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!(userChar == 'q') 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false</a:t>
                      </a:r>
                      <a:r>
                        <a:rPr lang="en-US" dirty="0">
                          <a:effectLst/>
                        </a:rPr>
                        <a:t>, because operand is true.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CF0BE3-0AAA-4A98-B624-F806723A46B2}"/>
              </a:ext>
            </a:extLst>
          </p:cNvPr>
          <p:cNvSpPr txBox="1"/>
          <p:nvPr/>
        </p:nvSpPr>
        <p:spPr>
          <a:xfrm>
            <a:off x="838200" y="1519238"/>
            <a:ext cx="504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age = 19, days = 7, </a:t>
            </a:r>
            <a:r>
              <a:rPr lang="en-US" dirty="0" err="1"/>
              <a:t>userChar</a:t>
            </a:r>
            <a:r>
              <a:rPr lang="en-US" dirty="0"/>
              <a:t> = 'q'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1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Logical Operators (Order of Precedence)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140055"/>
              </p:ext>
            </p:extLst>
          </p:nvPr>
        </p:nvGraphicFramePr>
        <p:xfrm>
          <a:off x="838200" y="1512390"/>
          <a:ext cx="10044793" cy="4398994"/>
        </p:xfrm>
        <a:graphic>
          <a:graphicData uri="http://schemas.openxmlformats.org/drawingml/2006/table">
            <a:tbl>
              <a:tblPr firstRow="1"/>
              <a:tblGrid>
                <a:gridCol w="146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5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Operands</a:t>
                      </a:r>
                    </a:p>
                  </a:txBody>
                  <a:tcPr marL="23354" marR="23354" marT="23354" marB="23354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23354" marR="23354" marT="23354" marB="23354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Explanation</a:t>
                      </a:r>
                    </a:p>
                  </a:txBody>
                  <a:tcPr marL="23354" marR="23354" marT="23354" marB="23354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8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( )</a:t>
                      </a:r>
                      <a:endParaRPr lang="en-US" sz="1600" dirty="0">
                        <a:effectLst/>
                      </a:endParaRP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Items within parentheses are evaluated first.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7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!</a:t>
                      </a:r>
                      <a:endParaRPr lang="en-US" sz="1600">
                        <a:effectLst/>
                      </a:endParaRP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Next to be evaluated is </a:t>
                      </a:r>
                      <a:r>
                        <a:rPr lang="en-US" sz="1600" b="1" i="1" dirty="0">
                          <a:effectLst/>
                        </a:rPr>
                        <a:t>!</a:t>
                      </a:r>
                      <a:endParaRPr lang="en-US" sz="1600" dirty="0">
                        <a:effectLst/>
                      </a:endParaRP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* / % + -</a:t>
                      </a:r>
                      <a:endParaRPr lang="en-US" sz="1600" dirty="0">
                        <a:effectLst/>
                      </a:endParaRP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Arithmetic operators are then evaluated using the precedence rules for those operators.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z - 45 &lt; 53 equals (z - 45) &lt; 53.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&lt; &lt;= &gt; &gt;=</a:t>
                      </a:r>
                      <a:endParaRPr lang="en-US" sz="1600">
                        <a:effectLst/>
                      </a:endParaRP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Then, relational operators </a:t>
                      </a:r>
                      <a:r>
                        <a:rPr lang="en-US" sz="1600" b="1" i="1" dirty="0">
                          <a:effectLst/>
                        </a:rPr>
                        <a:t>&lt; &lt;= &gt; &gt;=</a:t>
                      </a:r>
                      <a:r>
                        <a:rPr lang="en-US" sz="1600" dirty="0">
                          <a:effectLst/>
                        </a:rPr>
                        <a:t> are evaluated.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&lt; 2 || x &gt;= 10 equals (x &lt; 2) || (x &gt;= 10)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==   !=</a:t>
                      </a:r>
                      <a:endParaRPr lang="en-US" sz="1600">
                        <a:effectLst/>
                      </a:endParaRP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Then, the equality and inequality operators </a:t>
                      </a:r>
                      <a:r>
                        <a:rPr lang="en-US" sz="1600" b="1" i="1">
                          <a:effectLst/>
                        </a:rPr>
                        <a:t>== !=</a:t>
                      </a:r>
                      <a:r>
                        <a:rPr lang="en-US" sz="1600">
                          <a:effectLst/>
                        </a:rPr>
                        <a:t> are evaluated.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== 0 &amp;&amp; x &gt;= 10 equals (x == 0) &amp;&amp; (x &gt;= 10)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31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&amp;&amp;</a:t>
                      </a:r>
                      <a:endParaRPr lang="en-US" sz="1600" dirty="0">
                        <a:effectLst/>
                      </a:endParaRP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Then, the logical AND operator is evaluated.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== 5 || y == 10 &amp;&amp; z != 10 equals (x == 5) || ((y == 10) &amp;&amp; (z != 10)) 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08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||</a:t>
                      </a:r>
                      <a:endParaRPr lang="en-US" sz="1600" dirty="0">
                        <a:effectLst/>
                      </a:endParaRP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Finally, the logical OR operator is evaluated.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</a:txBody>
                  <a:tcPr marL="37367" marR="37367" marT="37367" marB="373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7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use extra parentheses and then you don't have to worry about it</a:t>
            </a:r>
          </a:p>
          <a:p>
            <a:r>
              <a:rPr lang="en-US" dirty="0"/>
              <a:t>Don’t confuse &amp; and | with &amp;&amp; and ||</a:t>
            </a:r>
          </a:p>
          <a:p>
            <a:pPr lvl="1"/>
            <a:r>
              <a:rPr lang="en-US" dirty="0"/>
              <a:t>&amp;&amp; and || are logical operators</a:t>
            </a:r>
          </a:p>
          <a:p>
            <a:pPr lvl="1"/>
            <a:r>
              <a:rPr lang="en-US" dirty="0"/>
              <a:t>&amp; and | are bitwise operators</a:t>
            </a:r>
          </a:p>
          <a:p>
            <a:pPr lvl="2"/>
            <a:r>
              <a:rPr lang="en-US" dirty="0"/>
              <a:t>They perform AND </a:t>
            </a:r>
            <a:r>
              <a:rPr lang="en-US" dirty="0" err="1"/>
              <a:t>and</a:t>
            </a:r>
            <a:r>
              <a:rPr lang="en-US" dirty="0"/>
              <a:t> OR on each bit of the given operands</a:t>
            </a:r>
          </a:p>
          <a:p>
            <a:pPr lvl="2"/>
            <a:r>
              <a:rPr lang="en-US" dirty="0"/>
              <a:t>Used for device drivers and memory-mapped I/O</a:t>
            </a:r>
          </a:p>
        </p:txBody>
      </p:sp>
    </p:spTree>
    <p:extLst>
      <p:ext uri="{BB962C8B-B14F-4D97-AF65-F5344CB8AC3E}">
        <p14:creationId xmlns:p14="http://schemas.microsoft.com/office/powerpoint/2010/main" val="237378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278C-A4DB-4D20-A9DB-0C0AD1E0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931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52DE-C25F-4242-9446-83AA59B9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357"/>
            <a:ext cx="10515600" cy="5107442"/>
          </a:xfrm>
        </p:spPr>
        <p:txBody>
          <a:bodyPr>
            <a:noAutofit/>
          </a:bodyPr>
          <a:lstStyle/>
          <a:p>
            <a:r>
              <a:rPr lang="en-US" sz="2400" dirty="0" err="1"/>
              <a:t>DeMorgan's</a:t>
            </a:r>
            <a:r>
              <a:rPr lang="en-US" sz="2400" dirty="0"/>
              <a:t> Law</a:t>
            </a:r>
          </a:p>
          <a:p>
            <a:pPr lvl="1"/>
            <a:r>
              <a:rPr lang="en-US" sz="2000" dirty="0"/>
              <a:t>The negation operator can distribute like a math equation</a:t>
            </a:r>
          </a:p>
          <a:p>
            <a:pPr lvl="1"/>
            <a:r>
              <a:rPr lang="en-US" sz="2000" dirty="0"/>
              <a:t>The following statements are logically equivalent:</a:t>
            </a:r>
          </a:p>
          <a:p>
            <a:pPr lvl="1"/>
            <a:r>
              <a:rPr lang="pt-BR" sz="2000" dirty="0"/>
              <a:t>!(a || b) == !a &amp;&amp; !b</a:t>
            </a:r>
          </a:p>
          <a:p>
            <a:pPr lvl="1"/>
            <a:r>
              <a:rPr lang="pt-BR" sz="2000" dirty="0"/>
              <a:t>!(a &amp;&amp; b) == !a || !b</a:t>
            </a:r>
          </a:p>
          <a:p>
            <a:pPr lvl="1"/>
            <a:r>
              <a:rPr lang="pt-BR" sz="2000" dirty="0"/>
              <a:t>You can use either form in your code, depending on the situation.</a:t>
            </a:r>
          </a:p>
          <a:p>
            <a:pPr lvl="1"/>
            <a:r>
              <a:rPr lang="pt-BR" sz="2000" dirty="0"/>
              <a:t>Useful for range checks</a:t>
            </a:r>
          </a:p>
          <a:p>
            <a:pPr lvl="1"/>
            <a:r>
              <a:rPr lang="pt-BR" sz="2000" dirty="0"/>
              <a:t>To check if x is </a:t>
            </a:r>
            <a:r>
              <a:rPr lang="pt-BR" sz="2000" b="1" dirty="0"/>
              <a:t>outside</a:t>
            </a:r>
            <a:r>
              <a:rPr lang="pt-BR" sz="2000" dirty="0"/>
              <a:t> the range [low...high]:</a:t>
            </a:r>
          </a:p>
          <a:p>
            <a:pPr lvl="2"/>
            <a:r>
              <a:rPr lang="en-US" sz="1800" dirty="0"/>
              <a:t>!(x &gt;= low &amp;&amp; x &lt;= high)</a:t>
            </a:r>
          </a:p>
          <a:p>
            <a:pPr lvl="2"/>
            <a:r>
              <a:rPr lang="en-US" sz="1800" dirty="0"/>
              <a:t>(x &lt; low || x &gt; high)</a:t>
            </a:r>
          </a:p>
          <a:p>
            <a:pPr lvl="1"/>
            <a:r>
              <a:rPr lang="pt-BR" sz="2000" dirty="0"/>
              <a:t>To check if x is </a:t>
            </a:r>
            <a:r>
              <a:rPr lang="pt-BR" sz="2000" b="1" dirty="0"/>
              <a:t>inside</a:t>
            </a:r>
            <a:r>
              <a:rPr lang="pt-BR" sz="2000" dirty="0"/>
              <a:t> the range [low... high]:</a:t>
            </a:r>
          </a:p>
          <a:p>
            <a:pPr lvl="2"/>
            <a:r>
              <a:rPr lang="pt-BR" sz="1800" dirty="0"/>
              <a:t>(x &gt;= low &amp;&amp; x &lt;= high)</a:t>
            </a:r>
          </a:p>
          <a:p>
            <a:pPr lvl="2"/>
            <a:r>
              <a:rPr lang="pt-BR" sz="1800" dirty="0"/>
              <a:t>!(x &lt; low || x &gt; high)</a:t>
            </a:r>
          </a:p>
          <a:p>
            <a:pPr lvl="1"/>
            <a:endParaRPr lang="pt-BR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13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Statements that execute before the branches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(expression)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Statements to execute when the expression is true}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Statements to execute when the expression is false}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Statements that execute after the branches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3AD0-FFE7-4FD7-B217-AE0B673E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1145-FA14-407E-8920-B2850705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"Enter an int in the range [-5...5]: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int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cin</a:t>
            </a:r>
            <a:r>
              <a:rPr lang="en-US" sz="1400" dirty="0">
                <a:latin typeface="Consolas" panose="020B0609020204030204" pitchFamily="49" charset="0"/>
              </a:rPr>
              <a:t> &gt;&gt;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if(x &lt; -5 || x &gt; 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"Out of range"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"In range"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///same as above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if(!(x &gt;= -5 &amp;&amp; x &lt;= 5))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"Out of range"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"In range"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363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C6B5-96AE-4555-AC2D-F8ED4268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439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DE29-2993-43BD-B6B4-EE6401BC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08314"/>
            <a:ext cx="5181600" cy="4968649"/>
          </a:xfrm>
        </p:spPr>
        <p:txBody>
          <a:bodyPr/>
          <a:lstStyle/>
          <a:p>
            <a:r>
              <a:rPr lang="en-US" dirty="0"/>
              <a:t>Stores either true or false</a:t>
            </a:r>
          </a:p>
          <a:p>
            <a:pPr lvl="1"/>
            <a:r>
              <a:rPr lang="en-US" dirty="0"/>
              <a:t>Setting a bool to true will store a 1</a:t>
            </a:r>
          </a:p>
          <a:p>
            <a:pPr lvl="1"/>
            <a:r>
              <a:rPr lang="en-US" dirty="0"/>
              <a:t>Setting a bool to false will store a 0</a:t>
            </a:r>
          </a:p>
          <a:p>
            <a:pPr lvl="1"/>
            <a:r>
              <a:rPr lang="en-US" dirty="0"/>
              <a:t>Any nonzero number is evaluated as true</a:t>
            </a:r>
          </a:p>
          <a:p>
            <a:pPr lvl="1"/>
            <a:r>
              <a:rPr lang="en-US" dirty="0"/>
              <a:t>Can store the result of a logical expression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bool b = x &gt;= y;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5383F-4FFD-4071-9565-5D96EB494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08314"/>
            <a:ext cx="5181600" cy="49686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"Enter an int in the range [-5...5]: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int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cin</a:t>
            </a:r>
            <a:r>
              <a:rPr lang="en-US" sz="1400" dirty="0">
                <a:latin typeface="Consolas" panose="020B0609020204030204" pitchFamily="49" charset="0"/>
              </a:rPr>
              <a:t> &gt;&gt;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bool b1 = x &lt; -5 || x &gt;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bool b2 = !(x &gt;= -5 &amp;&amp; x &lt;= 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if(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b1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"Out of range"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"In range"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///same as above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if(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b2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"Out of range"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"In range"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43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ECF0-2C91-4316-8694-582895B2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Bool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016B-271D-4B9A-B44F-5C9365AF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error</a:t>
            </a:r>
          </a:p>
          <a:p>
            <a:pPr lvl="1"/>
            <a:r>
              <a:rPr lang="en-US" dirty="0"/>
              <a:t>Using = instead of == in an if condition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pPr marL="457200" lvl="1" indent="0">
              <a:buNone/>
            </a:pPr>
            <a:r>
              <a:rPr lang="en-US" dirty="0"/>
              <a:t>if(x = 5)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"x equals 5!"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Always says x equals 5 because the condition sees 5, a nonzero number, and evaluates that as a Boolean value of true</a:t>
            </a:r>
          </a:p>
        </p:txBody>
      </p:sp>
    </p:spTree>
    <p:extLst>
      <p:ext uri="{BB962C8B-B14F-4D97-AF65-F5344CB8AC3E}">
        <p14:creationId xmlns:p14="http://schemas.microsoft.com/office/powerpoint/2010/main" val="158102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72126"/>
            <a:ext cx="5181600" cy="4604837"/>
          </a:xfrm>
        </p:spPr>
        <p:txBody>
          <a:bodyPr>
            <a:normAutofit fontScale="40000" lnSpcReduction="20000"/>
          </a:bodyPr>
          <a:lstStyle/>
          <a:p>
            <a:r>
              <a:rPr lang="en-US" sz="4000" dirty="0">
                <a:cs typeface="Consolas" panose="020B0609020204030204" pitchFamily="49" charset="0"/>
              </a:rPr>
              <a:t>    Alternative to an if statement.  The code on the left and right accomplish the same thing.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99;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55;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72126"/>
            <a:ext cx="5181600" cy="49207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switch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userVal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case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numItems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5;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case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numItems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12;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case 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numItems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99;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default: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numItems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55;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71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 (variable)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case value1: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Statements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case value2: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Statements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default: // If no other case matches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Statements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800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3969-69F7-49B6-A058-3B8FCD17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06CE-3DB6-4DD3-AA5F-E0BA0D387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Missing break / fall through can be used as an or:</a:t>
            </a:r>
          </a:p>
          <a:p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char c = 'A';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if(c == 'A' || c == 'a')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"Apples"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else if(c == 'B' || c == 'b')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"Bananas"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//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CFBC7-19A7-45AC-9377-B3F98788F3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char c = 'A';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switch(c)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case 'A':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case 'a':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"Apples"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case 'B':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case 'b':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"Bananas"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default: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61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Expression must be a numerical type</a:t>
            </a:r>
          </a:p>
          <a:p>
            <a:pPr lvl="1"/>
            <a:r>
              <a:rPr lang="en-US" dirty="0"/>
              <a:t>char ok (can be evaluated as a number)</a:t>
            </a:r>
          </a:p>
          <a:p>
            <a:pPr lvl="1"/>
            <a:r>
              <a:rPr lang="en-US" dirty="0"/>
              <a:t>Floats, doubles, strings not ok</a:t>
            </a:r>
          </a:p>
          <a:p>
            <a:r>
              <a:rPr lang="en-US" dirty="0"/>
              <a:t>The break statement causes the code to exit the switch block</a:t>
            </a:r>
          </a:p>
          <a:p>
            <a:pPr lvl="1"/>
            <a:r>
              <a:rPr lang="en-US" dirty="0"/>
              <a:t>If breaks are in every branch, only one branch will run</a:t>
            </a:r>
          </a:p>
          <a:p>
            <a:pPr lvl="1"/>
            <a:r>
              <a:rPr lang="en-US" dirty="0"/>
              <a:t>Omitting the break statement causes the code "fall through" to the next line and continue to run until it hits a break;</a:t>
            </a:r>
          </a:p>
          <a:p>
            <a:r>
              <a:rPr lang="en-US" dirty="0"/>
              <a:t>If declaring variables inside a case, use {} so the compiler knows what scope it belongs to: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case 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…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73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numbers should not be compared using ==. </a:t>
            </a:r>
          </a:p>
          <a:p>
            <a:pPr lvl="1"/>
            <a:r>
              <a:rPr lang="en-US" dirty="0"/>
              <a:t>Ex: Avoid float1 == float2.</a:t>
            </a:r>
          </a:p>
          <a:p>
            <a:r>
              <a:rPr lang="en-US" dirty="0"/>
              <a:t>Any floating-point number that is not a sum of powers of 2 cannot be represented exactly</a:t>
            </a:r>
          </a:p>
        </p:txBody>
      </p:sp>
    </p:spTree>
    <p:extLst>
      <p:ext uri="{BB962C8B-B14F-4D97-AF65-F5344CB8AC3E}">
        <p14:creationId xmlns:p14="http://schemas.microsoft.com/office/powerpoint/2010/main" val="111217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iomanip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double sampleValue1 = 0.2;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double sampleValue2 = 0.3;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double sampleValue3 = 0.7;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double sampleValue4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double sampleValue5 = 0.25;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"sampleValue1 using just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&lt;&lt; sampleValue1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setprecision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&lt;&lt; "sampleValue1 is " &lt;&lt; sampleValue1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&lt;&lt; "sampleValue2 is " &lt;&lt; sampleValue2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&lt;&lt; "sampleValue3 is " &lt;&lt; sampleValue3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&lt;&lt; "sampleValue4 is " &lt;&lt; sampleValue4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&lt;&lt; "sampleValue5 is " &lt;&lt; sampleValue5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sampleValue1 using just </a:t>
            </a:r>
            <a:r>
              <a:rPr lang="en-US" sz="2000" dirty="0" err="1"/>
              <a:t>cout</a:t>
            </a:r>
            <a:r>
              <a:rPr lang="en-US" sz="2000" dirty="0"/>
              <a:t>: 0.2</a:t>
            </a:r>
          </a:p>
          <a:p>
            <a:r>
              <a:rPr lang="en-US" sz="2000" dirty="0"/>
              <a:t>sampleValue1 is 0.2000000000000000111022302</a:t>
            </a:r>
          </a:p>
          <a:p>
            <a:r>
              <a:rPr lang="en-US" sz="2000" dirty="0"/>
              <a:t>sampleValue2 is 0.2999999999999999888977698</a:t>
            </a:r>
          </a:p>
          <a:p>
            <a:r>
              <a:rPr lang="en-US" sz="2000" dirty="0"/>
              <a:t>sampleValue3 is 0.699999999999999955591079</a:t>
            </a:r>
          </a:p>
          <a:p>
            <a:r>
              <a:rPr lang="en-US" sz="2000" dirty="0"/>
              <a:t>sampleValue4 is 0</a:t>
            </a:r>
          </a:p>
          <a:p>
            <a:r>
              <a:rPr lang="en-US" sz="2000" dirty="0"/>
              <a:t>sampleValue5 is 0.25</a:t>
            </a:r>
          </a:p>
        </p:txBody>
      </p:sp>
    </p:spTree>
    <p:extLst>
      <p:ext uri="{BB962C8B-B14F-4D97-AF65-F5344CB8AC3E}">
        <p14:creationId xmlns:p14="http://schemas.microsoft.com/office/powerpoint/2010/main" val="1300001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7EDB-7985-4231-B0B9-50CA5CE2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24C6-7A14-4E42-ADD3-C1FBE521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iomanip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double x = 0.7;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x -= 0.4;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x -= 0.3;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if(x ==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"Zero!"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"Huh?"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"x == " &lt;&lt; x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32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9249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PRICE_LESS_THAN_25 = 4800; // For ages &lt; 25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PRICE_25_AND_UP    = 2200; // For ages 25 and up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= 0;    // Years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insurancePrice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  = 0;    // Dollars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age: ";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&gt;&gt;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 25) 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insurancePrice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PRICE_LESS_THAN_25;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"(executed first branch)"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insurancePrice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PRICE_25_AND_UP;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"(executed second branch)"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"Annual price: $"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insurancePrice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53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==, determine if the difference between the two numbers is small.</a:t>
            </a:r>
          </a:p>
          <a:p>
            <a:r>
              <a:rPr lang="en-US" dirty="0" err="1"/>
              <a:t>fabs</a:t>
            </a:r>
            <a:r>
              <a:rPr lang="en-US" dirty="0"/>
              <a:t>() gets the absolute value of a floating point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7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cs typeface="Consolas" panose="020B0609020204030204" pitchFamily="49" charset="0"/>
              </a:rPr>
              <a:t>The following code compares a sensor reading to its target value to see if it is "close enough" to the target: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cmath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double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targetValue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0.3333;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double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sensorReading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sensorReading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1.0/3.0;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fabs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targetValue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sensorReading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 &lt; 0.0001)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"Equal"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"Not equal"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5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Without the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b="1" dirty="0"/>
              <a:t>using</a:t>
            </a:r>
            <a:r>
              <a:rPr lang="en-US" dirty="0"/>
              <a:t> </a:t>
            </a:r>
            <a:r>
              <a:rPr lang="en-US" b="1" dirty="0"/>
              <a:t>namespace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 main()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userVal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absVal</a:t>
            </a:r>
            <a:r>
              <a:rPr lang="en-US" dirty="0"/>
              <a:t>  = 0;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"Enter an integer: ";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userVal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absVal</a:t>
            </a:r>
            <a:r>
              <a:rPr lang="en-US" dirty="0"/>
              <a:t> = </a:t>
            </a:r>
            <a:r>
              <a:rPr lang="en-US" dirty="0" err="1"/>
              <a:t>userVal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absVal</a:t>
            </a:r>
            <a:r>
              <a:rPr lang="en-US" dirty="0"/>
              <a:t> &lt; 0) 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absVal</a:t>
            </a:r>
            <a:r>
              <a:rPr lang="en-US" dirty="0"/>
              <a:t> = </a:t>
            </a:r>
            <a:r>
              <a:rPr lang="en-US" dirty="0" err="1"/>
              <a:t>absVal</a:t>
            </a:r>
            <a:r>
              <a:rPr lang="en-US" dirty="0"/>
              <a:t> * -1;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"The absolute value of " &lt;&lt; </a:t>
            </a:r>
            <a:r>
              <a:rPr lang="en-US" dirty="0" err="1"/>
              <a:t>userVal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 is " &lt;&lt; </a:t>
            </a:r>
            <a:r>
              <a:rPr lang="en-US" dirty="0" err="1"/>
              <a:t>absVal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3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FEAB-599C-48C0-B89F-89694842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4274-4A0E-4A23-AA02-31F7E7A1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 number: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"Positive."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"Non-positive, negating."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"Absolute value: 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21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33A0-E631-416B-92F6-EBD0B68F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US" dirty="0"/>
              <a:t>If-Else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465E-EE13-462B-8979-55086E9E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40000" lnSpcReduction="20000"/>
          </a:bodyPr>
          <a:lstStyle/>
          <a:p>
            <a:r>
              <a:rPr lang="en-US" sz="8800" dirty="0" err="1"/>
              <a:t>userNum</a:t>
            </a:r>
            <a:r>
              <a:rPr lang="en-US" sz="8800" dirty="0"/>
              <a:t> will always be negated</a:t>
            </a:r>
          </a:p>
          <a:p>
            <a:r>
              <a:rPr lang="en-US" sz="8800" dirty="0"/>
              <a:t>Read as: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else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&lt;&lt; "Non-positive, negating." &lt;&lt;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800" dirty="0"/>
              <a:t>Always use brackets even if only one line</a:t>
            </a:r>
          </a:p>
          <a:p>
            <a:endParaRPr lang="en-US" sz="8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else</a:t>
            </a:r>
          </a:p>
          <a:p>
            <a:pPr marL="457200" lvl="1" indent="0"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&lt;&lt; "Non-positive, negating." &lt;&lt;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    cars = 0;</a:t>
            </a:r>
          </a:p>
          <a:p>
            <a:pPr marL="457200" lvl="1" indent="0"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userNum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7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18617"/>
              </p:ext>
            </p:extLst>
          </p:nvPr>
        </p:nvGraphicFramePr>
        <p:xfrm>
          <a:off x="838200" y="2399189"/>
          <a:ext cx="10515600" cy="3204210"/>
        </p:xfrm>
        <a:graphic>
          <a:graphicData uri="http://schemas.openxmlformats.org/drawingml/2006/table">
            <a:tbl>
              <a:tblPr first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Relational and </a:t>
                      </a:r>
                      <a:br>
                        <a:rPr lang="en-US" b="0" dirty="0">
                          <a:effectLst/>
                        </a:rPr>
                      </a:br>
                      <a:r>
                        <a:rPr lang="en-US" b="0" dirty="0">
                          <a:effectLst/>
                        </a:rPr>
                        <a:t>equality operators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 </a:t>
                      </a:r>
                      <a:r>
                        <a:rPr lang="en-US" b="1" i="1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is </a:t>
                      </a:r>
                      <a:r>
                        <a:rPr lang="en-US" b="1" i="1">
                          <a:effectLst/>
                        </a:rPr>
                        <a:t>less-than</a:t>
                      </a:r>
                      <a:r>
                        <a:rPr lang="en-US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 </a:t>
                      </a:r>
                      <a:r>
                        <a:rPr lang="en-US" b="1" i="1">
                          <a:effectLst/>
                        </a:rPr>
                        <a:t>&gt;</a:t>
                      </a:r>
                      <a:r>
                        <a:rPr lang="en-US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is </a:t>
                      </a:r>
                      <a:r>
                        <a:rPr lang="en-US" b="1" i="1">
                          <a:effectLst/>
                        </a:rPr>
                        <a:t>greater-than</a:t>
                      </a:r>
                      <a:r>
                        <a:rPr lang="en-US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 </a:t>
                      </a:r>
                      <a:r>
                        <a:rPr lang="en-US" b="1" i="1">
                          <a:effectLst/>
                        </a:rPr>
                        <a:t>&lt;=</a:t>
                      </a:r>
                      <a:r>
                        <a:rPr lang="en-US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is </a:t>
                      </a:r>
                      <a:r>
                        <a:rPr lang="en-US" b="1" i="1">
                          <a:effectLst/>
                        </a:rPr>
                        <a:t>less-than-or-equal-to</a:t>
                      </a:r>
                      <a:r>
                        <a:rPr lang="en-US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 </a:t>
                      </a:r>
                      <a:r>
                        <a:rPr lang="en-US" b="1" i="1">
                          <a:effectLst/>
                        </a:rPr>
                        <a:t>&gt;=</a:t>
                      </a:r>
                      <a:r>
                        <a:rPr lang="en-US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is </a:t>
                      </a:r>
                      <a:r>
                        <a:rPr lang="en-US" b="1" i="1">
                          <a:effectLst/>
                        </a:rPr>
                        <a:t>greater-than-or-equal-to</a:t>
                      </a:r>
                      <a:r>
                        <a:rPr lang="en-US">
                          <a:effectLst/>
                        </a:rPr>
                        <a:t> 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 </a:t>
                      </a:r>
                      <a:r>
                        <a:rPr lang="en-US" b="1" i="1" dirty="0">
                          <a:effectLst/>
                        </a:rPr>
                        <a:t>==</a:t>
                      </a:r>
                      <a:r>
                        <a:rPr lang="en-US" dirty="0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is </a:t>
                      </a:r>
                      <a:r>
                        <a:rPr lang="en-US" b="1" i="1">
                          <a:effectLst/>
                        </a:rPr>
                        <a:t>equal to</a:t>
                      </a:r>
                      <a:r>
                        <a:rPr lang="en-US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 </a:t>
                      </a:r>
                      <a:r>
                        <a:rPr lang="en-US" b="1" i="1">
                          <a:effectLst/>
                        </a:rPr>
                        <a:t>!=</a:t>
                      </a:r>
                      <a:r>
                        <a:rPr lang="en-US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is </a:t>
                      </a:r>
                      <a:r>
                        <a:rPr lang="en-US" b="1" i="1" dirty="0">
                          <a:effectLst/>
                        </a:rPr>
                        <a:t>not equal to</a:t>
                      </a:r>
                      <a:r>
                        <a:rPr lang="en-US" dirty="0">
                          <a:effectLst/>
                        </a:rPr>
                        <a:t> 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72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Muliple</a:t>
            </a:r>
            <a:r>
              <a:rPr lang="en-US" dirty="0"/>
              <a:t> If-else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(expr1)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 if (expr2)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if-else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105"/>
            <a:ext cx="10515600" cy="492492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givenYear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givenYear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1776;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givenYear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&gt;= 2100)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"Distant future";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givenYear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&gt;= 2000)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"21st century";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givenYear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&gt;= 1900)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"20th century";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"Long ago";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56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2343</Words>
  <Application>Microsoft Office PowerPoint</Application>
  <PresentationFormat>Widescreen</PresentationFormat>
  <Paragraphs>559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Chapter 3</vt:lpstr>
      <vt:lpstr>If-else Statement</vt:lpstr>
      <vt:lpstr>If-else Statement</vt:lpstr>
      <vt:lpstr>If Statement Without the Else</vt:lpstr>
      <vt:lpstr>If-Else Error</vt:lpstr>
      <vt:lpstr>If-Else Error</vt:lpstr>
      <vt:lpstr>Relational Operators</vt:lpstr>
      <vt:lpstr>Muliple If-else branches</vt:lpstr>
      <vt:lpstr>Multiple if-else branches</vt:lpstr>
      <vt:lpstr>Multiple if-else branches</vt:lpstr>
      <vt:lpstr>Multiple if-else branches</vt:lpstr>
      <vt:lpstr>Nested if-else branches</vt:lpstr>
      <vt:lpstr>Logical Operators</vt:lpstr>
      <vt:lpstr>Logical Operators</vt:lpstr>
      <vt:lpstr>Logical Operators</vt:lpstr>
      <vt:lpstr>Logical Operators</vt:lpstr>
      <vt:lpstr>Logical Operators (Order of Precedence)</vt:lpstr>
      <vt:lpstr>Logical Operators</vt:lpstr>
      <vt:lpstr>Logical Operators</vt:lpstr>
      <vt:lpstr>Logical Operators</vt:lpstr>
      <vt:lpstr>Logical Operators</vt:lpstr>
      <vt:lpstr>Data Type Bool</vt:lpstr>
      <vt:lpstr>Switch Statements</vt:lpstr>
      <vt:lpstr>Switch Statements</vt:lpstr>
      <vt:lpstr>Switch Statements</vt:lpstr>
      <vt:lpstr>Switch Statements</vt:lpstr>
      <vt:lpstr>Floating Point Comparison</vt:lpstr>
      <vt:lpstr>Floating Point Comparison</vt:lpstr>
      <vt:lpstr>Floating Point Comparison</vt:lpstr>
      <vt:lpstr>Floating Point Comparison</vt:lpstr>
      <vt:lpstr>Floating Point Comparison</vt:lpstr>
    </vt:vector>
  </TitlesOfParts>
  <Company>American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Hermle, Ryan</dc:creator>
  <cp:lastModifiedBy>My</cp:lastModifiedBy>
  <cp:revision>76</cp:revision>
  <dcterms:created xsi:type="dcterms:W3CDTF">2017-08-17T20:16:48Z</dcterms:created>
  <dcterms:modified xsi:type="dcterms:W3CDTF">2019-01-22T03:52:57Z</dcterms:modified>
</cp:coreProperties>
</file>