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9" r:id="rId10"/>
    <p:sldId id="265" r:id="rId11"/>
    <p:sldId id="290" r:id="rId12"/>
    <p:sldId id="266" r:id="rId13"/>
    <p:sldId id="286" r:id="rId14"/>
    <p:sldId id="267" r:id="rId15"/>
    <p:sldId id="268" r:id="rId16"/>
    <p:sldId id="269" r:id="rId17"/>
    <p:sldId id="270" r:id="rId18"/>
    <p:sldId id="288" r:id="rId19"/>
    <p:sldId id="271" r:id="rId20"/>
    <p:sldId id="272" r:id="rId21"/>
    <p:sldId id="273" r:id="rId22"/>
    <p:sldId id="274" r:id="rId23"/>
    <p:sldId id="276" r:id="rId24"/>
    <p:sldId id="275" r:id="rId25"/>
    <p:sldId id="282" r:id="rId26"/>
    <p:sldId id="283" r:id="rId27"/>
    <p:sldId id="277" r:id="rId28"/>
    <p:sldId id="280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E93A-9E3E-4D6E-A5E9-44B9FCA2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2A5E1-0ECC-47AE-BEF6-C735B18E7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2EA1-A5D6-4E40-B07F-8985662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3C24-0A76-4651-8213-7462BD18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C54D-9722-4ADE-981E-67CA1EC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584B-2FF5-4233-B507-6D7E0538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5D12-4902-4463-B36F-733173ED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2A0D-A7F9-4996-9DD2-C268DA2A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C20D-C1D0-4BBD-A0B4-A1F1CEF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9646-7D1C-47B1-8048-C2469495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F247B-1B62-4A52-A1B3-8B40FEF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07032-88B3-41BA-B9A5-004E3B569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066A-4E86-4C8A-8B25-2893A0D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01D1-8E47-4823-9457-D0A5C69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2F95-F573-43D7-82EB-629EA755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F546-C3E0-455D-8C88-058370E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D900-94E0-41A8-AAEF-03573D55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7E7C-E00F-4220-865B-ED2A14AF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2EBE-49A0-4140-999E-769D9A9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9F9F-1D1D-408E-8BA4-8110732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F384-583D-47F2-947C-5C2A0EA7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0BA8-42EF-4660-BE30-BDDD4769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8B78-1836-4A30-945E-A57C7ADF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CA12-1632-4D2D-9F6A-4AF45E8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739C-3427-4A59-BBD9-E4C37D1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7843-52F5-4CF5-BFAA-51AB794D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FB81-F146-43D3-89B6-612CFA310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275B-4A08-44B3-AF4E-E89E3A8F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0214-6B64-4135-8138-EA81F3A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EECC-7997-4685-AC73-50B446C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5ADB-2500-471B-BC00-D9D1B766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42E9-27B2-4E2C-B13D-FE1E824B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F44-5452-4C87-A053-575AD51C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37EFB-24C4-4FB1-99F2-0349045E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7CE04-E362-4A42-93C0-1B07825ED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9F118-73FC-4000-B5C6-A7C1E0445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C93F5-8DA8-43B8-ABF5-29440E3E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D3F28-7875-4A71-86DA-8A1AFA9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36F61-AEAC-4837-ABEB-A29AA27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AD5-7416-4CC5-BD5E-2CD7380F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A6A11-9627-4657-B76A-2040009B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45A0B-C668-45F4-940E-C5D533E2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FFE02-4C94-4E85-8CB9-B03F5C8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F2543-8C7B-41BB-A5E1-D38A52AE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C6DC-3130-453D-9B72-E1EA205F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8413-A825-4046-AEC0-C348914D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EC8-C7D0-4C4A-B5D2-57776E28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AC98-976E-418A-A0C5-E7E91A5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E98E-87A1-4650-949C-57097510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A291-E3C5-4CA5-AE65-4D69F68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E03D-CD54-49FD-A847-DCBF997E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B801-55D2-49B8-829B-79DD4950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9B29-D3BC-40EC-9D00-3FD352BE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FEC01-4178-48DF-9390-9F9450F4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A1311-8616-441D-8EEB-54ABFF3F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3DF2-894F-4B3E-8361-431A2381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1F04-E2CF-44FD-958B-C4556B24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085E-120E-4FBA-8977-54D8D8B1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3D10D-BFB1-41B4-BFB5-60940551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D6E5-E865-465E-8276-AE803331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4D3D-7711-49D8-9DF4-FC2FD5E24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A943-F1F4-4555-8FEE-BEBCFA93C6D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0010-C342-4C87-880E-6565080D2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F4D5-1B64-422C-9DDE-D5E3DF491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9079-8B59-4E93-84D4-2C60D1AC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ACC-E1D8-49E3-9C36-CC0307FE4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531CA-F626-40CF-B14D-510E2F3C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349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7517-88CC-40C5-B1E9-342CB19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/>
              <a:t>Counting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DA80-3C79-479E-9AEB-3B24AF1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6911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/>
              <a:t>Calculate "n factorial": n * (n-1) * (n-2) * … 2 * 1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product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n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 integer: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product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while(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 2)   ///don't need to multiply by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-=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product *=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&lt;&lt;"! is " &lt;&lt; product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3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7517-88CC-40C5-B1E9-342CB19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/>
              <a:t>Counting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DA80-3C79-479E-9AEB-3B24AF1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6911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/>
              <a:t>Calculate n! = n * (n-1) * (n-2) * …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product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n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 integer: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product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while(--</a:t>
            </a:r>
            <a:r>
              <a:rPr lang="en-US" sz="3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2) ///wrong.  decrements before checking </a:t>
            </a:r>
            <a:r>
              <a:rPr lang="en-US" sz="3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2, stops early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3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&gt; 2) ///decrements after checking </a:t>
            </a:r>
            <a:r>
              <a:rPr lang="en-US" sz="3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2, produces correct answer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product *=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&lt;&lt;"! is " &lt;&lt; product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3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3E72-BCA9-4667-8788-1DB557A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48E8-F698-4A2B-8EA1-9D286D1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initialExpression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conditionExpression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updateExpression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Loop body: Sub-statements to execute if the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conditionExpression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evaluates to true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Statements to execute after the expression evaluates to false'</a:t>
            </a:r>
          </a:p>
          <a:p>
            <a:endParaRPr lang="en-US" sz="2000" dirty="0"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7517-88CC-40C5-B1E9-342CB19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DA80-3C79-479E-9AEB-3B24AF1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6911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/>
              <a:t>Calculate n! = n * (n-1) * (n-2) * …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product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n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 integer: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product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n - 1;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 1;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--)  ///produces same result.  Decrement happens at the end of each iteration.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product *=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&lt;&lt;"! is " &lt;&lt; product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9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D796-54E4-478A-93F6-B478128D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34BF-DB73-41C5-AD53-D9B55D17F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99)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// Loop body statements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++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C89E-35F8-4850-9047-032DB669B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99; ++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// Loop body statements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///Prefix or postfix on update does not matter because the increment will happen on its own line</a:t>
            </a:r>
          </a:p>
        </p:txBody>
      </p:sp>
    </p:spTree>
    <p:extLst>
      <p:ext uri="{BB962C8B-B14F-4D97-AF65-F5344CB8AC3E}">
        <p14:creationId xmlns:p14="http://schemas.microsoft.com/office/powerpoint/2010/main" val="59384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159-54C2-4144-8495-8978E424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vs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422B-54E5-4779-8CE0-C5B8A86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for loop can also be written as a while loop</a:t>
            </a:r>
          </a:p>
          <a:p>
            <a:r>
              <a:rPr lang="en-US" dirty="0"/>
              <a:t>For loop is just nice and readable</a:t>
            </a:r>
          </a:p>
          <a:p>
            <a:r>
              <a:rPr lang="en-US" dirty="0"/>
              <a:t>When to use: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76C03-40A2-40C7-804E-FA0CEEB9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74867"/>
              </p:ext>
            </p:extLst>
          </p:nvPr>
        </p:nvGraphicFramePr>
        <p:xfrm>
          <a:off x="838200" y="3601537"/>
          <a:ext cx="9343292" cy="1341120"/>
        </p:xfrm>
        <a:graphic>
          <a:graphicData uri="http://schemas.openxmlformats.org/drawingml/2006/table">
            <a:tbl>
              <a:tblPr firstRow="1"/>
              <a:tblGrid>
                <a:gridCol w="1597269">
                  <a:extLst>
                    <a:ext uri="{9D8B030D-6E8A-4147-A177-3AD203B41FA5}">
                      <a16:colId xmlns:a16="http://schemas.microsoft.com/office/drawing/2014/main" val="3639686329"/>
                    </a:ext>
                  </a:extLst>
                </a:gridCol>
                <a:gridCol w="7746023">
                  <a:extLst>
                    <a:ext uri="{9D8B030D-6E8A-4147-A177-3AD203B41FA5}">
                      <a16:colId xmlns:a16="http://schemas.microsoft.com/office/drawing/2014/main" val="2228854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for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 when the number of iterations is computable before entering the loop, as when counting down from X to 0, printing a character N times, etc.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6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while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 when the number of iterations is not computable before entering the loop, as when iterating until a user enters a particular character.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7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C93B-0126-46E3-B904-58397DA6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7EA4-0F4E-45FE-8A19-FB87BE8E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"Blastoff!"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D77A-DFF6-433A-8303-817CA619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11B4-C094-4FA5-91B9-AEFEE48B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Print all 2 letter combinations: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/* Output all two-letter combinations*/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usrInput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letter1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letter2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any key to begin: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usrInput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// Unused; just to start the printing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"Two-letter combinations:"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letter1 = 'a';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while (letter1 &lt;= 'z')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letter2 = 'a';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while (letter2 &lt;= 'z')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letter1 &lt;&lt; letter2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++letter2;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++letter1;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03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D77A-DFF6-433A-8303-817CA619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11B4-C094-4FA5-91B9-AEFEE48B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Produces the same result: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usrInput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letter1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letter2 = '?';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any key to begin: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usrInput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// Unused; just to start the printing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"Two-letter combinations:"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for (letter1 = 'a'; letter1 &lt;= 'z'; letter1++)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for (letter2 = 'a'; letter2 &lt;= 'z'; letter2++)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letter1 &lt;&lt; letter2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74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029B-3885-435C-B477-1D0F7C25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1058-B956-4CE9-B61A-DA0BD4F3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Print out times table from 1 to 10: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ROWS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COLS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ROWS;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 = 1; j &lt;= COLS;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j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///newline at end of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1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4F94-8285-4575-B66E-21E1240B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6433-A02B-4DED-97E1-86113FC8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(expression) // Loop expression (Boolean)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// Loop body: Sub-statements that execute if the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// expression evaluated to true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Statements that execute after the expression evaluates to 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Each execution of the loop body is called an </a:t>
            </a:r>
            <a:r>
              <a:rPr lang="en-US" b="1" i="1" dirty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D580-A9E2-401D-8616-BFEC7F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BB76-0424-4EE5-A37F-E888924B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break;</a:t>
            </a:r>
          </a:p>
          <a:p>
            <a:pPr lvl="1"/>
            <a:r>
              <a:rPr lang="en-US" dirty="0"/>
              <a:t>Exits the current loop immediately</a:t>
            </a:r>
          </a:p>
          <a:p>
            <a:r>
              <a:rPr lang="en-US" dirty="0"/>
              <a:t>continue;</a:t>
            </a:r>
          </a:p>
          <a:p>
            <a:pPr lvl="1"/>
            <a:r>
              <a:rPr lang="en-US" dirty="0"/>
              <a:t>Immediately jumps to the loop condition check</a:t>
            </a:r>
          </a:p>
          <a:p>
            <a:pPr lvl="1"/>
            <a:r>
              <a:rPr lang="en-US" dirty="0"/>
              <a:t>Effectively moves to the next iteration</a:t>
            </a:r>
          </a:p>
          <a:p>
            <a:r>
              <a:rPr lang="en-US" dirty="0"/>
              <a:t>For small code, can make it more readable</a:t>
            </a:r>
          </a:p>
          <a:p>
            <a:r>
              <a:rPr lang="en-US" dirty="0"/>
              <a:t>For large code, such as in industry, makes code less readable</a:t>
            </a:r>
          </a:p>
          <a:p>
            <a:pPr lvl="1"/>
            <a:r>
              <a:rPr lang="en-US" dirty="0"/>
              <a:t>Generally frowned upon by software engineers for this reason</a:t>
            </a:r>
          </a:p>
        </p:txBody>
      </p:sp>
    </p:spTree>
    <p:extLst>
      <p:ext uri="{BB962C8B-B14F-4D97-AF65-F5344CB8AC3E}">
        <p14:creationId xmlns:p14="http://schemas.microsoft.com/office/powerpoint/2010/main" val="354259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239D-0AFB-4662-B94B-BE48A03B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ADD3-F756-4236-97C3-893B44AD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6437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Simon Says game</a:t>
            </a:r>
          </a:p>
          <a:p>
            <a:r>
              <a:rPr lang="en-US" sz="6400" dirty="0"/>
              <a:t>Award points if characters match</a:t>
            </a:r>
          </a:p>
          <a:p>
            <a:r>
              <a:rPr lang="en-US" sz="6400" dirty="0"/>
              <a:t>End as soon as a character doesn't match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NUM_CHARS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userPattern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"RRGBRYYBGY";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"Simon Pattern: "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userPattern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 //"RRGBBRYBGY"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//Create a loop to check the score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: "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76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2849-9AE8-4FCF-B227-FEF5E75F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2DA1-A8DB-4AFC-BAAE-A6749C31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Implement loop with a break statement (remember breaks are usually bad):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NUM_CHARS;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///array notation for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char, will be covered in a future chapter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5947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9F37-31C0-46D1-B10E-661CE34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7AFE-0092-40E5-ACA7-DFCC2670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Use a while loop with a Boolean variable: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bool out = false;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while(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NUM_CHARS &amp;&amp; !out)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out =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623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792A-808A-482C-8740-673EEFC5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6AFA-7D88-41A6-BDB5-8C8C4B9E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logic in the loop condition: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NUM_CHARS) &amp;&amp;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simonPattern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userPattern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++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22208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C0F3-5586-4733-BC07-7372C20A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18C2-73B0-4CEE-B8AF-28A62559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i="1" dirty="0"/>
              <a:t>do-while loop</a:t>
            </a:r>
            <a:r>
              <a:rPr lang="en-US" dirty="0"/>
              <a:t> is a loop construct that first executes the loop body's statements, then checks the loop condition.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Loop 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loopExpression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762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5F3A-6268-4DAD-BD53-6F3361F9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FC6-2EC3-4934-B643-C4624E6C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513470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cs typeface="Consolas" panose="020B0609020204030204" pitchFamily="49" charset="0"/>
              </a:rPr>
              <a:t>Draw a right triangle using a do while loop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cs typeface="Consolas" panose="020B0609020204030204" pitchFamily="49" charset="0"/>
              </a:rPr>
              <a:t>Will always run at least once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45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character: (q) to quit: "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triangle height.  (0) to quit: "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for 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for (int j = 0; j &lt;=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++j)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} while(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!= 'q' &amp;&amp;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78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D836-C06D-4BAD-8E76-DA6C973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66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A6C2-2DE7-4DEE-8ECA-1DF74BA6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5376984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7200" dirty="0"/>
              <a:t>A </a:t>
            </a:r>
            <a:r>
              <a:rPr lang="en-US" sz="7200" b="1" i="1" dirty="0"/>
              <a:t>block</a:t>
            </a:r>
            <a:r>
              <a:rPr lang="en-US" sz="7200" dirty="0"/>
              <a:t> is a brace-enclosed {...} sequence of statements, such as found with an if-else, for loop, or while loop</a:t>
            </a:r>
          </a:p>
          <a:p>
            <a:pPr lvl="1"/>
            <a:r>
              <a:rPr lang="en-US" sz="7200" dirty="0"/>
              <a:t>A variable name's scope extends to the end of the block it was declared in</a:t>
            </a:r>
          </a:p>
          <a:p>
            <a:pPr lvl="2"/>
            <a:r>
              <a:rPr lang="en-US" sz="6400" dirty="0"/>
              <a:t>Variables declared in a for loop header (</a:t>
            </a:r>
            <a:r>
              <a:rPr lang="en-US" sz="6400" dirty="0" err="1"/>
              <a:t>eg</a:t>
            </a:r>
            <a:r>
              <a:rPr lang="en-US" sz="6400" dirty="0"/>
              <a:t> </a:t>
            </a:r>
            <a:r>
              <a:rPr lang="en-US" sz="6400" dirty="0" err="1"/>
              <a:t>i</a:t>
            </a:r>
            <a:r>
              <a:rPr lang="en-US" sz="6400" dirty="0"/>
              <a:t>, j) are part of the loop body</a:t>
            </a:r>
          </a:p>
          <a:p>
            <a:pPr lvl="2"/>
            <a:endParaRPr lang="en-US" sz="4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'-';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-99;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do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4000" dirty="0" err="1">
                <a:latin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</a:rPr>
              <a:t> &lt;&lt; "Enter a character: (q) to quit: " &lt;&lt; </a:t>
            </a:r>
            <a:r>
              <a:rPr lang="en-US" sz="4000" dirty="0" err="1">
                <a:latin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</a:t>
            </a:r>
            <a:r>
              <a:rPr lang="en-US" sz="4000" dirty="0" err="1">
                <a:latin typeface="Consolas" panose="020B0609020204030204" pitchFamily="49" charset="0"/>
              </a:rPr>
              <a:t>cin</a:t>
            </a:r>
            <a:r>
              <a:rPr lang="en-US" sz="4000" dirty="0">
                <a:latin typeface="Consolas" panose="020B0609020204030204" pitchFamily="49" charset="0"/>
              </a:rPr>
              <a:t> &gt;&gt; </a:t>
            </a:r>
            <a:r>
              <a:rPr lang="en-US" sz="4000" dirty="0" err="1">
                <a:latin typeface="Consolas" panose="020B0609020204030204" pitchFamily="49" charset="0"/>
              </a:rPr>
              <a:t>triangleChar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</a:t>
            </a:r>
            <a:r>
              <a:rPr lang="en-US" sz="4000" dirty="0" err="1">
                <a:latin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</a:rPr>
              <a:t> &lt;&lt; "Enter triangle height.  (0) to quit: " &lt;&lt; </a:t>
            </a:r>
            <a:r>
              <a:rPr lang="en-US" sz="4000" dirty="0" err="1">
                <a:latin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</a:t>
            </a:r>
            <a:r>
              <a:rPr lang="en-US" sz="4000" dirty="0" err="1">
                <a:latin typeface="Consolas" panose="020B0609020204030204" pitchFamily="49" charset="0"/>
              </a:rPr>
              <a:t>cin</a:t>
            </a:r>
            <a:r>
              <a:rPr lang="en-US" sz="4000" dirty="0">
                <a:latin typeface="Consolas" panose="020B0609020204030204" pitchFamily="49" charset="0"/>
              </a:rPr>
              <a:t> &gt;&gt; </a:t>
            </a:r>
            <a:r>
              <a:rPr lang="en-US" sz="4000" dirty="0" err="1">
                <a:latin typeface="Consolas" panose="020B0609020204030204" pitchFamily="49" charset="0"/>
              </a:rPr>
              <a:t>triangleHeight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for (int </a:t>
            </a:r>
            <a:r>
              <a:rPr lang="en-US" sz="4000" dirty="0" err="1">
                <a:latin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</a:rPr>
              <a:t> = 0; </a:t>
            </a:r>
            <a:r>
              <a:rPr lang="en-US" sz="4000" dirty="0" err="1">
                <a:latin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</a:rPr>
              <a:t> &lt; </a:t>
            </a:r>
            <a:r>
              <a:rPr lang="en-US" sz="4000" dirty="0" err="1">
                <a:latin typeface="Consolas" panose="020B0609020204030204" pitchFamily="49" charset="0"/>
              </a:rPr>
              <a:t>triangleHeight</a:t>
            </a:r>
            <a:r>
              <a:rPr lang="en-US" sz="4000" dirty="0">
                <a:latin typeface="Consolas" panose="020B0609020204030204" pitchFamily="49" charset="0"/>
              </a:rPr>
              <a:t>; ++</a:t>
            </a:r>
            <a:r>
              <a:rPr lang="en-US" sz="4000" dirty="0" err="1">
                <a:latin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   for (int j = 0; j &lt;= </a:t>
            </a:r>
            <a:r>
              <a:rPr lang="en-US" sz="4000" dirty="0" err="1">
                <a:latin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</a:rPr>
              <a:t>; ++j)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  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      </a:t>
            </a:r>
            <a:r>
              <a:rPr lang="en-US" sz="4000" dirty="0" err="1">
                <a:latin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</a:rPr>
              <a:t>triangleChar</a:t>
            </a:r>
            <a:r>
              <a:rPr lang="en-US" sz="4000" dirty="0">
                <a:latin typeface="Consolas" panose="020B0609020204030204" pitchFamily="49" charset="0"/>
              </a:rPr>
              <a:t> &lt;&lt; " ";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   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   </a:t>
            </a:r>
            <a:r>
              <a:rPr lang="en-US" sz="4000" dirty="0" err="1">
                <a:latin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 while(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triangleChar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!= 'q' &amp;&amp;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triangleHeight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!= 0);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///uses the 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line 7, line 10 is out of scope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///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j &lt;&lt; 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///ERROR, line 12 is out of scope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9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F7FC-A645-4278-8B80-2360BF9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44AE-3EDE-4303-84D2-85810C18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Data type for a small set of named values</a:t>
            </a:r>
          </a:p>
          <a:p>
            <a:pPr lvl="2"/>
            <a:r>
              <a:rPr lang="en-US" dirty="0"/>
              <a:t>Named values listed inside {}</a:t>
            </a:r>
          </a:p>
          <a:p>
            <a:pPr lvl="1"/>
            <a:r>
              <a:rPr lang="en-US" dirty="0"/>
              <a:t>Assigns </a:t>
            </a:r>
            <a:r>
              <a:rPr lang="en-US" dirty="0" err="1"/>
              <a:t>int</a:t>
            </a:r>
            <a:r>
              <a:rPr lang="en-US" dirty="0"/>
              <a:t> values to named constants</a:t>
            </a:r>
          </a:p>
          <a:p>
            <a:pPr lvl="1"/>
            <a:r>
              <a:rPr lang="en-US" dirty="0"/>
              <a:t>First item is assigned to 0, second to 1,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Can assign a different starting value</a:t>
            </a:r>
          </a:p>
          <a:p>
            <a:pPr lvl="1"/>
            <a:r>
              <a:rPr lang="en-US" dirty="0"/>
              <a:t>Used to keep track of a machine's status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identifier {enumerator1, enumerator2,  ...};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LightStatus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{GREEN, YELLOW, RED};</a:t>
            </a:r>
          </a:p>
        </p:txBody>
      </p:sp>
    </p:spTree>
    <p:extLst>
      <p:ext uri="{BB962C8B-B14F-4D97-AF65-F5344CB8AC3E}">
        <p14:creationId xmlns:p14="http://schemas.microsoft.com/office/powerpoint/2010/main" val="292384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CAC7-FC98-47C6-AA13-496F592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21"/>
          </a:xfrm>
        </p:spPr>
        <p:txBody>
          <a:bodyPr>
            <a:normAutofit fontScale="90000"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2200-A76D-455D-8656-C00C22F3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338"/>
            <a:ext cx="10515600" cy="50906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enum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LightState</a:t>
            </a:r>
            <a:r>
              <a:rPr lang="en-US" sz="1100" dirty="0">
                <a:latin typeface="Consolas" panose="020B0609020204030204" pitchFamily="49" charset="0"/>
              </a:rPr>
              <a:t> {GREEN, YELLOW, RED, QUIT};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</a:rPr>
              <a:t>LightState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 GREEN;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while(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!= QUIT)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if(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== GREEN)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</a:rPr>
              <a:t> &lt;&lt; "Green... Go!" &lt;&lt; </a:t>
            </a:r>
            <a:r>
              <a:rPr lang="en-US" sz="1100" dirty="0" err="1">
                <a:latin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 YELLOW;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else if(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== YELLOW)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</a:rPr>
              <a:t> &lt;&lt; "Yellow... Go faster!!" &lt;&lt; </a:t>
            </a:r>
            <a:r>
              <a:rPr lang="en-US" sz="1100" dirty="0" err="1">
                <a:latin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 RED;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else if(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== 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</a:rPr>
              <a:t> &lt;&lt; "Red... Slam on the brakes!" &lt;&lt; </a:t>
            </a:r>
            <a:r>
              <a:rPr lang="en-US" sz="1100" dirty="0" err="1">
                <a:latin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latin typeface="Consolas" panose="020B0609020204030204" pitchFamily="49" charset="0"/>
              </a:rPr>
              <a:t>lightVal</a:t>
            </a:r>
            <a:r>
              <a:rPr lang="en-US" sz="1100" dirty="0">
                <a:latin typeface="Consolas" panose="020B0609020204030204" pitchFamily="49" charset="0"/>
              </a:rPr>
              <a:t> = QUIT;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</a:rPr>
              <a:t> &lt;&lt; "Learn how to drive..." &lt;&lt; </a:t>
            </a:r>
            <a:r>
              <a:rPr lang="en-US" sz="1100" dirty="0" err="1">
                <a:latin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83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1280-6386-48B1-B941-DA4C5D2F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3B18-27F1-41E3-AE45-448F21FD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 each digit of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Read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user ...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Print each digit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0)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10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3687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CAC7-FC98-47C6-AA13-496F592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21"/>
          </a:xfrm>
        </p:spPr>
        <p:txBody>
          <a:bodyPr>
            <a:normAutofit fontScale="90000"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2200-A76D-455D-8656-C00C22F3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338"/>
            <a:ext cx="10515600" cy="50906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CardRanks</a:t>
            </a:r>
            <a:r>
              <a:rPr lang="en-US" sz="1600" dirty="0">
                <a:latin typeface="Consolas" panose="020B0609020204030204" pitchFamily="49" charset="0"/>
              </a:rPr>
              <a:t>{ACE=1,TWO,THREE,FOUR,FIVE,SIX,SEVEN,EIGHT,NINE,TEN,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JACK,QUEEN,KING};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(int)ACE;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&lt;= (int)KING;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if(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== (int)QUEEN)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"Queen"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5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1225-551C-4C84-A947-61426CAE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3214-8B24-4A3F-9D84-CCDB0355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551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Print number of ancestors, assuming 2 per generation of 20 years, for a child born in 2020</a:t>
            </a:r>
          </a:p>
          <a:p>
            <a:endParaRPr lang="en-US" sz="5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YEARS_PER_GEN = 20; // Approx. years per generation (average)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//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	         // Year child was born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  // Approx. ancestors in considered year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past year (neg. for B.C.):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2020;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2;  ///child has 2 parents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"Ancestors from year "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": "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2 *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     // Each ancestor had two parents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- YEARS_PER_GEN;    // Go back 1 generation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4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9CB7-2A02-4A05-916F-C6D88AC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3A0E-8370-41AF-8F28-72D075A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code works great for certain years, like 1940</a:t>
            </a:r>
          </a:p>
          <a:p>
            <a:r>
              <a:rPr lang="en-US" dirty="0"/>
              <a:t>It completely fails for years that are not divisible by 20.  The loop will never end 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is always true</a:t>
            </a:r>
          </a:p>
          <a:p>
            <a:r>
              <a:rPr lang="en-US" dirty="0"/>
              <a:t>Change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instead</a:t>
            </a:r>
          </a:p>
          <a:p>
            <a:r>
              <a:rPr lang="en-US" dirty="0"/>
              <a:t>Additionally, around the year 1400, the number of ancestors goes past 2 billion</a:t>
            </a:r>
          </a:p>
          <a:p>
            <a:r>
              <a:rPr lang="en-US" dirty="0"/>
              <a:t>This will overflow a signed </a:t>
            </a:r>
            <a:r>
              <a:rPr lang="en-US" dirty="0" err="1"/>
              <a:t>int</a:t>
            </a:r>
            <a:r>
              <a:rPr lang="en-US" dirty="0"/>
              <a:t>, so changing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numAnc</a:t>
            </a:r>
            <a:r>
              <a:rPr lang="en-US" dirty="0"/>
              <a:t> to a long </a:t>
            </a:r>
            <a:r>
              <a:rPr lang="en-US" dirty="0" err="1"/>
              <a:t>long</a:t>
            </a:r>
            <a:r>
              <a:rPr lang="en-US" dirty="0"/>
              <a:t> may be a good idea.</a:t>
            </a:r>
          </a:p>
        </p:txBody>
      </p:sp>
    </p:spTree>
    <p:extLst>
      <p:ext uri="{BB962C8B-B14F-4D97-AF65-F5344CB8AC3E}">
        <p14:creationId xmlns:p14="http://schemas.microsoft.com/office/powerpoint/2010/main" val="15923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6C4A-A072-4A5B-982F-6E4B9231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EA8D-1E7A-439B-B2C8-DB3DFC05B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/>
              <a:t>Simple conversation simulator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/* Program that has a conversation with the user. Uses a switch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and a random number (sort of) to mix up the program's responses.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srand</a:t>
            </a:r>
            <a:r>
              <a:rPr lang="en-US" dirty="0"/>
              <a:t>(time(0));  ///Seed RNG with current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int randNum0_3 = 0; // Random number 0 to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string </a:t>
            </a:r>
            <a:r>
              <a:rPr lang="en-US" dirty="0" err="1"/>
              <a:t>userText</a:t>
            </a:r>
            <a:r>
              <a:rPr lang="en-US" dirty="0"/>
              <a:t>;    //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"Tell me something about yourself.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"You can type \"Goodbye\" at anytime to quit."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"&gt;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userText</a:t>
            </a:r>
            <a:r>
              <a:rPr lang="en-US" dirty="0"/>
              <a:t>);  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EFAD-035C-416E-A297-3F850749E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 (</a:t>
            </a:r>
            <a:r>
              <a:rPr lang="en-US" dirty="0" err="1"/>
              <a:t>userText</a:t>
            </a:r>
            <a:r>
              <a:rPr lang="en-US" dirty="0"/>
              <a:t> != "Goodbye")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randNum0_3 = rand() %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switch (randNum0_3)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"Please explain \"" &lt;&lt; </a:t>
            </a:r>
            <a:r>
              <a:rPr lang="en-US" dirty="0" err="1"/>
              <a:t>userText</a:t>
            </a:r>
            <a:r>
              <a:rPr lang="en-US" dirty="0"/>
              <a:t> &lt;&lt; "\"?" &lt;&lt; " further."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"&gt;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"Why do you say: \"" &lt;&lt; </a:t>
            </a:r>
            <a:r>
              <a:rPr lang="en-US" dirty="0" err="1"/>
              <a:t>userText</a:t>
            </a:r>
            <a:r>
              <a:rPr lang="en-US" dirty="0"/>
              <a:t> &lt;&lt; "\"?"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"&gt;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"I don't think \"" &lt;&lt; </a:t>
            </a:r>
            <a:r>
              <a:rPr lang="en-US" dirty="0" err="1"/>
              <a:t>userText</a:t>
            </a:r>
            <a:r>
              <a:rPr lang="en-US" dirty="0"/>
              <a:t> &lt;&lt; "\"?" &lt;&lt; " is right."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"&gt;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"What else can you share besides \"" &lt;&lt; </a:t>
            </a:r>
            <a:r>
              <a:rPr lang="en-US" dirty="0" err="1"/>
              <a:t>userText</a:t>
            </a:r>
            <a:r>
              <a:rPr lang="en-US" dirty="0"/>
              <a:t> &lt;&lt; "\"?"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"&gt;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"Uh-oh, something went wrong. Try again."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userText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"It was nice talking with you. Goodbye."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9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A60-E24C-4184-B731-E4FB8620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93CA-779A-4F28-A779-59AD57DD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Iterating n times using loop variable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n)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// Loop 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onsolas" panose="020B0609020204030204" pitchFamily="49" charset="0"/>
              </a:rPr>
              <a:t>Can also count by numbers other than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onsolas" panose="020B0609020204030204" pitchFamily="49" charset="0"/>
              </a:rPr>
              <a:t>Can also count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Consolas" panose="020B0609020204030204" pitchFamily="49" charset="0"/>
              </a:rPr>
              <a:t>Can also multiply / divide the counter, </a:t>
            </a:r>
            <a:r>
              <a:rPr lang="en-US" sz="1800" dirty="0" err="1">
                <a:cs typeface="Consolas" panose="020B0609020204030204" pitchFamily="49" charset="0"/>
              </a:rPr>
              <a:t>etc</a:t>
            </a:r>
            <a:r>
              <a:rPr lang="en-US" sz="1800" dirty="0"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6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A72-8DE8-4E22-8041-3510174F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1214-4DC3-4FAF-9B90-CE15F9DE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Increment / Decrement Operator</a:t>
            </a:r>
          </a:p>
          <a:p>
            <a:r>
              <a:rPr lang="en-US" dirty="0"/>
              <a:t>The following all add 1 to i: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++ is "postfix."  The 1 is added after that line of code runs</a:t>
            </a:r>
          </a:p>
          <a:p>
            <a:r>
              <a:rPr lang="en-US" dirty="0"/>
              <a:t>--</a:t>
            </a:r>
            <a:r>
              <a:rPr lang="en-US" dirty="0" err="1"/>
              <a:t>i</a:t>
            </a:r>
            <a:r>
              <a:rPr lang="en-US" dirty="0"/>
              <a:t> is "prefix."  The 1 is added before that line of code runs.</a:t>
            </a:r>
          </a:p>
          <a:p>
            <a:r>
              <a:rPr lang="en-US" dirty="0"/>
              <a:t>This can make a difference when checking a counting value in if statements or loops.</a:t>
            </a:r>
          </a:p>
        </p:txBody>
      </p:sp>
    </p:spTree>
    <p:extLst>
      <p:ext uri="{BB962C8B-B14F-4D97-AF65-F5344CB8AC3E}">
        <p14:creationId xmlns:p14="http://schemas.microsoft.com/office/powerpoint/2010/main" val="399274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46CF-A79C-485D-872A-EC031B47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0E5C-7B93-4FA7-AA02-7CC00901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int 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x++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   ///0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x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     ///1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++x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   ///2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x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     ///2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4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2561</Words>
  <Application>Microsoft Office PowerPoint</Application>
  <PresentationFormat>Widescreen</PresentationFormat>
  <Paragraphs>542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Chapter 4</vt:lpstr>
      <vt:lpstr>While Loops</vt:lpstr>
      <vt:lpstr>While Loops</vt:lpstr>
      <vt:lpstr>While Loops</vt:lpstr>
      <vt:lpstr>Infinite Loop</vt:lpstr>
      <vt:lpstr>While Loops</vt:lpstr>
      <vt:lpstr>Counting While Loops</vt:lpstr>
      <vt:lpstr>Counting While Loops</vt:lpstr>
      <vt:lpstr>Counting While Loops</vt:lpstr>
      <vt:lpstr>Counting While Loops</vt:lpstr>
      <vt:lpstr>Counting While Loops</vt:lpstr>
      <vt:lpstr>For Loops</vt:lpstr>
      <vt:lpstr>For Loops</vt:lpstr>
      <vt:lpstr>For Loops</vt:lpstr>
      <vt:lpstr>For Loops vs While Loops</vt:lpstr>
      <vt:lpstr>For Loops</vt:lpstr>
      <vt:lpstr>Nested Loops</vt:lpstr>
      <vt:lpstr>Nested Loops</vt:lpstr>
      <vt:lpstr>Nested Loops</vt:lpstr>
      <vt:lpstr>Break and Continue</vt:lpstr>
      <vt:lpstr>Loops Example</vt:lpstr>
      <vt:lpstr>Loops Example</vt:lpstr>
      <vt:lpstr>Loops Example</vt:lpstr>
      <vt:lpstr>Loops Example</vt:lpstr>
      <vt:lpstr>Do While Loops</vt:lpstr>
      <vt:lpstr>Do While Loops</vt:lpstr>
      <vt:lpstr>Variable Scope</vt:lpstr>
      <vt:lpstr>Enumerations</vt:lpstr>
      <vt:lpstr>Enumerations</vt:lpstr>
      <vt:lpstr>Enumerations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Ryan</dc:creator>
  <cp:lastModifiedBy>My</cp:lastModifiedBy>
  <cp:revision>111</cp:revision>
  <dcterms:created xsi:type="dcterms:W3CDTF">2017-08-28T02:31:04Z</dcterms:created>
  <dcterms:modified xsi:type="dcterms:W3CDTF">2019-02-19T01:35:35Z</dcterms:modified>
</cp:coreProperties>
</file>