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8" r:id="rId4"/>
    <p:sldId id="259" r:id="rId5"/>
    <p:sldId id="313" r:id="rId6"/>
    <p:sldId id="314" r:id="rId7"/>
    <p:sldId id="315" r:id="rId8"/>
    <p:sldId id="268" r:id="rId9"/>
    <p:sldId id="292" r:id="rId10"/>
    <p:sldId id="270" r:id="rId11"/>
    <p:sldId id="293" r:id="rId12"/>
    <p:sldId id="271" r:id="rId13"/>
    <p:sldId id="272" r:id="rId14"/>
    <p:sldId id="273" r:id="rId15"/>
    <p:sldId id="274" r:id="rId16"/>
    <p:sldId id="296" r:id="rId17"/>
    <p:sldId id="297" r:id="rId18"/>
    <p:sldId id="298" r:id="rId19"/>
    <p:sldId id="299" r:id="rId20"/>
    <p:sldId id="289" r:id="rId21"/>
    <p:sldId id="300" r:id="rId22"/>
    <p:sldId id="301" r:id="rId23"/>
    <p:sldId id="302" r:id="rId24"/>
    <p:sldId id="303" r:id="rId25"/>
    <p:sldId id="284" r:id="rId26"/>
    <p:sldId id="316" r:id="rId27"/>
    <p:sldId id="318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8B7D-6CAC-4864-B4D6-5199BF7C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672F-7FE7-413B-BCE4-6EA23AC5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8C03-A846-4D05-AC28-720CBC62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4070-0184-4BBC-80B8-F3E4DB5D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3EBE-9908-479C-BA67-4CCAD34F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ED09-3EB9-45CA-9BBE-2BE66E2B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2C55-4F6A-4E94-BDCC-71D4A1D5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E889-AB1C-4032-9AE4-10E1FF3F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5FF8-B4DB-413F-B8CB-9B967865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A2B2-50ED-4EF4-85E4-4A1E818A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432BB-D69C-4FFE-BF42-46BB5FD0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F688-C4E9-4061-8B96-A62E2C33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3C75-E74E-4509-8675-9165A2DF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6F62-E1C2-4CCC-BFA4-33ED3BC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EEF2-32F9-47CB-BD03-E16FD0FE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8E07-44BC-4FF9-B7B5-1196DDF2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CCEB-2FA5-4507-84EB-5109A20B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5CA9-4022-4780-B5B9-1E331C2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FC04-C3BE-4DAB-AA3A-505ED58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5270-9525-4F26-A65D-49AE01E9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1AA3-564B-4B96-A640-D010A5F1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4D45-7B92-4FBE-8F41-38D2474E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BE73-9398-4833-9FFF-19C8F35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61FA-3813-4B93-9989-E0BAABCB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FCC4-5830-44BF-8CA2-C14517BB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F4F0-DFD4-473A-93DC-C749793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D24F-2E4B-490C-A0EA-0F80CF458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CD7AC-BA49-4AC5-A137-53E9EA4D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5A85-A190-4FC2-B505-66D60AAB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3674-75BB-4ADB-9536-720FE7BA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6C64-07AF-4905-AF6F-A36F14AA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179C-1368-4263-9C01-2ED256DF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7C36-ECD1-4CFB-8767-A3B8D906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B82E-F5C3-4050-BF71-6D02C610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C362C-DF50-4D3E-8097-3EC3C815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12352-F88F-4939-872E-19FD82B6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5BBB-455D-4DE8-B8D0-DD9E44BD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A4E03-C412-43E6-80A4-1517B735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80DD4-01F0-488E-B9D8-32BE4BBE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AB40-CE7D-4132-A322-A70312B4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72006-BF0A-426F-9239-D4F1694B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DB4D-5887-4B6B-96D0-4530BF8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BBD61-CE1A-4E38-9FB7-3C86D1F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AFCEA-417E-42BA-9513-52600FF5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1935E-03CC-44EF-8A1B-5A996295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4F71-4FA6-4BBE-9F3C-529DB536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3411-F4E5-44A4-ABDB-37BC1627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0219-8973-4880-BB13-A9B5B49F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48C46-2EC8-4357-B91C-FB466DEA9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3487-9B07-4838-B627-7DC627E1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56C0-8F31-4667-B4A8-74A48395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A7D0-0820-44F1-AF1A-755ED15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D76B-28BB-4215-9FF7-6C4604D9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86ED4-F53C-4EB9-A99D-CF56F67CB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A871-6A0B-4ECC-A653-BF7BDF9BF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3457-C57E-43FE-9A24-F6F89B83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F9A7-CAF5-4DE0-9E22-05800731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2DB9-8DF6-4F3E-B800-BB0DC41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B46F4-757E-499A-8B13-220927DD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B863B-B4F7-4060-B32D-DDDAD501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4AEF-F364-44B7-98BD-84CBCCE17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6DA8-FCF6-41BB-B5AF-307A069010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6B92-53C2-4C87-B08A-01248AE11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9652-C9E9-4FB1-8F5B-ECA7DE2D0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611B-CD4B-4AFC-BA7D-E02A3BCC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08FD-018D-4D8B-8ABA-7E75105BA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6285E-9E25-4D50-BAB1-BFFD69482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178352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23A-DF83-4E35-A1E5-066245E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2D2E-2860-4810-8674-6FC5E5F4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ostringstream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Useful for formatting a long string before outputting</a:t>
            </a:r>
          </a:p>
          <a:p>
            <a:pPr lvl="1"/>
            <a:r>
              <a:rPr lang="en-US" dirty="0"/>
              <a:t>Used like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Insert data using &lt;&lt;</a:t>
            </a:r>
          </a:p>
          <a:p>
            <a:pPr lvl="1"/>
            <a:r>
              <a:rPr lang="en-US" dirty="0" err="1"/>
              <a:t>ostringstream</a:t>
            </a:r>
            <a:r>
              <a:rPr lang="en-US" dirty="0"/>
              <a:t> </a:t>
            </a:r>
            <a:r>
              <a:rPr lang="en-US" dirty="0" err="1"/>
              <a:t>streamName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declares a new stream variable with an empty string</a:t>
            </a:r>
          </a:p>
          <a:p>
            <a:pPr lvl="1"/>
            <a:r>
              <a:rPr lang="en-US" dirty="0" err="1"/>
              <a:t>streamName.str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returns the contents of the buffer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297-6209-4997-9DAF-F72B316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89"/>
          </a:xfrm>
        </p:spPr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8B1-4FC5-4C04-9554-ADFA9F62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iomanip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first = "Ryan";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last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Hermle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double score = 9999.23444;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 &lt;&lt; fixed;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&lt;&lt; "First: " &lt;&lt; first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&lt;&lt; "Last: " &lt;&lt; last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&lt;&lt; "Score: " &lt;&lt; score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oSS.str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2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918D-3B79-4AC7-B891-48AF73FE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0E7F-1EC9-45E9-BFC8-A3678FB1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526775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Read input data from a file</a:t>
            </a:r>
          </a:p>
          <a:p>
            <a:r>
              <a:rPr lang="en-US" sz="3400" b="1" dirty="0" err="1"/>
              <a:t>ifstream</a:t>
            </a:r>
            <a:endParaRPr lang="en-US" sz="3400" dirty="0"/>
          </a:p>
          <a:p>
            <a:pPr lvl="1"/>
            <a:r>
              <a:rPr lang="en-US" sz="2600" dirty="0"/>
              <a:t>#include &lt;</a:t>
            </a:r>
            <a:r>
              <a:rPr lang="en-US" sz="2600" dirty="0" err="1"/>
              <a:t>fstream</a:t>
            </a:r>
            <a:r>
              <a:rPr lang="en-US" sz="2600" dirty="0"/>
              <a:t>&gt;</a:t>
            </a:r>
          </a:p>
          <a:p>
            <a:pPr lvl="1"/>
            <a:r>
              <a:rPr lang="en-US" sz="2600" dirty="0"/>
              <a:t>extract text using &gt;&gt;</a:t>
            </a:r>
          </a:p>
          <a:p>
            <a:pPr lvl="1"/>
            <a:r>
              <a:rPr lang="en-US" sz="2600" dirty="0" err="1"/>
              <a:t>ifstream</a:t>
            </a:r>
            <a:r>
              <a:rPr lang="en-US" sz="2600" dirty="0"/>
              <a:t> </a:t>
            </a:r>
            <a:r>
              <a:rPr lang="en-US" sz="2600" dirty="0" err="1"/>
              <a:t>streamName</a:t>
            </a:r>
            <a:r>
              <a:rPr lang="en-US" sz="2600" dirty="0"/>
              <a:t>; </a:t>
            </a:r>
          </a:p>
          <a:p>
            <a:pPr lvl="2"/>
            <a:r>
              <a:rPr lang="en-US" sz="2300" dirty="0"/>
              <a:t>declares a new file input stream variable</a:t>
            </a:r>
          </a:p>
          <a:p>
            <a:pPr lvl="1"/>
            <a:r>
              <a:rPr lang="en-US" sz="2600" dirty="0" err="1"/>
              <a:t>streamName.open</a:t>
            </a:r>
            <a:r>
              <a:rPr lang="en-US" sz="2600" dirty="0"/>
              <a:t>(s);</a:t>
            </a:r>
          </a:p>
          <a:p>
            <a:pPr lvl="2"/>
            <a:r>
              <a:rPr lang="en-US" sz="2300" dirty="0"/>
              <a:t>opens the file with name s for reading </a:t>
            </a:r>
          </a:p>
          <a:p>
            <a:pPr lvl="2"/>
            <a:r>
              <a:rPr lang="en-US" sz="2300" dirty="0"/>
              <a:t>s can be a C-string or a C++ string (C++11 and above)</a:t>
            </a:r>
          </a:p>
          <a:p>
            <a:pPr lvl="2"/>
            <a:r>
              <a:rPr lang="en-US" sz="2300" dirty="0"/>
              <a:t>Can convert a C++ string to a C string using </a:t>
            </a:r>
            <a:r>
              <a:rPr lang="en-US" sz="2300" dirty="0" err="1"/>
              <a:t>s.c_str</a:t>
            </a:r>
            <a:r>
              <a:rPr lang="en-US" sz="2300" dirty="0"/>
              <a:t>()</a:t>
            </a:r>
          </a:p>
          <a:p>
            <a:pPr lvl="2"/>
            <a:r>
              <a:rPr lang="en-US" sz="2300" dirty="0"/>
              <a:t>Starts read position at beginning of file</a:t>
            </a:r>
          </a:p>
          <a:p>
            <a:pPr lvl="1"/>
            <a:r>
              <a:rPr lang="en-US" sz="2600" dirty="0" err="1"/>
              <a:t>streamName.is_open</a:t>
            </a:r>
            <a:r>
              <a:rPr lang="en-US" sz="2600" dirty="0"/>
              <a:t>()</a:t>
            </a:r>
          </a:p>
          <a:p>
            <a:pPr lvl="2"/>
            <a:r>
              <a:rPr lang="en-US" sz="2300" dirty="0"/>
              <a:t>returns whether or not the file was successfully opened</a:t>
            </a:r>
          </a:p>
          <a:p>
            <a:pPr lvl="1"/>
            <a:r>
              <a:rPr lang="en-US" sz="2600" dirty="0" err="1"/>
              <a:t>streamName.close</a:t>
            </a:r>
            <a:r>
              <a:rPr lang="en-US" sz="2600" dirty="0"/>
              <a:t>()</a:t>
            </a:r>
          </a:p>
          <a:p>
            <a:pPr lvl="2"/>
            <a:r>
              <a:rPr lang="en-US" sz="2300" dirty="0"/>
              <a:t>Closes the file.  Must close before the stream can be opened again</a:t>
            </a:r>
          </a:p>
          <a:p>
            <a:r>
              <a:rPr lang="en-US" sz="3400" dirty="0"/>
              <a:t>Assume "myFile.txt" has two integers.  This can be created using notepad:</a:t>
            </a:r>
          </a:p>
          <a:p>
            <a:pPr marL="457200" lvl="1" indent="0">
              <a:buNone/>
            </a:pPr>
            <a:r>
              <a:rPr lang="en-US" sz="2600" dirty="0"/>
              <a:t>5</a:t>
            </a:r>
          </a:p>
          <a:p>
            <a:pPr marL="457200" lvl="1" indent="0">
              <a:buNone/>
            </a:pPr>
            <a:r>
              <a:rPr lang="en-US" sz="2600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D5C9-EF54-4376-9973-AC100BB9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D67E-3280-4238-ABFD-85665AC9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2"/>
            <a:ext cx="10515600" cy="55429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   // Input file stream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int fileNum1 = 0, fileNum2 = 0;     // File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string filename = ""; // Input filename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filename: "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filename;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inFS.open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(filename);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if (!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inFS.is_open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"Could not open file " &lt;&lt; filename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fileNum1;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fileNum2;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inFS.close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"num1: " &lt;&lt; fileNum1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"num2: " &lt;&lt; fileNum2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"num1 + num2: " &lt;&lt; (fileNum1 + fileNum2)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4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795-45C1-4A16-BE49-0382E3D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B22B-0553-4AA3-8294-2E729027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61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we read a variable amount of data from a file until we hit the end? </a:t>
            </a:r>
          </a:p>
          <a:p>
            <a:r>
              <a:rPr lang="en-US" b="1" dirty="0" err="1"/>
              <a:t>streamName.eof</a:t>
            </a:r>
            <a:r>
              <a:rPr lang="en-US" b="1" dirty="0"/>
              <a:t>() </a:t>
            </a:r>
          </a:p>
          <a:p>
            <a:pPr lvl="1"/>
            <a:r>
              <a:rPr lang="en-US" dirty="0"/>
              <a:t>function returns true if the previous stream operation reached the end of the file</a:t>
            </a:r>
          </a:p>
          <a:p>
            <a:r>
              <a:rPr lang="en-US" b="1" dirty="0" err="1"/>
              <a:t>streamName.fail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/>
              <a:t>Returns true if the stream has failed:</a:t>
            </a:r>
          </a:p>
          <a:p>
            <a:pPr lvl="2"/>
            <a:r>
              <a:rPr lang="en-US" dirty="0"/>
              <a:t>Tried to read past EOF</a:t>
            </a:r>
          </a:p>
          <a:p>
            <a:pPr lvl="2"/>
            <a:r>
              <a:rPr lang="en-US" dirty="0"/>
              <a:t>Failed to read a given data type</a:t>
            </a:r>
          </a:p>
          <a:p>
            <a:pPr lvl="1"/>
            <a:r>
              <a:rPr lang="en-US" dirty="0"/>
              <a:t>All reads will fail after this status has been set</a:t>
            </a:r>
          </a:p>
          <a:p>
            <a:pPr lvl="1"/>
            <a:r>
              <a:rPr lang="en-US" dirty="0"/>
              <a:t>Best to read until fail in case </a:t>
            </a:r>
            <a:r>
              <a:rPr lang="en-US" dirty="0" err="1"/>
              <a:t>eof</a:t>
            </a:r>
            <a:r>
              <a:rPr lang="en-US" dirty="0"/>
              <a:t> is never reached</a:t>
            </a:r>
          </a:p>
        </p:txBody>
      </p:sp>
    </p:spTree>
    <p:extLst>
      <p:ext uri="{BB962C8B-B14F-4D97-AF65-F5344CB8AC3E}">
        <p14:creationId xmlns:p14="http://schemas.microsoft.com/office/powerpoint/2010/main" val="77587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CB1-0AC7-46E3-8FDE-8BED0AF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E06A-F0EA-49DA-AF10-F8181E847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825625"/>
            <a:ext cx="5712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// Input file stream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// File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Open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"Opening file myfile.txt."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inFS.open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("myfile.txt");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inFS.is_open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"Could not open file myfile.txt."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5CDCC-6DE4-4290-82E1-E9F7B030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12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// Print read numbers to 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"Reading and printing numbers."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while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inFS.fail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inFS.fail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///don’t want to print if failed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"Closing file myfile.txt."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Done with file, so close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inFS.close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27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57EB-E3AB-4547-809A-6A4EDD67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44F5-6E77-4195-86F7-E932DC51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Shortcuts</a:t>
            </a:r>
          </a:p>
          <a:p>
            <a:pPr lvl="1"/>
            <a:r>
              <a:rPr lang="en-US" dirty="0"/>
              <a:t>Can check the status of a stream as a </a:t>
            </a:r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dirty="0"/>
              <a:t>True if </a:t>
            </a:r>
            <a:r>
              <a:rPr lang="en-US" dirty="0" err="1"/>
              <a:t>inFS</a:t>
            </a:r>
            <a:r>
              <a:rPr lang="en-US" dirty="0"/>
              <a:t> is not in a fail state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dirty="0"/>
              <a:t>True if </a:t>
            </a:r>
            <a:r>
              <a:rPr lang="en-US" dirty="0" err="1"/>
              <a:t>inFS</a:t>
            </a:r>
            <a:r>
              <a:rPr lang="en-US" dirty="0"/>
              <a:t> is in a fail state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dirty="0"/>
              <a:t>Tries to input into </a:t>
            </a:r>
            <a:r>
              <a:rPr lang="en-US" dirty="0" err="1"/>
              <a:t>fileNum</a:t>
            </a:r>
            <a:endParaRPr lang="en-US" dirty="0"/>
          </a:p>
          <a:p>
            <a:pPr lvl="3"/>
            <a:r>
              <a:rPr lang="en-US" dirty="0"/>
              <a:t>Returns false if the stream enters a fail state</a:t>
            </a:r>
          </a:p>
          <a:p>
            <a:pPr lvl="3"/>
            <a:r>
              <a:rPr lang="en-US" dirty="0"/>
              <a:t>Does an input and a status check all in the same line</a:t>
            </a:r>
          </a:p>
          <a:p>
            <a:pPr lvl="2"/>
            <a:r>
              <a:rPr lang="en-US" dirty="0"/>
              <a:t>while(</a:t>
            </a:r>
            <a:r>
              <a:rPr lang="en-US" dirty="0" err="1"/>
              <a:t>inFS</a:t>
            </a:r>
            <a:r>
              <a:rPr lang="en-US" dirty="0"/>
              <a:t> &gt;&gt; num1 &gt;&gt; num2)</a:t>
            </a:r>
          </a:p>
          <a:p>
            <a:pPr lvl="3"/>
            <a:r>
              <a:rPr lang="en-US" dirty="0"/>
              <a:t>Loops only if both reads succeed</a:t>
            </a:r>
          </a:p>
          <a:p>
            <a:pPr lvl="2"/>
            <a:r>
              <a:rPr lang="en-US" dirty="0"/>
              <a:t>while(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inFS</a:t>
            </a:r>
            <a:r>
              <a:rPr lang="en-US" dirty="0"/>
              <a:t>, str))</a:t>
            </a:r>
          </a:p>
          <a:p>
            <a:pPr lvl="3"/>
            <a:r>
              <a:rPr lang="en-US" dirty="0"/>
              <a:t>Also works with </a:t>
            </a:r>
            <a:r>
              <a:rPr lang="en-US" dirty="0" err="1"/>
              <a:t>getline</a:t>
            </a:r>
            <a:endParaRPr lang="en-US" dirty="0"/>
          </a:p>
          <a:p>
            <a:pPr lvl="1"/>
            <a:r>
              <a:rPr lang="en-US" dirty="0"/>
              <a:t>Can open a file upon construction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("myfile.txt");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1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CB1-0AC7-46E3-8FDE-8BED0AF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E06A-F0EA-49DA-AF10-F8181E847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238" y="1825625"/>
            <a:ext cx="575896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// File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Open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"Opening file myfile.txt."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("myfile.txt");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"Could not open file myfile.txt."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5CDCC-6DE4-4290-82E1-E9F7B030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5679" y="1825625"/>
            <a:ext cx="522514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Print read numbers to 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"Reading and printing numbers."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"Closing file myfile.txt."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Done with file, so close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inFS.close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9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08F8-A6BB-4DF0-869E-9ACB939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DFB8-5FBF-4768-A5B0-8BFB304C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8"/>
            <a:ext cx="10515600" cy="51570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output data to file</a:t>
            </a:r>
          </a:p>
          <a:p>
            <a:r>
              <a:rPr lang="en-US" b="1" dirty="0" err="1"/>
              <a:t>ofstream</a:t>
            </a:r>
            <a:endParaRPr lang="en-US" b="1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insert text using &lt;&lt;</a:t>
            </a:r>
          </a:p>
          <a:p>
            <a:pPr lvl="1"/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streamName</a:t>
            </a:r>
            <a:r>
              <a:rPr lang="en-US" dirty="0"/>
              <a:t>; </a:t>
            </a:r>
          </a:p>
          <a:p>
            <a:pPr lvl="2"/>
            <a:r>
              <a:rPr lang="en-US" dirty="0"/>
              <a:t>declares a new file output stream variable</a:t>
            </a:r>
          </a:p>
          <a:p>
            <a:pPr lvl="1"/>
            <a:r>
              <a:rPr lang="en-US" dirty="0" err="1"/>
              <a:t>streamName.open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pPr lvl="2"/>
            <a:r>
              <a:rPr lang="en-US" b="1" dirty="0"/>
              <a:t>Creates a new file with the given </a:t>
            </a:r>
            <a:r>
              <a:rPr lang="en-US" b="1" dirty="0" err="1"/>
              <a:t>fileName</a:t>
            </a:r>
            <a:endParaRPr lang="en-US" b="1" dirty="0"/>
          </a:p>
          <a:p>
            <a:pPr lvl="2"/>
            <a:r>
              <a:rPr lang="en-US" b="1" dirty="0"/>
              <a:t>If </a:t>
            </a:r>
            <a:r>
              <a:rPr lang="en-US" b="1" dirty="0" err="1"/>
              <a:t>fileName</a:t>
            </a:r>
            <a:r>
              <a:rPr lang="en-US" b="1" dirty="0"/>
              <a:t> already exists, its contents are deleted</a:t>
            </a:r>
          </a:p>
          <a:p>
            <a:pPr lvl="2"/>
            <a:r>
              <a:rPr lang="en-US" dirty="0"/>
              <a:t>opens the file for writing and associates the file with the input stream</a:t>
            </a:r>
          </a:p>
          <a:p>
            <a:pPr lvl="2"/>
            <a:r>
              <a:rPr lang="en-US" dirty="0" err="1"/>
              <a:t>fileName</a:t>
            </a:r>
            <a:r>
              <a:rPr lang="en-US" dirty="0"/>
              <a:t> can be a C-string or a C++ string (C++11 and above)</a:t>
            </a:r>
          </a:p>
          <a:p>
            <a:pPr lvl="2"/>
            <a:r>
              <a:rPr lang="en-US" dirty="0"/>
              <a:t>Can convert a C++ string to a C string using </a:t>
            </a:r>
            <a:r>
              <a:rPr lang="en-US" dirty="0" err="1"/>
              <a:t>fileName.c_str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streamName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pPr lvl="2"/>
            <a:r>
              <a:rPr lang="en-US" dirty="0"/>
              <a:t>Declares a new output stream and tries to open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 err="1"/>
              <a:t>streamName.is_open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whether or not the file was successfully opened</a:t>
            </a:r>
          </a:p>
          <a:p>
            <a:pPr lvl="1"/>
            <a:r>
              <a:rPr lang="en-US" dirty="0" err="1"/>
              <a:t>streamName.close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Closes the file.  The file is no longer associated with the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3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A034-D6F3-497C-A601-F31CF80B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5FE1-D2A0-4561-8CE5-13A95966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("myOutfile.txt");; // Output file stream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"Could not open file myOutfile.txt."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Write to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"Hello"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"1 2 3"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Done with file, so close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7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9D13-E7F2-4010-AB1F-F38EC5E8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8FB6-7825-49D9-A394-030FCB8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ostream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is an object of type </a:t>
            </a:r>
            <a:r>
              <a:rPr lang="en-US" dirty="0" err="1"/>
              <a:t>ostream</a:t>
            </a:r>
            <a:endParaRPr lang="en-US" dirty="0"/>
          </a:p>
          <a:p>
            <a:pPr lvl="1"/>
            <a:r>
              <a:rPr lang="en-US" dirty="0"/>
              <a:t>writes text chars to the "standard output buffer"</a:t>
            </a:r>
          </a:p>
          <a:p>
            <a:pPr lvl="2"/>
            <a:r>
              <a:rPr lang="en-US" sz="2400" dirty="0"/>
              <a:t>Location in memory shared by OS</a:t>
            </a:r>
          </a:p>
          <a:p>
            <a:pPr lvl="1"/>
            <a:r>
              <a:rPr lang="en-US" dirty="0"/>
              <a:t>Operating system (OS) takes characters from output buffer and outputs to console</a:t>
            </a:r>
          </a:p>
          <a:p>
            <a:pPr lvl="1"/>
            <a:r>
              <a:rPr lang="en-US" dirty="0"/>
              <a:t>Insertion operator &lt;&lt;</a:t>
            </a:r>
          </a:p>
          <a:p>
            <a:pPr lvl="2"/>
            <a:r>
              <a:rPr lang="en-US" sz="2400" dirty="0"/>
              <a:t>Works with different data types (int, float,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Output streams in this chapter inherit from this class and have similar behavior</a:t>
            </a:r>
          </a:p>
          <a:p>
            <a:pPr lvl="2"/>
            <a:r>
              <a:rPr lang="en-US" sz="2400" dirty="0" err="1"/>
              <a:t>ofstream</a:t>
            </a:r>
            <a:r>
              <a:rPr lang="en-US" sz="2400" dirty="0"/>
              <a:t>, </a:t>
            </a:r>
            <a:r>
              <a:rPr lang="en-US" sz="2400" dirty="0" err="1"/>
              <a:t>ostringstream</a:t>
            </a:r>
            <a:endParaRPr lang="en-US" sz="2400" dirty="0"/>
          </a:p>
          <a:p>
            <a:pPr lvl="2"/>
            <a:r>
              <a:rPr lang="en-US" sz="2400" dirty="0"/>
              <a:t>&lt;&lt;</a:t>
            </a:r>
          </a:p>
          <a:p>
            <a:pPr lvl="2"/>
            <a:r>
              <a:rPr lang="en-US" sz="2400" dirty="0"/>
              <a:t>Manipulators</a:t>
            </a:r>
          </a:p>
          <a:p>
            <a:pPr lvl="2"/>
            <a:r>
              <a:rPr lang="en-US" sz="2400" dirty="0"/>
              <a:t>Stream errors</a:t>
            </a:r>
          </a:p>
        </p:txBody>
      </p:sp>
    </p:spTree>
    <p:extLst>
      <p:ext uri="{BB962C8B-B14F-4D97-AF65-F5344CB8AC3E}">
        <p14:creationId xmlns:p14="http://schemas.microsoft.com/office/powerpoint/2010/main" val="254319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C2B-CE28-4C8B-8BE3-7BC31C99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C9D0-36A2-490F-B8B5-EC546C11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r>
              <a:rPr lang="en-US" dirty="0"/>
              <a:t> by default will overwrite an existing file</a:t>
            </a:r>
          </a:p>
          <a:p>
            <a:r>
              <a:rPr lang="en-US" dirty="0"/>
              <a:t>to append to an existing file, set the mode when opening: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outFS.open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("myoutfile.txt",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::app);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("myoutfile.txt",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::app);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mode will also start the write position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427926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91F-1E19-40CD-8F01-1435F284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5504-13FE-493D-B324-0139F5CB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stream error</a:t>
            </a:r>
          </a:p>
          <a:p>
            <a:pPr lvl="1"/>
            <a:r>
              <a:rPr lang="en-US" dirty="0"/>
              <a:t>occurs when insertion or extraction fails</a:t>
            </a:r>
          </a:p>
          <a:p>
            <a:pPr lvl="1"/>
            <a:r>
              <a:rPr lang="en-US" dirty="0"/>
              <a:t>stream enters the fail state</a:t>
            </a:r>
          </a:p>
          <a:p>
            <a:pPr lvl="1"/>
            <a:r>
              <a:rPr lang="en-US" dirty="0"/>
              <a:t>Common causes:</a:t>
            </a:r>
          </a:p>
          <a:p>
            <a:pPr lvl="2"/>
            <a:r>
              <a:rPr lang="en-US" dirty="0"/>
              <a:t>A read is attempted after </a:t>
            </a:r>
            <a:r>
              <a:rPr lang="en-US" dirty="0" err="1"/>
              <a:t>eof</a:t>
            </a:r>
            <a:r>
              <a:rPr lang="en-US" dirty="0"/>
              <a:t> is set</a:t>
            </a:r>
          </a:p>
          <a:p>
            <a:pPr lvl="2"/>
            <a:r>
              <a:rPr lang="en-US" dirty="0"/>
              <a:t>A read is attempted and the data doesn't match the input variable's data type</a:t>
            </a:r>
          </a:p>
          <a:p>
            <a:pPr lvl="3"/>
            <a:r>
              <a:rPr lang="en-US" dirty="0" err="1"/>
              <a:t>eg</a:t>
            </a:r>
            <a:r>
              <a:rPr lang="en-US" dirty="0"/>
              <a:t> user enters "two" when an integer is expected</a:t>
            </a:r>
          </a:p>
          <a:p>
            <a:pPr lvl="1"/>
            <a:r>
              <a:rPr lang="en-US" dirty="0"/>
              <a:t>While in a fail state, an input stream may:</a:t>
            </a:r>
          </a:p>
          <a:p>
            <a:pPr lvl="2"/>
            <a:r>
              <a:rPr lang="en-US" dirty="0"/>
              <a:t>skip extraction</a:t>
            </a:r>
          </a:p>
          <a:p>
            <a:pPr lvl="2"/>
            <a:r>
              <a:rPr lang="en-US" dirty="0"/>
              <a:t>set the input variable to 0</a:t>
            </a:r>
          </a:p>
          <a:p>
            <a:pPr lvl="2"/>
            <a:r>
              <a:rPr lang="en-US" dirty="0"/>
              <a:t>set the given variable to the maximum (or minimum)</a:t>
            </a:r>
          </a:p>
        </p:txBody>
      </p:sp>
    </p:spTree>
    <p:extLst>
      <p:ext uri="{BB962C8B-B14F-4D97-AF65-F5344CB8AC3E}">
        <p14:creationId xmlns:p14="http://schemas.microsoft.com/office/powerpoint/2010/main" val="388601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691B-DCEC-4FD7-AB12-50262D1E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6DF3-CB62-43BF-83CD-0B523643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3863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num1 = -1; // Initial value -1 for demo purposes.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num2 =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number: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&gt;&gt; num1; // Stream error state entered here.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second number:"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&gt;&gt; num2; // Stream already in error state, so extraction skipped.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"num1: " &lt;&lt; num1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"num2: " &lt;&lt; num2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1CC-9631-4C8D-A134-033ACE86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6838" y="1825625"/>
            <a:ext cx="3576961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3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/>
              <a:t>Console: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Enter a number: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six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Enter a second number: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num1: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num2: -1</a:t>
            </a:r>
          </a:p>
        </p:txBody>
      </p:sp>
    </p:spTree>
    <p:extLst>
      <p:ext uri="{BB962C8B-B14F-4D97-AF65-F5344CB8AC3E}">
        <p14:creationId xmlns:p14="http://schemas.microsoft.com/office/powerpoint/2010/main" val="320147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F1C8-73C3-4923-A305-E01483D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AAA2-8450-48C0-8BF8-432D54F0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66"/>
            <a:ext cx="10515600" cy="456099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streamName.clear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clears a stream's error state</a:t>
            </a:r>
          </a:p>
          <a:p>
            <a:pPr lvl="1"/>
            <a:r>
              <a:rPr lang="en-US" dirty="0"/>
              <a:t>can also be used with </a:t>
            </a:r>
            <a:r>
              <a:rPr lang="en-US" dirty="0" err="1"/>
              <a:t>cin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cin.clear</a:t>
            </a:r>
            <a:r>
              <a:rPr lang="en-US" dirty="0"/>
              <a:t>()</a:t>
            </a:r>
          </a:p>
          <a:p>
            <a:r>
              <a:rPr lang="en-US" dirty="0" err="1"/>
              <a:t>streamName.ignore</a:t>
            </a:r>
            <a:r>
              <a:rPr lang="en-US" dirty="0"/>
              <a:t>(n, </a:t>
            </a:r>
            <a:r>
              <a:rPr lang="en-US" dirty="0" err="1"/>
              <a:t>stopChar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ignores n characters in the stream buffer or until </a:t>
            </a:r>
            <a:r>
              <a:rPr lang="en-US" dirty="0" err="1"/>
              <a:t>stopChar</a:t>
            </a:r>
            <a:r>
              <a:rPr lang="en-US" dirty="0"/>
              <a:t> is reached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cin.ignore</a:t>
            </a:r>
            <a:r>
              <a:rPr lang="en-US" dirty="0"/>
              <a:t>(10, '\n');</a:t>
            </a:r>
          </a:p>
          <a:p>
            <a:pPr lvl="2"/>
            <a:r>
              <a:rPr lang="en-US" dirty="0"/>
              <a:t>ignores up to 10 characters in the stream buffer, or until a '\n' character is encountered</a:t>
            </a:r>
          </a:p>
          <a:p>
            <a:pPr lvl="1"/>
            <a:r>
              <a:rPr lang="en-US" dirty="0" err="1"/>
              <a:t>streamName.ignore</a:t>
            </a:r>
            <a:r>
              <a:rPr lang="en-US" dirty="0"/>
              <a:t>(); //ignores a single char</a:t>
            </a:r>
          </a:p>
          <a:p>
            <a:r>
              <a:rPr lang="en-US" dirty="0" err="1"/>
              <a:t>streamName.ignore</a:t>
            </a:r>
            <a:r>
              <a:rPr lang="en-US" dirty="0"/>
              <a:t>(</a:t>
            </a:r>
            <a:r>
              <a:rPr lang="en-US" dirty="0" err="1"/>
              <a:t>numeric_limits</a:t>
            </a:r>
            <a:r>
              <a:rPr lang="en-US" dirty="0"/>
              <a:t>&lt;</a:t>
            </a:r>
            <a:r>
              <a:rPr lang="en-US" dirty="0" err="1"/>
              <a:t>streamsize</a:t>
            </a:r>
            <a:r>
              <a:rPr lang="en-US" dirty="0"/>
              <a:t>&gt;::max(), '\n')</a:t>
            </a:r>
          </a:p>
          <a:p>
            <a:pPr lvl="1"/>
            <a:r>
              <a:rPr lang="en-US" dirty="0"/>
              <a:t>#include &lt;limits&gt;</a:t>
            </a:r>
          </a:p>
          <a:p>
            <a:pPr lvl="1"/>
            <a:r>
              <a:rPr lang="en-US" dirty="0"/>
              <a:t>Ignores all characters in the buffer until newline is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8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F3A-6CF1-4866-BFBB-9B49599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F2F4-E8A4-46AA-976E-9266C740D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91954"/>
            <a:ext cx="5923085" cy="508500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&lt;limits&gt;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number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number: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cin.fail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Clear error state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cin.clear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 ///not clearing here will cause an infinite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Ignore characters in stream until newline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cin.ignore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numeric_limits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streamsize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&gt;::max(), '\n');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"Try again: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&gt;&gt;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"You entered: " &lt;&lt; number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FC1EE-C84C-4425-A02B-FDEC57A1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0" y="1091954"/>
            <a:ext cx="4073769" cy="5085009"/>
          </a:xfrm>
        </p:spPr>
        <p:txBody>
          <a:bodyPr>
            <a:normAutofit fontScale="40000" lnSpcReduction="20000"/>
          </a:bodyPr>
          <a:lstStyle/>
          <a:p>
            <a:r>
              <a:rPr lang="en-US" sz="3800" dirty="0"/>
              <a:t>Console: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Enter a number: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 again: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 entered: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5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3BEC-A875-45A5-8485-B8A3C7A0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4F7D-8384-4DD2-ADC6-7AF0BD03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294695"/>
          </a:xfrm>
        </p:spPr>
        <p:txBody>
          <a:bodyPr/>
          <a:lstStyle/>
          <a:p>
            <a:r>
              <a:rPr lang="en-US" dirty="0"/>
              <a:t>Can validate a range and check for fail at the same time: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&lt;limits&gt;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int number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number in the range [-5...5]: "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cin.fail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|| number &lt; -5 || number &gt; 5)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Clear error 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cin.clear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  ///not clearing here will cause an infinite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Ignore characters in stream until newline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cin.ignore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numeric_limits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&gt;::max(), '\n');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"Try again.  Enter a number in the range [-5...5]: "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&gt;&gt;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"You entered: " &lt;&lt; number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2933-45F8-4489-8EA3-E4EDB7A6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937"/>
          </a:xfrm>
        </p:spPr>
        <p:txBody>
          <a:bodyPr/>
          <a:lstStyle/>
          <a:p>
            <a:r>
              <a:rPr lang="en-US" dirty="0"/>
              <a:t>Reading and Writing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CCA6-7B1A-4676-AB8F-DEB37E51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062"/>
            <a:ext cx="10515600" cy="5286813"/>
          </a:xfrm>
        </p:spPr>
        <p:txBody>
          <a:bodyPr>
            <a:noAutofit/>
          </a:bodyPr>
          <a:lstStyle/>
          <a:p>
            <a:r>
              <a:rPr lang="en-US" sz="2400" dirty="0"/>
              <a:t>.csv file</a:t>
            </a:r>
          </a:p>
          <a:p>
            <a:pPr lvl="1"/>
            <a:r>
              <a:rPr lang="en-US" sz="2000" dirty="0"/>
              <a:t>Comma separated value</a:t>
            </a:r>
          </a:p>
          <a:p>
            <a:pPr lvl="1"/>
            <a:r>
              <a:rPr lang="en-US" sz="2000" dirty="0"/>
              <a:t>Can open with Excel or Open Office</a:t>
            </a:r>
          </a:p>
          <a:p>
            <a:pPr lvl="1"/>
            <a:r>
              <a:rPr lang="en-US" sz="2000" dirty="0"/>
              <a:t>Looks like a table</a:t>
            </a:r>
          </a:p>
          <a:p>
            <a:r>
              <a:rPr lang="en-US" sz="2400" b="1" dirty="0"/>
              <a:t>field</a:t>
            </a:r>
          </a:p>
          <a:p>
            <a:pPr lvl="1"/>
            <a:r>
              <a:rPr lang="en-US" sz="2000" dirty="0"/>
              <a:t>One variable</a:t>
            </a:r>
          </a:p>
          <a:p>
            <a:pPr lvl="1"/>
            <a:r>
              <a:rPr lang="en-US" sz="2000" dirty="0"/>
              <a:t>Takes up one column</a:t>
            </a:r>
          </a:p>
          <a:p>
            <a:r>
              <a:rPr lang="en-US" sz="2400" b="1" dirty="0"/>
              <a:t>record</a:t>
            </a:r>
          </a:p>
          <a:p>
            <a:pPr lvl="1"/>
            <a:r>
              <a:rPr lang="en-US" sz="2000" dirty="0"/>
              <a:t>Group of fields relating to one item</a:t>
            </a:r>
          </a:p>
          <a:p>
            <a:pPr lvl="1"/>
            <a:r>
              <a:rPr lang="en-US" sz="2000" dirty="0"/>
              <a:t>Takes up one row</a:t>
            </a:r>
          </a:p>
          <a:p>
            <a:r>
              <a:rPr lang="en-US" sz="2400" dirty="0"/>
              <a:t>.csv file with records for city, distance to Sacramento, and rating</a:t>
            </a:r>
          </a:p>
          <a:p>
            <a:pPr marL="457200" lvl="1" indent="0">
              <a:buNone/>
            </a:pPr>
            <a:r>
              <a:rPr lang="en-US" sz="1800" dirty="0"/>
              <a:t>Las Vegas, 563.3, 10</a:t>
            </a:r>
            <a:br>
              <a:rPr lang="en-US" sz="1800" dirty="0"/>
            </a:br>
            <a:r>
              <a:rPr lang="en-US" sz="1800" dirty="0"/>
              <a:t>Los Angeles, 386.0, 9</a:t>
            </a:r>
            <a:br>
              <a:rPr lang="en-US" sz="1800" dirty="0"/>
            </a:br>
            <a:r>
              <a:rPr lang="en-US" sz="1800" dirty="0"/>
              <a:t>Reno, 131.9, 6</a:t>
            </a:r>
          </a:p>
        </p:txBody>
      </p:sp>
    </p:spTree>
    <p:extLst>
      <p:ext uri="{BB962C8B-B14F-4D97-AF65-F5344CB8AC3E}">
        <p14:creationId xmlns:p14="http://schemas.microsoft.com/office/powerpoint/2010/main" val="2346309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AD4C-A500-4019-BEDC-8D615762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420"/>
          </a:xfrm>
        </p:spPr>
        <p:txBody>
          <a:bodyPr/>
          <a:lstStyle/>
          <a:p>
            <a:r>
              <a:rPr lang="en-US" dirty="0"/>
              <a:t>Reading and Writing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0B1D-B9BE-474E-BB1C-347433BD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46"/>
            <a:ext cx="10515600" cy="4734417"/>
          </a:xfrm>
        </p:spPr>
        <p:txBody>
          <a:bodyPr/>
          <a:lstStyle/>
          <a:p>
            <a:r>
              <a:rPr lang="en-US" dirty="0"/>
              <a:t>Alternate form of </a:t>
            </a:r>
            <a:r>
              <a:rPr lang="en-US" dirty="0" err="1"/>
              <a:t>getline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streamName</a:t>
            </a:r>
            <a:r>
              <a:rPr lang="en-US" dirty="0">
                <a:latin typeface="Consolas" panose="020B0609020204030204" pitchFamily="49" charset="0"/>
              </a:rPr>
              <a:t>, s, delimiter);</a:t>
            </a:r>
          </a:p>
          <a:p>
            <a:pPr lvl="1"/>
            <a:r>
              <a:rPr lang="en-US" dirty="0"/>
              <a:t>delimiter is '\n' by default</a:t>
            </a:r>
          </a:p>
          <a:p>
            <a:pPr lvl="1"/>
            <a:r>
              <a:rPr lang="en-US" dirty="0"/>
              <a:t>Can change to any character</a:t>
            </a:r>
          </a:p>
          <a:p>
            <a:pPr lvl="2"/>
            <a:r>
              <a:rPr lang="en-US" dirty="0" err="1"/>
              <a:t>getline</a:t>
            </a:r>
            <a:r>
              <a:rPr lang="en-US" dirty="0"/>
              <a:t> will stop reading after it hits the delimiter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streamName</a:t>
            </a:r>
            <a:r>
              <a:rPr lang="en-US" dirty="0">
                <a:latin typeface="Consolas" panose="020B0609020204030204" pitchFamily="49" charset="0"/>
              </a:rPr>
              <a:t>, s, ',');</a:t>
            </a:r>
          </a:p>
          <a:p>
            <a:pPr lvl="2"/>
            <a:r>
              <a:rPr lang="en-US" dirty="0"/>
              <a:t>Useful for reading each record of a .csv file</a:t>
            </a:r>
          </a:p>
          <a:p>
            <a:pPr lvl="2"/>
            <a:r>
              <a:rPr lang="en-US" dirty="0"/>
              <a:t>Alternative is to use a combination of find and </a:t>
            </a:r>
            <a:r>
              <a:rPr lang="en-US" dirty="0" err="1"/>
              <a:t>substr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33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4B25-4DB2-4CEA-8C4E-5B997F90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966" y="646386"/>
            <a:ext cx="5546834" cy="5948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fstream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iomanip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sstream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///</a:t>
            </a:r>
            <a:r>
              <a:rPr lang="en-US" sz="1000" dirty="0" err="1">
                <a:latin typeface="Consolas" panose="020B0609020204030204" pitchFamily="49" charset="0"/>
              </a:rPr>
              <a:t>ios</a:t>
            </a:r>
            <a:r>
              <a:rPr lang="en-US" sz="1000" dirty="0">
                <a:latin typeface="Consolas" panose="020B0609020204030204" pitchFamily="49" charset="0"/>
              </a:rPr>
              <a:t>::app will not delete existing file and add to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ofstream</a:t>
            </a:r>
            <a:r>
              <a:rPr lang="en-US" sz="1000" dirty="0">
                <a:latin typeface="Consolas" panose="020B0609020204030204" pitchFamily="49" charset="0"/>
              </a:rPr>
              <a:t> out("Cities.csv", </a:t>
            </a:r>
            <a:r>
              <a:rPr lang="en-US" sz="1000" dirty="0" err="1">
                <a:latin typeface="Consolas" panose="020B0609020204030204" pitchFamily="49" charset="0"/>
              </a:rPr>
              <a:t>ios</a:t>
            </a:r>
            <a:r>
              <a:rPr lang="en-US" sz="1000" dirty="0">
                <a:latin typeface="Consolas" panose="020B0609020204030204" pitchFamily="49" charset="0"/>
              </a:rPr>
              <a:t>::app);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if(!out)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"Failed to open Cities.csv"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out &lt;&lt; </a:t>
            </a:r>
            <a:r>
              <a:rPr lang="en-US" sz="1000" dirty="0" err="1">
                <a:latin typeface="Consolas" panose="020B0609020204030204" pitchFamily="49" charset="0"/>
              </a:rPr>
              <a:t>setprecision</a:t>
            </a:r>
            <a:r>
              <a:rPr lang="en-US" sz="1000" dirty="0">
                <a:latin typeface="Consolas" panose="020B0609020204030204" pitchFamily="49" charset="0"/>
              </a:rPr>
              <a:t>(1) &lt;&lt; fixed;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double distance;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int rating;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string city;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"Type \"exit\" to quit."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"City name: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getline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cin</a:t>
            </a:r>
            <a:r>
              <a:rPr lang="en-US" sz="1000" dirty="0">
                <a:latin typeface="Consolas" panose="020B0609020204030204" pitchFamily="49" charset="0"/>
              </a:rPr>
              <a:t>, city);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if(city != "exit")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"Distance: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cin</a:t>
            </a:r>
            <a:r>
              <a:rPr lang="en-US" sz="1000" dirty="0">
                <a:latin typeface="Consolas" panose="020B0609020204030204" pitchFamily="49" charset="0"/>
              </a:rPr>
              <a:t> &gt;&gt; distance;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"Rating: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cin</a:t>
            </a:r>
            <a:r>
              <a:rPr lang="en-US" sz="1000" dirty="0">
                <a:latin typeface="Consolas" panose="020B0609020204030204" pitchFamily="49" charset="0"/>
              </a:rPr>
              <a:t> &gt;&gt; rating;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cin.ignore</a:t>
            </a:r>
            <a:r>
              <a:rPr lang="en-US" sz="1000" dirty="0">
                <a:latin typeface="Consolas" panose="020B0609020204030204" pitchFamily="49" charset="0"/>
              </a:rPr>
              <a:t>();  ///mixing </a:t>
            </a:r>
            <a:r>
              <a:rPr lang="en-US" sz="1000" dirty="0" err="1">
                <a:latin typeface="Consolas" panose="020B0609020204030204" pitchFamily="49" charset="0"/>
              </a:rPr>
              <a:t>cin</a:t>
            </a:r>
            <a:r>
              <a:rPr lang="en-US" sz="1000" dirty="0"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latin typeface="Consolas" panose="020B0609020204030204" pitchFamily="49" charset="0"/>
              </a:rPr>
              <a:t>getline</a:t>
            </a:r>
            <a:r>
              <a:rPr lang="en-US" sz="1000" dirty="0">
                <a:latin typeface="Consolas" panose="020B0609020204030204" pitchFamily="49" charset="0"/>
              </a:rPr>
              <a:t>, need ignore after </a:t>
            </a:r>
            <a:r>
              <a:rPr lang="en-US" sz="1000" dirty="0" err="1">
                <a:latin typeface="Consolas" panose="020B0609020204030204" pitchFamily="49" charset="0"/>
              </a:rPr>
              <a:t>cin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out &lt;&lt; city &lt;&lt; ',' &lt;&lt; distance &lt;&lt; ',' &lt;&lt; rating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}while(city != "exit");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out.close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D9D51-6292-4C17-B30B-43BF57E5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646387"/>
            <a:ext cx="5181600" cy="59483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ifstream</a:t>
            </a:r>
            <a:r>
              <a:rPr lang="en-US" sz="1000" dirty="0">
                <a:latin typeface="Consolas" panose="020B0609020204030204" pitchFamily="49" charset="0"/>
              </a:rPr>
              <a:t> in("Cities.csv");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if(!in)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"Error opening Cities.csv"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"Printing contents of file: "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string line;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istringstream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iss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 </a:t>
            </a:r>
            <a:r>
              <a:rPr lang="en-US" sz="1000" dirty="0" err="1">
                <a:latin typeface="Consolas" panose="020B0609020204030204" pitchFamily="49" charset="0"/>
              </a:rPr>
              <a:t>ch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double </a:t>
            </a:r>
            <a:r>
              <a:rPr lang="en-US" sz="1000" dirty="0" err="1">
                <a:latin typeface="Consolas" panose="020B0609020204030204" pitchFamily="49" charset="0"/>
              </a:rPr>
              <a:t>ratingSum</a:t>
            </a:r>
            <a:r>
              <a:rPr lang="en-US" sz="1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double </a:t>
            </a:r>
            <a:r>
              <a:rPr lang="en-US" sz="1000" dirty="0" err="1">
                <a:latin typeface="Consolas" panose="020B0609020204030204" pitchFamily="49" charset="0"/>
              </a:rPr>
              <a:t>distanceSum</a:t>
            </a:r>
            <a:r>
              <a:rPr lang="en-US" sz="1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int counter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while(</a:t>
            </a:r>
            <a:r>
              <a:rPr lang="en-US" sz="1000" dirty="0" err="1">
                <a:latin typeface="Consolas" panose="020B0609020204030204" pitchFamily="49" charset="0"/>
              </a:rPr>
              <a:t>getline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in,line</a:t>
            </a:r>
            <a:r>
              <a:rPr lang="en-US" sz="1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line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iss.clear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iss.str</a:t>
            </a:r>
            <a:r>
              <a:rPr lang="en-US" sz="10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getline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iss</a:t>
            </a:r>
            <a:r>
              <a:rPr lang="en-US" sz="1000" dirty="0">
                <a:latin typeface="Consolas" panose="020B0609020204030204" pitchFamily="49" charset="0"/>
              </a:rPr>
              <a:t>, city, ',');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iss</a:t>
            </a:r>
            <a:r>
              <a:rPr lang="en-US" sz="1000" dirty="0">
                <a:latin typeface="Consolas" panose="020B0609020204030204" pitchFamily="49" charset="0"/>
              </a:rPr>
              <a:t> &gt;&gt; distance &gt;&gt; </a:t>
            </a:r>
            <a:r>
              <a:rPr lang="en-US" sz="1000" dirty="0" err="1">
                <a:latin typeface="Consolas" panose="020B0609020204030204" pitchFamily="49" charset="0"/>
              </a:rPr>
              <a:t>ch</a:t>
            </a:r>
            <a:r>
              <a:rPr lang="en-US" sz="1000" dirty="0">
                <a:latin typeface="Consolas" panose="020B0609020204030204" pitchFamily="49" charset="0"/>
              </a:rPr>
              <a:t> &gt;&gt; rating;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ratingSum</a:t>
            </a:r>
            <a:r>
              <a:rPr lang="en-US" sz="1000" dirty="0">
                <a:latin typeface="Consolas" panose="020B0609020204030204" pitchFamily="49" charset="0"/>
              </a:rPr>
              <a:t> += rating;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latin typeface="Consolas" panose="020B0609020204030204" pitchFamily="49" charset="0"/>
              </a:rPr>
              <a:t>distanceSum</a:t>
            </a:r>
            <a:r>
              <a:rPr lang="en-US" sz="1000" dirty="0">
                <a:latin typeface="Consolas" panose="020B0609020204030204" pitchFamily="49" charset="0"/>
              </a:rPr>
              <a:t> += distance;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counter++;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setw</a:t>
            </a:r>
            <a:r>
              <a:rPr lang="en-US" sz="1000" dirty="0">
                <a:latin typeface="Consolas" panose="020B0609020204030204" pitchFamily="49" charset="0"/>
              </a:rPr>
              <a:t>(60) &lt;&lt; </a:t>
            </a:r>
            <a:r>
              <a:rPr lang="en-US" sz="1000" dirty="0" err="1">
                <a:latin typeface="Consolas" panose="020B0609020204030204" pitchFamily="49" charset="0"/>
              </a:rPr>
              <a:t>setfill</a:t>
            </a:r>
            <a:r>
              <a:rPr lang="en-US" sz="1000" dirty="0">
                <a:latin typeface="Consolas" panose="020B0609020204030204" pitchFamily="49" charset="0"/>
              </a:rPr>
              <a:t>('-') &lt;&lt; ""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setfill</a:t>
            </a:r>
            <a:r>
              <a:rPr lang="en-US" sz="1000" dirty="0">
                <a:latin typeface="Consolas" panose="020B0609020204030204" pitchFamily="49" charset="0"/>
              </a:rPr>
              <a:t>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setw</a:t>
            </a:r>
            <a:r>
              <a:rPr lang="en-US" sz="1000" dirty="0">
                <a:latin typeface="Consolas" panose="020B0609020204030204" pitchFamily="49" charset="0"/>
              </a:rPr>
              <a:t>(30) &lt;&lt; left &lt;&lt; "Average distance: " &lt;&lt; </a:t>
            </a:r>
            <a:r>
              <a:rPr lang="en-US" sz="1000" dirty="0" err="1">
                <a:latin typeface="Consolas" panose="020B0609020204030204" pitchFamily="49" charset="0"/>
              </a:rPr>
              <a:t>setw</a:t>
            </a:r>
            <a:r>
              <a:rPr lang="en-US" sz="1000" dirty="0">
                <a:latin typeface="Consolas" panose="020B0609020204030204" pitchFamily="49" charset="0"/>
              </a:rPr>
              <a:t>(30)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&lt;&lt; right &lt;&lt; </a:t>
            </a:r>
            <a:r>
              <a:rPr lang="en-US" sz="1000" dirty="0" err="1">
                <a:latin typeface="Consolas" panose="020B0609020204030204" pitchFamily="49" charset="0"/>
              </a:rPr>
              <a:t>distanceSum</a:t>
            </a:r>
            <a:r>
              <a:rPr lang="en-US" sz="1000" dirty="0">
                <a:latin typeface="Consolas" panose="020B0609020204030204" pitchFamily="49" charset="0"/>
              </a:rPr>
              <a:t> / counter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setw</a:t>
            </a:r>
            <a:r>
              <a:rPr lang="en-US" sz="1000" dirty="0">
                <a:latin typeface="Consolas" panose="020B0609020204030204" pitchFamily="49" charset="0"/>
              </a:rPr>
              <a:t>(30) &lt;&lt; left &lt;&lt; "Average rating: " &lt;&lt; </a:t>
            </a:r>
            <a:r>
              <a:rPr lang="en-US" sz="1000" dirty="0" err="1">
                <a:latin typeface="Consolas" panose="020B0609020204030204" pitchFamily="49" charset="0"/>
              </a:rPr>
              <a:t>setw</a:t>
            </a:r>
            <a:r>
              <a:rPr lang="en-US" sz="1000" dirty="0">
                <a:latin typeface="Consolas" panose="020B0609020204030204" pitchFamily="49" charset="0"/>
              </a:rPr>
              <a:t>(30)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&lt;&lt; right &lt;&lt; </a:t>
            </a:r>
            <a:r>
              <a:rPr lang="en-US" sz="1000" dirty="0" err="1">
                <a:latin typeface="Consolas" panose="020B0609020204030204" pitchFamily="49" charset="0"/>
              </a:rPr>
              <a:t>ratingSum</a:t>
            </a:r>
            <a:r>
              <a:rPr lang="en-US" sz="1000" dirty="0">
                <a:latin typeface="Consolas" panose="020B0609020204030204" pitchFamily="49" charset="0"/>
              </a:rPr>
              <a:t> / counter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setw</a:t>
            </a:r>
            <a:r>
              <a:rPr lang="en-US" sz="1000" dirty="0">
                <a:latin typeface="Consolas" panose="020B0609020204030204" pitchFamily="49" charset="0"/>
              </a:rPr>
              <a:t>(60) &lt;&lt; </a:t>
            </a:r>
            <a:r>
              <a:rPr lang="en-US" sz="1000" dirty="0" err="1">
                <a:latin typeface="Consolas" panose="020B0609020204030204" pitchFamily="49" charset="0"/>
              </a:rPr>
              <a:t>setfill</a:t>
            </a:r>
            <a:r>
              <a:rPr lang="en-US" sz="1000" dirty="0">
                <a:latin typeface="Consolas" panose="020B0609020204030204" pitchFamily="49" charset="0"/>
              </a:rPr>
              <a:t>('-') &lt;&lt; "" &lt;&lt; </a:t>
            </a:r>
            <a:r>
              <a:rPr lang="en-US" sz="1000" dirty="0" err="1">
                <a:latin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B42E3B-9DCF-4542-BF54-951A6171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62035"/>
            <a:ext cx="10515600" cy="34432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Reading and Writing Records</a:t>
            </a:r>
          </a:p>
        </p:txBody>
      </p:sp>
    </p:spTree>
    <p:extLst>
      <p:ext uri="{BB962C8B-B14F-4D97-AF65-F5344CB8AC3E}">
        <p14:creationId xmlns:p14="http://schemas.microsoft.com/office/powerpoint/2010/main" val="205848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DB3B-AE74-44B2-B31A-3316C1FF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7922-C31A-40A1-8A1B-4677709B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700" dirty="0" err="1"/>
              <a:t>istream</a:t>
            </a:r>
            <a:r>
              <a:rPr lang="en-US" sz="3700" dirty="0"/>
              <a:t> class</a:t>
            </a:r>
          </a:p>
          <a:p>
            <a:pPr lvl="1"/>
            <a:r>
              <a:rPr lang="en-US" sz="3100" dirty="0" err="1"/>
              <a:t>cin</a:t>
            </a:r>
            <a:r>
              <a:rPr lang="en-US" sz="3100" dirty="0"/>
              <a:t> is an object of type </a:t>
            </a:r>
            <a:r>
              <a:rPr lang="en-US" sz="3100" dirty="0" err="1"/>
              <a:t>istream</a:t>
            </a:r>
            <a:endParaRPr lang="en-US" sz="3100" dirty="0"/>
          </a:p>
          <a:p>
            <a:pPr lvl="1"/>
            <a:r>
              <a:rPr lang="en-US" sz="3100" dirty="0"/>
              <a:t>reads text chars from "standard input buffer"</a:t>
            </a:r>
          </a:p>
          <a:p>
            <a:pPr lvl="1"/>
            <a:r>
              <a:rPr lang="en-US" sz="3100" dirty="0"/>
              <a:t>OS reads characters from the keyboard and writes them to the input buffer</a:t>
            </a:r>
          </a:p>
          <a:p>
            <a:pPr lvl="2"/>
            <a:r>
              <a:rPr lang="en-US" sz="3100" dirty="0"/>
              <a:t>Triggered by the user pressing return ('\n')</a:t>
            </a:r>
          </a:p>
          <a:p>
            <a:pPr lvl="1"/>
            <a:r>
              <a:rPr lang="en-US" sz="3100" dirty="0"/>
              <a:t>Extraction operator &gt;&gt;</a:t>
            </a:r>
          </a:p>
          <a:p>
            <a:pPr lvl="2"/>
            <a:r>
              <a:rPr lang="en-US" sz="3100" dirty="0"/>
              <a:t>Works with different data types (int, float, </a:t>
            </a:r>
            <a:r>
              <a:rPr lang="en-US" sz="3100" dirty="0" err="1"/>
              <a:t>etc</a:t>
            </a:r>
            <a:r>
              <a:rPr lang="en-US" sz="3100" dirty="0"/>
              <a:t>)</a:t>
            </a:r>
          </a:p>
          <a:p>
            <a:pPr lvl="1"/>
            <a:r>
              <a:rPr lang="en-US" sz="3100" dirty="0"/>
              <a:t>Input streams in this chapter inherit from this class and have similar behavior</a:t>
            </a:r>
          </a:p>
          <a:p>
            <a:pPr lvl="2"/>
            <a:r>
              <a:rPr lang="en-US" sz="3100" dirty="0" err="1"/>
              <a:t>Ifstream</a:t>
            </a:r>
            <a:r>
              <a:rPr lang="en-US" sz="3100" dirty="0"/>
              <a:t>, </a:t>
            </a:r>
            <a:r>
              <a:rPr lang="en-US" sz="3100" dirty="0" err="1"/>
              <a:t>istringstream</a:t>
            </a:r>
            <a:endParaRPr lang="en-US" sz="3100" dirty="0"/>
          </a:p>
          <a:p>
            <a:pPr lvl="2"/>
            <a:r>
              <a:rPr lang="en-US" sz="3100" dirty="0"/>
              <a:t>&gt;&gt;</a:t>
            </a:r>
          </a:p>
          <a:p>
            <a:pPr lvl="2"/>
            <a:r>
              <a:rPr lang="en-US" sz="3100" dirty="0"/>
              <a:t>Stream errors</a:t>
            </a:r>
          </a:p>
          <a:p>
            <a:pPr marL="457200" lvl="1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064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756B-70C0-46BC-8A47-F9EE863D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F117-A232-4721-804C-0F816043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Manipulator</a:t>
            </a:r>
          </a:p>
          <a:p>
            <a:pPr lvl="1"/>
            <a:r>
              <a:rPr lang="en-US" dirty="0"/>
              <a:t>used with &lt;&lt; to adjust the way output appears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Default format for numbers</a:t>
            </a:r>
          </a:p>
          <a:p>
            <a:pPr lvl="1"/>
            <a:r>
              <a:rPr lang="en-US" dirty="0"/>
              <a:t>6 digits</a:t>
            </a:r>
          </a:p>
          <a:p>
            <a:pPr lvl="1"/>
            <a:r>
              <a:rPr lang="en-US" dirty="0"/>
              <a:t>Scientific notation if number is very large or small</a:t>
            </a:r>
          </a:p>
          <a:p>
            <a:pPr lvl="1"/>
            <a:r>
              <a:rPr lang="en-US" dirty="0"/>
              <a:t>Fixed notation if the number fits within 6 digits</a:t>
            </a:r>
          </a:p>
        </p:txBody>
      </p:sp>
    </p:spTree>
    <p:extLst>
      <p:ext uri="{BB962C8B-B14F-4D97-AF65-F5344CB8AC3E}">
        <p14:creationId xmlns:p14="http://schemas.microsoft.com/office/powerpoint/2010/main" val="29278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D883-60D0-4850-80F2-59AFE1A3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37"/>
            <a:ext cx="10515600" cy="345168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A2D6-088C-4BFC-981B-B121500F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774417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Range</a:t>
            </a:r>
            <a:r>
              <a:rPr lang="en-US" sz="1800" dirty="0"/>
              <a:t> column tells how long the manipulator will take effect</a:t>
            </a:r>
          </a:p>
          <a:p>
            <a:pPr lvl="1"/>
            <a:r>
              <a:rPr lang="en-US" sz="1600" i="1" dirty="0"/>
              <a:t>now</a:t>
            </a:r>
            <a:r>
              <a:rPr lang="en-US" sz="1600" dirty="0"/>
              <a:t> inserts something at that point</a:t>
            </a:r>
          </a:p>
          <a:p>
            <a:pPr lvl="1"/>
            <a:r>
              <a:rPr lang="en-US" sz="1600" i="1" dirty="0"/>
              <a:t>next</a:t>
            </a:r>
            <a:r>
              <a:rPr lang="en-US" sz="1600" dirty="0"/>
              <a:t> affects only the next data element</a:t>
            </a:r>
          </a:p>
          <a:p>
            <a:pPr lvl="1"/>
            <a:r>
              <a:rPr lang="en-US" sz="1600" i="1" dirty="0"/>
              <a:t>all</a:t>
            </a:r>
            <a:r>
              <a:rPr lang="en-US" sz="1600" dirty="0"/>
              <a:t> affects all subsequent data elements for the output stream.</a:t>
            </a:r>
          </a:p>
          <a:p>
            <a:r>
              <a:rPr lang="en-US" sz="1800" dirty="0"/>
              <a:t>General Output: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978F6-DFC3-4991-84CB-727E1BA04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65091"/>
              </p:ext>
            </p:extLst>
          </p:nvPr>
        </p:nvGraphicFramePr>
        <p:xfrm>
          <a:off x="922564" y="2359479"/>
          <a:ext cx="9601200" cy="3718793"/>
        </p:xfrm>
        <a:graphic>
          <a:graphicData uri="http://schemas.openxmlformats.org/drawingml/2006/table">
            <a:tbl>
              <a:tblPr firstRow="1"/>
              <a:tblGrid>
                <a:gridCol w="3200400">
                  <a:extLst>
                    <a:ext uri="{9D8B030D-6E8A-4147-A177-3AD203B41FA5}">
                      <a16:colId xmlns:a16="http://schemas.microsoft.com/office/drawing/2014/main" val="3772800067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1199191653"/>
                    </a:ext>
                  </a:extLst>
                </a:gridCol>
                <a:gridCol w="5706835">
                  <a:extLst>
                    <a:ext uri="{9D8B030D-6E8A-4147-A177-3AD203B41FA5}">
                      <a16:colId xmlns:a16="http://schemas.microsoft.com/office/drawing/2014/main" val="3243483724"/>
                    </a:ext>
                  </a:extLst>
                </a:gridCol>
              </a:tblGrid>
              <a:tr h="1124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Manip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+mn-lt"/>
                        </a:rPr>
                        <a:t>Range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63210"/>
                  </a:ext>
                </a:extLst>
              </a:tr>
              <a:tr h="2004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endl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now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Write a newline ('\n') and flush buffer.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05969"/>
                  </a:ext>
                </a:extLst>
              </a:tr>
              <a:tr h="7938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setw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1" i="1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next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Sets width of output. 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Applies only to the next output.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Use left and right to position data within field width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59597"/>
                  </a:ext>
                </a:extLst>
              </a:tr>
              <a:tr h="11242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width(n)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next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Same as 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setw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(n).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76224"/>
                  </a:ext>
                </a:extLst>
              </a:tr>
              <a:tr h="29061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left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next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Left justifies output in field width.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Only useful after 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setw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(n).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416991"/>
                  </a:ext>
                </a:extLst>
              </a:tr>
              <a:tr h="47099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right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next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Right justifies output in field width.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Since this is the default, it is only used to override the effects of left.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Only useful after 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setw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(n).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216120"/>
                  </a:ext>
                </a:extLst>
              </a:tr>
              <a:tr h="11023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setfill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1" i="1" dirty="0" err="1"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Only useful after 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setw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If a value does not entirely fill a width, </a:t>
                      </a:r>
                      <a:r>
                        <a:rPr lang="en-US" sz="1400" i="1" dirty="0" err="1"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will be used to fill in.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Default value is blank. 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9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0A51-FB70-4225-8A41-102CAC8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8055-A7BF-485E-8E87-E3AD91CA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7695D3-BF8F-42A4-82CD-66B50944F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4935"/>
              </p:ext>
            </p:extLst>
          </p:nvPr>
        </p:nvGraphicFramePr>
        <p:xfrm>
          <a:off x="914400" y="2432957"/>
          <a:ext cx="9993087" cy="3550609"/>
        </p:xfrm>
        <a:graphic>
          <a:graphicData uri="http://schemas.openxmlformats.org/drawingml/2006/table">
            <a:tbl>
              <a:tblPr/>
              <a:tblGrid>
                <a:gridCol w="3331029">
                  <a:extLst>
                    <a:ext uri="{9D8B030D-6E8A-4147-A177-3AD203B41FA5}">
                      <a16:colId xmlns:a16="http://schemas.microsoft.com/office/drawing/2014/main" val="4003577814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val="1314185367"/>
                    </a:ext>
                  </a:extLst>
                </a:gridCol>
                <a:gridCol w="6115051">
                  <a:extLst>
                    <a:ext uri="{9D8B030D-6E8A-4147-A177-3AD203B41FA5}">
                      <a16:colId xmlns:a16="http://schemas.microsoft.com/office/drawing/2014/main" val="4125826554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Manip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+mn-lt"/>
                        </a:rPr>
                        <a:t>Range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573" marR="11573" marT="11573" marB="1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29680"/>
                  </a:ext>
                </a:extLst>
              </a:tr>
              <a:tr h="149406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effectLst/>
                          <a:latin typeface="Verdana" panose="020B0604030504040204" pitchFamily="34" charset="0"/>
                        </a:rPr>
                        <a:t>setprecision</a:t>
                      </a:r>
                      <a:r>
                        <a:rPr lang="en-US" sz="1300" b="1" dirty="0"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US" sz="1300" b="1" i="1" dirty="0"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r>
                        <a:rPr lang="en-US" sz="1300" b="1" dirty="0">
                          <a:effectLst/>
                          <a:latin typeface="Verdana" panose="020B0604030504040204" pitchFamily="34" charset="0"/>
                        </a:rPr>
                        <a:t>)</a:t>
                      </a:r>
                      <a:endParaRPr lang="en-US" sz="13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all</a:t>
                      </a: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Sets the number of digits printed to the right of the decimal point. </a:t>
                      </a:r>
                    </a:p>
                    <a:p>
                      <a:pPr algn="l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Applies to all subsequent floating point numbers written to that output stream.</a:t>
                      </a: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36437"/>
                  </a:ext>
                </a:extLst>
              </a:tr>
              <a:tr h="107520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  <a:latin typeface="Verdana" panose="020B0604030504040204" pitchFamily="34" charset="0"/>
                        </a:rPr>
                        <a:t>fixed</a:t>
                      </a:r>
                      <a:endParaRPr lang="en-US" sz="13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Verdana" panose="020B0604030504040204" pitchFamily="34" charset="0"/>
                        </a:rPr>
                        <a:t>all</a:t>
                      </a: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Used fixed point notation for floating-point numbers. </a:t>
                      </a:r>
                    </a:p>
                    <a:p>
                      <a:pPr algn="l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Opposite of scientific. </a:t>
                      </a:r>
                    </a:p>
                    <a:p>
                      <a:pPr algn="l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If no precision has already been specified, it will set the precision to 6.</a:t>
                      </a: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56379"/>
                  </a:ext>
                </a:extLst>
              </a:tr>
              <a:tr h="55680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  <a:latin typeface="Verdana" panose="020B0604030504040204" pitchFamily="34" charset="0"/>
                        </a:rPr>
                        <a:t>scientific</a:t>
                      </a:r>
                      <a:endParaRPr lang="en-US" sz="13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all</a:t>
                      </a: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Verdana" panose="020B0604030504040204" pitchFamily="34" charset="0"/>
                        </a:rPr>
                        <a:t>Formats floating-point numbers in scientific notation. Opposite of fixed.</a:t>
                      </a:r>
                    </a:p>
                  </a:txBody>
                  <a:tcPr marL="22315" marR="22315" marT="22315" marB="22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77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16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48E3-E453-4421-9BE8-CAA87209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FB76-9F38-429C-9608-881EEA80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iomanip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const double tenth = 0.1;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const double one   = 1.0;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const double big   = 1234567890.0;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"A. "                    &lt;&lt; tenth &lt;&lt; ", " &lt;&lt; one &lt;&lt; ", " &lt;&lt; big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"B. " &lt;&lt; fixed           &lt;&lt; tenth &lt;&lt; ", " &lt;&lt; one &lt;&lt; ", " &lt;&lt; big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"C. " &lt;&lt; scientific      &lt;&lt; tenth &lt;&lt; ", " &lt;&lt; one &lt;&lt; ", " &lt;&lt; big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"D. " &lt;&lt; fixed &lt;&lt; </a:t>
            </a:r>
            <a:r>
              <a:rPr lang="en-US" sz="1400" dirty="0" err="1">
                <a:latin typeface="Consolas" panose="020B0609020204030204" pitchFamily="49" charset="0"/>
              </a:rPr>
              <a:t>setprecision</a:t>
            </a:r>
            <a:r>
              <a:rPr lang="en-US" sz="1400" dirty="0">
                <a:latin typeface="Consolas" panose="020B0609020204030204" pitchFamily="49" charset="0"/>
              </a:rPr>
              <a:t>(3) &lt;&lt; tenth &lt;&lt; ", " &lt;&lt; one &lt;&lt; ", " &lt;&lt; big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"E. " &lt;&lt; </a:t>
            </a:r>
            <a:r>
              <a:rPr lang="en-US" sz="1400" dirty="0" err="1">
                <a:latin typeface="Consolas" panose="020B0609020204030204" pitchFamily="49" charset="0"/>
              </a:rPr>
              <a:t>setprecision</a:t>
            </a:r>
            <a:r>
              <a:rPr lang="en-US" sz="1400" dirty="0">
                <a:latin typeface="Consolas" panose="020B0609020204030204" pitchFamily="49" charset="0"/>
              </a:rPr>
              <a:t>(20) &lt;&lt; tenth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"F. " &lt;&lt; </a:t>
            </a:r>
            <a:r>
              <a:rPr lang="en-US" sz="1400" dirty="0" err="1">
                <a:latin typeface="Consolas" panose="020B0609020204030204" pitchFamily="49" charset="0"/>
              </a:rPr>
              <a:t>setw</a:t>
            </a:r>
            <a:r>
              <a:rPr lang="en-US" sz="1400" dirty="0">
                <a:latin typeface="Consolas" panose="020B0609020204030204" pitchFamily="49" charset="0"/>
              </a:rPr>
              <a:t>(8) &lt;&lt; </a:t>
            </a:r>
            <a:r>
              <a:rPr lang="en-US" sz="1400" dirty="0" err="1">
                <a:latin typeface="Consolas" panose="020B0609020204030204" pitchFamily="49" charset="0"/>
              </a:rPr>
              <a:t>setfill</a:t>
            </a:r>
            <a:r>
              <a:rPr lang="en-US" sz="1400" dirty="0">
                <a:latin typeface="Consolas" panose="020B0609020204030204" pitchFamily="49" charset="0"/>
              </a:rPr>
              <a:t>('*') &lt;&lt; 34 &lt;&lt; 45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"G. " &lt;&lt; </a:t>
            </a:r>
            <a:r>
              <a:rPr lang="en-US" sz="1400" dirty="0" err="1">
                <a:latin typeface="Consolas" panose="020B0609020204030204" pitchFamily="49" charset="0"/>
              </a:rPr>
              <a:t>setw</a:t>
            </a:r>
            <a:r>
              <a:rPr lang="en-US" sz="1400" dirty="0">
                <a:latin typeface="Consolas" panose="020B0609020204030204" pitchFamily="49" charset="0"/>
              </a:rPr>
              <a:t>(8) &lt;&lt; 34 &lt;&lt; </a:t>
            </a:r>
            <a:r>
              <a:rPr lang="en-US" sz="1400" dirty="0" err="1">
                <a:latin typeface="Consolas" panose="020B0609020204030204" pitchFamily="49" charset="0"/>
              </a:rPr>
              <a:t>setw</a:t>
            </a:r>
            <a:r>
              <a:rPr lang="en-US" sz="1400" dirty="0">
                <a:latin typeface="Consolas" panose="020B0609020204030204" pitchFamily="49" charset="0"/>
              </a:rPr>
              <a:t>(8) &lt;&lt; 45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left;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"F. " &lt;&lt; </a:t>
            </a:r>
            <a:r>
              <a:rPr lang="en-US" sz="1400" dirty="0" err="1">
                <a:latin typeface="Consolas" panose="020B0609020204030204" pitchFamily="49" charset="0"/>
              </a:rPr>
              <a:t>setw</a:t>
            </a:r>
            <a:r>
              <a:rPr lang="en-US" sz="1400" dirty="0">
                <a:latin typeface="Consolas" panose="020B0609020204030204" pitchFamily="49" charset="0"/>
              </a:rPr>
              <a:t>(8) &lt;&lt; </a:t>
            </a:r>
            <a:r>
              <a:rPr lang="en-US" sz="1400" dirty="0" err="1">
                <a:latin typeface="Consolas" panose="020B0609020204030204" pitchFamily="49" charset="0"/>
              </a:rPr>
              <a:t>setfill</a:t>
            </a:r>
            <a:r>
              <a:rPr lang="en-US" sz="1400" dirty="0">
                <a:latin typeface="Consolas" panose="020B0609020204030204" pitchFamily="49" charset="0"/>
              </a:rPr>
              <a:t>('*') &lt;&lt; 34 &lt;&lt; 45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"G. " &lt;&lt; </a:t>
            </a:r>
            <a:r>
              <a:rPr lang="en-US" sz="1400" dirty="0" err="1">
                <a:latin typeface="Consolas" panose="020B0609020204030204" pitchFamily="49" charset="0"/>
              </a:rPr>
              <a:t>setw</a:t>
            </a:r>
            <a:r>
              <a:rPr lang="en-US" sz="1400" dirty="0">
                <a:latin typeface="Consolas" panose="020B0609020204030204" pitchFamily="49" charset="0"/>
              </a:rPr>
              <a:t>(8) &lt;&lt; 34 &lt;&lt; </a:t>
            </a:r>
            <a:r>
              <a:rPr lang="en-US" sz="1400" dirty="0" err="1">
                <a:latin typeface="Consolas" panose="020B0609020204030204" pitchFamily="49" charset="0"/>
              </a:rPr>
              <a:t>setw</a:t>
            </a:r>
            <a:r>
              <a:rPr lang="en-US" sz="1400" dirty="0">
                <a:latin typeface="Consolas" panose="020B0609020204030204" pitchFamily="49" charset="0"/>
              </a:rPr>
              <a:t>(8) &lt;&lt; 45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34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8E33-69DB-42A7-90E0-5EC9FC63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4351-35B3-4F64-998F-B69A1628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I/O from a string rather than from the keyboard and console</a:t>
            </a:r>
          </a:p>
          <a:p>
            <a:r>
              <a:rPr lang="en-US" b="1" i="1" dirty="0" err="1"/>
              <a:t>istringstream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Useful for converting strings to doubles or other type conversions</a:t>
            </a:r>
          </a:p>
          <a:p>
            <a:pPr lvl="1"/>
            <a:r>
              <a:rPr lang="en-US" dirty="0"/>
              <a:t>Used like </a:t>
            </a:r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extract data using &gt;&gt;</a:t>
            </a:r>
          </a:p>
          <a:p>
            <a:pPr lvl="1"/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en-US" dirty="0" err="1"/>
              <a:t>streamName</a:t>
            </a:r>
            <a:r>
              <a:rPr lang="en-US" dirty="0"/>
              <a:t>; </a:t>
            </a:r>
          </a:p>
          <a:p>
            <a:pPr lvl="2"/>
            <a:r>
              <a:rPr lang="en-US" dirty="0"/>
              <a:t>declares a new stream variable with empty buffer ""</a:t>
            </a:r>
          </a:p>
          <a:p>
            <a:pPr lvl="1"/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en-US" dirty="0" err="1"/>
              <a:t>streamName</a:t>
            </a:r>
            <a:r>
              <a:rPr lang="en-US" dirty="0"/>
              <a:t>(s);</a:t>
            </a:r>
          </a:p>
          <a:p>
            <a:pPr lvl="2"/>
            <a:r>
              <a:rPr lang="en-US" dirty="0"/>
              <a:t>declares a new stream variable and initializes its buffer to a copy of string s</a:t>
            </a:r>
          </a:p>
          <a:p>
            <a:pPr lvl="1"/>
            <a:r>
              <a:rPr lang="en-US" dirty="0" err="1"/>
              <a:t>streamName.clear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resets the stream's state from a previous buffer</a:t>
            </a:r>
          </a:p>
          <a:p>
            <a:pPr lvl="1"/>
            <a:r>
              <a:rPr lang="en-US" dirty="0" err="1"/>
              <a:t>streamName.str</a:t>
            </a:r>
            <a:r>
              <a:rPr lang="en-US" dirty="0"/>
              <a:t>(s);</a:t>
            </a:r>
          </a:p>
          <a:p>
            <a:pPr lvl="2"/>
            <a:r>
              <a:rPr lang="en-US" dirty="0"/>
              <a:t>initialize the stream's buffer to string s.  Discards the previous buffer.</a:t>
            </a:r>
          </a:p>
        </p:txBody>
      </p:sp>
    </p:spTree>
    <p:extLst>
      <p:ext uri="{BB962C8B-B14F-4D97-AF65-F5344CB8AC3E}">
        <p14:creationId xmlns:p14="http://schemas.microsoft.com/office/powerpoint/2010/main" val="152518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C50B-AA0F-478B-8B73-B7D8148A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3C5B-E912-4886-B3E0-D9F18C78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Input string stream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"Type 3 numbers separated by spaces: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s); ///read as a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inSS.str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double x, y, z;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///inputs into double, converts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///as if it were a keyboard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x &gt;&gt; y &gt;&gt; z;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"Multiplied together: " &lt;&lt; x * y * z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inSS.clear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  ///reset state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inSS.str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("");   ///empty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9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3146</Words>
  <Application>Microsoft Office PowerPoint</Application>
  <PresentationFormat>Widescreen</PresentationFormat>
  <Paragraphs>572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Verdana</vt:lpstr>
      <vt:lpstr>Office Theme</vt:lpstr>
      <vt:lpstr>Chapter 6</vt:lpstr>
      <vt:lpstr>The ostream and cout streams</vt:lpstr>
      <vt:lpstr>The istream and cin streams</vt:lpstr>
      <vt:lpstr>Output Formatting</vt:lpstr>
      <vt:lpstr>Output Formatting</vt:lpstr>
      <vt:lpstr>Output Formatting</vt:lpstr>
      <vt:lpstr>Output Formatting</vt:lpstr>
      <vt:lpstr>String Streams</vt:lpstr>
      <vt:lpstr>String Streams</vt:lpstr>
      <vt:lpstr>String Streams</vt:lpstr>
      <vt:lpstr>String Streams</vt:lpstr>
      <vt:lpstr>File I/O</vt:lpstr>
      <vt:lpstr>File I/O</vt:lpstr>
      <vt:lpstr>File I/O</vt:lpstr>
      <vt:lpstr>File I/O</vt:lpstr>
      <vt:lpstr>File I/O</vt:lpstr>
      <vt:lpstr>File I/O</vt:lpstr>
      <vt:lpstr>File I/O</vt:lpstr>
      <vt:lpstr>File I/O</vt:lpstr>
      <vt:lpstr>File I/O</vt:lpstr>
      <vt:lpstr>Stream Errors</vt:lpstr>
      <vt:lpstr>Stream Errors</vt:lpstr>
      <vt:lpstr>Stream Errors</vt:lpstr>
      <vt:lpstr>Stream Errors</vt:lpstr>
      <vt:lpstr>Stream Errors</vt:lpstr>
      <vt:lpstr>Reading and Writing Records</vt:lpstr>
      <vt:lpstr>Reading and Writing Records</vt:lpstr>
      <vt:lpstr>Reading and Writing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My</cp:lastModifiedBy>
  <cp:revision>172</cp:revision>
  <dcterms:created xsi:type="dcterms:W3CDTF">2017-11-18T21:23:39Z</dcterms:created>
  <dcterms:modified xsi:type="dcterms:W3CDTF">2019-01-22T09:57:17Z</dcterms:modified>
</cp:coreProperties>
</file>