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72" r:id="rId8"/>
    <p:sldId id="265" r:id="rId9"/>
    <p:sldId id="266" r:id="rId10"/>
    <p:sldId id="270" r:id="rId11"/>
    <p:sldId id="273"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19BA9A2-0EAA-4CD0-B8E8-816A9E37AAD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9BA9A2-0EAA-4CD0-B8E8-816A9E37AAD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68E047-A589-4D62-AFD3-31D064A3EDCE}" type="datetimeFigureOut">
              <a:rPr lang="en-US" smtClean="0"/>
              <a:pPr/>
              <a:t>6/12/2022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A68E047-A589-4D62-AFD3-31D064A3EDCE}" type="datetimeFigureOut">
              <a:rPr lang="en-US" smtClean="0"/>
              <a:pPr/>
              <a:t>6/12/2022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319BA9A2-0EAA-4CD0-B8E8-816A9E37AA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A68E047-A589-4D62-AFD3-31D064A3EDCE}" type="datetimeFigureOut">
              <a:rPr lang="en-US" smtClean="0"/>
              <a:pPr/>
              <a:t>6/12/2022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19BA9A2-0EAA-4CD0-B8E8-816A9E37AAD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992888" cy="4032448"/>
          </a:xfrm>
          <a:solidFill>
            <a:srgbClr val="002060"/>
          </a:solidFill>
        </p:spPr>
        <p:txBody>
          <a:bodyPr/>
          <a:lstStyle/>
          <a:p>
            <a:pPr algn="ctr"/>
            <a:r>
              <a:rPr lang="en-US" sz="3600" dirty="0" smtClean="0">
                <a:solidFill>
                  <a:schemeClr val="accent3">
                    <a:lumMod val="60000"/>
                    <a:lumOff val="40000"/>
                  </a:schemeClr>
                </a:solidFill>
                <a:latin typeface="Arial Rounded MT Bold" pitchFamily="34" charset="0"/>
              </a:rPr>
              <a:t/>
            </a:r>
            <a:br>
              <a:rPr lang="en-US" sz="3600" dirty="0" smtClean="0">
                <a:solidFill>
                  <a:schemeClr val="accent3">
                    <a:lumMod val="60000"/>
                    <a:lumOff val="40000"/>
                  </a:schemeClr>
                </a:solidFill>
                <a:latin typeface="Arial Rounded MT Bold" pitchFamily="34" charset="0"/>
              </a:rPr>
            </a:br>
            <a:r>
              <a:rPr lang="en-US" sz="5400" dirty="0" smtClean="0">
                <a:solidFill>
                  <a:schemeClr val="accent3">
                    <a:lumMod val="60000"/>
                    <a:lumOff val="40000"/>
                  </a:schemeClr>
                </a:solidFill>
                <a:latin typeface="Imprint MT Shadow" pitchFamily="82" charset="0"/>
              </a:rPr>
              <a:t>DECENTRALIZED APPLICATION FOR MUSICIANS USING BLOCKCHAIN</a:t>
            </a:r>
            <a:endParaRPr lang="en-US" sz="5400" dirty="0">
              <a:solidFill>
                <a:schemeClr val="accent3">
                  <a:lumMod val="60000"/>
                  <a:lumOff val="40000"/>
                </a:schemeClr>
              </a:solidFill>
              <a:latin typeface="Imprint MT Shadow" pitchFamily="82" charset="0"/>
            </a:endParaRPr>
          </a:p>
        </p:txBody>
      </p:sp>
      <p:sp>
        <p:nvSpPr>
          <p:cNvPr id="3" name="Subtitle 2"/>
          <p:cNvSpPr>
            <a:spLocks noGrp="1"/>
          </p:cNvSpPr>
          <p:nvPr>
            <p:ph type="subTitle" idx="1"/>
          </p:nvPr>
        </p:nvSpPr>
        <p:spPr>
          <a:xfrm>
            <a:off x="4211960" y="5013176"/>
            <a:ext cx="4932040" cy="1844824"/>
          </a:xfrm>
        </p:spPr>
        <p:txBody>
          <a:bodyPr>
            <a:noAutofit/>
          </a:bodyPr>
          <a:lstStyle/>
          <a:p>
            <a:r>
              <a:rPr lang="en-US" sz="2400" dirty="0" smtClean="0">
                <a:solidFill>
                  <a:schemeClr val="accent4">
                    <a:lumMod val="60000"/>
                    <a:lumOff val="40000"/>
                  </a:schemeClr>
                </a:solidFill>
                <a:latin typeface="Times New Roman" pitchFamily="18" charset="0"/>
                <a:cs typeface="Times New Roman" pitchFamily="18" charset="0"/>
              </a:rPr>
              <a:t>                         </a:t>
            </a:r>
            <a:r>
              <a:rPr lang="en-US" sz="2400" b="1" dirty="0" smtClean="0">
                <a:solidFill>
                  <a:schemeClr val="accent4">
                    <a:lumMod val="60000"/>
                    <a:lumOff val="40000"/>
                  </a:schemeClr>
                </a:solidFill>
                <a:latin typeface="Times New Roman" pitchFamily="18" charset="0"/>
                <a:cs typeface="Times New Roman" pitchFamily="18" charset="0"/>
              </a:rPr>
              <a:t>Presented By,</a:t>
            </a:r>
          </a:p>
          <a:p>
            <a:r>
              <a:rPr lang="en-US" sz="2400" b="1" dirty="0" smtClean="0">
                <a:solidFill>
                  <a:schemeClr val="accent4">
                    <a:lumMod val="60000"/>
                    <a:lumOff val="40000"/>
                  </a:schemeClr>
                </a:solidFill>
                <a:latin typeface="Times New Roman" pitchFamily="18" charset="0"/>
                <a:cs typeface="Times New Roman" pitchFamily="18" charset="0"/>
              </a:rPr>
              <a:t>                 KRISHNAPRIYA V M</a:t>
            </a:r>
          </a:p>
          <a:p>
            <a:r>
              <a:rPr lang="en-US" sz="2400" b="1" dirty="0" smtClean="0">
                <a:solidFill>
                  <a:schemeClr val="accent4">
                    <a:lumMod val="60000"/>
                    <a:lumOff val="40000"/>
                  </a:schemeClr>
                </a:solidFill>
                <a:latin typeface="Times New Roman" pitchFamily="18" charset="0"/>
                <a:cs typeface="Times New Roman" pitchFamily="18" charset="0"/>
              </a:rPr>
              <a:t>                           Roll No: 11</a:t>
            </a:r>
          </a:p>
          <a:p>
            <a:r>
              <a:rPr lang="en-US" sz="2400" b="1" dirty="0" smtClean="0">
                <a:solidFill>
                  <a:schemeClr val="accent4">
                    <a:lumMod val="60000"/>
                    <a:lumOff val="40000"/>
                  </a:schemeClr>
                </a:solidFill>
                <a:latin typeface="Times New Roman" pitchFamily="18" charset="0"/>
                <a:cs typeface="Times New Roman" pitchFamily="18" charset="0"/>
              </a:rPr>
              <a:t>                           S4_MCA_B</a:t>
            </a:r>
          </a:p>
          <a:p>
            <a:r>
              <a:rPr lang="en-US" sz="2400" b="1" dirty="0" smtClean="0">
                <a:solidFill>
                  <a:schemeClr val="accent4">
                    <a:lumMod val="60000"/>
                    <a:lumOff val="40000"/>
                  </a:schemeClr>
                </a:solidFill>
                <a:latin typeface="Times New Roman" pitchFamily="18" charset="0"/>
                <a:cs typeface="Times New Roman" pitchFamily="18" charset="0"/>
              </a:rPr>
              <a:t>                          </a:t>
            </a:r>
            <a:endParaRPr lang="en-US" sz="2400" b="1" dirty="0">
              <a:solidFill>
                <a:schemeClr val="accent4">
                  <a:lumMod val="60000"/>
                  <a:lumOff val="4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5733256"/>
            <a:ext cx="7571184" cy="585248"/>
          </a:xfrm>
        </p:spPr>
        <p:txBody>
          <a:bodyPr/>
          <a:lstStyle/>
          <a:p>
            <a:endParaRPr lang="en-US" dirty="0"/>
          </a:p>
        </p:txBody>
      </p:sp>
      <p:sp>
        <p:nvSpPr>
          <p:cNvPr id="3" name="Subtitle 2"/>
          <p:cNvSpPr>
            <a:spLocks noGrp="1"/>
          </p:cNvSpPr>
          <p:nvPr>
            <p:ph type="subTitle" idx="1"/>
          </p:nvPr>
        </p:nvSpPr>
        <p:spPr>
          <a:xfrm>
            <a:off x="899592" y="188640"/>
            <a:ext cx="7920880" cy="5184576"/>
          </a:xfrm>
        </p:spPr>
        <p:txBody>
          <a:bodyPr/>
          <a:lstStyle/>
          <a:p>
            <a:endParaRPr lang="en-US" dirty="0"/>
          </a:p>
        </p:txBody>
      </p:sp>
      <p:pic>
        <p:nvPicPr>
          <p:cNvPr id="4" name="Picture 3" descr="Screenshot (48).png"/>
          <p:cNvPicPr>
            <a:picLocks noChangeAspect="1"/>
          </p:cNvPicPr>
          <p:nvPr/>
        </p:nvPicPr>
        <p:blipFill>
          <a:blip r:embed="rId2" cstate="print"/>
          <a:stretch>
            <a:fillRect/>
          </a:stretch>
        </p:blipFill>
        <p:spPr>
          <a:xfrm>
            <a:off x="1187624" y="1052736"/>
            <a:ext cx="7200800" cy="36003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8229600" cy="6345936"/>
          </a:xfrm>
        </p:spPr>
        <p:txBody>
          <a:bodyPr/>
          <a:lstStyle/>
          <a:p>
            <a:r>
              <a:rPr lang="en-US" b="1" u="sng" dirty="0" smtClean="0">
                <a:solidFill>
                  <a:srgbClr val="C00000"/>
                </a:solidFill>
                <a:latin typeface="Times New Roman" pitchFamily="18" charset="0"/>
                <a:cs typeface="Times New Roman" pitchFamily="18" charset="0"/>
              </a:rPr>
              <a:t>FRONT END &amp; BACK END TOOLS</a:t>
            </a:r>
            <a:br>
              <a:rPr lang="en-US" b="1" u="sng" dirty="0" smtClean="0">
                <a:solidFill>
                  <a:srgbClr val="C00000"/>
                </a:solidFill>
                <a:latin typeface="Times New Roman" pitchFamily="18" charset="0"/>
                <a:cs typeface="Times New Roman" pitchFamily="18" charset="0"/>
              </a:rPr>
            </a:br>
            <a:r>
              <a:rPr lang="en-US" b="1" u="sng" dirty="0" smtClean="0">
                <a:solidFill>
                  <a:srgbClr val="C00000"/>
                </a:solidFill>
                <a:latin typeface="Times New Roman" pitchFamily="18" charset="0"/>
                <a:cs typeface="Times New Roman" pitchFamily="18" charset="0"/>
              </a:rPr>
              <a:t/>
            </a:r>
            <a:br>
              <a:rPr lang="en-US" b="1" u="sng" dirty="0" smtClean="0">
                <a:solidFill>
                  <a:srgbClr val="C00000"/>
                </a:solidFill>
                <a:latin typeface="Times New Roman" pitchFamily="18" charset="0"/>
                <a:cs typeface="Times New Roman" pitchFamily="18" charset="0"/>
              </a:rPr>
            </a:br>
            <a:r>
              <a:rPr lang="en-US" b="1" dirty="0" smtClean="0">
                <a:solidFill>
                  <a:srgbClr val="C00000"/>
                </a:solidFill>
                <a:latin typeface="Times New Roman" pitchFamily="18" charset="0"/>
                <a:cs typeface="Times New Roman" pitchFamily="18" charset="0"/>
              </a:rPr>
              <a:t>  </a:t>
            </a:r>
            <a:r>
              <a:rPr lang="en-US" sz="2400" u="sng" dirty="0" smtClean="0">
                <a:solidFill>
                  <a:schemeClr val="tx1"/>
                </a:solidFill>
                <a:latin typeface="Times New Roman" pitchFamily="18" charset="0"/>
                <a:cs typeface="Times New Roman" pitchFamily="18" charset="0"/>
              </a:rPr>
              <a:t>Front end: </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HTML, CSS</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t>
            </a:r>
            <a:r>
              <a:rPr lang="en-US" sz="2400" u="sng" dirty="0" smtClean="0">
                <a:solidFill>
                  <a:schemeClr val="tx1"/>
                </a:solidFill>
                <a:latin typeface="Times New Roman" pitchFamily="18" charset="0"/>
                <a:cs typeface="Times New Roman" pitchFamily="18" charset="0"/>
              </a:rPr>
              <a:t>Back end:</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smtClean="0">
                <a:solidFill>
                  <a:schemeClr val="tx1"/>
                </a:solidFill>
                <a:latin typeface="Times New Roman" pitchFamily="18" charset="0"/>
                <a:cs typeface="Times New Roman" pitchFamily="18" charset="0"/>
              </a:rPr>
              <a:t>        Python</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848872" cy="720080"/>
          </a:xfrm>
        </p:spPr>
        <p:txBody>
          <a:bodyPr/>
          <a:lstStyle/>
          <a:p>
            <a:pPr algn="ctr"/>
            <a:r>
              <a:rPr lang="en-US" u="sng" dirty="0" smtClean="0">
                <a:solidFill>
                  <a:srgbClr val="C00000"/>
                </a:solidFill>
                <a:latin typeface="Times New Roman" pitchFamily="18" charset="0"/>
                <a:cs typeface="Times New Roman" pitchFamily="18" charset="0"/>
              </a:rPr>
              <a:t>GIT USAGE</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39552" y="1268760"/>
            <a:ext cx="8424936" cy="4464496"/>
          </a:xfrm>
        </p:spPr>
        <p:txBody>
          <a:bodyPr/>
          <a:lstStyle/>
          <a:p>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is a web-based interface that uses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the open source version control software that lets multiple people make separate changes to web pages at the same time. As carpenter notes, because it allows for real-time collaboration,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encourages teams to work together to build and edit their site content.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allows multiple developers to work on a single project at the same time, reduces the risk of duplicative or conflicting work, and can help decrease production time. With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developers can build code, track changes, and innovate solutions to problems that might arise during the site development process simultaneously. </a:t>
            </a:r>
            <a:endParaRPr lang="en-IN" sz="22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704856" cy="864096"/>
          </a:xfrm>
        </p:spPr>
        <p:txBody>
          <a:bodyPr/>
          <a:lstStyle/>
          <a:p>
            <a:pPr algn="ctr"/>
            <a:r>
              <a:rPr lang="en-US" u="sng" dirty="0" smtClean="0">
                <a:solidFill>
                  <a:srgbClr val="C00000"/>
                </a:solidFill>
                <a:latin typeface="Times New Roman" pitchFamily="18" charset="0"/>
                <a:cs typeface="Times New Roman" pitchFamily="18" charset="0"/>
              </a:rPr>
              <a:t>REFERENCES</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39552" y="1196752"/>
            <a:ext cx="8280920" cy="4248472"/>
          </a:xfrm>
        </p:spPr>
        <p:txBody>
          <a:bodyPr>
            <a:normAutofit/>
          </a:bodyPr>
          <a:lstStyle/>
          <a:p>
            <a:pPr marL="457200" indent="-457200">
              <a:buFont typeface="+mj-lt"/>
              <a:buAutoNum type="arabicPeriod"/>
            </a:pPr>
            <a:r>
              <a:rPr lang="en-US" sz="2200" dirty="0" smtClean="0">
                <a:latin typeface="Times New Roman" pitchFamily="18" charset="0"/>
                <a:cs typeface="Times New Roman" pitchFamily="18" charset="0"/>
              </a:rPr>
              <a:t>http://www.thembj.org/2015/08/grds-failure/ for a good overview of these efforts and their failures.</a:t>
            </a:r>
          </a:p>
          <a:p>
            <a:pPr marL="457200" indent="-457200">
              <a:buFont typeface="+mj-lt"/>
              <a:buAutoNum type="arabicPeriod"/>
            </a:pPr>
            <a:r>
              <a:rPr lang="en-US" sz="2200" dirty="0" smtClean="0">
                <a:latin typeface="Times New Roman" pitchFamily="18" charset="0"/>
                <a:cs typeface="Times New Roman" pitchFamily="18" charset="0"/>
              </a:rPr>
              <a:t>http://isrc.ifpi.org. The ISRC is administered by IFPI, the international umbrella trade organization for the recording industry.</a:t>
            </a:r>
          </a:p>
          <a:p>
            <a:pPr marL="457200" indent="-457200">
              <a:buFont typeface="+mj-lt"/>
              <a:buAutoNum type="arabicPeriod"/>
            </a:pPr>
            <a:r>
              <a:rPr lang="en-US" sz="2200" dirty="0" smtClean="0">
                <a:latin typeface="Times New Roman" pitchFamily="18" charset="0"/>
                <a:cs typeface="Times New Roman" pitchFamily="18" charset="0"/>
              </a:rPr>
              <a:t>http://www.iswc.org. The ISWC is administered by CISAC, the international umbrella trade organization for composers and their rights administrators, a separate organization from IFPI.</a:t>
            </a:r>
          </a:p>
          <a:p>
            <a:pPr marL="457200" indent="-457200">
              <a:buFont typeface="+mj-lt"/>
              <a:buAutoNum type="arabicPeriod"/>
            </a:pPr>
            <a:r>
              <a:rPr lang="en-US" sz="2200" dirty="0" smtClean="0">
                <a:latin typeface="Times New Roman" pitchFamily="18" charset="0"/>
                <a:cs typeface="Times New Roman" pitchFamily="18" charset="0"/>
              </a:rPr>
              <a:t>http://www.isni.org. </a:t>
            </a:r>
          </a:p>
          <a:p>
            <a:pPr marL="457200" indent="-457200">
              <a:buFont typeface="+mj-lt"/>
              <a:buAutoNum type="arabicPeriod"/>
            </a:pPr>
            <a:r>
              <a:rPr lang="en-US" sz="2200" dirty="0" smtClean="0">
                <a:latin typeface="Times New Roman" pitchFamily="18" charset="0"/>
                <a:cs typeface="Times New Roman" pitchFamily="18" charset="0"/>
              </a:rPr>
              <a:t>http://www.billboard.com/biz/articles/news/publishing/6114215/nmpa-puts-us-publishing-revenues-at-22-billion-annually.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92896"/>
            <a:ext cx="7772400" cy="3825608"/>
          </a:xfrm>
        </p:spPr>
        <p:txBody>
          <a:bodyPr/>
          <a:lstStyle/>
          <a:p>
            <a:pPr algn="ctr"/>
            <a:r>
              <a:rPr lang="en-US" sz="6000" dirty="0" smtClean="0">
                <a:solidFill>
                  <a:srgbClr val="FFFF00"/>
                </a:solidFill>
                <a:latin typeface="Times New Roman" pitchFamily="18" charset="0"/>
                <a:cs typeface="Times New Roman" pitchFamily="18" charset="0"/>
              </a:rPr>
              <a:t>THANK YOU</a:t>
            </a:r>
            <a:endParaRPr lang="en-US" sz="6000"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971600" y="3789040"/>
            <a:ext cx="7715200" cy="554360"/>
          </a:xfrm>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8136904" cy="1368152"/>
          </a:xfrm>
        </p:spPr>
        <p:txBody>
          <a:bodyPr/>
          <a:lstStyle/>
          <a:p>
            <a:pPr algn="ctr"/>
            <a:r>
              <a:rPr lang="en-US" u="sng" dirty="0" smtClean="0">
                <a:solidFill>
                  <a:srgbClr val="FF0000"/>
                </a:solidFill>
                <a:latin typeface="Times New Roman" pitchFamily="18" charset="0"/>
                <a:cs typeface="Times New Roman" pitchFamily="18" charset="0"/>
              </a:rPr>
              <a:t>INTRODUCTION</a:t>
            </a:r>
            <a:endParaRPr lang="en-US" u="sng"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5536" y="-5283968"/>
            <a:ext cx="8748464" cy="10657184"/>
          </a:xfrm>
        </p:spPr>
        <p:txBody>
          <a:bodyPr>
            <a:noAutofit/>
          </a:bodyPr>
          <a:lstStyle/>
          <a:p>
            <a:pPr>
              <a:lnSpc>
                <a:spcPct val="110000"/>
              </a:lnSpc>
              <a:buFont typeface="Wingdings" pitchFamily="2" charset="2"/>
              <a:buChar char="Ø"/>
            </a:pPr>
            <a:r>
              <a:rPr lang="en-US" sz="2200" dirty="0" smtClean="0">
                <a:latin typeface="Times New Roman" pitchFamily="18" charset="0"/>
                <a:cs typeface="Times New Roman" pitchFamily="18" charset="0"/>
              </a:rPr>
              <a:t> A blockchain is a distributed, peer-to-peer database that hosts a continuously growing number of transactions. </a:t>
            </a:r>
          </a:p>
          <a:p>
            <a:pPr>
              <a:lnSpc>
                <a:spcPct val="110000"/>
              </a:lnSpc>
              <a:buFont typeface="Wingdings" pitchFamily="2" charset="2"/>
              <a:buChar char="Ø"/>
            </a:pPr>
            <a:endParaRPr lang="en-US" sz="2200" dirty="0" smtClean="0">
              <a:latin typeface="Times New Roman" pitchFamily="18" charset="0"/>
              <a:cs typeface="Times New Roman" pitchFamily="18" charset="0"/>
            </a:endParaRPr>
          </a:p>
          <a:p>
            <a:pPr>
              <a:lnSpc>
                <a:spcPct val="110000"/>
              </a:lnSpc>
              <a:buFont typeface="Wingdings" pitchFamily="2" charset="2"/>
              <a:buChar char="Ø"/>
            </a:pPr>
            <a:r>
              <a:rPr lang="en-US" sz="2200" dirty="0" smtClean="0">
                <a:latin typeface="Times New Roman" pitchFamily="18" charset="0"/>
                <a:cs typeface="Times New Roman" pitchFamily="18" charset="0"/>
              </a:rPr>
              <a:t> Each transaction, referred to as a “block,” is secured through cryptography, timestamped, and validated by every authorized member of the database using consensus algorithms (i.e., a set of rules).</a:t>
            </a:r>
          </a:p>
          <a:p>
            <a:pPr>
              <a:lnSpc>
                <a:spcPct val="110000"/>
              </a:lnSpc>
            </a:pPr>
            <a:endParaRPr lang="en-US" sz="2200" dirty="0" smtClean="0">
              <a:latin typeface="Times New Roman" pitchFamily="18" charset="0"/>
              <a:cs typeface="Times New Roman" pitchFamily="18" charset="0"/>
            </a:endParaRPr>
          </a:p>
          <a:p>
            <a:pPr>
              <a:lnSpc>
                <a:spcPct val="110000"/>
              </a:lnSpc>
              <a:buFont typeface="Wingdings" pitchFamily="2" charset="2"/>
              <a:buChar char="Ø"/>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Blockchains</a:t>
            </a:r>
            <a:r>
              <a:rPr lang="en-US" sz="2200" dirty="0" smtClean="0">
                <a:latin typeface="Times New Roman" pitchFamily="18" charset="0"/>
                <a:cs typeface="Times New Roman" pitchFamily="18" charset="0"/>
              </a:rPr>
              <a:t> will affect listeners and fans, in how they experience and interact with the music. </a:t>
            </a:r>
          </a:p>
          <a:p>
            <a:pPr>
              <a:lnSpc>
                <a:spcPct val="110000"/>
              </a:lnSpc>
              <a:buFont typeface="Wingdings" pitchFamily="2" charset="2"/>
              <a:buChar char="Ø"/>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8280920" cy="864096"/>
          </a:xfrm>
        </p:spPr>
        <p:txBody>
          <a:bodyPr/>
          <a:lstStyle/>
          <a:p>
            <a:pPr algn="ctr"/>
            <a:r>
              <a:rPr lang="en-US" u="sng" dirty="0" smtClean="0">
                <a:solidFill>
                  <a:srgbClr val="C00000"/>
                </a:solidFill>
                <a:latin typeface="Times New Roman" pitchFamily="18" charset="0"/>
                <a:cs typeface="Times New Roman" pitchFamily="18" charset="0"/>
              </a:rPr>
              <a:t>RELEVANCE OF THE TOPIC</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5536" y="0"/>
            <a:ext cx="8748464" cy="5805264"/>
          </a:xfrm>
        </p:spPr>
        <p:txBody>
          <a:bodyPr>
            <a:normAutofit/>
          </a:bodyPr>
          <a:lstStyle/>
          <a:p>
            <a:pPr>
              <a:buFont typeface="Wingdings" pitchFamily="2" charset="2"/>
              <a:buChar char="Ø"/>
            </a:pPr>
            <a:r>
              <a:rPr lang="en-US" dirty="0" smtClean="0"/>
              <a:t>  </a:t>
            </a:r>
            <a:r>
              <a:rPr lang="en-US" sz="2200" dirty="0" smtClean="0">
                <a:latin typeface="Times New Roman" pitchFamily="18" charset="0"/>
                <a:cs typeface="Times New Roman" pitchFamily="18" charset="0"/>
              </a:rPr>
              <a:t>Revenues in the music industry have reached new heights, musicians express dissatisfaction with lower royalty payouts. </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A decentralized app (also known as a dApp or dapp) operates on a blockchain or peer-to-peer network of computers. It enables users to engage in transactions directly with one another as opposed to relying on a central authority. </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This project introduce a business logic by developing smart contracts on the Ethereum blockchain and uses IPFS (Interplanetary File System) for decentralized file storage to make an associated web application choosing a JavaScript framework.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60648"/>
            <a:ext cx="8604448" cy="720080"/>
          </a:xfrm>
        </p:spPr>
        <p:txBody>
          <a:bodyPr/>
          <a:lstStyle/>
          <a:p>
            <a:pPr algn="ctr"/>
            <a:r>
              <a:rPr lang="en-US" u="sng" dirty="0" smtClean="0">
                <a:solidFill>
                  <a:srgbClr val="C00000"/>
                </a:solidFill>
                <a:latin typeface="Times New Roman" pitchFamily="18" charset="0"/>
                <a:cs typeface="Times New Roman" pitchFamily="18" charset="0"/>
              </a:rPr>
              <a:t>DESCRIPTION OF THE PROJECT</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5536" y="548680"/>
            <a:ext cx="8748464" cy="5760640"/>
          </a:xfrm>
        </p:spPr>
        <p:txBody>
          <a:bodyPr>
            <a:noAutofit/>
          </a:bodyPr>
          <a:lstStyle/>
          <a:p>
            <a:pPr>
              <a:buFont typeface="Wingdings" pitchFamily="2" charset="2"/>
              <a:buChar char="Ø"/>
            </a:pP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Revenue generation streams in the music industry has been intermittently discussed since the transition from sales to streaming started when Spotify launched in 2008. </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With today’s complicated licensing agreements, money flows through a complex chain of third parties before it reaches the hand of musicians. </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This project identifies core issues in the music industry, proposes a decentralized application (dApp) that attempts to solve these issues and implements the proposed solution.</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The dApp works as a global copyrights database where musicians can register and license musical works. Author exploits Ethereum’s efficient transactional system to manage license purchases.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9900592" cy="720080"/>
          </a:xfrm>
        </p:spPr>
        <p:txBody>
          <a:bodyPr/>
          <a:lstStyle/>
          <a:p>
            <a:pPr algn="ctr"/>
            <a:r>
              <a:rPr lang="en-US" u="sng" dirty="0" smtClean="0">
                <a:solidFill>
                  <a:srgbClr val="C00000"/>
                </a:solidFill>
                <a:latin typeface="Times New Roman" pitchFamily="18" charset="0"/>
                <a:cs typeface="Times New Roman" pitchFamily="18" charset="0"/>
              </a:rPr>
              <a:t>EXISTING SYSTEM VS PROPOSED SYSTEM</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23528" y="-387424"/>
            <a:ext cx="8820472" cy="8640960"/>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  The blockchain technology was developed since its first application with Bitcoin in 2008 which is only deals with limited number of data. So that if the content increases it is difficult to manage the application.</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To recover this problem, a decentralized app using blockchain was introduced which deals with large amount of data within an secure environment.</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In the proposed system develop smart contracts on the Ethereum blockchain and uses IPFS (Interplanetary File System) for decentralized file storage to make an associated web application choosing a JavaScript framework. </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p>
          <a:p>
            <a:endParaRPr lang="en-US" sz="22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848872" cy="1008112"/>
          </a:xfrm>
        </p:spPr>
        <p:txBody>
          <a:bodyPr/>
          <a:lstStyle/>
          <a:p>
            <a:pPr algn="ctr"/>
            <a:r>
              <a:rPr lang="en-US" u="sng" dirty="0" smtClean="0">
                <a:solidFill>
                  <a:srgbClr val="C00000"/>
                </a:solidFill>
                <a:latin typeface="Times New Roman" pitchFamily="18" charset="0"/>
                <a:cs typeface="Times New Roman" pitchFamily="18" charset="0"/>
              </a:rPr>
              <a:t>MODULE DESCRIPTION</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67544" y="-603448"/>
            <a:ext cx="9145016" cy="5256584"/>
          </a:xfrm>
        </p:spPr>
        <p:txBody>
          <a:bodyPr>
            <a:normAutofit/>
          </a:bodyPr>
          <a:lstStyle/>
          <a:p>
            <a:r>
              <a:rPr lang="en-US" sz="2200" dirty="0" smtClean="0">
                <a:latin typeface="Times New Roman" pitchFamily="18" charset="0"/>
                <a:cs typeface="Times New Roman" pitchFamily="18" charset="0"/>
              </a:rPr>
              <a:t>Project Consist of </a:t>
            </a:r>
            <a:r>
              <a:rPr lang="en-US" sz="2200" b="1"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 modules;</a:t>
            </a:r>
          </a:p>
          <a:p>
            <a:r>
              <a:rPr lang="en-US" sz="2200" dirty="0" smtClean="0">
                <a:latin typeface="Times New Roman" pitchFamily="18" charset="0"/>
                <a:cs typeface="Times New Roman" pitchFamily="18" charset="0"/>
              </a:rPr>
              <a:t>            </a:t>
            </a:r>
          </a:p>
          <a:p>
            <a:r>
              <a:rPr lang="en-US" sz="2200" dirty="0" smtClean="0">
                <a:latin typeface="Times New Roman" pitchFamily="18" charset="0"/>
                <a:cs typeface="Times New Roman" pitchFamily="18" charset="0"/>
              </a:rPr>
              <a:t>               1.  Web Server: Clients</a:t>
            </a:r>
          </a:p>
          <a:p>
            <a:r>
              <a:rPr lang="en-US" sz="2200" dirty="0" smtClean="0">
                <a:latin typeface="Times New Roman" pitchFamily="18" charset="0"/>
                <a:cs typeface="Times New Roman" pitchFamily="18" charset="0"/>
              </a:rPr>
              <a:t>               2.  Web Server: Node.js Application</a:t>
            </a:r>
          </a:p>
          <a:p>
            <a:r>
              <a:rPr lang="en-US" sz="2200" dirty="0" smtClean="0">
                <a:latin typeface="Times New Roman" pitchFamily="18" charset="0"/>
                <a:cs typeface="Times New Roman" pitchFamily="18" charset="0"/>
              </a:rPr>
              <a:t>               3.  </a:t>
            </a:r>
            <a:r>
              <a:rPr lang="en-US" sz="2200" dirty="0" err="1" smtClean="0">
                <a:latin typeface="Times New Roman" pitchFamily="18" charset="0"/>
                <a:cs typeface="Times New Roman" pitchFamily="18" charset="0"/>
              </a:rPr>
              <a:t>Ethereum</a:t>
            </a:r>
            <a:r>
              <a:rPr lang="en-US" sz="2200" dirty="0" smtClean="0">
                <a:latin typeface="Times New Roman" pitchFamily="18" charset="0"/>
                <a:cs typeface="Times New Roman" pitchFamily="18" charset="0"/>
              </a:rPr>
              <a:t> Blockchain: Data Storage and Authentication (IPFS)</a:t>
            </a:r>
          </a:p>
          <a:p>
            <a:r>
              <a:rPr lang="en-US" sz="22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72784"/>
            <a:ext cx="8003232" cy="45719"/>
          </a:xfrm>
        </p:spPr>
        <p:txBody>
          <a:bodyPr/>
          <a:lstStyle/>
          <a:p>
            <a:endParaRPr lang="en-US" dirty="0"/>
          </a:p>
        </p:txBody>
      </p:sp>
      <p:sp>
        <p:nvSpPr>
          <p:cNvPr id="3" name="Subtitle 2"/>
          <p:cNvSpPr>
            <a:spLocks noGrp="1"/>
          </p:cNvSpPr>
          <p:nvPr>
            <p:ph type="subTitle" idx="1"/>
          </p:nvPr>
        </p:nvSpPr>
        <p:spPr>
          <a:xfrm>
            <a:off x="683568" y="-1035496"/>
            <a:ext cx="8136904" cy="7488832"/>
          </a:xfrm>
        </p:spPr>
        <p:txBody>
          <a:bodyPr>
            <a:normAutofit/>
          </a:bodyPr>
          <a:lstStyle/>
          <a:p>
            <a:pPr marL="457200" indent="-457200">
              <a:buAutoNum type="arabicPeriod"/>
            </a:pPr>
            <a:r>
              <a:rPr lang="en-US" sz="2200" b="1" u="sng" dirty="0" smtClean="0">
                <a:latin typeface="Times New Roman" pitchFamily="18" charset="0"/>
                <a:cs typeface="Times New Roman" pitchFamily="18" charset="0"/>
              </a:rPr>
              <a:t>Web Server: Clients</a:t>
            </a:r>
          </a:p>
          <a:p>
            <a:pPr marL="457200" indent="-457200"/>
            <a:r>
              <a:rPr lang="en-US" sz="2200" b="1" u="sng" dirty="0" smtClean="0">
                <a:latin typeface="Times New Roman" pitchFamily="18" charset="0"/>
                <a:cs typeface="Times New Roman" pitchFamily="18" charset="0"/>
              </a:rPr>
              <a:t>                  </a:t>
            </a:r>
          </a:p>
          <a:p>
            <a:pPr marL="457200" indent="-457200"/>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Web server which is used to login purpose for clients who purchase the music from the application.  </a:t>
            </a:r>
          </a:p>
          <a:p>
            <a:pPr marL="457200" indent="-457200"/>
            <a:endParaRPr lang="en-US" sz="2200" dirty="0" smtClean="0">
              <a:latin typeface="Times New Roman" pitchFamily="18" charset="0"/>
              <a:cs typeface="Times New Roman" pitchFamily="18" charset="0"/>
            </a:endParaRPr>
          </a:p>
          <a:p>
            <a:pPr marL="457200" indent="-457200"/>
            <a:r>
              <a:rPr lang="en-US" sz="2200" b="1" dirty="0" smtClean="0">
                <a:latin typeface="Times New Roman" pitchFamily="18" charset="0"/>
                <a:cs typeface="Times New Roman" pitchFamily="18" charset="0"/>
              </a:rPr>
              <a:t>2.   </a:t>
            </a:r>
            <a:r>
              <a:rPr lang="en-US" sz="2200" b="1" u="sng" dirty="0" smtClean="0">
                <a:latin typeface="Times New Roman" pitchFamily="18" charset="0"/>
                <a:cs typeface="Times New Roman" pitchFamily="18" charset="0"/>
              </a:rPr>
              <a:t>Web Server: Node.js Application</a:t>
            </a:r>
          </a:p>
          <a:p>
            <a:pPr marL="457200" indent="-457200"/>
            <a:r>
              <a:rPr lang="en-US" sz="2200" dirty="0" smtClean="0"/>
              <a:t>             </a:t>
            </a:r>
          </a:p>
          <a:p>
            <a:pPr marL="457200" indent="-457200"/>
            <a:r>
              <a:rPr lang="en-US" sz="2200" dirty="0" smtClean="0">
                <a:latin typeface="Times New Roman" pitchFamily="18" charset="0"/>
                <a:cs typeface="Times New Roman" pitchFamily="18" charset="0"/>
              </a:rPr>
              <a:t>                      JavaScript  Application which is used to store the information of artists.</a:t>
            </a:r>
          </a:p>
          <a:p>
            <a:pPr marL="457200" indent="-457200"/>
            <a:endParaRPr lang="en-US" sz="2200" dirty="0" smtClean="0">
              <a:latin typeface="Times New Roman" pitchFamily="18" charset="0"/>
              <a:cs typeface="Times New Roman" pitchFamily="18" charset="0"/>
            </a:endParaRPr>
          </a:p>
          <a:p>
            <a:pPr marL="457200" indent="-457200">
              <a:buAutoNum type="arabicPeriod" startAt="3"/>
            </a:pPr>
            <a:r>
              <a:rPr lang="en-US" sz="2200" b="1" u="sng" dirty="0" err="1" smtClean="0">
                <a:latin typeface="Times New Roman" pitchFamily="18" charset="0"/>
                <a:cs typeface="Times New Roman" pitchFamily="18" charset="0"/>
              </a:rPr>
              <a:t>Ethereum</a:t>
            </a:r>
            <a:r>
              <a:rPr lang="en-US" sz="2200" b="1" u="sng" dirty="0" smtClean="0">
                <a:latin typeface="Times New Roman" pitchFamily="18" charset="0"/>
                <a:cs typeface="Times New Roman" pitchFamily="18" charset="0"/>
              </a:rPr>
              <a:t> Blockchain: IPFS</a:t>
            </a:r>
          </a:p>
          <a:p>
            <a:pPr marL="457200" indent="-457200"/>
            <a:endParaRPr lang="en-US" sz="2200" b="1" u="sng" dirty="0" smtClean="0">
              <a:latin typeface="Times New Roman" pitchFamily="18" charset="0"/>
              <a:cs typeface="Times New Roman" pitchFamily="18" charset="0"/>
            </a:endParaRPr>
          </a:p>
          <a:p>
            <a:pPr marL="457200" indent="-457200"/>
            <a:r>
              <a:rPr lang="en-US" sz="2200" b="1"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Ethereum</a:t>
            </a:r>
            <a:r>
              <a:rPr lang="en-US" sz="2200" dirty="0" smtClean="0">
                <a:latin typeface="Times New Roman" pitchFamily="18" charset="0"/>
                <a:cs typeface="Times New Roman" pitchFamily="18" charset="0"/>
              </a:rPr>
              <a:t> features something called smart contracts which uses an inter </a:t>
            </a:r>
            <a:r>
              <a:rPr lang="en-US" sz="2200" dirty="0" err="1" smtClean="0">
                <a:latin typeface="Times New Roman" pitchFamily="18" charset="0"/>
                <a:cs typeface="Times New Roman" pitchFamily="18" charset="0"/>
              </a:rPr>
              <a:t>planatory</a:t>
            </a:r>
            <a:r>
              <a:rPr lang="en-US" sz="2200" dirty="0" smtClean="0">
                <a:latin typeface="Times New Roman" pitchFamily="18" charset="0"/>
                <a:cs typeface="Times New Roman" pitchFamily="18" charset="0"/>
              </a:rPr>
              <a:t> file system which stores the data within the web server.</a:t>
            </a:r>
          </a:p>
          <a:p>
            <a:pPr marL="457200" indent="-457200"/>
            <a:endParaRPr lang="en-US" sz="2200" b="1" dirty="0" smtClean="0">
              <a:latin typeface="Times New Roman" pitchFamily="18" charset="0"/>
              <a:cs typeface="Times New Roman" pitchFamily="18" charset="0"/>
            </a:endParaRPr>
          </a:p>
          <a:p>
            <a:pPr marL="457200" indent="-457200"/>
            <a:endParaRPr lang="en-US" sz="2200" b="1" u="sng" dirty="0" smtClean="0">
              <a:latin typeface="Times New Roman" pitchFamily="18" charset="0"/>
              <a:cs typeface="Times New Roman" pitchFamily="18" charset="0"/>
            </a:endParaRPr>
          </a:p>
          <a:p>
            <a:pPr marL="457200" indent="-457200"/>
            <a:r>
              <a:rPr lang="en-US" sz="2200" b="1" u="sng" dirty="0" smtClean="0">
                <a:latin typeface="Times New Roman" pitchFamily="18" charset="0"/>
                <a:cs typeface="Times New Roman" pitchFamily="18" charset="0"/>
              </a:rPr>
              <a:t>                 </a:t>
            </a:r>
            <a:endParaRPr lang="en-US" sz="22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848872" cy="720080"/>
          </a:xfrm>
        </p:spPr>
        <p:txBody>
          <a:bodyPr/>
          <a:lstStyle/>
          <a:p>
            <a:pPr algn="ctr"/>
            <a:r>
              <a:rPr lang="en-US" u="sng" dirty="0" smtClean="0">
                <a:solidFill>
                  <a:srgbClr val="C00000"/>
                </a:solidFill>
                <a:latin typeface="Times New Roman" pitchFamily="18" charset="0"/>
                <a:cs typeface="Times New Roman" pitchFamily="18" charset="0"/>
              </a:rPr>
              <a:t>SYSTEM  ARCHITECTURE</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755576" y="2204864"/>
            <a:ext cx="7931224" cy="1584176"/>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 The dApp is divided into four separate physical nodes: client: web browser, web server: Node.js application, Ethereum blockchain, and IPFS: Data Storage and authentication.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381328"/>
            <a:ext cx="8075240" cy="476672"/>
          </a:xfrm>
        </p:spPr>
        <p:txBody>
          <a:bodyPr/>
          <a:lstStyle/>
          <a:p>
            <a:endParaRPr lang="en-US" dirty="0"/>
          </a:p>
        </p:txBody>
      </p:sp>
      <p:sp>
        <p:nvSpPr>
          <p:cNvPr id="3" name="Subtitle 2"/>
          <p:cNvSpPr>
            <a:spLocks noGrp="1"/>
          </p:cNvSpPr>
          <p:nvPr>
            <p:ph type="subTitle" idx="1"/>
          </p:nvPr>
        </p:nvSpPr>
        <p:spPr>
          <a:xfrm>
            <a:off x="467544" y="188640"/>
            <a:ext cx="8676456" cy="5112568"/>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 First 3 available accounts are for artists, and the rest are for consumers. The numbering is given as (0,1,2) for which accounts of artists,. The numbering for users or consumers is represented as (3,4,5,6,7,8,9).</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Uploading a song twice from different accounts or the same account will also be denied as this is to do with how IPFS stores and indexes the data.</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InterPlanetary  File System since using so generates a unique cryptographic hash, called a digital fingerprint. This method denies duplicate uploads resulting in a robust and secure platform.</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1521</TotalTime>
  <Words>709</Words>
  <Application>Microsoft Office PowerPoint</Application>
  <PresentationFormat>On-screen Show (4:3)</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vt:lpstr>
      <vt:lpstr> DECENTRALIZED APPLICATION FOR MUSICIANS USING BLOCKCHAIN</vt:lpstr>
      <vt:lpstr>INTRODUCTION</vt:lpstr>
      <vt:lpstr>RELEVANCE OF THE TOPIC</vt:lpstr>
      <vt:lpstr>DESCRIPTION OF THE PROJECT</vt:lpstr>
      <vt:lpstr>EXISTING SYSTEM VS PROPOSED SYSTEM</vt:lpstr>
      <vt:lpstr>MODULE DESCRIPTION</vt:lpstr>
      <vt:lpstr>Slide 7</vt:lpstr>
      <vt:lpstr>SYSTEM  ARCHITECTURE</vt:lpstr>
      <vt:lpstr>Slide 9</vt:lpstr>
      <vt:lpstr>Slide 10</vt:lpstr>
      <vt:lpstr>FRONT END &amp; BACK END TOOLS    Front end:        HTML, CSS     Back end:         Python</vt:lpstr>
      <vt:lpstr>GIT USAGE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DECENTRALIZED APPLICATION FOR MUSICIANS USING BLOCKCHAIN</dc:title>
  <dc:creator>User</dc:creator>
  <cp:lastModifiedBy>User</cp:lastModifiedBy>
  <cp:revision>5</cp:revision>
  <dcterms:created xsi:type="dcterms:W3CDTF">2022-05-17T07:58:27Z</dcterms:created>
  <dcterms:modified xsi:type="dcterms:W3CDTF">2022-06-12T06:00:03Z</dcterms:modified>
</cp:coreProperties>
</file>