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75" r:id="rId6"/>
    <p:sldId id="260" r:id="rId7"/>
    <p:sldId id="261" r:id="rId8"/>
    <p:sldId id="272" r:id="rId9"/>
    <p:sldId id="265" r:id="rId10"/>
    <p:sldId id="266" r:id="rId11"/>
    <p:sldId id="273" r:id="rId12"/>
    <p:sldId id="274" r:id="rId13"/>
    <p:sldId id="276" r:id="rId14"/>
    <p:sldId id="277" r:id="rId15"/>
    <p:sldId id="267" r:id="rId16"/>
    <p:sldId id="268"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9BA9A2-0EAA-4CD0-B8E8-816A9E37AAD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68E047-A589-4D62-AFD3-31D064A3EDCE}" type="datetimeFigureOut">
              <a:rPr lang="en-US" smtClean="0"/>
              <a:pPr/>
              <a:t>7/5/2022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9BA9A2-0EAA-4CD0-B8E8-816A9E37AA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6A68E047-A589-4D62-AFD3-31D064A3EDCE}" type="datetimeFigureOut">
              <a:rPr lang="en-US" smtClean="0"/>
              <a:pPr/>
              <a:t>7/5/2022</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319BA9A2-0EAA-4CD0-B8E8-816A9E37AA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6A68E047-A589-4D62-AFD3-31D064A3EDCE}" type="datetimeFigureOut">
              <a:rPr lang="en-US" smtClean="0"/>
              <a:pPr/>
              <a:t>7/5/2022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319BA9A2-0EAA-4CD0-B8E8-816A9E37AAD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dx.doi.org/10.1145/2037676.2037683"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992888" cy="4032448"/>
          </a:xfrm>
          <a:solidFill>
            <a:srgbClr val="002060"/>
          </a:solidFill>
        </p:spPr>
        <p:txBody>
          <a:bodyPr/>
          <a:lstStyle/>
          <a:p>
            <a:pPr algn="ctr"/>
            <a:r>
              <a:rPr lang="en-US" sz="3600" dirty="0" smtClean="0">
                <a:solidFill>
                  <a:schemeClr val="accent3">
                    <a:lumMod val="60000"/>
                    <a:lumOff val="40000"/>
                  </a:schemeClr>
                </a:solidFill>
                <a:latin typeface="Arial Rounded MT Bold" pitchFamily="34" charset="0"/>
              </a:rPr>
              <a:t/>
            </a:r>
            <a:br>
              <a:rPr lang="en-US" sz="3600" dirty="0" smtClean="0">
                <a:solidFill>
                  <a:schemeClr val="accent3">
                    <a:lumMod val="60000"/>
                    <a:lumOff val="40000"/>
                  </a:schemeClr>
                </a:solidFill>
                <a:latin typeface="Arial Rounded MT Bold" pitchFamily="34" charset="0"/>
              </a:rPr>
            </a:br>
            <a:r>
              <a:rPr lang="en-US" sz="5400" dirty="0" smtClean="0">
                <a:solidFill>
                  <a:schemeClr val="accent3">
                    <a:lumMod val="60000"/>
                    <a:lumOff val="40000"/>
                  </a:schemeClr>
                </a:solidFill>
                <a:latin typeface="Imprint MT Shadow" pitchFamily="82" charset="0"/>
              </a:rPr>
              <a:t>DECENTRALIZED APPLICATION FOR MUSICIANS USING BLOCKCHAIN</a:t>
            </a:r>
            <a:endParaRPr lang="en-US" sz="5400" dirty="0">
              <a:solidFill>
                <a:schemeClr val="accent3">
                  <a:lumMod val="60000"/>
                  <a:lumOff val="40000"/>
                </a:schemeClr>
              </a:solidFill>
              <a:latin typeface="Imprint MT Shadow" pitchFamily="82" charset="0"/>
            </a:endParaRPr>
          </a:p>
        </p:txBody>
      </p:sp>
      <p:sp>
        <p:nvSpPr>
          <p:cNvPr id="3" name="Subtitle 2"/>
          <p:cNvSpPr>
            <a:spLocks noGrp="1"/>
          </p:cNvSpPr>
          <p:nvPr>
            <p:ph type="subTitle" idx="1"/>
          </p:nvPr>
        </p:nvSpPr>
        <p:spPr>
          <a:xfrm>
            <a:off x="4211960" y="5013176"/>
            <a:ext cx="4932040" cy="1844824"/>
          </a:xfrm>
        </p:spPr>
        <p:txBody>
          <a:bodyPr>
            <a:noAutofit/>
          </a:bodyPr>
          <a:lstStyle/>
          <a:p>
            <a:r>
              <a:rPr lang="en-US" sz="2400" dirty="0" smtClean="0">
                <a:solidFill>
                  <a:schemeClr val="accent4">
                    <a:lumMod val="60000"/>
                    <a:lumOff val="40000"/>
                  </a:schemeClr>
                </a:solidFill>
                <a:latin typeface="Times New Roman" pitchFamily="18" charset="0"/>
                <a:cs typeface="Times New Roman" pitchFamily="18" charset="0"/>
              </a:rPr>
              <a:t>                         </a:t>
            </a:r>
            <a:r>
              <a:rPr lang="en-US" sz="2400" b="1" dirty="0" smtClean="0">
                <a:solidFill>
                  <a:schemeClr val="accent4">
                    <a:lumMod val="60000"/>
                    <a:lumOff val="40000"/>
                  </a:schemeClr>
                </a:solidFill>
                <a:latin typeface="Times New Roman" pitchFamily="18" charset="0"/>
                <a:cs typeface="Times New Roman" pitchFamily="18" charset="0"/>
              </a:rPr>
              <a:t>Presented By,</a:t>
            </a:r>
          </a:p>
          <a:p>
            <a:r>
              <a:rPr lang="en-US" sz="2400" b="1" dirty="0" smtClean="0">
                <a:solidFill>
                  <a:schemeClr val="accent4">
                    <a:lumMod val="60000"/>
                    <a:lumOff val="40000"/>
                  </a:schemeClr>
                </a:solidFill>
                <a:latin typeface="Times New Roman" pitchFamily="18" charset="0"/>
                <a:cs typeface="Times New Roman" pitchFamily="18" charset="0"/>
              </a:rPr>
              <a:t>                 KRISHNAPRIYA V M</a:t>
            </a:r>
          </a:p>
          <a:p>
            <a:r>
              <a:rPr lang="en-US" sz="2400" b="1" dirty="0" smtClean="0">
                <a:solidFill>
                  <a:schemeClr val="accent4">
                    <a:lumMod val="60000"/>
                    <a:lumOff val="40000"/>
                  </a:schemeClr>
                </a:solidFill>
                <a:latin typeface="Times New Roman" pitchFamily="18" charset="0"/>
                <a:cs typeface="Times New Roman" pitchFamily="18" charset="0"/>
              </a:rPr>
              <a:t>                           Roll No: 11</a:t>
            </a:r>
          </a:p>
          <a:p>
            <a:r>
              <a:rPr lang="en-US" sz="2400" b="1" dirty="0" smtClean="0">
                <a:solidFill>
                  <a:schemeClr val="accent4">
                    <a:lumMod val="60000"/>
                    <a:lumOff val="40000"/>
                  </a:schemeClr>
                </a:solidFill>
                <a:latin typeface="Times New Roman" pitchFamily="18" charset="0"/>
                <a:cs typeface="Times New Roman" pitchFamily="18" charset="0"/>
              </a:rPr>
              <a:t>                           S4_MCA_B</a:t>
            </a:r>
          </a:p>
          <a:p>
            <a:r>
              <a:rPr lang="en-US" sz="2400" b="1" dirty="0" smtClean="0">
                <a:solidFill>
                  <a:schemeClr val="accent4">
                    <a:lumMod val="60000"/>
                    <a:lumOff val="40000"/>
                  </a:schemeClr>
                </a:solidFill>
                <a:latin typeface="Times New Roman" pitchFamily="18" charset="0"/>
                <a:cs typeface="Times New Roman" pitchFamily="18" charset="0"/>
              </a:rPr>
              <a:t>                          </a:t>
            </a:r>
            <a:endParaRPr lang="en-US" sz="2400" b="1" dirty="0">
              <a:solidFill>
                <a:schemeClr val="accent4">
                  <a:lumMod val="60000"/>
                  <a:lumOff val="40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381328"/>
            <a:ext cx="8075240" cy="476672"/>
          </a:xfrm>
        </p:spPr>
        <p:txBody>
          <a:bodyPr/>
          <a:lstStyle/>
          <a:p>
            <a:endParaRPr lang="en-US" dirty="0"/>
          </a:p>
        </p:txBody>
      </p:sp>
      <p:sp>
        <p:nvSpPr>
          <p:cNvPr id="3" name="Subtitle 2"/>
          <p:cNvSpPr>
            <a:spLocks noGrp="1"/>
          </p:cNvSpPr>
          <p:nvPr>
            <p:ph type="subTitle" idx="1"/>
          </p:nvPr>
        </p:nvSpPr>
        <p:spPr>
          <a:xfrm>
            <a:off x="467544" y="692696"/>
            <a:ext cx="8676456" cy="4392488"/>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D</a:t>
            </a:r>
            <a:r>
              <a:rPr lang="en-US" sz="2200" dirty="0" smtClean="0">
                <a:latin typeface="Times New Roman" pitchFamily="18" charset="0"/>
                <a:cs typeface="Times New Roman" pitchFamily="18" charset="0"/>
              </a:rPr>
              <a:t>isrupt </a:t>
            </a:r>
            <a:r>
              <a:rPr lang="en-US" sz="2200" dirty="0" smtClean="0">
                <a:latin typeface="Times New Roman" pitchFamily="18" charset="0"/>
                <a:cs typeface="Times New Roman" pitchFamily="18" charset="0"/>
              </a:rPr>
              <a:t>the music industry by introducing the concept of royalties, making it more possible for more people to earn a living from their </a:t>
            </a:r>
            <a:r>
              <a:rPr lang="en-US" sz="2200" dirty="0" smtClean="0">
                <a:latin typeface="Times New Roman" pitchFamily="18" charset="0"/>
                <a:cs typeface="Times New Roman" pitchFamily="18" charset="0"/>
              </a:rPr>
              <a:t>music.</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Built </a:t>
            </a:r>
            <a:r>
              <a:rPr lang="en-US" sz="2200" dirty="0" smtClean="0">
                <a:latin typeface="Times New Roman" pitchFamily="18" charset="0"/>
                <a:cs typeface="Times New Roman" pitchFamily="18" charset="0"/>
              </a:rPr>
              <a:t>with Next.js, which offers blazing-fast server side rendering, and currently uses a Flask backend as temporary metadata storage. The smart contract is deployed on Polygon using the excellent Truffle suite, making deployments simple and easy.</a:t>
            </a:r>
          </a:p>
          <a:p>
            <a:pPr>
              <a:buFont typeface="Wingdings" pitchFamily="2" charset="2"/>
              <a:buChar char="Ø"/>
            </a:pP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858000"/>
          </a:xfrm>
        </p:spPr>
        <p:txBody>
          <a:bodyPr/>
          <a:lstStyle/>
          <a:p>
            <a:r>
              <a:rPr lang="en-US" b="1" u="sng" dirty="0" smtClean="0">
                <a:solidFill>
                  <a:srgbClr val="C00000"/>
                </a:solidFill>
                <a:latin typeface="Times New Roman" pitchFamily="18" charset="0"/>
                <a:cs typeface="Times New Roman" pitchFamily="18" charset="0"/>
              </a:rPr>
              <a:t>FRONT END &amp; BACK END TOOLS</a:t>
            </a:r>
            <a:br>
              <a:rPr lang="en-US" b="1" u="sng" dirty="0" smtClean="0">
                <a:solidFill>
                  <a:srgbClr val="C00000"/>
                </a:solidFill>
                <a:latin typeface="Times New Roman" pitchFamily="18" charset="0"/>
                <a:cs typeface="Times New Roman" pitchFamily="18" charset="0"/>
              </a:rPr>
            </a:br>
            <a:r>
              <a:rPr lang="en-US" b="1" u="sng" dirty="0" smtClean="0">
                <a:solidFill>
                  <a:srgbClr val="C00000"/>
                </a:solidFill>
                <a:latin typeface="Times New Roman" pitchFamily="18" charset="0"/>
                <a:cs typeface="Times New Roman" pitchFamily="18" charset="0"/>
              </a:rPr>
              <a:t/>
            </a:r>
            <a:br>
              <a:rPr lang="en-US" b="1" u="sng" dirty="0" smtClean="0">
                <a:solidFill>
                  <a:srgbClr val="C00000"/>
                </a:solidFill>
                <a:latin typeface="Times New Roman" pitchFamily="18" charset="0"/>
                <a:cs typeface="Times New Roman" pitchFamily="18" charset="0"/>
              </a:rPr>
            </a:br>
            <a:r>
              <a:rPr lang="en-US" b="1" dirty="0" smtClean="0">
                <a:solidFill>
                  <a:srgbClr val="C00000"/>
                </a:solidFill>
                <a:latin typeface="Times New Roman" pitchFamily="18" charset="0"/>
                <a:cs typeface="Times New Roman" pitchFamily="18" charset="0"/>
              </a:rPr>
              <a:t>  </a:t>
            </a:r>
            <a:r>
              <a:rPr lang="en-US" sz="2400" b="1" u="sng" dirty="0" smtClean="0">
                <a:solidFill>
                  <a:schemeClr val="tx1"/>
                </a:solidFill>
                <a:latin typeface="Times New Roman" pitchFamily="18" charset="0"/>
                <a:cs typeface="Times New Roman" pitchFamily="18" charset="0"/>
              </a:rPr>
              <a:t>Front end: </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HTML,CSS, JavaScript</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u="sng" dirty="0" smtClean="0">
                <a:solidFill>
                  <a:schemeClr val="tx1"/>
                </a:solidFill>
                <a:latin typeface="Times New Roman" pitchFamily="18" charset="0"/>
                <a:cs typeface="Times New Roman" pitchFamily="18" charset="0"/>
              </a:rPr>
              <a:t>Back end:</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Python</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u="sng" dirty="0" smtClean="0">
                <a:solidFill>
                  <a:schemeClr val="tx1"/>
                </a:solidFill>
                <a:latin typeface="Times New Roman" pitchFamily="18" charset="0"/>
                <a:cs typeface="Times New Roman" pitchFamily="18" charset="0"/>
              </a:rPr>
              <a:t>Tools used:</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          Polygon Network, Truffle, Flask</a:t>
            </a: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t/>
            </a:r>
            <a:br>
              <a:rPr lang="en-US" sz="2400" dirty="0" smtClean="0"/>
            </a:br>
            <a:endParaRPr lang="en-US" sz="2400" dirty="0">
              <a:solidFill>
                <a:schemeClr val="tx1"/>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340768"/>
            <a:ext cx="8532440" cy="5256584"/>
          </a:xfrm>
        </p:spPr>
        <p:txBody>
          <a:bodyPr/>
          <a:lstStyle/>
          <a:p>
            <a:endParaRPr lang="en-US" dirty="0"/>
          </a:p>
        </p:txBody>
      </p:sp>
      <p:sp>
        <p:nvSpPr>
          <p:cNvPr id="3" name="Subtitle 2"/>
          <p:cNvSpPr>
            <a:spLocks noGrp="1"/>
          </p:cNvSpPr>
          <p:nvPr>
            <p:ph type="subTitle" idx="1"/>
          </p:nvPr>
        </p:nvSpPr>
        <p:spPr>
          <a:xfrm>
            <a:off x="899592" y="260648"/>
            <a:ext cx="7704856" cy="864096"/>
          </a:xfrm>
        </p:spPr>
        <p:txBody>
          <a:bodyPr>
            <a:normAutofit/>
          </a:bodyPr>
          <a:lstStyle/>
          <a:p>
            <a:pPr algn="ctr"/>
            <a:r>
              <a:rPr lang="en-US" sz="4000" b="1" u="sng" dirty="0" smtClean="0">
                <a:solidFill>
                  <a:srgbClr val="C00000"/>
                </a:solidFill>
                <a:latin typeface="Times New Roman" pitchFamily="18" charset="0"/>
                <a:cs typeface="Times New Roman" pitchFamily="18" charset="0"/>
              </a:rPr>
              <a:t>SCREENSHOT</a:t>
            </a:r>
            <a:endParaRPr lang="en-US" sz="4000" b="1" u="sng" dirty="0">
              <a:solidFill>
                <a:srgbClr val="C0000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979488" y="1556792"/>
            <a:ext cx="7696968" cy="427257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cstate="print"/>
          <a:srcRect/>
          <a:stretch>
            <a:fillRect/>
          </a:stretch>
        </p:blipFill>
        <p:spPr bwMode="auto">
          <a:xfrm>
            <a:off x="1066278" y="1984083"/>
            <a:ext cx="7613085" cy="425322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042462" y="2022189"/>
            <a:ext cx="7516275" cy="409632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848872" cy="720080"/>
          </a:xfrm>
        </p:spPr>
        <p:txBody>
          <a:bodyPr/>
          <a:lstStyle/>
          <a:p>
            <a:pPr algn="ctr"/>
            <a:r>
              <a:rPr lang="en-US" u="sng" dirty="0" smtClean="0">
                <a:solidFill>
                  <a:srgbClr val="C00000"/>
                </a:solidFill>
                <a:latin typeface="Times New Roman" pitchFamily="18" charset="0"/>
                <a:cs typeface="Times New Roman" pitchFamily="18" charset="0"/>
              </a:rPr>
              <a:t>GIT USAGE</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1268760"/>
            <a:ext cx="8424936" cy="4464496"/>
          </a:xfrm>
        </p:spPr>
        <p:txBody>
          <a:bodyPr/>
          <a:lstStyle/>
          <a:p>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is a web-based interface that uses </a:t>
            </a:r>
            <a:r>
              <a:rPr lang="en-US" sz="2200" dirty="0" err="1" smtClean="0">
                <a:latin typeface="Times New Roman" panose="02020603050405020304" pitchFamily="18" charset="0"/>
                <a:cs typeface="Times New Roman" panose="02020603050405020304" pitchFamily="18" charset="0"/>
              </a:rPr>
              <a:t>git</a:t>
            </a:r>
            <a:r>
              <a:rPr lang="en-US" sz="2200" dirty="0" smtClean="0">
                <a:latin typeface="Times New Roman" panose="02020603050405020304" pitchFamily="18" charset="0"/>
                <a:cs typeface="Times New Roman" panose="02020603050405020304" pitchFamily="18" charset="0"/>
              </a:rPr>
              <a:t>, the open source version control software that lets multiple people make separate changes to web pages at the same time. As carpenter notes, because it allows for real-time collaboration,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encourages teams to work together to build and edit their site content.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allows multiple developers to work on a single project at the same time, reduces the risk of duplicative or conflicting work, and can help decrease production time. With </a:t>
            </a:r>
            <a:r>
              <a:rPr lang="en-US" sz="2200" dirty="0" err="1" smtClean="0">
                <a:latin typeface="Times New Roman" panose="02020603050405020304" pitchFamily="18" charset="0"/>
                <a:cs typeface="Times New Roman" panose="02020603050405020304" pitchFamily="18" charset="0"/>
              </a:rPr>
              <a:t>GitHub</a:t>
            </a:r>
            <a:r>
              <a:rPr lang="en-US" sz="2200" dirty="0" smtClean="0">
                <a:latin typeface="Times New Roman" panose="02020603050405020304" pitchFamily="18" charset="0"/>
                <a:cs typeface="Times New Roman" panose="02020603050405020304" pitchFamily="18" charset="0"/>
              </a:rPr>
              <a:t>, developers can build code, track changes, and innovate solutions to problems that might arise during the site development process simultaneously. </a:t>
            </a:r>
            <a:endParaRPr lang="en-IN" sz="22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332656"/>
            <a:ext cx="7704856" cy="864096"/>
          </a:xfrm>
        </p:spPr>
        <p:txBody>
          <a:bodyPr/>
          <a:lstStyle/>
          <a:p>
            <a:pPr algn="ctr"/>
            <a:r>
              <a:rPr lang="en-US" u="sng" dirty="0" smtClean="0">
                <a:solidFill>
                  <a:srgbClr val="C00000"/>
                </a:solidFill>
                <a:latin typeface="Times New Roman" pitchFamily="18" charset="0"/>
                <a:cs typeface="Times New Roman" pitchFamily="18" charset="0"/>
              </a:rPr>
              <a:t>REFERENCES</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1196752"/>
            <a:ext cx="8280920" cy="4752528"/>
          </a:xfrm>
        </p:spPr>
        <p:txBody>
          <a:bodyPr>
            <a:normAutofit/>
          </a:bodyPr>
          <a:lstStyle/>
          <a:p>
            <a:pPr marL="457200" indent="-457200">
              <a:buFont typeface="+mj-lt"/>
              <a:buAutoNum type="arabicPeriod"/>
            </a:pPr>
            <a:r>
              <a:rPr lang="en-US" sz="2200" dirty="0" err="1" smtClean="0">
                <a:latin typeface="Times New Roman" pitchFamily="18" charset="0"/>
                <a:cs typeface="Times New Roman" pitchFamily="18" charset="0"/>
              </a:rPr>
              <a:t>Davide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Sciaky</a:t>
            </a:r>
            <a:r>
              <a:rPr lang="en-US" sz="2200" dirty="0" smtClean="0">
                <a:latin typeface="Times New Roman" pitchFamily="18" charset="0"/>
                <a:cs typeface="Times New Roman" pitchFamily="18" charset="0"/>
              </a:rPr>
              <a:t>. 2019.The digital transformation of the music industry through applications of blockchain technology, Degree Project in Media Technology, Second Cycle, 30 Credits Stockholm, Sweden, 2019</a:t>
            </a:r>
          </a:p>
          <a:p>
            <a:pPr marL="457200" indent="-457200">
              <a:buFont typeface="+mj-lt"/>
              <a:buAutoNum type="arabicPeriod"/>
            </a:pPr>
            <a:r>
              <a:rPr lang="en-US" sz="2200" dirty="0" err="1" smtClean="0">
                <a:latin typeface="Times New Roman" pitchFamily="18" charset="0"/>
                <a:cs typeface="Times New Roman" pitchFamily="18" charset="0"/>
              </a:rPr>
              <a:t>BlockchainHub</a:t>
            </a:r>
            <a:r>
              <a:rPr lang="en-US" sz="2200" dirty="0" smtClean="0">
                <a:latin typeface="Times New Roman" pitchFamily="18" charset="0"/>
                <a:cs typeface="Times New Roman" pitchFamily="18" charset="0"/>
              </a:rPr>
              <a:t>. 2017. Blockchain Explained - Intro - Beginners Guide to Blockchain [online] Available at: https://blockchainhub.net/blockchain-intro/</a:t>
            </a:r>
          </a:p>
          <a:p>
            <a:pPr marL="457200" indent="-457200">
              <a:buFont typeface="+mj-lt"/>
              <a:buAutoNum type="arabicPeriod"/>
            </a:pPr>
            <a:r>
              <a:rPr lang="en-US" sz="2200" dirty="0" smtClean="0">
                <a:latin typeface="Times New Roman" pitchFamily="18" charset="0"/>
                <a:cs typeface="Times New Roman" pitchFamily="18" charset="0"/>
              </a:rPr>
              <a:t>“Exploiting Online Music Tags for Music Emotion Classification,” TOMM, October. 2011. </a:t>
            </a:r>
            <a:r>
              <a:rPr lang="en-US" sz="2200" dirty="0" smtClean="0">
                <a:latin typeface="Times New Roman" pitchFamily="18" charset="0"/>
                <a:cs typeface="Times New Roman" pitchFamily="18" charset="0"/>
                <a:hlinkClick r:id="rId2"/>
              </a:rPr>
              <a:t>http://dx.doi.org/10.1145/2037676.2037683</a:t>
            </a:r>
            <a:endParaRPr lang="en-US" sz="2200" dirty="0" smtClean="0">
              <a:latin typeface="Times New Roman" pitchFamily="18" charset="0"/>
              <a:cs typeface="Times New Roman" pitchFamily="18" charset="0"/>
            </a:endParaRPr>
          </a:p>
          <a:p>
            <a:pPr marL="457200" indent="-457200">
              <a:buFont typeface="+mj-lt"/>
              <a:buAutoNum type="arabicPeriod"/>
            </a:pPr>
            <a:r>
              <a:rPr lang="en-US" sz="2200" dirty="0" smtClean="0">
                <a:latin typeface="Times New Roman" pitchFamily="18" charset="0"/>
                <a:cs typeface="Times New Roman" pitchFamily="18" charset="0"/>
              </a:rPr>
              <a:t>“A semantic space for music derived from social tags,” in Proceedings of the International Conference on Music Information Retrieval (ISMIR), Vienna, Austria, 2007.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92896"/>
            <a:ext cx="7772400" cy="3825608"/>
          </a:xfrm>
        </p:spPr>
        <p:txBody>
          <a:bodyPr/>
          <a:lstStyle/>
          <a:p>
            <a:pPr algn="ctr"/>
            <a:r>
              <a:rPr lang="en-US" sz="6000" dirty="0" smtClean="0">
                <a:solidFill>
                  <a:srgbClr val="FFFF00"/>
                </a:solidFill>
                <a:latin typeface="Times New Roman" pitchFamily="18" charset="0"/>
                <a:cs typeface="Times New Roman" pitchFamily="18" charset="0"/>
              </a:rPr>
              <a:t>THANK YOU</a:t>
            </a:r>
            <a:endParaRPr lang="en-US" sz="6000"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971600" y="3789040"/>
            <a:ext cx="7715200" cy="554360"/>
          </a:xfrm>
        </p:spPr>
        <p:txBody>
          <a:bodyPr/>
          <a:lstStyle/>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8136904" cy="1368152"/>
          </a:xfrm>
        </p:spPr>
        <p:txBody>
          <a:bodyPr/>
          <a:lstStyle/>
          <a:p>
            <a:pPr algn="ctr"/>
            <a:r>
              <a:rPr lang="en-US" u="sng" dirty="0" smtClean="0">
                <a:solidFill>
                  <a:srgbClr val="FF0000"/>
                </a:solidFill>
                <a:latin typeface="Times New Roman" pitchFamily="18" charset="0"/>
                <a:cs typeface="Times New Roman" pitchFamily="18" charset="0"/>
              </a:rPr>
              <a:t>INTRODUCTION</a:t>
            </a:r>
            <a:endParaRPr lang="en-US" u="sng"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5283968"/>
            <a:ext cx="8748464" cy="10657184"/>
          </a:xfrm>
        </p:spPr>
        <p:txBody>
          <a:bodyPr>
            <a:noAutofit/>
          </a:bodyPr>
          <a:lstStyle/>
          <a:p>
            <a:pPr>
              <a:lnSpc>
                <a:spcPct val="110000"/>
              </a:lnSpc>
              <a:buFont typeface="Wingdings" pitchFamily="2" charset="2"/>
              <a:buChar char="Ø"/>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B</a:t>
            </a:r>
            <a:r>
              <a:rPr lang="en-US" sz="2200" dirty="0" smtClean="0">
                <a:latin typeface="Times New Roman" pitchFamily="18" charset="0"/>
                <a:cs typeface="Times New Roman" pitchFamily="18" charset="0"/>
              </a:rPr>
              <a:t>lockchain </a:t>
            </a:r>
            <a:r>
              <a:rPr lang="en-US" sz="2200" dirty="0" smtClean="0">
                <a:latin typeface="Times New Roman" pitchFamily="18" charset="0"/>
                <a:cs typeface="Times New Roman" pitchFamily="18" charset="0"/>
              </a:rPr>
              <a:t>is a distributed, peer-to-peer database that hosts a continuously growing number of transactions. </a:t>
            </a:r>
          </a:p>
          <a:p>
            <a:pPr>
              <a:lnSpc>
                <a:spcPct val="110000"/>
              </a:lnSpc>
              <a:buFont typeface="Wingdings" pitchFamily="2" charset="2"/>
              <a:buChar char="Ø"/>
            </a:pPr>
            <a:endParaRPr lang="en-US" sz="2200" dirty="0" smtClean="0">
              <a:latin typeface="Times New Roman" pitchFamily="18" charset="0"/>
              <a:cs typeface="Times New Roman" pitchFamily="18" charset="0"/>
            </a:endParaRPr>
          </a:p>
          <a:p>
            <a:pPr>
              <a:lnSpc>
                <a:spcPct val="110000"/>
              </a:lnSpc>
              <a:buFont typeface="Wingdings" pitchFamily="2" charset="2"/>
              <a:buChar char="Ø"/>
            </a:pPr>
            <a:r>
              <a:rPr lang="en-US" sz="2200" dirty="0" smtClean="0">
                <a:latin typeface="Times New Roman" pitchFamily="18" charset="0"/>
                <a:cs typeface="Times New Roman" pitchFamily="18" charset="0"/>
              </a:rPr>
              <a:t> Each transaction, referred to as a “block” is secured through cryptography, timestamped, and validated by every authorized member of the database using consensus algorithms . </a:t>
            </a:r>
          </a:p>
          <a:p>
            <a:pPr>
              <a:lnSpc>
                <a:spcPct val="110000"/>
              </a:lnSpc>
            </a:pPr>
            <a:endParaRPr lang="en-US" sz="2200" dirty="0" smtClean="0">
              <a:latin typeface="Times New Roman" pitchFamily="18" charset="0"/>
              <a:cs typeface="Times New Roman" pitchFamily="18" charset="0"/>
            </a:endParaRPr>
          </a:p>
          <a:p>
            <a:pPr>
              <a:lnSpc>
                <a:spcPct val="110000"/>
              </a:lnSpc>
              <a:buFont typeface="Wingdings" pitchFamily="2" charset="2"/>
              <a:buChar char="Ø"/>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Blockchains</a:t>
            </a:r>
            <a:r>
              <a:rPr lang="en-US" sz="2200" dirty="0" smtClean="0">
                <a:latin typeface="Times New Roman" pitchFamily="18" charset="0"/>
                <a:cs typeface="Times New Roman" pitchFamily="18" charset="0"/>
              </a:rPr>
              <a:t> will affect listeners and fans, in how they experience and interact with the music. </a:t>
            </a:r>
          </a:p>
          <a:p>
            <a:pPr>
              <a:lnSpc>
                <a:spcPct val="110000"/>
              </a:lnSpc>
              <a:buFont typeface="Wingdings" pitchFamily="2" charset="2"/>
              <a:buChar char="Ø"/>
            </a:pP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60648"/>
            <a:ext cx="8280920" cy="864096"/>
          </a:xfrm>
        </p:spPr>
        <p:txBody>
          <a:bodyPr/>
          <a:lstStyle/>
          <a:p>
            <a:pPr algn="ctr"/>
            <a:r>
              <a:rPr lang="en-US" u="sng" dirty="0" smtClean="0">
                <a:solidFill>
                  <a:srgbClr val="C00000"/>
                </a:solidFill>
                <a:latin typeface="Times New Roman" pitchFamily="18" charset="0"/>
                <a:cs typeface="Times New Roman" pitchFamily="18" charset="0"/>
              </a:rPr>
              <a:t>RELEVANCE OF THE TOPIC</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0"/>
            <a:ext cx="8748464" cy="5013176"/>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Revenues in the music industry have reached new heights, musicians express dissatisfaction with lower royalty payouts. </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A decentralized app (also known as a dApp or dapp) operates on a blockchain or peer-to-peer network of computers. It enables users to engage in transactions directly with one another as opposed to relying on a central authority. </a:t>
            </a:r>
          </a:p>
          <a:p>
            <a:pPr>
              <a:buFont typeface="Wingdings" pitchFamily="2" charset="2"/>
              <a:buChar char="Ø"/>
            </a:pPr>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60648"/>
            <a:ext cx="8604448" cy="720080"/>
          </a:xfrm>
        </p:spPr>
        <p:txBody>
          <a:bodyPr/>
          <a:lstStyle/>
          <a:p>
            <a:pPr algn="ctr"/>
            <a:r>
              <a:rPr lang="en-US" u="sng" dirty="0" smtClean="0">
                <a:solidFill>
                  <a:srgbClr val="C00000"/>
                </a:solidFill>
                <a:latin typeface="Times New Roman" pitchFamily="18" charset="0"/>
                <a:cs typeface="Times New Roman" pitchFamily="18" charset="0"/>
              </a:rPr>
              <a:t>DESCRIPTION OF THE PROJECT</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5536" y="1340768"/>
            <a:ext cx="8748464" cy="4320480"/>
          </a:xfrm>
        </p:spPr>
        <p:txBody>
          <a:bodyPr>
            <a:noAutofit/>
          </a:bodyPr>
          <a:lstStyle/>
          <a:p>
            <a:pPr>
              <a:buFont typeface="Wingdings" pitchFamily="2" charset="2"/>
              <a:buChar char="Ø"/>
            </a:pPr>
            <a:r>
              <a:rPr lang="en-US"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With </a:t>
            </a:r>
            <a:r>
              <a:rPr lang="en-US" sz="2200" dirty="0" smtClean="0">
                <a:latin typeface="Times New Roman" pitchFamily="18" charset="0"/>
                <a:cs typeface="Times New Roman" pitchFamily="18" charset="0"/>
              </a:rPr>
              <a:t>today’s complicated licensing agreements, money flows through a complex chain of third parties before it reaches the hand of musicians. </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This project identifies core issues in the music industry, proposes a decentralized application (dApp) that attempts to solve these issues and implements the proposed solution.</a:t>
            </a:r>
          </a:p>
          <a:p>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The dApp works as a global copyrights database where musicians can register and license musical works. Author exploits Ethereum’s efficient transactional system to manage license purchases. </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sz="2200" dirty="0" smtClean="0">
                <a:solidFill>
                  <a:srgbClr val="F0F3F6"/>
                </a:solidFill>
                <a:latin typeface="Times New Roman" pitchFamily="18" charset="0"/>
                <a:cs typeface="Times New Roman" pitchFamily="18" charset="0"/>
              </a:rPr>
              <a:t>It</a:t>
            </a:r>
            <a:r>
              <a:rPr lang="en-US" sz="2200" b="1" dirty="0" smtClean="0">
                <a:solidFill>
                  <a:srgbClr val="F0F3F6"/>
                </a:solidFill>
                <a:latin typeface="Times New Roman" pitchFamily="18" charset="0"/>
                <a:cs typeface="Times New Roman" pitchFamily="18" charset="0"/>
              </a:rPr>
              <a:t> </a:t>
            </a:r>
            <a:r>
              <a:rPr lang="en-US" sz="2200" dirty="0" smtClean="0">
                <a:solidFill>
                  <a:srgbClr val="F0F3F6"/>
                </a:solidFill>
                <a:latin typeface="Times New Roman" pitchFamily="18" charset="0"/>
                <a:cs typeface="Times New Roman" pitchFamily="18" charset="0"/>
              </a:rPr>
              <a:t>is </a:t>
            </a:r>
            <a:r>
              <a:rPr lang="en-US" sz="2200" dirty="0" smtClean="0">
                <a:solidFill>
                  <a:srgbClr val="F0F3F6"/>
                </a:solidFill>
                <a:latin typeface="Times New Roman" pitchFamily="18" charset="0"/>
                <a:cs typeface="Times New Roman" pitchFamily="18" charset="0"/>
              </a:rPr>
              <a:t>a simple but beautiful proof-of-concept of a decentralized music owning platform built with Polygon, aiming to </a:t>
            </a:r>
            <a:r>
              <a:rPr lang="en-US" sz="2200" dirty="0" err="1" smtClean="0">
                <a:solidFill>
                  <a:srgbClr val="F0F3F6"/>
                </a:solidFill>
                <a:latin typeface="Times New Roman" pitchFamily="18" charset="0"/>
                <a:cs typeface="Times New Roman" pitchFamily="18" charset="0"/>
              </a:rPr>
              <a:t>reimagine</a:t>
            </a:r>
            <a:r>
              <a:rPr lang="en-US" sz="2200" dirty="0" smtClean="0">
                <a:solidFill>
                  <a:srgbClr val="F0F3F6"/>
                </a:solidFill>
                <a:latin typeface="Times New Roman" pitchFamily="18" charset="0"/>
                <a:cs typeface="Times New Roman" pitchFamily="18" charset="0"/>
              </a:rPr>
              <a:t> how musicians earn a living and how fans discover new ways to connect with the music and each </a:t>
            </a:r>
            <a:r>
              <a:rPr lang="en-US" sz="2200" dirty="0" smtClean="0">
                <a:solidFill>
                  <a:srgbClr val="F0F3F6"/>
                </a:solidFill>
                <a:latin typeface="Times New Roman" pitchFamily="18" charset="0"/>
                <a:cs typeface="Times New Roman" pitchFamily="18" charset="0"/>
              </a:rPr>
              <a:t>other.</a:t>
            </a:r>
          </a:p>
          <a:p>
            <a:pPr>
              <a:buFont typeface="Wingdings" pitchFamily="2" charset="2"/>
              <a:buChar char="Ø"/>
            </a:pPr>
            <a:endParaRPr lang="en-US" sz="2200" dirty="0" smtClean="0">
              <a:solidFill>
                <a:srgbClr val="F0F3F6"/>
              </a:solidFill>
              <a:latin typeface="Times New Roman" pitchFamily="18" charset="0"/>
              <a:cs typeface="Times New Roman" pitchFamily="18" charset="0"/>
            </a:endParaRPr>
          </a:p>
          <a:p>
            <a:pPr>
              <a:buFont typeface="Wingdings" pitchFamily="2" charset="2"/>
              <a:buChar char="Ø"/>
            </a:pPr>
            <a:r>
              <a:rPr lang="en-US" sz="2200" dirty="0" smtClean="0">
                <a:solidFill>
                  <a:srgbClr val="F0F3F6"/>
                </a:solidFill>
                <a:latin typeface="Times New Roman" pitchFamily="18" charset="0"/>
                <a:cs typeface="Times New Roman" pitchFamily="18" charset="0"/>
              </a:rPr>
              <a:t>A</a:t>
            </a:r>
            <a:r>
              <a:rPr lang="en-US" sz="2200" dirty="0" smtClean="0">
                <a:solidFill>
                  <a:srgbClr val="F0F3F6"/>
                </a:solidFill>
                <a:latin typeface="Times New Roman" pitchFamily="18" charset="0"/>
                <a:cs typeface="Times New Roman" pitchFamily="18" charset="0"/>
              </a:rPr>
              <a:t>llows </a:t>
            </a:r>
            <a:r>
              <a:rPr lang="en-US" sz="2200" dirty="0" smtClean="0">
                <a:solidFill>
                  <a:srgbClr val="F0F3F6"/>
                </a:solidFill>
                <a:latin typeface="Times New Roman" pitchFamily="18" charset="0"/>
                <a:cs typeface="Times New Roman" pitchFamily="18" charset="0"/>
              </a:rPr>
              <a:t>artists to sell digital songs to fans, who are then able to hold a digitally signed copy of your song (on the Polygon blockchain) that could be limited </a:t>
            </a:r>
            <a:r>
              <a:rPr lang="en-US" sz="2200" dirty="0" smtClean="0">
                <a:solidFill>
                  <a:srgbClr val="F0F3F6"/>
                </a:solidFill>
                <a:latin typeface="Times New Roman" pitchFamily="18" charset="0"/>
                <a:cs typeface="Times New Roman" pitchFamily="18" charset="0"/>
              </a:rPr>
              <a:t>edition.</a:t>
            </a:r>
          </a:p>
          <a:p>
            <a:pPr>
              <a:buFont typeface="Wingdings" pitchFamily="2" charset="2"/>
              <a:buChar char="Ø"/>
            </a:pPr>
            <a:endParaRPr lang="en-US" sz="2200" dirty="0" smtClean="0">
              <a:solidFill>
                <a:srgbClr val="F0F3F6"/>
              </a:solidFill>
              <a:latin typeface="Times New Roman" pitchFamily="18" charset="0"/>
              <a:cs typeface="Times New Roman" pitchFamily="18" charset="0"/>
            </a:endParaRPr>
          </a:p>
          <a:p>
            <a:pPr>
              <a:buFont typeface="Wingdings" pitchFamily="2" charset="2"/>
              <a:buChar char="Ø"/>
            </a:pPr>
            <a:r>
              <a:rPr lang="en-US" sz="2200" dirty="0" smtClean="0">
                <a:solidFill>
                  <a:srgbClr val="F0F3F6"/>
                </a:solidFill>
                <a:latin typeface="Times New Roman" pitchFamily="18" charset="0"/>
                <a:cs typeface="Times New Roman" pitchFamily="18" charset="0"/>
              </a:rPr>
              <a:t>Also, encourages </a:t>
            </a:r>
            <a:r>
              <a:rPr lang="en-US" sz="2200" dirty="0" smtClean="0">
                <a:solidFill>
                  <a:srgbClr val="F0F3F6"/>
                </a:solidFill>
                <a:latin typeface="Times New Roman" pitchFamily="18" charset="0"/>
                <a:cs typeface="Times New Roman" pitchFamily="18" charset="0"/>
              </a:rPr>
              <a:t>fans who want to support their favorite artists to support them by creating unique digital assets</a:t>
            </a:r>
            <a:r>
              <a:rPr lang="en-US" sz="2200" dirty="0" smtClean="0">
                <a:solidFill>
                  <a:srgbClr val="F0F3F6"/>
                </a:solidFill>
                <a:latin typeface="-apple-system"/>
              </a:rPr>
              <a:t>.</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0648"/>
            <a:ext cx="9900592" cy="720080"/>
          </a:xfrm>
        </p:spPr>
        <p:txBody>
          <a:bodyPr/>
          <a:lstStyle/>
          <a:p>
            <a:pPr algn="ctr"/>
            <a:r>
              <a:rPr lang="en-US" u="sng" dirty="0" smtClean="0">
                <a:solidFill>
                  <a:srgbClr val="C00000"/>
                </a:solidFill>
                <a:latin typeface="Times New Roman" pitchFamily="18" charset="0"/>
                <a:cs typeface="Times New Roman" pitchFamily="18" charset="0"/>
              </a:rPr>
              <a:t>EXISTING SYSTEM VS PROPOSED SYSTEM</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23528" y="2420888"/>
            <a:ext cx="8820472" cy="4437112"/>
          </a:xfrm>
        </p:spPr>
        <p:txBody>
          <a:bodyPr>
            <a:normAutofit lnSpcReduction="10000"/>
          </a:bodyPr>
          <a:lstStyle/>
          <a:p>
            <a:pPr>
              <a:buFont typeface="Wingdings" pitchFamily="2" charset="2"/>
              <a:buChar char="Ø"/>
            </a:pPr>
            <a:r>
              <a:rPr lang="en-US" sz="2200" dirty="0" smtClean="0">
                <a:latin typeface="Times New Roman" pitchFamily="18" charset="0"/>
                <a:cs typeface="Times New Roman" pitchFamily="18" charset="0"/>
              </a:rPr>
              <a:t>  The blockchain technology was developed since its first application with Bitcoin in 2008 which is only deals with limited number of data. So that if the content increases it is difficult to manage the application.</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To recover this problem, a decentralized app using blockchain was introduced which deals with large amount of data within an secure environment.</a:t>
            </a: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 In the proposed system develop smart contracts on the Ethereum blockchain and decentralized file storage to make an associated web application choosing a JavaScript framework. </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p>
          <a:p>
            <a:endParaRPr lang="en-US" sz="22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848872" cy="1008112"/>
          </a:xfrm>
        </p:spPr>
        <p:txBody>
          <a:bodyPr/>
          <a:lstStyle/>
          <a:p>
            <a:pPr algn="ctr"/>
            <a:r>
              <a:rPr lang="en-US" u="sng" dirty="0" smtClean="0">
                <a:solidFill>
                  <a:srgbClr val="C00000"/>
                </a:solidFill>
                <a:latin typeface="Times New Roman" pitchFamily="18" charset="0"/>
                <a:cs typeface="Times New Roman" pitchFamily="18" charset="0"/>
              </a:rPr>
              <a:t>MODULE DESCRIPTION</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467544" y="-603448"/>
            <a:ext cx="9145016" cy="5256584"/>
          </a:xfrm>
        </p:spPr>
        <p:txBody>
          <a:bodyPr>
            <a:normAutofit/>
          </a:bodyPr>
          <a:lstStyle/>
          <a:p>
            <a:r>
              <a:rPr lang="en-US" sz="2200" dirty="0" smtClean="0">
                <a:latin typeface="Times New Roman" pitchFamily="18" charset="0"/>
                <a:cs typeface="Times New Roman" pitchFamily="18" charset="0"/>
              </a:rPr>
              <a:t>Project Consist of </a:t>
            </a:r>
            <a:r>
              <a:rPr lang="en-US" sz="22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p>
          <a:p>
            <a:r>
              <a:rPr lang="en-US" sz="2200" dirty="0" smtClean="0">
                <a:latin typeface="Times New Roman" pitchFamily="18" charset="0"/>
                <a:cs typeface="Times New Roman" pitchFamily="18" charset="0"/>
              </a:rPr>
              <a:t>               1.  Web Server: Clients</a:t>
            </a:r>
          </a:p>
          <a:p>
            <a:r>
              <a:rPr lang="en-US" sz="2200" dirty="0" smtClean="0">
                <a:latin typeface="Times New Roman" pitchFamily="18" charset="0"/>
                <a:cs typeface="Times New Roman" pitchFamily="18" charset="0"/>
              </a:rPr>
              <a:t>               2.  Web Server: </a:t>
            </a:r>
            <a:r>
              <a:rPr lang="en-US" sz="2200" dirty="0" smtClean="0">
                <a:latin typeface="Times New Roman" pitchFamily="18" charset="0"/>
                <a:cs typeface="Times New Roman" pitchFamily="18" charset="0"/>
              </a:rPr>
              <a:t>Creation</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3.  </a:t>
            </a:r>
            <a:r>
              <a:rPr lang="en-US" sz="2200" dirty="0" err="1" smtClean="0">
                <a:latin typeface="Times New Roman" pitchFamily="18" charset="0"/>
                <a:cs typeface="Times New Roman" pitchFamily="18" charset="0"/>
              </a:rPr>
              <a:t>Ethereum</a:t>
            </a:r>
            <a:r>
              <a:rPr lang="en-US" sz="2200" dirty="0" smtClean="0">
                <a:latin typeface="Times New Roman" pitchFamily="18" charset="0"/>
                <a:cs typeface="Times New Roman" pitchFamily="18" charset="0"/>
              </a:rPr>
              <a:t> Blockchain: Data Storage and Authentication </a:t>
            </a:r>
          </a:p>
          <a:p>
            <a:r>
              <a:rPr lang="en-US" sz="22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272784"/>
            <a:ext cx="8003232" cy="45719"/>
          </a:xfrm>
        </p:spPr>
        <p:txBody>
          <a:bodyPr/>
          <a:lstStyle/>
          <a:p>
            <a:endParaRPr lang="en-US" dirty="0"/>
          </a:p>
        </p:txBody>
      </p:sp>
      <p:sp>
        <p:nvSpPr>
          <p:cNvPr id="3" name="Subtitle 2"/>
          <p:cNvSpPr>
            <a:spLocks noGrp="1"/>
          </p:cNvSpPr>
          <p:nvPr>
            <p:ph type="subTitle" idx="1"/>
          </p:nvPr>
        </p:nvSpPr>
        <p:spPr>
          <a:xfrm>
            <a:off x="683568" y="-1035496"/>
            <a:ext cx="8136904" cy="7488832"/>
          </a:xfrm>
        </p:spPr>
        <p:txBody>
          <a:bodyPr>
            <a:normAutofit/>
          </a:bodyPr>
          <a:lstStyle/>
          <a:p>
            <a:pPr marL="457200" indent="-457200">
              <a:buAutoNum type="arabicPeriod"/>
            </a:pPr>
            <a:r>
              <a:rPr lang="en-US" sz="2200" b="1" u="sng" dirty="0" smtClean="0">
                <a:latin typeface="Times New Roman" pitchFamily="18" charset="0"/>
                <a:cs typeface="Times New Roman" pitchFamily="18" charset="0"/>
              </a:rPr>
              <a:t>Web Server: Clients</a:t>
            </a:r>
          </a:p>
          <a:p>
            <a:pPr marL="457200" indent="-457200"/>
            <a:r>
              <a:rPr lang="en-US" sz="2200" b="1" u="sng" dirty="0" smtClean="0">
                <a:latin typeface="Times New Roman" pitchFamily="18" charset="0"/>
                <a:cs typeface="Times New Roman" pitchFamily="18" charset="0"/>
              </a:rPr>
              <a:t>                  </a:t>
            </a:r>
          </a:p>
          <a:p>
            <a:pPr marL="457200" indent="-457200"/>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Web server which is used to login purpose for clients who purchase the music from the application.  </a:t>
            </a:r>
          </a:p>
          <a:p>
            <a:pPr marL="457200" indent="-457200"/>
            <a:endParaRPr lang="en-US" sz="2200" dirty="0" smtClean="0">
              <a:latin typeface="Times New Roman" pitchFamily="18" charset="0"/>
              <a:cs typeface="Times New Roman" pitchFamily="18" charset="0"/>
            </a:endParaRPr>
          </a:p>
          <a:p>
            <a:pPr marL="457200" indent="-457200"/>
            <a:r>
              <a:rPr lang="en-US" sz="2200" b="1" dirty="0" smtClean="0">
                <a:latin typeface="Times New Roman" pitchFamily="18" charset="0"/>
                <a:cs typeface="Times New Roman" pitchFamily="18" charset="0"/>
              </a:rPr>
              <a:t>2.   </a:t>
            </a:r>
            <a:r>
              <a:rPr lang="en-US" sz="2200" b="1" u="sng" dirty="0" smtClean="0">
                <a:latin typeface="Times New Roman" pitchFamily="18" charset="0"/>
                <a:cs typeface="Times New Roman" pitchFamily="18" charset="0"/>
              </a:rPr>
              <a:t>Web Server: </a:t>
            </a:r>
            <a:r>
              <a:rPr lang="en-US" sz="2200" b="1" u="sng" dirty="0" smtClean="0">
                <a:latin typeface="Times New Roman" pitchFamily="18" charset="0"/>
                <a:cs typeface="Times New Roman" pitchFamily="18" charset="0"/>
              </a:rPr>
              <a:t>Creation</a:t>
            </a:r>
            <a:endParaRPr lang="en-US" sz="2200" b="1" u="sng" dirty="0" smtClean="0">
              <a:latin typeface="Times New Roman" pitchFamily="18" charset="0"/>
              <a:cs typeface="Times New Roman" pitchFamily="18" charset="0"/>
            </a:endParaRPr>
          </a:p>
          <a:p>
            <a:pPr marL="457200" indent="-457200"/>
            <a:r>
              <a:rPr lang="en-US" sz="2200" dirty="0" smtClean="0"/>
              <a:t>             </a:t>
            </a:r>
          </a:p>
          <a:p>
            <a:pPr marL="457200" indent="-457200"/>
            <a:r>
              <a:rPr lang="en-US" sz="2200" dirty="0" smtClean="0">
                <a:latin typeface="Times New Roman" pitchFamily="18" charset="0"/>
                <a:cs typeface="Times New Roman" pitchFamily="18" charset="0"/>
              </a:rPr>
              <a:t>                      JavaScript  Application which is used to store the information of artists.</a:t>
            </a:r>
          </a:p>
          <a:p>
            <a:pPr marL="457200" indent="-457200"/>
            <a:endParaRPr lang="en-US" sz="2200" dirty="0" smtClean="0">
              <a:latin typeface="Times New Roman" pitchFamily="18" charset="0"/>
              <a:cs typeface="Times New Roman" pitchFamily="18" charset="0"/>
            </a:endParaRPr>
          </a:p>
          <a:p>
            <a:pPr marL="457200" indent="-457200">
              <a:buAutoNum type="arabicPeriod" startAt="3"/>
            </a:pPr>
            <a:r>
              <a:rPr lang="en-US" sz="2200" b="1" u="sng" dirty="0" err="1" smtClean="0">
                <a:latin typeface="Times New Roman" pitchFamily="18" charset="0"/>
                <a:cs typeface="Times New Roman" pitchFamily="18" charset="0"/>
              </a:rPr>
              <a:t>Ethereum</a:t>
            </a:r>
            <a:r>
              <a:rPr lang="en-US" sz="2200" b="1" u="sng" dirty="0" smtClean="0">
                <a:latin typeface="Times New Roman" pitchFamily="18" charset="0"/>
                <a:cs typeface="Times New Roman" pitchFamily="18" charset="0"/>
              </a:rPr>
              <a:t> Blockchain</a:t>
            </a:r>
          </a:p>
          <a:p>
            <a:pPr marL="457200" indent="-457200"/>
            <a:endParaRPr lang="en-US" sz="2200" b="1" u="sng" dirty="0" smtClean="0">
              <a:latin typeface="Times New Roman" pitchFamily="18" charset="0"/>
              <a:cs typeface="Times New Roman" pitchFamily="18" charset="0"/>
            </a:endParaRPr>
          </a:p>
          <a:p>
            <a:pPr marL="457200" indent="-457200"/>
            <a:r>
              <a:rPr lang="en-US" sz="2200" b="1"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Ethereum</a:t>
            </a:r>
            <a:r>
              <a:rPr lang="en-US" sz="2200" dirty="0" smtClean="0">
                <a:latin typeface="Times New Roman" pitchFamily="18" charset="0"/>
                <a:cs typeface="Times New Roman" pitchFamily="18" charset="0"/>
              </a:rPr>
              <a:t> features something called smart contracts which uses an file system which stores the data within the web server.</a:t>
            </a:r>
          </a:p>
          <a:p>
            <a:pPr marL="457200" indent="-457200"/>
            <a:endParaRPr lang="en-US" sz="2200" b="1" dirty="0" smtClean="0">
              <a:latin typeface="Times New Roman" pitchFamily="18" charset="0"/>
              <a:cs typeface="Times New Roman" pitchFamily="18" charset="0"/>
            </a:endParaRPr>
          </a:p>
          <a:p>
            <a:pPr marL="457200" indent="-457200"/>
            <a:endParaRPr lang="en-US" sz="2200" b="1" u="sng" dirty="0" smtClean="0">
              <a:latin typeface="Times New Roman" pitchFamily="18" charset="0"/>
              <a:cs typeface="Times New Roman" pitchFamily="18" charset="0"/>
            </a:endParaRPr>
          </a:p>
          <a:p>
            <a:pPr marL="457200" indent="-457200"/>
            <a:r>
              <a:rPr lang="en-US" sz="2200" b="1" u="sng" dirty="0" smtClean="0">
                <a:latin typeface="Times New Roman" pitchFamily="18" charset="0"/>
                <a:cs typeface="Times New Roman" pitchFamily="18" charset="0"/>
              </a:rPr>
              <a:t>                 </a:t>
            </a:r>
            <a:endParaRPr lang="en-US" sz="22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60648"/>
            <a:ext cx="7848872" cy="720080"/>
          </a:xfrm>
        </p:spPr>
        <p:txBody>
          <a:bodyPr/>
          <a:lstStyle/>
          <a:p>
            <a:pPr algn="ctr"/>
            <a:r>
              <a:rPr lang="en-US" u="sng" dirty="0" smtClean="0">
                <a:solidFill>
                  <a:srgbClr val="C00000"/>
                </a:solidFill>
                <a:latin typeface="Times New Roman" pitchFamily="18" charset="0"/>
                <a:cs typeface="Times New Roman" pitchFamily="18" charset="0"/>
              </a:rPr>
              <a:t>SYSTEM  ARCHITECTURE</a:t>
            </a:r>
            <a:endParaRPr lang="en-US" u="sng" dirty="0">
              <a:solidFill>
                <a:srgbClr val="C0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539552" y="1124744"/>
            <a:ext cx="8147248" cy="3960440"/>
          </a:xfrm>
        </p:spPr>
        <p:txBody>
          <a:bodyPr>
            <a:normAutofit/>
          </a:bodyPr>
          <a:lstStyle/>
          <a:p>
            <a:pPr>
              <a:buFont typeface="Wingdings" pitchFamily="2" charset="2"/>
              <a:buChar char="Ø"/>
            </a:pP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Simple </a:t>
            </a:r>
            <a:r>
              <a:rPr lang="en-US" sz="2200" dirty="0" smtClean="0">
                <a:latin typeface="Times New Roman" pitchFamily="18" charset="0"/>
                <a:cs typeface="Times New Roman" pitchFamily="18" charset="0"/>
              </a:rPr>
              <a:t>decentralized </a:t>
            </a:r>
            <a:r>
              <a:rPr lang="en-US" sz="2200" dirty="0" smtClean="0">
                <a:latin typeface="Times New Roman" pitchFamily="18" charset="0"/>
                <a:cs typeface="Times New Roman" pitchFamily="18" charset="0"/>
              </a:rPr>
              <a:t>music owning platform built with Polygon, aiming to </a:t>
            </a:r>
            <a:r>
              <a:rPr lang="en-US" sz="2200" dirty="0" err="1" smtClean="0">
                <a:latin typeface="Times New Roman" pitchFamily="18" charset="0"/>
                <a:cs typeface="Times New Roman" pitchFamily="18" charset="0"/>
              </a:rPr>
              <a:t>reimagine</a:t>
            </a:r>
            <a:r>
              <a:rPr lang="en-US" sz="2200" dirty="0" smtClean="0">
                <a:latin typeface="Times New Roman" pitchFamily="18" charset="0"/>
                <a:cs typeface="Times New Roman" pitchFamily="18" charset="0"/>
              </a:rPr>
              <a:t> how musicians earn a living and how fans discover new ways to connect with the music and each other. </a:t>
            </a:r>
            <a:endParaRPr lang="en-US" sz="2200" dirty="0" smtClean="0">
              <a:latin typeface="Times New Roman" pitchFamily="18" charset="0"/>
              <a:cs typeface="Times New Roman" pitchFamily="18" charset="0"/>
            </a:endParaRPr>
          </a:p>
          <a:p>
            <a:pPr>
              <a:buFont typeface="Wingdings" pitchFamily="2" charset="2"/>
              <a:buChar char="Ø"/>
            </a:pPr>
            <a:endParaRPr lang="en-US" sz="2200" b="1" dirty="0" smtClean="0">
              <a:latin typeface="Times New Roman" pitchFamily="18" charset="0"/>
              <a:cs typeface="Times New Roman" pitchFamily="18" charset="0"/>
            </a:endParaRPr>
          </a:p>
          <a:p>
            <a:pPr>
              <a:buFont typeface="Wingdings" pitchFamily="2" charset="2"/>
              <a:buChar char="Ø"/>
            </a:pPr>
            <a:r>
              <a:rPr lang="en-US" sz="2200" b="1" dirty="0" smtClean="0">
                <a:latin typeface="Times New Roman" pitchFamily="18" charset="0"/>
                <a:cs typeface="Times New Roman" pitchFamily="18" charset="0"/>
              </a:rPr>
              <a:t>Al</a:t>
            </a:r>
            <a:r>
              <a:rPr lang="en-US" sz="2200" dirty="0" smtClean="0">
                <a:latin typeface="Times New Roman" pitchFamily="18" charset="0"/>
                <a:cs typeface="Times New Roman" pitchFamily="18" charset="0"/>
              </a:rPr>
              <a:t>lows </a:t>
            </a:r>
            <a:r>
              <a:rPr lang="en-US" sz="2200" dirty="0" smtClean="0">
                <a:latin typeface="Times New Roman" pitchFamily="18" charset="0"/>
                <a:cs typeface="Times New Roman" pitchFamily="18" charset="0"/>
              </a:rPr>
              <a:t>artists to sell digital songs to fans, who are then able to hold a digitally signed copy of your song (on the Polygon blockchain) that could be limited </a:t>
            </a:r>
            <a:r>
              <a:rPr lang="en-US" sz="2200" dirty="0" smtClean="0">
                <a:latin typeface="Times New Roman" pitchFamily="18" charset="0"/>
                <a:cs typeface="Times New Roman" pitchFamily="18" charset="0"/>
              </a:rPr>
              <a:t>edition</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and </a:t>
            </a:r>
            <a:r>
              <a:rPr lang="en-US" sz="2200" dirty="0" smtClean="0">
                <a:latin typeface="Times New Roman" pitchFamily="18" charset="0"/>
                <a:cs typeface="Times New Roman" pitchFamily="18" charset="0"/>
              </a:rPr>
              <a:t> encourages fans who want to support their favorite artists to support them by creating unique digital assets.</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2149</TotalTime>
  <Words>746</Words>
  <Application>Microsoft Office PowerPoint</Application>
  <PresentationFormat>On-screen Show (4:3)</PresentationFormat>
  <Paragraphs>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 DECENTRALIZED APPLICATION FOR MUSICIANS USING BLOCKCHAIN</vt:lpstr>
      <vt:lpstr>INTRODUCTION</vt:lpstr>
      <vt:lpstr>RELEVANCE OF THE TOPIC</vt:lpstr>
      <vt:lpstr>DESCRIPTION OF THE PROJECT</vt:lpstr>
      <vt:lpstr>Slide 5</vt:lpstr>
      <vt:lpstr>EXISTING SYSTEM VS PROPOSED SYSTEM</vt:lpstr>
      <vt:lpstr>MODULE DESCRIPTION</vt:lpstr>
      <vt:lpstr>Slide 8</vt:lpstr>
      <vt:lpstr>SYSTEM  ARCHITECTURE</vt:lpstr>
      <vt:lpstr>Slide 10</vt:lpstr>
      <vt:lpstr>FRONT END &amp; BACK END TOOLS    Front end:                   HTML,CSS, JavaScript     Back end:                    Python  Tools used:            Polygon Network, Truffle, Flask  </vt:lpstr>
      <vt:lpstr>Slide 12</vt:lpstr>
      <vt:lpstr>Slide 13</vt:lpstr>
      <vt:lpstr>Slide 14</vt:lpstr>
      <vt:lpstr>GIT USAGE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DECENTRALIZED APPLICATION FOR MUSICIANS USING BLOCKCHAIN</dc:title>
  <dc:creator>User</dc:creator>
  <cp:lastModifiedBy>User</cp:lastModifiedBy>
  <cp:revision>12</cp:revision>
  <dcterms:created xsi:type="dcterms:W3CDTF">2022-05-17T07:58:27Z</dcterms:created>
  <dcterms:modified xsi:type="dcterms:W3CDTF">2022-07-05T12:41:23Z</dcterms:modified>
</cp:coreProperties>
</file>