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63" r:id="rId3"/>
    <p:sldId id="266" r:id="rId4"/>
    <p:sldId id="264" r:id="rId5"/>
    <p:sldId id="267" r:id="rId6"/>
    <p:sldId id="269" r:id="rId7"/>
    <p:sldId id="261" r:id="rId8"/>
    <p:sldId id="25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55D43-5193-EC10-B194-55BACAEA52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2B36C83-0013-02C9-CC5A-238EFBA0E4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6DBDF5D-6CB5-F996-354D-1343A922507C}"/>
              </a:ext>
            </a:extLst>
          </p:cNvPr>
          <p:cNvSpPr>
            <a:spLocks noGrp="1"/>
          </p:cNvSpPr>
          <p:nvPr>
            <p:ph type="dt" sz="half" idx="10"/>
          </p:nvPr>
        </p:nvSpPr>
        <p:spPr/>
        <p:txBody>
          <a:bodyPr/>
          <a:lstStyle/>
          <a:p>
            <a:fld id="{6A402EA0-94D2-44B8-998C-DB96AFE37B03}" type="datetimeFigureOut">
              <a:rPr lang="en-IN" smtClean="0"/>
              <a:t>06-05-2024</a:t>
            </a:fld>
            <a:endParaRPr lang="en-IN"/>
          </a:p>
        </p:txBody>
      </p:sp>
      <p:sp>
        <p:nvSpPr>
          <p:cNvPr id="5" name="Footer Placeholder 4">
            <a:extLst>
              <a:ext uri="{FF2B5EF4-FFF2-40B4-BE49-F238E27FC236}">
                <a16:creationId xmlns:a16="http://schemas.microsoft.com/office/drawing/2014/main" id="{9F5159AB-FC0D-364C-8036-8DF57FA882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F1546B-B6D6-994A-0493-F993F56E9C35}"/>
              </a:ext>
            </a:extLst>
          </p:cNvPr>
          <p:cNvSpPr>
            <a:spLocks noGrp="1"/>
          </p:cNvSpPr>
          <p:nvPr>
            <p:ph type="sldNum" sz="quarter" idx="12"/>
          </p:nvPr>
        </p:nvSpPr>
        <p:spPr/>
        <p:txBody>
          <a:bodyPr/>
          <a:lstStyle/>
          <a:p>
            <a:fld id="{857501EA-7665-4670-AE38-BA053939D353}" type="slidenum">
              <a:rPr lang="en-IN" smtClean="0"/>
              <a:t>‹#›</a:t>
            </a:fld>
            <a:endParaRPr lang="en-IN"/>
          </a:p>
        </p:txBody>
      </p:sp>
    </p:spTree>
    <p:extLst>
      <p:ext uri="{BB962C8B-B14F-4D97-AF65-F5344CB8AC3E}">
        <p14:creationId xmlns:p14="http://schemas.microsoft.com/office/powerpoint/2010/main" val="3828959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FFB10-B558-5032-F365-18A6E3579CF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DEB8B9B-2C17-0F7D-85CE-A7A8045415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9BB59B-F8FE-AD89-4DE9-A356DA847B53}"/>
              </a:ext>
            </a:extLst>
          </p:cNvPr>
          <p:cNvSpPr>
            <a:spLocks noGrp="1"/>
          </p:cNvSpPr>
          <p:nvPr>
            <p:ph type="dt" sz="half" idx="10"/>
          </p:nvPr>
        </p:nvSpPr>
        <p:spPr/>
        <p:txBody>
          <a:bodyPr/>
          <a:lstStyle/>
          <a:p>
            <a:fld id="{6A402EA0-94D2-44B8-998C-DB96AFE37B03}" type="datetimeFigureOut">
              <a:rPr lang="en-IN" smtClean="0"/>
              <a:t>06-05-2024</a:t>
            </a:fld>
            <a:endParaRPr lang="en-IN"/>
          </a:p>
        </p:txBody>
      </p:sp>
      <p:sp>
        <p:nvSpPr>
          <p:cNvPr id="5" name="Footer Placeholder 4">
            <a:extLst>
              <a:ext uri="{FF2B5EF4-FFF2-40B4-BE49-F238E27FC236}">
                <a16:creationId xmlns:a16="http://schemas.microsoft.com/office/drawing/2014/main" id="{BDB2947E-2DB8-0F98-0DF3-DBD57F1141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6FC513-052B-B792-8B82-FBA39AD6FDFA}"/>
              </a:ext>
            </a:extLst>
          </p:cNvPr>
          <p:cNvSpPr>
            <a:spLocks noGrp="1"/>
          </p:cNvSpPr>
          <p:nvPr>
            <p:ph type="sldNum" sz="quarter" idx="12"/>
          </p:nvPr>
        </p:nvSpPr>
        <p:spPr/>
        <p:txBody>
          <a:bodyPr/>
          <a:lstStyle/>
          <a:p>
            <a:fld id="{857501EA-7665-4670-AE38-BA053939D353}" type="slidenum">
              <a:rPr lang="en-IN" smtClean="0"/>
              <a:t>‹#›</a:t>
            </a:fld>
            <a:endParaRPr lang="en-IN"/>
          </a:p>
        </p:txBody>
      </p:sp>
    </p:spTree>
    <p:extLst>
      <p:ext uri="{BB962C8B-B14F-4D97-AF65-F5344CB8AC3E}">
        <p14:creationId xmlns:p14="http://schemas.microsoft.com/office/powerpoint/2010/main" val="2634212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B1314B-DF12-5C0C-46FD-E0E8E386697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3DF7381-B053-8DDC-AE17-ACE11B5BB4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A6D3E2-398A-779D-7BF5-ACCCFD2C1193}"/>
              </a:ext>
            </a:extLst>
          </p:cNvPr>
          <p:cNvSpPr>
            <a:spLocks noGrp="1"/>
          </p:cNvSpPr>
          <p:nvPr>
            <p:ph type="dt" sz="half" idx="10"/>
          </p:nvPr>
        </p:nvSpPr>
        <p:spPr/>
        <p:txBody>
          <a:bodyPr/>
          <a:lstStyle/>
          <a:p>
            <a:fld id="{6A402EA0-94D2-44B8-998C-DB96AFE37B03}" type="datetimeFigureOut">
              <a:rPr lang="en-IN" smtClean="0"/>
              <a:t>06-05-2024</a:t>
            </a:fld>
            <a:endParaRPr lang="en-IN"/>
          </a:p>
        </p:txBody>
      </p:sp>
      <p:sp>
        <p:nvSpPr>
          <p:cNvPr id="5" name="Footer Placeholder 4">
            <a:extLst>
              <a:ext uri="{FF2B5EF4-FFF2-40B4-BE49-F238E27FC236}">
                <a16:creationId xmlns:a16="http://schemas.microsoft.com/office/drawing/2014/main" id="{AC119FB0-A0D7-2905-A415-16786559B9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C88F56-F5D2-D46A-0B82-C4F13B282A49}"/>
              </a:ext>
            </a:extLst>
          </p:cNvPr>
          <p:cNvSpPr>
            <a:spLocks noGrp="1"/>
          </p:cNvSpPr>
          <p:nvPr>
            <p:ph type="sldNum" sz="quarter" idx="12"/>
          </p:nvPr>
        </p:nvSpPr>
        <p:spPr/>
        <p:txBody>
          <a:bodyPr/>
          <a:lstStyle/>
          <a:p>
            <a:fld id="{857501EA-7665-4670-AE38-BA053939D353}" type="slidenum">
              <a:rPr lang="en-IN" smtClean="0"/>
              <a:t>‹#›</a:t>
            </a:fld>
            <a:endParaRPr lang="en-IN"/>
          </a:p>
        </p:txBody>
      </p:sp>
    </p:spTree>
    <p:extLst>
      <p:ext uri="{BB962C8B-B14F-4D97-AF65-F5344CB8AC3E}">
        <p14:creationId xmlns:p14="http://schemas.microsoft.com/office/powerpoint/2010/main" val="1130238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6EF09-B83F-0252-9102-182D72AE0A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12D01E-77FD-A905-1089-0FB150815B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EAF248-F401-24C0-AFA3-A08F60373593}"/>
              </a:ext>
            </a:extLst>
          </p:cNvPr>
          <p:cNvSpPr>
            <a:spLocks noGrp="1"/>
          </p:cNvSpPr>
          <p:nvPr>
            <p:ph type="dt" sz="half" idx="10"/>
          </p:nvPr>
        </p:nvSpPr>
        <p:spPr/>
        <p:txBody>
          <a:bodyPr/>
          <a:lstStyle/>
          <a:p>
            <a:fld id="{6A402EA0-94D2-44B8-998C-DB96AFE37B03}" type="datetimeFigureOut">
              <a:rPr lang="en-IN" smtClean="0"/>
              <a:t>06-05-2024</a:t>
            </a:fld>
            <a:endParaRPr lang="en-IN"/>
          </a:p>
        </p:txBody>
      </p:sp>
      <p:sp>
        <p:nvSpPr>
          <p:cNvPr id="5" name="Footer Placeholder 4">
            <a:extLst>
              <a:ext uri="{FF2B5EF4-FFF2-40B4-BE49-F238E27FC236}">
                <a16:creationId xmlns:a16="http://schemas.microsoft.com/office/drawing/2014/main" id="{F7C553F2-EA4E-84AD-9FA5-EA0194C5D1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231C4E-BB3A-36DF-CCC8-1E129E011D6D}"/>
              </a:ext>
            </a:extLst>
          </p:cNvPr>
          <p:cNvSpPr>
            <a:spLocks noGrp="1"/>
          </p:cNvSpPr>
          <p:nvPr>
            <p:ph type="sldNum" sz="quarter" idx="12"/>
          </p:nvPr>
        </p:nvSpPr>
        <p:spPr/>
        <p:txBody>
          <a:bodyPr/>
          <a:lstStyle/>
          <a:p>
            <a:fld id="{857501EA-7665-4670-AE38-BA053939D353}" type="slidenum">
              <a:rPr lang="en-IN" smtClean="0"/>
              <a:t>‹#›</a:t>
            </a:fld>
            <a:endParaRPr lang="en-IN"/>
          </a:p>
        </p:txBody>
      </p:sp>
    </p:spTree>
    <p:extLst>
      <p:ext uri="{BB962C8B-B14F-4D97-AF65-F5344CB8AC3E}">
        <p14:creationId xmlns:p14="http://schemas.microsoft.com/office/powerpoint/2010/main" val="2000005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58E90-BACC-746B-77A3-4BD448BB2C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F77D47E-79D5-66EB-9A0A-A4A35B15A5E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9C93BB-97F5-C187-4D50-630A2E17C089}"/>
              </a:ext>
            </a:extLst>
          </p:cNvPr>
          <p:cNvSpPr>
            <a:spLocks noGrp="1"/>
          </p:cNvSpPr>
          <p:nvPr>
            <p:ph type="dt" sz="half" idx="10"/>
          </p:nvPr>
        </p:nvSpPr>
        <p:spPr/>
        <p:txBody>
          <a:bodyPr/>
          <a:lstStyle/>
          <a:p>
            <a:fld id="{6A402EA0-94D2-44B8-998C-DB96AFE37B03}" type="datetimeFigureOut">
              <a:rPr lang="en-IN" smtClean="0"/>
              <a:t>06-05-2024</a:t>
            </a:fld>
            <a:endParaRPr lang="en-IN"/>
          </a:p>
        </p:txBody>
      </p:sp>
      <p:sp>
        <p:nvSpPr>
          <p:cNvPr id="5" name="Footer Placeholder 4">
            <a:extLst>
              <a:ext uri="{FF2B5EF4-FFF2-40B4-BE49-F238E27FC236}">
                <a16:creationId xmlns:a16="http://schemas.microsoft.com/office/drawing/2014/main" id="{661D7BCB-2883-EC3F-CD61-9C9A27603B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7516C9-4C9D-027D-C25B-90E7B55098C9}"/>
              </a:ext>
            </a:extLst>
          </p:cNvPr>
          <p:cNvSpPr>
            <a:spLocks noGrp="1"/>
          </p:cNvSpPr>
          <p:nvPr>
            <p:ph type="sldNum" sz="quarter" idx="12"/>
          </p:nvPr>
        </p:nvSpPr>
        <p:spPr/>
        <p:txBody>
          <a:bodyPr/>
          <a:lstStyle/>
          <a:p>
            <a:fld id="{857501EA-7665-4670-AE38-BA053939D353}" type="slidenum">
              <a:rPr lang="en-IN" smtClean="0"/>
              <a:t>‹#›</a:t>
            </a:fld>
            <a:endParaRPr lang="en-IN"/>
          </a:p>
        </p:txBody>
      </p:sp>
    </p:spTree>
    <p:extLst>
      <p:ext uri="{BB962C8B-B14F-4D97-AF65-F5344CB8AC3E}">
        <p14:creationId xmlns:p14="http://schemas.microsoft.com/office/powerpoint/2010/main" val="1408769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B6DA-EB32-B31F-223C-0A10A6993F1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C55BC1-FB25-8AD6-C9CD-91FE4839A5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671B1D9-BA92-3D53-0211-7D89479BD8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A9F966-4652-1C93-FC7D-B1AC1FD270E1}"/>
              </a:ext>
            </a:extLst>
          </p:cNvPr>
          <p:cNvSpPr>
            <a:spLocks noGrp="1"/>
          </p:cNvSpPr>
          <p:nvPr>
            <p:ph type="dt" sz="half" idx="10"/>
          </p:nvPr>
        </p:nvSpPr>
        <p:spPr/>
        <p:txBody>
          <a:bodyPr/>
          <a:lstStyle/>
          <a:p>
            <a:fld id="{6A402EA0-94D2-44B8-998C-DB96AFE37B03}" type="datetimeFigureOut">
              <a:rPr lang="en-IN" smtClean="0"/>
              <a:t>06-05-2024</a:t>
            </a:fld>
            <a:endParaRPr lang="en-IN"/>
          </a:p>
        </p:txBody>
      </p:sp>
      <p:sp>
        <p:nvSpPr>
          <p:cNvPr id="6" name="Footer Placeholder 5">
            <a:extLst>
              <a:ext uri="{FF2B5EF4-FFF2-40B4-BE49-F238E27FC236}">
                <a16:creationId xmlns:a16="http://schemas.microsoft.com/office/drawing/2014/main" id="{60D0C006-1E7D-90A5-C039-849A5F0829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E8530A-61EF-2FCF-2D04-969F0DB99D2B}"/>
              </a:ext>
            </a:extLst>
          </p:cNvPr>
          <p:cNvSpPr>
            <a:spLocks noGrp="1"/>
          </p:cNvSpPr>
          <p:nvPr>
            <p:ph type="sldNum" sz="quarter" idx="12"/>
          </p:nvPr>
        </p:nvSpPr>
        <p:spPr/>
        <p:txBody>
          <a:bodyPr/>
          <a:lstStyle/>
          <a:p>
            <a:fld id="{857501EA-7665-4670-AE38-BA053939D353}" type="slidenum">
              <a:rPr lang="en-IN" smtClean="0"/>
              <a:t>‹#›</a:t>
            </a:fld>
            <a:endParaRPr lang="en-IN"/>
          </a:p>
        </p:txBody>
      </p:sp>
    </p:spTree>
    <p:extLst>
      <p:ext uri="{BB962C8B-B14F-4D97-AF65-F5344CB8AC3E}">
        <p14:creationId xmlns:p14="http://schemas.microsoft.com/office/powerpoint/2010/main" val="1028203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A4BDA-8C36-676E-B05C-C910CA3798F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C4F12B6-8BC2-001F-B4F6-6F31C39C67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B25999-176A-6816-4043-F2794FBEE0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FE870EA-C4AC-6172-FA85-8777092A41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DCEB1A-B717-58F5-F5CC-55C6A560AF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D2A679E-F075-22D5-0A35-9CA7A53DBB8F}"/>
              </a:ext>
            </a:extLst>
          </p:cNvPr>
          <p:cNvSpPr>
            <a:spLocks noGrp="1"/>
          </p:cNvSpPr>
          <p:nvPr>
            <p:ph type="dt" sz="half" idx="10"/>
          </p:nvPr>
        </p:nvSpPr>
        <p:spPr/>
        <p:txBody>
          <a:bodyPr/>
          <a:lstStyle/>
          <a:p>
            <a:fld id="{6A402EA0-94D2-44B8-998C-DB96AFE37B03}" type="datetimeFigureOut">
              <a:rPr lang="en-IN" smtClean="0"/>
              <a:t>06-05-2024</a:t>
            </a:fld>
            <a:endParaRPr lang="en-IN"/>
          </a:p>
        </p:txBody>
      </p:sp>
      <p:sp>
        <p:nvSpPr>
          <p:cNvPr id="8" name="Footer Placeholder 7">
            <a:extLst>
              <a:ext uri="{FF2B5EF4-FFF2-40B4-BE49-F238E27FC236}">
                <a16:creationId xmlns:a16="http://schemas.microsoft.com/office/drawing/2014/main" id="{5F5F72C7-C6AD-04B2-DA98-24A3F8E1931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AC91328-3520-9EAF-EA9C-337AD24CA7C9}"/>
              </a:ext>
            </a:extLst>
          </p:cNvPr>
          <p:cNvSpPr>
            <a:spLocks noGrp="1"/>
          </p:cNvSpPr>
          <p:nvPr>
            <p:ph type="sldNum" sz="quarter" idx="12"/>
          </p:nvPr>
        </p:nvSpPr>
        <p:spPr/>
        <p:txBody>
          <a:bodyPr/>
          <a:lstStyle/>
          <a:p>
            <a:fld id="{857501EA-7665-4670-AE38-BA053939D353}" type="slidenum">
              <a:rPr lang="en-IN" smtClean="0"/>
              <a:t>‹#›</a:t>
            </a:fld>
            <a:endParaRPr lang="en-IN"/>
          </a:p>
        </p:txBody>
      </p:sp>
    </p:spTree>
    <p:extLst>
      <p:ext uri="{BB962C8B-B14F-4D97-AF65-F5344CB8AC3E}">
        <p14:creationId xmlns:p14="http://schemas.microsoft.com/office/powerpoint/2010/main" val="587194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0AA7E-0686-A4C9-6B67-BDE8364B0C6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5B25420-284D-7195-FBEF-A01E40373A07}"/>
              </a:ext>
            </a:extLst>
          </p:cNvPr>
          <p:cNvSpPr>
            <a:spLocks noGrp="1"/>
          </p:cNvSpPr>
          <p:nvPr>
            <p:ph type="dt" sz="half" idx="10"/>
          </p:nvPr>
        </p:nvSpPr>
        <p:spPr/>
        <p:txBody>
          <a:bodyPr/>
          <a:lstStyle/>
          <a:p>
            <a:fld id="{6A402EA0-94D2-44B8-998C-DB96AFE37B03}" type="datetimeFigureOut">
              <a:rPr lang="en-IN" smtClean="0"/>
              <a:t>06-05-2024</a:t>
            </a:fld>
            <a:endParaRPr lang="en-IN"/>
          </a:p>
        </p:txBody>
      </p:sp>
      <p:sp>
        <p:nvSpPr>
          <p:cNvPr id="4" name="Footer Placeholder 3">
            <a:extLst>
              <a:ext uri="{FF2B5EF4-FFF2-40B4-BE49-F238E27FC236}">
                <a16:creationId xmlns:a16="http://schemas.microsoft.com/office/drawing/2014/main" id="{9091755C-F623-4EDA-1B12-1C460A49E5C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52BEF18-1C87-B862-1E3A-04404C17EB20}"/>
              </a:ext>
            </a:extLst>
          </p:cNvPr>
          <p:cNvSpPr>
            <a:spLocks noGrp="1"/>
          </p:cNvSpPr>
          <p:nvPr>
            <p:ph type="sldNum" sz="quarter" idx="12"/>
          </p:nvPr>
        </p:nvSpPr>
        <p:spPr/>
        <p:txBody>
          <a:bodyPr/>
          <a:lstStyle/>
          <a:p>
            <a:fld id="{857501EA-7665-4670-AE38-BA053939D353}" type="slidenum">
              <a:rPr lang="en-IN" smtClean="0"/>
              <a:t>‹#›</a:t>
            </a:fld>
            <a:endParaRPr lang="en-IN"/>
          </a:p>
        </p:txBody>
      </p:sp>
    </p:spTree>
    <p:extLst>
      <p:ext uri="{BB962C8B-B14F-4D97-AF65-F5344CB8AC3E}">
        <p14:creationId xmlns:p14="http://schemas.microsoft.com/office/powerpoint/2010/main" val="2379901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4904D4-E26B-1CDD-8D70-8B0EF9E437ED}"/>
              </a:ext>
            </a:extLst>
          </p:cNvPr>
          <p:cNvSpPr>
            <a:spLocks noGrp="1"/>
          </p:cNvSpPr>
          <p:nvPr>
            <p:ph type="dt" sz="half" idx="10"/>
          </p:nvPr>
        </p:nvSpPr>
        <p:spPr/>
        <p:txBody>
          <a:bodyPr/>
          <a:lstStyle/>
          <a:p>
            <a:fld id="{6A402EA0-94D2-44B8-998C-DB96AFE37B03}" type="datetimeFigureOut">
              <a:rPr lang="en-IN" smtClean="0"/>
              <a:t>06-05-2024</a:t>
            </a:fld>
            <a:endParaRPr lang="en-IN"/>
          </a:p>
        </p:txBody>
      </p:sp>
      <p:sp>
        <p:nvSpPr>
          <p:cNvPr id="3" name="Footer Placeholder 2">
            <a:extLst>
              <a:ext uri="{FF2B5EF4-FFF2-40B4-BE49-F238E27FC236}">
                <a16:creationId xmlns:a16="http://schemas.microsoft.com/office/drawing/2014/main" id="{07E450FA-73D4-8E42-5571-510B0878248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7B8DE2F-31ED-2FE9-C14C-107DC8B856AF}"/>
              </a:ext>
            </a:extLst>
          </p:cNvPr>
          <p:cNvSpPr>
            <a:spLocks noGrp="1"/>
          </p:cNvSpPr>
          <p:nvPr>
            <p:ph type="sldNum" sz="quarter" idx="12"/>
          </p:nvPr>
        </p:nvSpPr>
        <p:spPr/>
        <p:txBody>
          <a:bodyPr/>
          <a:lstStyle/>
          <a:p>
            <a:fld id="{857501EA-7665-4670-AE38-BA053939D353}" type="slidenum">
              <a:rPr lang="en-IN" smtClean="0"/>
              <a:t>‹#›</a:t>
            </a:fld>
            <a:endParaRPr lang="en-IN"/>
          </a:p>
        </p:txBody>
      </p:sp>
    </p:spTree>
    <p:extLst>
      <p:ext uri="{BB962C8B-B14F-4D97-AF65-F5344CB8AC3E}">
        <p14:creationId xmlns:p14="http://schemas.microsoft.com/office/powerpoint/2010/main" val="2820840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6310C-B895-D8A9-2DB4-E4B45499FA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A5B63E9-992C-8A34-8612-52CFF2E90F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6C637CE-5BCD-B711-4AE8-CF85EA9DA6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7B8ECE-06FF-D0FD-B2F4-CD5D17CA40CF}"/>
              </a:ext>
            </a:extLst>
          </p:cNvPr>
          <p:cNvSpPr>
            <a:spLocks noGrp="1"/>
          </p:cNvSpPr>
          <p:nvPr>
            <p:ph type="dt" sz="half" idx="10"/>
          </p:nvPr>
        </p:nvSpPr>
        <p:spPr/>
        <p:txBody>
          <a:bodyPr/>
          <a:lstStyle/>
          <a:p>
            <a:fld id="{6A402EA0-94D2-44B8-998C-DB96AFE37B03}" type="datetimeFigureOut">
              <a:rPr lang="en-IN" smtClean="0"/>
              <a:t>06-05-2024</a:t>
            </a:fld>
            <a:endParaRPr lang="en-IN"/>
          </a:p>
        </p:txBody>
      </p:sp>
      <p:sp>
        <p:nvSpPr>
          <p:cNvPr id="6" name="Footer Placeholder 5">
            <a:extLst>
              <a:ext uri="{FF2B5EF4-FFF2-40B4-BE49-F238E27FC236}">
                <a16:creationId xmlns:a16="http://schemas.microsoft.com/office/drawing/2014/main" id="{2D5EA71B-E1EB-6EC1-E3D8-F18F0CD86D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F62B01-EF5B-F5C8-B607-6FB61E5C8110}"/>
              </a:ext>
            </a:extLst>
          </p:cNvPr>
          <p:cNvSpPr>
            <a:spLocks noGrp="1"/>
          </p:cNvSpPr>
          <p:nvPr>
            <p:ph type="sldNum" sz="quarter" idx="12"/>
          </p:nvPr>
        </p:nvSpPr>
        <p:spPr/>
        <p:txBody>
          <a:bodyPr/>
          <a:lstStyle/>
          <a:p>
            <a:fld id="{857501EA-7665-4670-AE38-BA053939D353}" type="slidenum">
              <a:rPr lang="en-IN" smtClean="0"/>
              <a:t>‹#›</a:t>
            </a:fld>
            <a:endParaRPr lang="en-IN"/>
          </a:p>
        </p:txBody>
      </p:sp>
    </p:spTree>
    <p:extLst>
      <p:ext uri="{BB962C8B-B14F-4D97-AF65-F5344CB8AC3E}">
        <p14:creationId xmlns:p14="http://schemas.microsoft.com/office/powerpoint/2010/main" val="3587631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DF7E6-4D3D-A4C8-16CA-D258C41040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1FAD798-3932-2F1C-13CF-E1AC94E9D4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F80A847-9C9A-ABEB-0315-A677C2DA60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90C5FF-3496-3F99-68D3-00A7845E58CE}"/>
              </a:ext>
            </a:extLst>
          </p:cNvPr>
          <p:cNvSpPr>
            <a:spLocks noGrp="1"/>
          </p:cNvSpPr>
          <p:nvPr>
            <p:ph type="dt" sz="half" idx="10"/>
          </p:nvPr>
        </p:nvSpPr>
        <p:spPr/>
        <p:txBody>
          <a:bodyPr/>
          <a:lstStyle/>
          <a:p>
            <a:fld id="{6A402EA0-94D2-44B8-998C-DB96AFE37B03}" type="datetimeFigureOut">
              <a:rPr lang="en-IN" smtClean="0"/>
              <a:t>06-05-2024</a:t>
            </a:fld>
            <a:endParaRPr lang="en-IN"/>
          </a:p>
        </p:txBody>
      </p:sp>
      <p:sp>
        <p:nvSpPr>
          <p:cNvPr id="6" name="Footer Placeholder 5">
            <a:extLst>
              <a:ext uri="{FF2B5EF4-FFF2-40B4-BE49-F238E27FC236}">
                <a16:creationId xmlns:a16="http://schemas.microsoft.com/office/drawing/2014/main" id="{399607B2-CF60-5F94-CA65-0BAA988016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925AC0-1325-DDE2-FBE7-91A6F004B308}"/>
              </a:ext>
            </a:extLst>
          </p:cNvPr>
          <p:cNvSpPr>
            <a:spLocks noGrp="1"/>
          </p:cNvSpPr>
          <p:nvPr>
            <p:ph type="sldNum" sz="quarter" idx="12"/>
          </p:nvPr>
        </p:nvSpPr>
        <p:spPr/>
        <p:txBody>
          <a:bodyPr/>
          <a:lstStyle/>
          <a:p>
            <a:fld id="{857501EA-7665-4670-AE38-BA053939D353}" type="slidenum">
              <a:rPr lang="en-IN" smtClean="0"/>
              <a:t>‹#›</a:t>
            </a:fld>
            <a:endParaRPr lang="en-IN"/>
          </a:p>
        </p:txBody>
      </p:sp>
    </p:spTree>
    <p:extLst>
      <p:ext uri="{BB962C8B-B14F-4D97-AF65-F5344CB8AC3E}">
        <p14:creationId xmlns:p14="http://schemas.microsoft.com/office/powerpoint/2010/main" val="2480331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006B53-2429-C3FF-8050-10EC79B8DE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855C70-E927-9EA7-A8A4-CBB58A28FF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9A8ECC-4ACB-2AAE-F8B2-A980CAD7E9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A402EA0-94D2-44B8-998C-DB96AFE37B03}" type="datetimeFigureOut">
              <a:rPr lang="en-IN" smtClean="0"/>
              <a:t>06-05-2024</a:t>
            </a:fld>
            <a:endParaRPr lang="en-IN"/>
          </a:p>
        </p:txBody>
      </p:sp>
      <p:sp>
        <p:nvSpPr>
          <p:cNvPr id="5" name="Footer Placeholder 4">
            <a:extLst>
              <a:ext uri="{FF2B5EF4-FFF2-40B4-BE49-F238E27FC236}">
                <a16:creationId xmlns:a16="http://schemas.microsoft.com/office/drawing/2014/main" id="{361F1F61-4AE7-C105-566F-4BF57D0EF7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8941BAA1-22BF-69A8-7E36-C2D4C29F28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57501EA-7665-4670-AE38-BA053939D353}" type="slidenum">
              <a:rPr lang="en-IN" smtClean="0"/>
              <a:t>‹#›</a:t>
            </a:fld>
            <a:endParaRPr lang="en-IN"/>
          </a:p>
        </p:txBody>
      </p:sp>
    </p:spTree>
    <p:extLst>
      <p:ext uri="{BB962C8B-B14F-4D97-AF65-F5344CB8AC3E}">
        <p14:creationId xmlns:p14="http://schemas.microsoft.com/office/powerpoint/2010/main" val="11047757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465BE1D6-CF55-C62C-38AE-718CE29C2907}"/>
              </a:ext>
            </a:extLst>
          </p:cNvPr>
          <p:cNvSpPr/>
          <p:nvPr/>
        </p:nvSpPr>
        <p:spPr>
          <a:xfrm>
            <a:off x="3605699" y="126936"/>
            <a:ext cx="3420253" cy="52620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2">
                    <a:lumMod val="75000"/>
                    <a:lumOff val="25000"/>
                  </a:schemeClr>
                </a:solidFill>
              </a:rPr>
              <a:t>Learning Outcome: </a:t>
            </a:r>
            <a:r>
              <a:rPr lang="en-IN" sz="1100" dirty="0">
                <a:solidFill>
                  <a:srgbClr val="FF0000"/>
                </a:solidFill>
              </a:rPr>
              <a:t>Understand and apply the projection of one vector onto another</a:t>
            </a:r>
          </a:p>
        </p:txBody>
      </p:sp>
      <p:sp>
        <p:nvSpPr>
          <p:cNvPr id="5" name="Rectangle 4">
            <a:extLst>
              <a:ext uri="{FF2B5EF4-FFF2-40B4-BE49-F238E27FC236}">
                <a16:creationId xmlns:a16="http://schemas.microsoft.com/office/drawing/2014/main" id="{F7B90018-D952-47B3-BC2C-799EFB000AD9}"/>
              </a:ext>
            </a:extLst>
          </p:cNvPr>
          <p:cNvSpPr/>
          <p:nvPr/>
        </p:nvSpPr>
        <p:spPr>
          <a:xfrm>
            <a:off x="4348065" y="876009"/>
            <a:ext cx="1996751" cy="3638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accent6"/>
                </a:solidFill>
              </a:rPr>
              <a:t>Projection</a:t>
            </a:r>
            <a:r>
              <a:rPr lang="en-IN" sz="1050" dirty="0">
                <a:solidFill>
                  <a:schemeClr val="tx1"/>
                </a:solidFill>
              </a:rPr>
              <a:t> </a:t>
            </a:r>
            <a:r>
              <a:rPr lang="en-IN" sz="1050" dirty="0">
                <a:solidFill>
                  <a:srgbClr val="FF0000"/>
                </a:solidFill>
              </a:rPr>
              <a:t>(ET: 3 min)</a:t>
            </a:r>
          </a:p>
        </p:txBody>
      </p:sp>
      <p:sp>
        <p:nvSpPr>
          <p:cNvPr id="7" name="Rectangle 6">
            <a:extLst>
              <a:ext uri="{FF2B5EF4-FFF2-40B4-BE49-F238E27FC236}">
                <a16:creationId xmlns:a16="http://schemas.microsoft.com/office/drawing/2014/main" id="{765E18F5-41E3-A4E0-26D8-ED4E637612BF}"/>
              </a:ext>
            </a:extLst>
          </p:cNvPr>
          <p:cNvSpPr/>
          <p:nvPr/>
        </p:nvSpPr>
        <p:spPr>
          <a:xfrm>
            <a:off x="5702185" y="1428877"/>
            <a:ext cx="1582122" cy="3638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Norm of a Vector </a:t>
            </a:r>
            <a:r>
              <a:rPr lang="en-IN" sz="1050" dirty="0">
                <a:solidFill>
                  <a:srgbClr val="FF0000"/>
                </a:solidFill>
              </a:rPr>
              <a:t>(ET: 3 min)</a:t>
            </a:r>
            <a:endParaRPr lang="en-IN" sz="1050" dirty="0">
              <a:solidFill>
                <a:schemeClr val="tx1"/>
              </a:solidFill>
            </a:endParaRPr>
          </a:p>
        </p:txBody>
      </p:sp>
      <p:sp>
        <p:nvSpPr>
          <p:cNvPr id="9" name="Rectangle 8">
            <a:extLst>
              <a:ext uri="{FF2B5EF4-FFF2-40B4-BE49-F238E27FC236}">
                <a16:creationId xmlns:a16="http://schemas.microsoft.com/office/drawing/2014/main" id="{C3075497-AD57-E777-ADE3-6521B1328CB9}"/>
              </a:ext>
            </a:extLst>
          </p:cNvPr>
          <p:cNvSpPr/>
          <p:nvPr/>
        </p:nvSpPr>
        <p:spPr>
          <a:xfrm>
            <a:off x="765172" y="2056383"/>
            <a:ext cx="1216186" cy="50327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accent6"/>
                </a:solidFill>
              </a:rPr>
              <a:t>Modulus Conjugation </a:t>
            </a:r>
            <a:r>
              <a:rPr lang="en-IN" sz="1050" dirty="0">
                <a:solidFill>
                  <a:srgbClr val="FF0000"/>
                </a:solidFill>
              </a:rPr>
              <a:t>(ET: 4 min)</a:t>
            </a:r>
            <a:endParaRPr lang="en-IN" sz="1050" dirty="0">
              <a:solidFill>
                <a:schemeClr val="tx1"/>
              </a:solidFill>
            </a:endParaRPr>
          </a:p>
        </p:txBody>
      </p:sp>
      <p:cxnSp>
        <p:nvCxnSpPr>
          <p:cNvPr id="12" name="Straight Arrow Connector 11">
            <a:extLst>
              <a:ext uri="{FF2B5EF4-FFF2-40B4-BE49-F238E27FC236}">
                <a16:creationId xmlns:a16="http://schemas.microsoft.com/office/drawing/2014/main" id="{DF786932-BCA7-85D2-96DB-0379144ECE8A}"/>
              </a:ext>
            </a:extLst>
          </p:cNvPr>
          <p:cNvCxnSpPr>
            <a:cxnSpLocks/>
            <a:stCxn id="4" idx="4"/>
          </p:cNvCxnSpPr>
          <p:nvPr/>
        </p:nvCxnSpPr>
        <p:spPr>
          <a:xfrm>
            <a:off x="5315826" y="653144"/>
            <a:ext cx="0" cy="2332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0BDFBBCC-44F1-F6D9-2D9B-7383073C0F9C}"/>
              </a:ext>
            </a:extLst>
          </p:cNvPr>
          <p:cNvCxnSpPr>
            <a:cxnSpLocks/>
            <a:stCxn id="5" idx="2"/>
            <a:endCxn id="7" idx="0"/>
          </p:cNvCxnSpPr>
          <p:nvPr/>
        </p:nvCxnSpPr>
        <p:spPr>
          <a:xfrm>
            <a:off x="5346441" y="1239903"/>
            <a:ext cx="1146805" cy="18897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0484015B-6521-1E76-577C-DA4AF95187BC}"/>
              </a:ext>
            </a:extLst>
          </p:cNvPr>
          <p:cNvCxnSpPr>
            <a:cxnSpLocks/>
            <a:stCxn id="260" idx="2"/>
            <a:endCxn id="9" idx="0"/>
          </p:cNvCxnSpPr>
          <p:nvPr/>
        </p:nvCxnSpPr>
        <p:spPr>
          <a:xfrm flipH="1">
            <a:off x="1373265" y="1794064"/>
            <a:ext cx="351121" cy="2623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Rectangle 18">
            <a:extLst>
              <a:ext uri="{FF2B5EF4-FFF2-40B4-BE49-F238E27FC236}">
                <a16:creationId xmlns:a16="http://schemas.microsoft.com/office/drawing/2014/main" id="{6CFA4451-B6E9-8509-B718-E0A73F6FAEFF}"/>
              </a:ext>
            </a:extLst>
          </p:cNvPr>
          <p:cNvSpPr/>
          <p:nvPr/>
        </p:nvSpPr>
        <p:spPr>
          <a:xfrm>
            <a:off x="963814" y="813716"/>
            <a:ext cx="11088712" cy="492939"/>
          </a:xfrm>
          <a:prstGeom prst="rect">
            <a:avLst/>
          </a:prstGeom>
          <a:noFill/>
          <a:ln>
            <a:solidFill>
              <a:srgbClr val="00B05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3BB2C452-E333-AFDF-FBF4-EF02FB31E583}"/>
              </a:ext>
            </a:extLst>
          </p:cNvPr>
          <p:cNvSpPr/>
          <p:nvPr/>
        </p:nvSpPr>
        <p:spPr>
          <a:xfrm>
            <a:off x="9729067" y="786259"/>
            <a:ext cx="2491261" cy="62884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accent1">
                    <a:lumMod val="60000"/>
                    <a:lumOff val="40000"/>
                  </a:schemeClr>
                </a:solidFill>
              </a:rPr>
              <a:t>Mandatory cells to complete the learning outcome </a:t>
            </a:r>
            <a:endParaRPr lang="en-IN" sz="1050" dirty="0">
              <a:solidFill>
                <a:schemeClr val="accent5">
                  <a:lumMod val="75000"/>
                </a:schemeClr>
              </a:solidFill>
            </a:endParaRPr>
          </a:p>
        </p:txBody>
      </p:sp>
      <p:sp>
        <p:nvSpPr>
          <p:cNvPr id="21" name="Rectangle 20">
            <a:extLst>
              <a:ext uri="{FF2B5EF4-FFF2-40B4-BE49-F238E27FC236}">
                <a16:creationId xmlns:a16="http://schemas.microsoft.com/office/drawing/2014/main" id="{36327652-FA81-86D9-45FA-5C7A89F2D47B}"/>
              </a:ext>
            </a:extLst>
          </p:cNvPr>
          <p:cNvSpPr/>
          <p:nvPr/>
        </p:nvSpPr>
        <p:spPr>
          <a:xfrm>
            <a:off x="344257" y="1378343"/>
            <a:ext cx="11708271" cy="468539"/>
          </a:xfrm>
          <a:prstGeom prst="rect">
            <a:avLst/>
          </a:prstGeom>
          <a:noFill/>
          <a:ln>
            <a:solidFill>
              <a:srgbClr val="00B05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4F2F7AF7-E00E-2D20-B59E-F73D45F2C185}"/>
              </a:ext>
            </a:extLst>
          </p:cNvPr>
          <p:cNvSpPr/>
          <p:nvPr/>
        </p:nvSpPr>
        <p:spPr>
          <a:xfrm>
            <a:off x="9839523" y="1405055"/>
            <a:ext cx="2270348" cy="42298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accent1">
                    <a:lumMod val="60000"/>
                    <a:lumOff val="40000"/>
                  </a:schemeClr>
                </a:solidFill>
              </a:rPr>
              <a:t>Level 1 Dependency cells </a:t>
            </a:r>
            <a:endParaRPr lang="en-IN" sz="1050" dirty="0">
              <a:solidFill>
                <a:schemeClr val="accent5">
                  <a:lumMod val="75000"/>
                </a:schemeClr>
              </a:solidFill>
            </a:endParaRPr>
          </a:p>
        </p:txBody>
      </p:sp>
      <p:sp>
        <p:nvSpPr>
          <p:cNvPr id="23" name="Rectangle 22">
            <a:extLst>
              <a:ext uri="{FF2B5EF4-FFF2-40B4-BE49-F238E27FC236}">
                <a16:creationId xmlns:a16="http://schemas.microsoft.com/office/drawing/2014/main" id="{295C88A8-EA8D-59F2-C21E-5A5FCD1AEE60}"/>
              </a:ext>
            </a:extLst>
          </p:cNvPr>
          <p:cNvSpPr/>
          <p:nvPr/>
        </p:nvSpPr>
        <p:spPr>
          <a:xfrm>
            <a:off x="10130914" y="2111893"/>
            <a:ext cx="1726160" cy="32707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accent1">
                    <a:lumMod val="60000"/>
                    <a:lumOff val="40000"/>
                  </a:schemeClr>
                </a:solidFill>
              </a:rPr>
              <a:t>Level 2 Dependency Cells </a:t>
            </a:r>
          </a:p>
        </p:txBody>
      </p:sp>
      <p:sp>
        <p:nvSpPr>
          <p:cNvPr id="24" name="Rectangle 23">
            <a:extLst>
              <a:ext uri="{FF2B5EF4-FFF2-40B4-BE49-F238E27FC236}">
                <a16:creationId xmlns:a16="http://schemas.microsoft.com/office/drawing/2014/main" id="{F89907F1-63C8-DA97-906C-63C6FA6CC823}"/>
              </a:ext>
            </a:extLst>
          </p:cNvPr>
          <p:cNvSpPr/>
          <p:nvPr/>
        </p:nvSpPr>
        <p:spPr>
          <a:xfrm>
            <a:off x="10121583" y="2776336"/>
            <a:ext cx="1726160" cy="50327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accent1">
                    <a:lumMod val="60000"/>
                    <a:lumOff val="40000"/>
                  </a:schemeClr>
                </a:solidFill>
              </a:rPr>
              <a:t>Level 3 Dependency Cells </a:t>
            </a:r>
          </a:p>
        </p:txBody>
      </p:sp>
      <p:sp>
        <p:nvSpPr>
          <p:cNvPr id="25" name="Rectangle 24">
            <a:extLst>
              <a:ext uri="{FF2B5EF4-FFF2-40B4-BE49-F238E27FC236}">
                <a16:creationId xmlns:a16="http://schemas.microsoft.com/office/drawing/2014/main" id="{2F479780-AD3E-0D18-142C-2F44CF89AFEA}"/>
              </a:ext>
            </a:extLst>
          </p:cNvPr>
          <p:cNvSpPr/>
          <p:nvPr/>
        </p:nvSpPr>
        <p:spPr>
          <a:xfrm>
            <a:off x="10121583" y="3370493"/>
            <a:ext cx="1726160" cy="50327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accent1">
                    <a:lumMod val="60000"/>
                    <a:lumOff val="40000"/>
                  </a:schemeClr>
                </a:solidFill>
              </a:rPr>
              <a:t>Level 4 Dependency Cells</a:t>
            </a:r>
            <a:r>
              <a:rPr lang="en-IN" sz="1050" dirty="0">
                <a:solidFill>
                  <a:schemeClr val="accent5">
                    <a:lumMod val="75000"/>
                  </a:schemeClr>
                </a:solidFill>
              </a:rPr>
              <a:t> </a:t>
            </a:r>
            <a:endParaRPr lang="en-IN" sz="1050" dirty="0">
              <a:solidFill>
                <a:schemeClr val="accent1">
                  <a:lumMod val="60000"/>
                  <a:lumOff val="40000"/>
                </a:schemeClr>
              </a:solidFill>
            </a:endParaRPr>
          </a:p>
        </p:txBody>
      </p:sp>
      <p:sp>
        <p:nvSpPr>
          <p:cNvPr id="33" name="Rectangle 32">
            <a:extLst>
              <a:ext uri="{FF2B5EF4-FFF2-40B4-BE49-F238E27FC236}">
                <a16:creationId xmlns:a16="http://schemas.microsoft.com/office/drawing/2014/main" id="{EB44C7CA-36B9-9FF2-0FC0-73B0DCE471F7}"/>
              </a:ext>
            </a:extLst>
          </p:cNvPr>
          <p:cNvSpPr/>
          <p:nvPr/>
        </p:nvSpPr>
        <p:spPr>
          <a:xfrm>
            <a:off x="8174720" y="1444990"/>
            <a:ext cx="1582122" cy="3638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Orthogonal Basis </a:t>
            </a:r>
            <a:r>
              <a:rPr lang="en-IN" sz="1050" dirty="0">
                <a:solidFill>
                  <a:srgbClr val="FF0000"/>
                </a:solidFill>
              </a:rPr>
              <a:t>(ET: 4 min)</a:t>
            </a:r>
            <a:endParaRPr lang="en-IN" sz="1050" dirty="0">
              <a:solidFill>
                <a:schemeClr val="tx1"/>
              </a:solidFill>
            </a:endParaRPr>
          </a:p>
        </p:txBody>
      </p:sp>
      <p:cxnSp>
        <p:nvCxnSpPr>
          <p:cNvPr id="35" name="Straight Arrow Connector 34">
            <a:extLst>
              <a:ext uri="{FF2B5EF4-FFF2-40B4-BE49-F238E27FC236}">
                <a16:creationId xmlns:a16="http://schemas.microsoft.com/office/drawing/2014/main" id="{5B81EAB1-89DB-DE40-0585-F30DB1E91F2B}"/>
              </a:ext>
            </a:extLst>
          </p:cNvPr>
          <p:cNvCxnSpPr>
            <a:cxnSpLocks/>
            <a:stCxn id="5" idx="2"/>
            <a:endCxn id="33" idx="0"/>
          </p:cNvCxnSpPr>
          <p:nvPr/>
        </p:nvCxnSpPr>
        <p:spPr>
          <a:xfrm>
            <a:off x="5346441" y="1239903"/>
            <a:ext cx="3619340" cy="2050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1" name="Rectangle 50">
            <a:extLst>
              <a:ext uri="{FF2B5EF4-FFF2-40B4-BE49-F238E27FC236}">
                <a16:creationId xmlns:a16="http://schemas.microsoft.com/office/drawing/2014/main" id="{F764A44B-894C-98E7-D3FB-D190C0C01A52}"/>
              </a:ext>
            </a:extLst>
          </p:cNvPr>
          <p:cNvSpPr/>
          <p:nvPr/>
        </p:nvSpPr>
        <p:spPr>
          <a:xfrm>
            <a:off x="530591" y="2821867"/>
            <a:ext cx="1535650" cy="3638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rgbClr val="00B050"/>
                </a:solidFill>
              </a:rPr>
              <a:t>Complex Numbers </a:t>
            </a:r>
            <a:r>
              <a:rPr lang="en-IN" sz="1050" dirty="0">
                <a:solidFill>
                  <a:srgbClr val="FF0000"/>
                </a:solidFill>
              </a:rPr>
              <a:t>(ET: 2 min)</a:t>
            </a:r>
            <a:endParaRPr lang="en-IN" sz="1050" dirty="0">
              <a:solidFill>
                <a:schemeClr val="tx1"/>
              </a:solidFill>
            </a:endParaRPr>
          </a:p>
        </p:txBody>
      </p:sp>
      <p:sp>
        <p:nvSpPr>
          <p:cNvPr id="52" name="Rectangle 51">
            <a:extLst>
              <a:ext uri="{FF2B5EF4-FFF2-40B4-BE49-F238E27FC236}">
                <a16:creationId xmlns:a16="http://schemas.microsoft.com/office/drawing/2014/main" id="{2F60BD04-742C-786B-44EF-4F2D0870AEA3}"/>
              </a:ext>
            </a:extLst>
          </p:cNvPr>
          <p:cNvSpPr/>
          <p:nvPr/>
        </p:nvSpPr>
        <p:spPr>
          <a:xfrm>
            <a:off x="484119" y="3945345"/>
            <a:ext cx="1582122" cy="29678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rgbClr val="00B050"/>
                </a:solidFill>
              </a:rPr>
              <a:t>Background</a:t>
            </a:r>
            <a:r>
              <a:rPr lang="en-IN" sz="1050" dirty="0">
                <a:solidFill>
                  <a:schemeClr val="tx1"/>
                </a:solidFill>
              </a:rPr>
              <a:t> </a:t>
            </a:r>
            <a:r>
              <a:rPr lang="en-IN" sz="1050" dirty="0">
                <a:solidFill>
                  <a:srgbClr val="FF0000"/>
                </a:solidFill>
              </a:rPr>
              <a:t>(ET: 2 min)</a:t>
            </a:r>
            <a:endParaRPr lang="en-IN" sz="1050" dirty="0">
              <a:solidFill>
                <a:schemeClr val="tx1"/>
              </a:solidFill>
            </a:endParaRPr>
          </a:p>
        </p:txBody>
      </p:sp>
      <p:sp>
        <p:nvSpPr>
          <p:cNvPr id="53" name="Rectangle 52">
            <a:extLst>
              <a:ext uri="{FF2B5EF4-FFF2-40B4-BE49-F238E27FC236}">
                <a16:creationId xmlns:a16="http://schemas.microsoft.com/office/drawing/2014/main" id="{DF4F4622-BFD9-4E22-575D-97E3D0993F6C}"/>
              </a:ext>
            </a:extLst>
          </p:cNvPr>
          <p:cNvSpPr/>
          <p:nvPr/>
        </p:nvSpPr>
        <p:spPr>
          <a:xfrm>
            <a:off x="278186" y="3426397"/>
            <a:ext cx="1993989" cy="29678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rgbClr val="00B050"/>
                </a:solidFill>
              </a:rPr>
              <a:t>Imaginary Numbers </a:t>
            </a:r>
            <a:r>
              <a:rPr lang="en-IN" sz="1050" dirty="0">
                <a:solidFill>
                  <a:srgbClr val="FF0000"/>
                </a:solidFill>
              </a:rPr>
              <a:t>(ET: 3 min)</a:t>
            </a:r>
            <a:endParaRPr lang="en-IN" sz="1050" dirty="0">
              <a:solidFill>
                <a:schemeClr val="tx1"/>
              </a:solidFill>
            </a:endParaRPr>
          </a:p>
        </p:txBody>
      </p:sp>
      <p:cxnSp>
        <p:nvCxnSpPr>
          <p:cNvPr id="62" name="Straight Arrow Connector 61">
            <a:extLst>
              <a:ext uri="{FF2B5EF4-FFF2-40B4-BE49-F238E27FC236}">
                <a16:creationId xmlns:a16="http://schemas.microsoft.com/office/drawing/2014/main" id="{D4CE9169-3E95-1C27-7C08-D3669EA993F2}"/>
              </a:ext>
            </a:extLst>
          </p:cNvPr>
          <p:cNvCxnSpPr>
            <a:cxnSpLocks/>
            <a:endCxn id="51" idx="0"/>
          </p:cNvCxnSpPr>
          <p:nvPr/>
        </p:nvCxnSpPr>
        <p:spPr>
          <a:xfrm>
            <a:off x="1288151" y="2586874"/>
            <a:ext cx="10265" cy="2349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5" name="Straight Arrow Connector 64">
            <a:extLst>
              <a:ext uri="{FF2B5EF4-FFF2-40B4-BE49-F238E27FC236}">
                <a16:creationId xmlns:a16="http://schemas.microsoft.com/office/drawing/2014/main" id="{241F7961-A037-C17F-D58D-3C159FFC24F5}"/>
              </a:ext>
            </a:extLst>
          </p:cNvPr>
          <p:cNvCxnSpPr>
            <a:cxnSpLocks/>
            <a:stCxn id="51" idx="2"/>
            <a:endCxn id="53" idx="0"/>
          </p:cNvCxnSpPr>
          <p:nvPr/>
        </p:nvCxnSpPr>
        <p:spPr>
          <a:xfrm flipH="1">
            <a:off x="1275181" y="3185761"/>
            <a:ext cx="23235" cy="2406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8" name="Straight Arrow Connector 67">
            <a:extLst>
              <a:ext uri="{FF2B5EF4-FFF2-40B4-BE49-F238E27FC236}">
                <a16:creationId xmlns:a16="http://schemas.microsoft.com/office/drawing/2014/main" id="{8185BDBA-E9B9-4CB3-2B23-3C33BE0987CB}"/>
              </a:ext>
            </a:extLst>
          </p:cNvPr>
          <p:cNvCxnSpPr>
            <a:cxnSpLocks/>
            <a:stCxn id="53" idx="2"/>
            <a:endCxn id="52" idx="0"/>
          </p:cNvCxnSpPr>
          <p:nvPr/>
        </p:nvCxnSpPr>
        <p:spPr>
          <a:xfrm flipH="1">
            <a:off x="1275180" y="3723183"/>
            <a:ext cx="1" cy="2221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4" name="Rectangle 223">
            <a:extLst>
              <a:ext uri="{FF2B5EF4-FFF2-40B4-BE49-F238E27FC236}">
                <a16:creationId xmlns:a16="http://schemas.microsoft.com/office/drawing/2014/main" id="{7E5299CE-D1B9-3A11-5149-8BC7F250610C}"/>
              </a:ext>
            </a:extLst>
          </p:cNvPr>
          <p:cNvSpPr/>
          <p:nvPr/>
        </p:nvSpPr>
        <p:spPr>
          <a:xfrm>
            <a:off x="344257" y="1959114"/>
            <a:ext cx="11708269" cy="617323"/>
          </a:xfrm>
          <a:prstGeom prst="rect">
            <a:avLst/>
          </a:prstGeom>
          <a:noFill/>
          <a:ln>
            <a:solidFill>
              <a:srgbClr val="00B05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5" name="Rectangle 224">
            <a:extLst>
              <a:ext uri="{FF2B5EF4-FFF2-40B4-BE49-F238E27FC236}">
                <a16:creationId xmlns:a16="http://schemas.microsoft.com/office/drawing/2014/main" id="{8896242E-D13C-3640-989E-215D5F4A3FFF}"/>
              </a:ext>
            </a:extLst>
          </p:cNvPr>
          <p:cNvSpPr/>
          <p:nvPr/>
        </p:nvSpPr>
        <p:spPr>
          <a:xfrm>
            <a:off x="327275" y="2724703"/>
            <a:ext cx="11708271" cy="640217"/>
          </a:xfrm>
          <a:prstGeom prst="rect">
            <a:avLst/>
          </a:prstGeom>
          <a:noFill/>
          <a:ln>
            <a:solidFill>
              <a:srgbClr val="00B05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0" name="Rectangle 259">
            <a:extLst>
              <a:ext uri="{FF2B5EF4-FFF2-40B4-BE49-F238E27FC236}">
                <a16:creationId xmlns:a16="http://schemas.microsoft.com/office/drawing/2014/main" id="{DF0DEB58-B654-DA1C-D24B-73FC08DBB248}"/>
              </a:ext>
            </a:extLst>
          </p:cNvPr>
          <p:cNvSpPr/>
          <p:nvPr/>
        </p:nvSpPr>
        <p:spPr>
          <a:xfrm>
            <a:off x="933325" y="1430170"/>
            <a:ext cx="1582122" cy="3638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accent6"/>
                </a:solidFill>
              </a:rPr>
              <a:t>Polar representation </a:t>
            </a:r>
            <a:r>
              <a:rPr lang="en-IN" sz="1050" dirty="0">
                <a:solidFill>
                  <a:srgbClr val="FF0000"/>
                </a:solidFill>
              </a:rPr>
              <a:t>(ET: 2 min) </a:t>
            </a:r>
            <a:endParaRPr lang="en-IN" sz="1050" dirty="0">
              <a:solidFill>
                <a:schemeClr val="tx1"/>
              </a:solidFill>
            </a:endParaRPr>
          </a:p>
        </p:txBody>
      </p:sp>
      <p:cxnSp>
        <p:nvCxnSpPr>
          <p:cNvPr id="261" name="Straight Arrow Connector 260">
            <a:extLst>
              <a:ext uri="{FF2B5EF4-FFF2-40B4-BE49-F238E27FC236}">
                <a16:creationId xmlns:a16="http://schemas.microsoft.com/office/drawing/2014/main" id="{A23B96A2-4703-2506-D148-8EB485E70A00}"/>
              </a:ext>
            </a:extLst>
          </p:cNvPr>
          <p:cNvCxnSpPr>
            <a:cxnSpLocks/>
            <a:stCxn id="5" idx="2"/>
            <a:endCxn id="260" idx="0"/>
          </p:cNvCxnSpPr>
          <p:nvPr/>
        </p:nvCxnSpPr>
        <p:spPr>
          <a:xfrm flipH="1">
            <a:off x="1724386" y="1239903"/>
            <a:ext cx="3622055" cy="1902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2" name="Rectangle 261">
            <a:extLst>
              <a:ext uri="{FF2B5EF4-FFF2-40B4-BE49-F238E27FC236}">
                <a16:creationId xmlns:a16="http://schemas.microsoft.com/office/drawing/2014/main" id="{7C8EAD32-F4DE-5216-C852-90D286E3920C}"/>
              </a:ext>
            </a:extLst>
          </p:cNvPr>
          <p:cNvSpPr/>
          <p:nvPr/>
        </p:nvSpPr>
        <p:spPr>
          <a:xfrm>
            <a:off x="3444813" y="1406758"/>
            <a:ext cx="1582122" cy="3638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Inner Product </a:t>
            </a:r>
            <a:r>
              <a:rPr lang="en-IN" sz="1050" dirty="0">
                <a:solidFill>
                  <a:srgbClr val="FF0000"/>
                </a:solidFill>
              </a:rPr>
              <a:t>(ET: 3 min)</a:t>
            </a:r>
            <a:endParaRPr lang="en-IN" sz="1050" dirty="0">
              <a:solidFill>
                <a:schemeClr val="tx1"/>
              </a:solidFill>
            </a:endParaRPr>
          </a:p>
        </p:txBody>
      </p:sp>
      <p:cxnSp>
        <p:nvCxnSpPr>
          <p:cNvPr id="263" name="Straight Arrow Connector 262">
            <a:extLst>
              <a:ext uri="{FF2B5EF4-FFF2-40B4-BE49-F238E27FC236}">
                <a16:creationId xmlns:a16="http://schemas.microsoft.com/office/drawing/2014/main" id="{408A42E3-8FFB-C073-9F66-CA3E9A6BFF6D}"/>
              </a:ext>
            </a:extLst>
          </p:cNvPr>
          <p:cNvCxnSpPr>
            <a:cxnSpLocks/>
            <a:stCxn id="5" idx="2"/>
          </p:cNvCxnSpPr>
          <p:nvPr/>
        </p:nvCxnSpPr>
        <p:spPr>
          <a:xfrm flipH="1">
            <a:off x="4454004" y="1239903"/>
            <a:ext cx="892437" cy="15229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3" name="Rectangle 282">
            <a:extLst>
              <a:ext uri="{FF2B5EF4-FFF2-40B4-BE49-F238E27FC236}">
                <a16:creationId xmlns:a16="http://schemas.microsoft.com/office/drawing/2014/main" id="{7D23DF68-FFC8-CE46-0ECF-4F684A8C94B1}"/>
              </a:ext>
            </a:extLst>
          </p:cNvPr>
          <p:cNvSpPr/>
          <p:nvPr/>
        </p:nvSpPr>
        <p:spPr>
          <a:xfrm>
            <a:off x="2212978" y="2124601"/>
            <a:ext cx="2241026" cy="29678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Complex Vector Spaces </a:t>
            </a:r>
            <a:r>
              <a:rPr lang="en-IN" sz="1050" dirty="0">
                <a:solidFill>
                  <a:srgbClr val="FF0000"/>
                </a:solidFill>
              </a:rPr>
              <a:t>(ET: 3 min)</a:t>
            </a:r>
            <a:endParaRPr lang="en-IN" sz="1050" dirty="0">
              <a:solidFill>
                <a:schemeClr val="tx1"/>
              </a:solidFill>
            </a:endParaRPr>
          </a:p>
        </p:txBody>
      </p:sp>
      <p:cxnSp>
        <p:nvCxnSpPr>
          <p:cNvPr id="284" name="Straight Arrow Connector 283">
            <a:extLst>
              <a:ext uri="{FF2B5EF4-FFF2-40B4-BE49-F238E27FC236}">
                <a16:creationId xmlns:a16="http://schemas.microsoft.com/office/drawing/2014/main" id="{B208F534-8832-2EFA-FF3D-F866CDDC1FD4}"/>
              </a:ext>
            </a:extLst>
          </p:cNvPr>
          <p:cNvCxnSpPr>
            <a:cxnSpLocks/>
            <a:stCxn id="262" idx="2"/>
            <a:endCxn id="283" idx="0"/>
          </p:cNvCxnSpPr>
          <p:nvPr/>
        </p:nvCxnSpPr>
        <p:spPr>
          <a:xfrm flipH="1">
            <a:off x="3333491" y="1770652"/>
            <a:ext cx="902383" cy="35394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5" name="Rectangle 284">
            <a:extLst>
              <a:ext uri="{FF2B5EF4-FFF2-40B4-BE49-F238E27FC236}">
                <a16:creationId xmlns:a16="http://schemas.microsoft.com/office/drawing/2014/main" id="{A3532863-9AEB-21CF-8499-20E3C092E9BF}"/>
              </a:ext>
            </a:extLst>
          </p:cNvPr>
          <p:cNvSpPr/>
          <p:nvPr/>
        </p:nvSpPr>
        <p:spPr>
          <a:xfrm>
            <a:off x="2405605" y="2883129"/>
            <a:ext cx="1548594" cy="3638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Operations of Complex Vectors</a:t>
            </a:r>
            <a:r>
              <a:rPr lang="en-IN" sz="1050" dirty="0">
                <a:solidFill>
                  <a:srgbClr val="FF0000"/>
                </a:solidFill>
              </a:rPr>
              <a:t> (ET: 3 min)</a:t>
            </a:r>
            <a:endParaRPr lang="en-IN" sz="1050" dirty="0">
              <a:solidFill>
                <a:schemeClr val="tx1"/>
              </a:solidFill>
            </a:endParaRPr>
          </a:p>
        </p:txBody>
      </p:sp>
      <p:cxnSp>
        <p:nvCxnSpPr>
          <p:cNvPr id="286" name="Straight Arrow Connector 285">
            <a:extLst>
              <a:ext uri="{FF2B5EF4-FFF2-40B4-BE49-F238E27FC236}">
                <a16:creationId xmlns:a16="http://schemas.microsoft.com/office/drawing/2014/main" id="{D4527D77-61CB-570A-345E-59E6C776A757}"/>
              </a:ext>
            </a:extLst>
          </p:cNvPr>
          <p:cNvCxnSpPr>
            <a:cxnSpLocks/>
            <a:stCxn id="283" idx="2"/>
            <a:endCxn id="285" idx="0"/>
          </p:cNvCxnSpPr>
          <p:nvPr/>
        </p:nvCxnSpPr>
        <p:spPr>
          <a:xfrm flipH="1">
            <a:off x="3179902" y="2421387"/>
            <a:ext cx="153589" cy="4617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7" name="Rectangle 286">
            <a:extLst>
              <a:ext uri="{FF2B5EF4-FFF2-40B4-BE49-F238E27FC236}">
                <a16:creationId xmlns:a16="http://schemas.microsoft.com/office/drawing/2014/main" id="{EE22C081-A679-1B16-C7A4-26FCC37C37C3}"/>
              </a:ext>
            </a:extLst>
          </p:cNvPr>
          <p:cNvSpPr/>
          <p:nvPr/>
        </p:nvSpPr>
        <p:spPr>
          <a:xfrm>
            <a:off x="4047542" y="2883129"/>
            <a:ext cx="1179725" cy="3638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Operations with scalar</a:t>
            </a:r>
            <a:r>
              <a:rPr lang="en-IN" sz="1050" dirty="0">
                <a:solidFill>
                  <a:srgbClr val="FF0000"/>
                </a:solidFill>
              </a:rPr>
              <a:t> (ET: 3 min)</a:t>
            </a:r>
            <a:endParaRPr lang="en-IN" sz="1050" dirty="0">
              <a:solidFill>
                <a:schemeClr val="tx1"/>
              </a:solidFill>
            </a:endParaRPr>
          </a:p>
        </p:txBody>
      </p:sp>
      <p:cxnSp>
        <p:nvCxnSpPr>
          <p:cNvPr id="288" name="Straight Arrow Connector 287">
            <a:extLst>
              <a:ext uri="{FF2B5EF4-FFF2-40B4-BE49-F238E27FC236}">
                <a16:creationId xmlns:a16="http://schemas.microsoft.com/office/drawing/2014/main" id="{7B531335-63D6-357F-74A6-E78C17240727}"/>
              </a:ext>
            </a:extLst>
          </p:cNvPr>
          <p:cNvCxnSpPr>
            <a:cxnSpLocks/>
            <a:stCxn id="283" idx="2"/>
            <a:endCxn id="287" idx="0"/>
          </p:cNvCxnSpPr>
          <p:nvPr/>
        </p:nvCxnSpPr>
        <p:spPr>
          <a:xfrm>
            <a:off x="3333491" y="2421387"/>
            <a:ext cx="1303914" cy="4617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9" name="Rectangle 288">
            <a:extLst>
              <a:ext uri="{FF2B5EF4-FFF2-40B4-BE49-F238E27FC236}">
                <a16:creationId xmlns:a16="http://schemas.microsoft.com/office/drawing/2014/main" id="{0CE15F2C-0B76-6E46-EEC8-22DE1DA99101}"/>
              </a:ext>
            </a:extLst>
          </p:cNvPr>
          <p:cNvSpPr/>
          <p:nvPr/>
        </p:nvSpPr>
        <p:spPr>
          <a:xfrm>
            <a:off x="5424907" y="2848109"/>
            <a:ext cx="1179725" cy="3638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Additive Inverse </a:t>
            </a:r>
            <a:r>
              <a:rPr lang="en-IN" sz="1050" dirty="0">
                <a:solidFill>
                  <a:srgbClr val="FF0000"/>
                </a:solidFill>
              </a:rPr>
              <a:t>(ET: 1 min)</a:t>
            </a:r>
            <a:endParaRPr lang="en-IN" sz="1050" dirty="0">
              <a:solidFill>
                <a:schemeClr val="tx1"/>
              </a:solidFill>
            </a:endParaRPr>
          </a:p>
        </p:txBody>
      </p:sp>
      <p:cxnSp>
        <p:nvCxnSpPr>
          <p:cNvPr id="290" name="Straight Arrow Connector 289">
            <a:extLst>
              <a:ext uri="{FF2B5EF4-FFF2-40B4-BE49-F238E27FC236}">
                <a16:creationId xmlns:a16="http://schemas.microsoft.com/office/drawing/2014/main" id="{ADFF07A1-86F9-9B6E-6BC2-A59F5B4B5311}"/>
              </a:ext>
            </a:extLst>
          </p:cNvPr>
          <p:cNvCxnSpPr>
            <a:cxnSpLocks/>
            <a:stCxn id="283" idx="2"/>
            <a:endCxn id="289" idx="0"/>
          </p:cNvCxnSpPr>
          <p:nvPr/>
        </p:nvCxnSpPr>
        <p:spPr>
          <a:xfrm>
            <a:off x="3333491" y="2421387"/>
            <a:ext cx="2681279" cy="42672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93" name="Rectangle 292">
            <a:extLst>
              <a:ext uri="{FF2B5EF4-FFF2-40B4-BE49-F238E27FC236}">
                <a16:creationId xmlns:a16="http://schemas.microsoft.com/office/drawing/2014/main" id="{7C771F09-61CB-007C-15AB-15C15C6950BE}"/>
              </a:ext>
            </a:extLst>
          </p:cNvPr>
          <p:cNvSpPr/>
          <p:nvPr/>
        </p:nvSpPr>
        <p:spPr>
          <a:xfrm>
            <a:off x="4790994" y="2101478"/>
            <a:ext cx="1081752" cy="3638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Inner product</a:t>
            </a:r>
            <a:r>
              <a:rPr lang="en-IN" sz="1050" dirty="0">
                <a:solidFill>
                  <a:srgbClr val="FF0000"/>
                </a:solidFill>
              </a:rPr>
              <a:t> (ET: 3 min)</a:t>
            </a:r>
            <a:endParaRPr lang="en-IN" sz="1050" dirty="0">
              <a:solidFill>
                <a:schemeClr val="tx1"/>
              </a:solidFill>
            </a:endParaRPr>
          </a:p>
        </p:txBody>
      </p:sp>
      <p:cxnSp>
        <p:nvCxnSpPr>
          <p:cNvPr id="294" name="Straight Arrow Connector 293">
            <a:extLst>
              <a:ext uri="{FF2B5EF4-FFF2-40B4-BE49-F238E27FC236}">
                <a16:creationId xmlns:a16="http://schemas.microsoft.com/office/drawing/2014/main" id="{E2F7D769-DDB3-049D-C45E-9A8AC764276B}"/>
              </a:ext>
            </a:extLst>
          </p:cNvPr>
          <p:cNvCxnSpPr>
            <a:cxnSpLocks/>
            <a:endCxn id="293" idx="0"/>
          </p:cNvCxnSpPr>
          <p:nvPr/>
        </p:nvCxnSpPr>
        <p:spPr>
          <a:xfrm flipH="1">
            <a:off x="5331870" y="1807002"/>
            <a:ext cx="1172477" cy="2944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95" name="Rectangle 294">
            <a:extLst>
              <a:ext uri="{FF2B5EF4-FFF2-40B4-BE49-F238E27FC236}">
                <a16:creationId xmlns:a16="http://schemas.microsoft.com/office/drawing/2014/main" id="{D743D963-EA48-2F37-208F-18BD5F928B36}"/>
              </a:ext>
            </a:extLst>
          </p:cNvPr>
          <p:cNvSpPr/>
          <p:nvPr/>
        </p:nvSpPr>
        <p:spPr>
          <a:xfrm>
            <a:off x="6134702" y="2121958"/>
            <a:ext cx="1341448" cy="3638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Properties Inner Product</a:t>
            </a:r>
            <a:r>
              <a:rPr lang="en-IN" sz="1050" dirty="0">
                <a:solidFill>
                  <a:srgbClr val="FF0000"/>
                </a:solidFill>
              </a:rPr>
              <a:t>(ET: 3 min)</a:t>
            </a:r>
            <a:endParaRPr lang="en-IN" sz="1050" dirty="0">
              <a:solidFill>
                <a:schemeClr val="tx1"/>
              </a:solidFill>
            </a:endParaRPr>
          </a:p>
        </p:txBody>
      </p:sp>
      <p:cxnSp>
        <p:nvCxnSpPr>
          <p:cNvPr id="296" name="Straight Arrow Connector 295">
            <a:extLst>
              <a:ext uri="{FF2B5EF4-FFF2-40B4-BE49-F238E27FC236}">
                <a16:creationId xmlns:a16="http://schemas.microsoft.com/office/drawing/2014/main" id="{5398AA00-08B2-A5C7-FB53-D367966CDD5B}"/>
              </a:ext>
            </a:extLst>
          </p:cNvPr>
          <p:cNvCxnSpPr>
            <a:cxnSpLocks/>
            <a:endCxn id="295" idx="0"/>
          </p:cNvCxnSpPr>
          <p:nvPr/>
        </p:nvCxnSpPr>
        <p:spPr>
          <a:xfrm>
            <a:off x="6504347" y="1798998"/>
            <a:ext cx="301079" cy="3229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97" name="Rectangle 296">
            <a:extLst>
              <a:ext uri="{FF2B5EF4-FFF2-40B4-BE49-F238E27FC236}">
                <a16:creationId xmlns:a16="http://schemas.microsoft.com/office/drawing/2014/main" id="{C7A77BC7-B7C8-C845-06FD-E31BF4FAAF23}"/>
              </a:ext>
            </a:extLst>
          </p:cNvPr>
          <p:cNvSpPr/>
          <p:nvPr/>
        </p:nvSpPr>
        <p:spPr>
          <a:xfrm>
            <a:off x="7512067" y="2086938"/>
            <a:ext cx="1341448" cy="3638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Examples Inner Product</a:t>
            </a:r>
            <a:r>
              <a:rPr lang="en-IN" sz="1050" dirty="0">
                <a:solidFill>
                  <a:srgbClr val="FF0000"/>
                </a:solidFill>
              </a:rPr>
              <a:t> (ET: 5 min)</a:t>
            </a:r>
            <a:endParaRPr lang="en-IN" sz="1050" dirty="0">
              <a:solidFill>
                <a:schemeClr val="tx1"/>
              </a:solidFill>
            </a:endParaRPr>
          </a:p>
        </p:txBody>
      </p:sp>
      <p:cxnSp>
        <p:nvCxnSpPr>
          <p:cNvPr id="298" name="Straight Arrow Connector 297">
            <a:extLst>
              <a:ext uri="{FF2B5EF4-FFF2-40B4-BE49-F238E27FC236}">
                <a16:creationId xmlns:a16="http://schemas.microsoft.com/office/drawing/2014/main" id="{36571EFE-4AD1-85B6-A530-AF75CC790EA7}"/>
              </a:ext>
            </a:extLst>
          </p:cNvPr>
          <p:cNvCxnSpPr>
            <a:cxnSpLocks/>
            <a:endCxn id="297" idx="0"/>
          </p:cNvCxnSpPr>
          <p:nvPr/>
        </p:nvCxnSpPr>
        <p:spPr>
          <a:xfrm>
            <a:off x="6504347" y="1798998"/>
            <a:ext cx="1678444" cy="2879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11" name="Rectangle 310">
            <a:extLst>
              <a:ext uri="{FF2B5EF4-FFF2-40B4-BE49-F238E27FC236}">
                <a16:creationId xmlns:a16="http://schemas.microsoft.com/office/drawing/2014/main" id="{99C428DB-A31B-05C2-72E1-5A1B1796B7F9}"/>
              </a:ext>
            </a:extLst>
          </p:cNvPr>
          <p:cNvSpPr/>
          <p:nvPr/>
        </p:nvSpPr>
        <p:spPr>
          <a:xfrm>
            <a:off x="9073899" y="2085828"/>
            <a:ext cx="1081752" cy="3638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Inner product</a:t>
            </a:r>
            <a:r>
              <a:rPr lang="en-IN" sz="1050" dirty="0">
                <a:solidFill>
                  <a:srgbClr val="FF0000"/>
                </a:solidFill>
              </a:rPr>
              <a:t> (ET: 3 min)</a:t>
            </a:r>
            <a:endParaRPr lang="en-IN" sz="1050" dirty="0">
              <a:solidFill>
                <a:schemeClr val="tx1"/>
              </a:solidFill>
            </a:endParaRPr>
          </a:p>
        </p:txBody>
      </p:sp>
      <p:cxnSp>
        <p:nvCxnSpPr>
          <p:cNvPr id="313" name="Straight Arrow Connector 312">
            <a:extLst>
              <a:ext uri="{FF2B5EF4-FFF2-40B4-BE49-F238E27FC236}">
                <a16:creationId xmlns:a16="http://schemas.microsoft.com/office/drawing/2014/main" id="{28656BED-8043-65BF-AD07-FD20BEFFC539}"/>
              </a:ext>
            </a:extLst>
          </p:cNvPr>
          <p:cNvCxnSpPr>
            <a:stCxn id="33" idx="2"/>
            <a:endCxn id="311" idx="0"/>
          </p:cNvCxnSpPr>
          <p:nvPr/>
        </p:nvCxnSpPr>
        <p:spPr>
          <a:xfrm>
            <a:off x="8965781" y="1808884"/>
            <a:ext cx="648994" cy="2769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18" name="Rectangle 317">
            <a:extLst>
              <a:ext uri="{FF2B5EF4-FFF2-40B4-BE49-F238E27FC236}">
                <a16:creationId xmlns:a16="http://schemas.microsoft.com/office/drawing/2014/main" id="{017EFA10-ACEA-CADB-18D5-63FF9FEC1423}"/>
              </a:ext>
            </a:extLst>
          </p:cNvPr>
          <p:cNvSpPr/>
          <p:nvPr/>
        </p:nvSpPr>
        <p:spPr>
          <a:xfrm>
            <a:off x="8061012" y="2821866"/>
            <a:ext cx="1081752" cy="3638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Inner product</a:t>
            </a:r>
            <a:r>
              <a:rPr lang="en-IN" sz="1050" dirty="0">
                <a:solidFill>
                  <a:srgbClr val="FF0000"/>
                </a:solidFill>
              </a:rPr>
              <a:t> (ET: 3 min)</a:t>
            </a:r>
            <a:endParaRPr lang="en-IN" sz="1050" dirty="0">
              <a:solidFill>
                <a:schemeClr val="tx1"/>
              </a:solidFill>
            </a:endParaRPr>
          </a:p>
        </p:txBody>
      </p:sp>
      <p:sp>
        <p:nvSpPr>
          <p:cNvPr id="319" name="Rectangle 318">
            <a:extLst>
              <a:ext uri="{FF2B5EF4-FFF2-40B4-BE49-F238E27FC236}">
                <a16:creationId xmlns:a16="http://schemas.microsoft.com/office/drawing/2014/main" id="{133EC1B3-40F9-B377-10D1-8D81664EFE3E}"/>
              </a:ext>
            </a:extLst>
          </p:cNvPr>
          <p:cNvSpPr/>
          <p:nvPr/>
        </p:nvSpPr>
        <p:spPr>
          <a:xfrm>
            <a:off x="6791457" y="2835133"/>
            <a:ext cx="1081752" cy="3638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Inner product</a:t>
            </a:r>
            <a:r>
              <a:rPr lang="en-IN" sz="1050" dirty="0">
                <a:solidFill>
                  <a:srgbClr val="FF0000"/>
                </a:solidFill>
              </a:rPr>
              <a:t> (ET: 3 min)</a:t>
            </a:r>
            <a:endParaRPr lang="en-IN" sz="1050" dirty="0">
              <a:solidFill>
                <a:schemeClr val="tx1"/>
              </a:solidFill>
            </a:endParaRPr>
          </a:p>
        </p:txBody>
      </p:sp>
      <p:cxnSp>
        <p:nvCxnSpPr>
          <p:cNvPr id="321" name="Straight Arrow Connector 320">
            <a:extLst>
              <a:ext uri="{FF2B5EF4-FFF2-40B4-BE49-F238E27FC236}">
                <a16:creationId xmlns:a16="http://schemas.microsoft.com/office/drawing/2014/main" id="{145C5342-751A-2B17-6674-A3CBC8082371}"/>
              </a:ext>
            </a:extLst>
          </p:cNvPr>
          <p:cNvCxnSpPr>
            <a:stCxn id="297" idx="2"/>
            <a:endCxn id="318" idx="0"/>
          </p:cNvCxnSpPr>
          <p:nvPr/>
        </p:nvCxnSpPr>
        <p:spPr>
          <a:xfrm>
            <a:off x="8182791" y="2450832"/>
            <a:ext cx="419097" cy="3710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3" name="Straight Arrow Connector 322">
            <a:extLst>
              <a:ext uri="{FF2B5EF4-FFF2-40B4-BE49-F238E27FC236}">
                <a16:creationId xmlns:a16="http://schemas.microsoft.com/office/drawing/2014/main" id="{E4AD4262-A0E0-88B5-84B4-55332222CB66}"/>
              </a:ext>
            </a:extLst>
          </p:cNvPr>
          <p:cNvCxnSpPr>
            <a:stCxn id="295" idx="2"/>
            <a:endCxn id="319" idx="0"/>
          </p:cNvCxnSpPr>
          <p:nvPr/>
        </p:nvCxnSpPr>
        <p:spPr>
          <a:xfrm>
            <a:off x="6805426" y="2485852"/>
            <a:ext cx="526907" cy="3492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30" name="Rectangle 329">
            <a:extLst>
              <a:ext uri="{FF2B5EF4-FFF2-40B4-BE49-F238E27FC236}">
                <a16:creationId xmlns:a16="http://schemas.microsoft.com/office/drawing/2014/main" id="{2F15E8D3-5667-DA99-5901-4C7CFDE0F304}"/>
              </a:ext>
            </a:extLst>
          </p:cNvPr>
          <p:cNvSpPr/>
          <p:nvPr/>
        </p:nvSpPr>
        <p:spPr>
          <a:xfrm>
            <a:off x="2460016" y="3454258"/>
            <a:ext cx="1516808" cy="3638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Background</a:t>
            </a:r>
            <a:r>
              <a:rPr lang="en-IN" sz="1050" dirty="0">
                <a:solidFill>
                  <a:srgbClr val="FF0000"/>
                </a:solidFill>
              </a:rPr>
              <a:t> (ET: 2 min)</a:t>
            </a:r>
            <a:endParaRPr lang="en-IN" sz="1050" dirty="0">
              <a:solidFill>
                <a:schemeClr val="tx1"/>
              </a:solidFill>
            </a:endParaRPr>
          </a:p>
        </p:txBody>
      </p:sp>
      <p:cxnSp>
        <p:nvCxnSpPr>
          <p:cNvPr id="331" name="Straight Arrow Connector 330">
            <a:extLst>
              <a:ext uri="{FF2B5EF4-FFF2-40B4-BE49-F238E27FC236}">
                <a16:creationId xmlns:a16="http://schemas.microsoft.com/office/drawing/2014/main" id="{D2876FD6-8101-6D53-5599-4570E3FF4F13}"/>
              </a:ext>
            </a:extLst>
          </p:cNvPr>
          <p:cNvCxnSpPr>
            <a:cxnSpLocks/>
            <a:stCxn id="285" idx="2"/>
            <a:endCxn id="330" idx="0"/>
          </p:cNvCxnSpPr>
          <p:nvPr/>
        </p:nvCxnSpPr>
        <p:spPr>
          <a:xfrm>
            <a:off x="3179902" y="3247023"/>
            <a:ext cx="38518" cy="20723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32" name="Rectangle 331">
            <a:extLst>
              <a:ext uri="{FF2B5EF4-FFF2-40B4-BE49-F238E27FC236}">
                <a16:creationId xmlns:a16="http://schemas.microsoft.com/office/drawing/2014/main" id="{7D530996-E09A-9836-3B85-EEC8161540EE}"/>
              </a:ext>
            </a:extLst>
          </p:cNvPr>
          <p:cNvSpPr/>
          <p:nvPr/>
        </p:nvSpPr>
        <p:spPr>
          <a:xfrm>
            <a:off x="2443033" y="4036198"/>
            <a:ext cx="1904721" cy="26037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Complex Numbers </a:t>
            </a:r>
            <a:r>
              <a:rPr lang="en-IN" sz="1050" dirty="0">
                <a:solidFill>
                  <a:srgbClr val="FF0000"/>
                </a:solidFill>
              </a:rPr>
              <a:t>(ET: 2 min)</a:t>
            </a:r>
            <a:endParaRPr lang="en-IN" sz="1050" dirty="0">
              <a:solidFill>
                <a:schemeClr val="tx1"/>
              </a:solidFill>
            </a:endParaRPr>
          </a:p>
        </p:txBody>
      </p:sp>
      <p:sp>
        <p:nvSpPr>
          <p:cNvPr id="333" name="Rectangle 332">
            <a:extLst>
              <a:ext uri="{FF2B5EF4-FFF2-40B4-BE49-F238E27FC236}">
                <a16:creationId xmlns:a16="http://schemas.microsoft.com/office/drawing/2014/main" id="{5405D66B-5F26-49D5-AF90-5ED138C75E4B}"/>
              </a:ext>
            </a:extLst>
          </p:cNvPr>
          <p:cNvSpPr/>
          <p:nvPr/>
        </p:nvSpPr>
        <p:spPr>
          <a:xfrm>
            <a:off x="2665948" y="5067842"/>
            <a:ext cx="1582122" cy="29678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Background </a:t>
            </a:r>
            <a:r>
              <a:rPr lang="en-IN" sz="1050" dirty="0">
                <a:solidFill>
                  <a:srgbClr val="FF0000"/>
                </a:solidFill>
              </a:rPr>
              <a:t>(ET: 2 min)</a:t>
            </a:r>
            <a:endParaRPr lang="en-IN" sz="1050" dirty="0">
              <a:solidFill>
                <a:schemeClr val="tx1"/>
              </a:solidFill>
            </a:endParaRPr>
          </a:p>
        </p:txBody>
      </p:sp>
      <p:sp>
        <p:nvSpPr>
          <p:cNvPr id="334" name="Rectangle 333">
            <a:extLst>
              <a:ext uri="{FF2B5EF4-FFF2-40B4-BE49-F238E27FC236}">
                <a16:creationId xmlns:a16="http://schemas.microsoft.com/office/drawing/2014/main" id="{7C203F80-BCAC-E546-17C2-7BB04B881B37}"/>
              </a:ext>
            </a:extLst>
          </p:cNvPr>
          <p:cNvSpPr/>
          <p:nvPr/>
        </p:nvSpPr>
        <p:spPr>
          <a:xfrm>
            <a:off x="2460015" y="4533815"/>
            <a:ext cx="1993989" cy="29678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Imaginary Numbers </a:t>
            </a:r>
            <a:r>
              <a:rPr lang="en-IN" sz="1050" dirty="0">
                <a:solidFill>
                  <a:srgbClr val="FF0000"/>
                </a:solidFill>
              </a:rPr>
              <a:t>(ET: 3 min)</a:t>
            </a:r>
            <a:endParaRPr lang="en-IN" sz="1050" dirty="0">
              <a:solidFill>
                <a:schemeClr val="tx1"/>
              </a:solidFill>
            </a:endParaRPr>
          </a:p>
        </p:txBody>
      </p:sp>
      <p:cxnSp>
        <p:nvCxnSpPr>
          <p:cNvPr id="335" name="Straight Arrow Connector 334">
            <a:extLst>
              <a:ext uri="{FF2B5EF4-FFF2-40B4-BE49-F238E27FC236}">
                <a16:creationId xmlns:a16="http://schemas.microsoft.com/office/drawing/2014/main" id="{9D96EC69-55B3-D129-964F-7B35F8B3B0E2}"/>
              </a:ext>
            </a:extLst>
          </p:cNvPr>
          <p:cNvCxnSpPr>
            <a:cxnSpLocks/>
            <a:stCxn id="330" idx="2"/>
            <a:endCxn id="332" idx="0"/>
          </p:cNvCxnSpPr>
          <p:nvPr/>
        </p:nvCxnSpPr>
        <p:spPr>
          <a:xfrm>
            <a:off x="3218420" y="3818152"/>
            <a:ext cx="176974" cy="2180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6" name="Straight Arrow Connector 335">
            <a:extLst>
              <a:ext uri="{FF2B5EF4-FFF2-40B4-BE49-F238E27FC236}">
                <a16:creationId xmlns:a16="http://schemas.microsoft.com/office/drawing/2014/main" id="{B9C5EE4D-401F-A62B-5B6B-53551C31ECBA}"/>
              </a:ext>
            </a:extLst>
          </p:cNvPr>
          <p:cNvCxnSpPr>
            <a:cxnSpLocks/>
            <a:stCxn id="332" idx="2"/>
            <a:endCxn id="334" idx="0"/>
          </p:cNvCxnSpPr>
          <p:nvPr/>
        </p:nvCxnSpPr>
        <p:spPr>
          <a:xfrm>
            <a:off x="3395394" y="4296574"/>
            <a:ext cx="61616" cy="2372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7" name="Straight Arrow Connector 336">
            <a:extLst>
              <a:ext uri="{FF2B5EF4-FFF2-40B4-BE49-F238E27FC236}">
                <a16:creationId xmlns:a16="http://schemas.microsoft.com/office/drawing/2014/main" id="{BB5D0E74-71C7-A3D5-5E9A-87E3F99D5019}"/>
              </a:ext>
            </a:extLst>
          </p:cNvPr>
          <p:cNvCxnSpPr>
            <a:cxnSpLocks/>
            <a:stCxn id="334" idx="2"/>
            <a:endCxn id="333" idx="0"/>
          </p:cNvCxnSpPr>
          <p:nvPr/>
        </p:nvCxnSpPr>
        <p:spPr>
          <a:xfrm flipH="1">
            <a:off x="3457009" y="4830601"/>
            <a:ext cx="1" cy="2372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39" name="TextBox 338">
            <a:extLst>
              <a:ext uri="{FF2B5EF4-FFF2-40B4-BE49-F238E27FC236}">
                <a16:creationId xmlns:a16="http://schemas.microsoft.com/office/drawing/2014/main" id="{88B6B954-40BA-A404-D426-C8BFECD0DDE4}"/>
              </a:ext>
            </a:extLst>
          </p:cNvPr>
          <p:cNvSpPr txBox="1"/>
          <p:nvPr/>
        </p:nvSpPr>
        <p:spPr>
          <a:xfrm>
            <a:off x="9613565" y="187481"/>
            <a:ext cx="2119491" cy="369332"/>
          </a:xfrm>
          <a:prstGeom prst="rect">
            <a:avLst/>
          </a:prstGeom>
          <a:noFill/>
        </p:spPr>
        <p:txBody>
          <a:bodyPr wrap="none" rtlCol="0">
            <a:spAutoFit/>
          </a:bodyPr>
          <a:lstStyle/>
          <a:p>
            <a:r>
              <a:rPr lang="en-IN" dirty="0"/>
              <a:t>Use case1: </a:t>
            </a:r>
            <a:r>
              <a:rPr lang="en-IN" dirty="0">
                <a:solidFill>
                  <a:srgbClr val="FF0000"/>
                </a:solidFill>
              </a:rPr>
              <a:t>30 mins</a:t>
            </a:r>
          </a:p>
        </p:txBody>
      </p:sp>
      <p:sp>
        <p:nvSpPr>
          <p:cNvPr id="2" name="TextBox 1">
            <a:extLst>
              <a:ext uri="{FF2B5EF4-FFF2-40B4-BE49-F238E27FC236}">
                <a16:creationId xmlns:a16="http://schemas.microsoft.com/office/drawing/2014/main" id="{86100C98-05E1-3F48-1CD8-BA2C76BA9542}"/>
              </a:ext>
            </a:extLst>
          </p:cNvPr>
          <p:cNvSpPr txBox="1"/>
          <p:nvPr/>
        </p:nvSpPr>
        <p:spPr>
          <a:xfrm>
            <a:off x="278187" y="5658825"/>
            <a:ext cx="11708272" cy="923330"/>
          </a:xfrm>
          <a:prstGeom prst="rect">
            <a:avLst/>
          </a:prstGeom>
          <a:noFill/>
        </p:spPr>
        <p:txBody>
          <a:bodyPr wrap="square" rtlCol="0">
            <a:spAutoFit/>
          </a:bodyPr>
          <a:lstStyle/>
          <a:p>
            <a:r>
              <a:rPr lang="en-IN" dirty="0"/>
              <a:t>For an estimated time of 30 mins, the cells that completes partial learning outcome are chosen and are highlighted in green</a:t>
            </a:r>
          </a:p>
          <a:p>
            <a:r>
              <a:rPr lang="en-IN" dirty="0"/>
              <a:t>Note: Only concept cells are included in this tree. A full tree for polar representation is available in next slide.</a:t>
            </a:r>
          </a:p>
        </p:txBody>
      </p:sp>
    </p:spTree>
    <p:extLst>
      <p:ext uri="{BB962C8B-B14F-4D97-AF65-F5344CB8AC3E}">
        <p14:creationId xmlns:p14="http://schemas.microsoft.com/office/powerpoint/2010/main" val="1061762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9E9E3-8A5C-0D60-EEE2-47EF03A565AF}"/>
              </a:ext>
            </a:extLst>
          </p:cNvPr>
          <p:cNvSpPr/>
          <p:nvPr/>
        </p:nvSpPr>
        <p:spPr>
          <a:xfrm>
            <a:off x="2807803" y="1588440"/>
            <a:ext cx="1411889" cy="50327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accent6"/>
                </a:solidFill>
              </a:rPr>
              <a:t>Modulus Conjugation </a:t>
            </a:r>
            <a:r>
              <a:rPr lang="en-IN" sz="1050" dirty="0">
                <a:solidFill>
                  <a:srgbClr val="FF0000"/>
                </a:solidFill>
              </a:rPr>
              <a:t>(ET: 3 min) </a:t>
            </a:r>
            <a:endParaRPr lang="en-IN" sz="1050" dirty="0">
              <a:solidFill>
                <a:schemeClr val="tx1"/>
              </a:solidFill>
            </a:endParaRPr>
          </a:p>
        </p:txBody>
      </p:sp>
      <p:cxnSp>
        <p:nvCxnSpPr>
          <p:cNvPr id="5" name="Straight Arrow Connector 4">
            <a:extLst>
              <a:ext uri="{FF2B5EF4-FFF2-40B4-BE49-F238E27FC236}">
                <a16:creationId xmlns:a16="http://schemas.microsoft.com/office/drawing/2014/main" id="{67760C81-A1C0-BF34-B061-AFD9CA52F66E}"/>
              </a:ext>
            </a:extLst>
          </p:cNvPr>
          <p:cNvCxnSpPr>
            <a:cxnSpLocks/>
            <a:stCxn id="12" idx="2"/>
            <a:endCxn id="4" idx="0"/>
          </p:cNvCxnSpPr>
          <p:nvPr/>
        </p:nvCxnSpPr>
        <p:spPr>
          <a:xfrm flipH="1">
            <a:off x="3513748" y="1148072"/>
            <a:ext cx="2116256" cy="4403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Rectangle 5">
            <a:extLst>
              <a:ext uri="{FF2B5EF4-FFF2-40B4-BE49-F238E27FC236}">
                <a16:creationId xmlns:a16="http://schemas.microsoft.com/office/drawing/2014/main" id="{F4FD3F74-4090-D75C-4DDA-A4FDCA2632AF}"/>
              </a:ext>
            </a:extLst>
          </p:cNvPr>
          <p:cNvSpPr/>
          <p:nvPr/>
        </p:nvSpPr>
        <p:spPr>
          <a:xfrm>
            <a:off x="1275180" y="2419756"/>
            <a:ext cx="1535650" cy="3638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rgbClr val="00B050"/>
                </a:solidFill>
              </a:rPr>
              <a:t>Complex Numbers </a:t>
            </a:r>
            <a:r>
              <a:rPr lang="en-IN" sz="1050" dirty="0">
                <a:solidFill>
                  <a:srgbClr val="FF0000"/>
                </a:solidFill>
              </a:rPr>
              <a:t>(ET: 2 min)</a:t>
            </a:r>
            <a:r>
              <a:rPr lang="en-IN" sz="1050" dirty="0">
                <a:solidFill>
                  <a:schemeClr val="accent5">
                    <a:lumMod val="75000"/>
                  </a:schemeClr>
                </a:solidFill>
              </a:rPr>
              <a:t> </a:t>
            </a:r>
            <a:endParaRPr lang="en-IN" sz="1050" dirty="0">
              <a:solidFill>
                <a:schemeClr val="tx1"/>
              </a:solidFill>
            </a:endParaRPr>
          </a:p>
        </p:txBody>
      </p:sp>
      <p:sp>
        <p:nvSpPr>
          <p:cNvPr id="7" name="Rectangle 6">
            <a:extLst>
              <a:ext uri="{FF2B5EF4-FFF2-40B4-BE49-F238E27FC236}">
                <a16:creationId xmlns:a16="http://schemas.microsoft.com/office/drawing/2014/main" id="{E06C1751-DA47-EA59-D32D-EA76D0FBFDBD}"/>
              </a:ext>
            </a:extLst>
          </p:cNvPr>
          <p:cNvSpPr/>
          <p:nvPr/>
        </p:nvSpPr>
        <p:spPr>
          <a:xfrm>
            <a:off x="484119" y="3945345"/>
            <a:ext cx="1582122" cy="29678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rgbClr val="00B050"/>
                </a:solidFill>
              </a:rPr>
              <a:t>Background</a:t>
            </a:r>
            <a:r>
              <a:rPr lang="en-IN" sz="1050" dirty="0">
                <a:solidFill>
                  <a:schemeClr val="tx1"/>
                </a:solidFill>
              </a:rPr>
              <a:t> </a:t>
            </a:r>
            <a:r>
              <a:rPr lang="en-IN" sz="1050" dirty="0">
                <a:solidFill>
                  <a:srgbClr val="FF0000"/>
                </a:solidFill>
              </a:rPr>
              <a:t>(ET: 2 min) </a:t>
            </a:r>
            <a:endParaRPr lang="en-IN" sz="1050" dirty="0">
              <a:solidFill>
                <a:schemeClr val="tx1"/>
              </a:solidFill>
            </a:endParaRPr>
          </a:p>
        </p:txBody>
      </p:sp>
      <p:sp>
        <p:nvSpPr>
          <p:cNvPr id="8" name="Rectangle 7">
            <a:extLst>
              <a:ext uri="{FF2B5EF4-FFF2-40B4-BE49-F238E27FC236}">
                <a16:creationId xmlns:a16="http://schemas.microsoft.com/office/drawing/2014/main" id="{F702FD72-FEBE-0A4B-1688-999B44F3BDF1}"/>
              </a:ext>
            </a:extLst>
          </p:cNvPr>
          <p:cNvSpPr/>
          <p:nvPr/>
        </p:nvSpPr>
        <p:spPr>
          <a:xfrm>
            <a:off x="278186" y="3426396"/>
            <a:ext cx="1993989" cy="39175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rgbClr val="00B050"/>
                </a:solidFill>
              </a:rPr>
              <a:t>Imaginary Numbers </a:t>
            </a:r>
            <a:r>
              <a:rPr lang="en-IN" sz="1050" dirty="0">
                <a:solidFill>
                  <a:srgbClr val="FF0000"/>
                </a:solidFill>
              </a:rPr>
              <a:t>(ET: 3 min) </a:t>
            </a:r>
            <a:endParaRPr lang="en-IN" sz="1050" dirty="0">
              <a:solidFill>
                <a:schemeClr val="tx1"/>
              </a:solidFill>
            </a:endParaRPr>
          </a:p>
        </p:txBody>
      </p:sp>
      <p:cxnSp>
        <p:nvCxnSpPr>
          <p:cNvPr id="9" name="Straight Arrow Connector 8">
            <a:extLst>
              <a:ext uri="{FF2B5EF4-FFF2-40B4-BE49-F238E27FC236}">
                <a16:creationId xmlns:a16="http://schemas.microsoft.com/office/drawing/2014/main" id="{2AE25127-1A15-AD7F-5DF8-D5FBCE8B391E}"/>
              </a:ext>
            </a:extLst>
          </p:cNvPr>
          <p:cNvCxnSpPr>
            <a:cxnSpLocks/>
            <a:stCxn id="4" idx="2"/>
            <a:endCxn id="6" idx="0"/>
          </p:cNvCxnSpPr>
          <p:nvPr/>
        </p:nvCxnSpPr>
        <p:spPr>
          <a:xfrm flipH="1">
            <a:off x="2043005" y="2091710"/>
            <a:ext cx="1470743" cy="3280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D8B24EC6-B510-9BB4-2209-926D30AAEE29}"/>
              </a:ext>
            </a:extLst>
          </p:cNvPr>
          <p:cNvCxnSpPr>
            <a:cxnSpLocks/>
            <a:stCxn id="6" idx="2"/>
            <a:endCxn id="8" idx="0"/>
          </p:cNvCxnSpPr>
          <p:nvPr/>
        </p:nvCxnSpPr>
        <p:spPr>
          <a:xfrm flipH="1">
            <a:off x="1275181" y="2783650"/>
            <a:ext cx="767824" cy="6427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0B86A69B-DE6A-9050-F610-526E75DCF8C1}"/>
              </a:ext>
            </a:extLst>
          </p:cNvPr>
          <p:cNvCxnSpPr>
            <a:cxnSpLocks/>
            <a:stCxn id="8" idx="2"/>
            <a:endCxn id="7" idx="0"/>
          </p:cNvCxnSpPr>
          <p:nvPr/>
        </p:nvCxnSpPr>
        <p:spPr>
          <a:xfrm flipH="1">
            <a:off x="1275180" y="3818151"/>
            <a:ext cx="1" cy="12719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CF258483-B6B1-79EF-F528-5A66F926B83C}"/>
              </a:ext>
            </a:extLst>
          </p:cNvPr>
          <p:cNvSpPr/>
          <p:nvPr/>
        </p:nvSpPr>
        <p:spPr>
          <a:xfrm>
            <a:off x="4783241" y="784178"/>
            <a:ext cx="1693525" cy="3638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accent6"/>
                </a:solidFill>
              </a:rPr>
              <a:t>Polar representation </a:t>
            </a:r>
            <a:r>
              <a:rPr lang="en-IN" sz="1050" dirty="0">
                <a:solidFill>
                  <a:srgbClr val="FF0000"/>
                </a:solidFill>
              </a:rPr>
              <a:t>(ET: 2 min) </a:t>
            </a:r>
            <a:endParaRPr lang="en-IN" sz="1050" dirty="0">
              <a:solidFill>
                <a:schemeClr val="tx1"/>
              </a:solidFill>
            </a:endParaRPr>
          </a:p>
        </p:txBody>
      </p:sp>
      <p:sp>
        <p:nvSpPr>
          <p:cNvPr id="17" name="Rectangle 16">
            <a:extLst>
              <a:ext uri="{FF2B5EF4-FFF2-40B4-BE49-F238E27FC236}">
                <a16:creationId xmlns:a16="http://schemas.microsoft.com/office/drawing/2014/main" id="{F29913B2-73E6-D49D-0AC2-8429B108D4E3}"/>
              </a:ext>
            </a:extLst>
          </p:cNvPr>
          <p:cNvSpPr/>
          <p:nvPr/>
        </p:nvSpPr>
        <p:spPr>
          <a:xfrm>
            <a:off x="2478108" y="3312955"/>
            <a:ext cx="1535650" cy="3638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rgbClr val="00B050"/>
                </a:solidFill>
              </a:rPr>
              <a:t>M1.1 quiz  </a:t>
            </a:r>
            <a:r>
              <a:rPr lang="en-IN" sz="1050" dirty="0">
                <a:solidFill>
                  <a:srgbClr val="FF0000"/>
                </a:solidFill>
              </a:rPr>
              <a:t>(ET: 5 min)</a:t>
            </a:r>
            <a:r>
              <a:rPr lang="en-IN" sz="1050" dirty="0">
                <a:solidFill>
                  <a:schemeClr val="accent5">
                    <a:lumMod val="75000"/>
                  </a:schemeClr>
                </a:solidFill>
              </a:rPr>
              <a:t> </a:t>
            </a:r>
            <a:endParaRPr lang="en-IN" sz="1050" dirty="0">
              <a:solidFill>
                <a:schemeClr val="tx1"/>
              </a:solidFill>
            </a:endParaRPr>
          </a:p>
        </p:txBody>
      </p:sp>
      <p:sp>
        <p:nvSpPr>
          <p:cNvPr id="18" name="Rectangle 17">
            <a:extLst>
              <a:ext uri="{FF2B5EF4-FFF2-40B4-BE49-F238E27FC236}">
                <a16:creationId xmlns:a16="http://schemas.microsoft.com/office/drawing/2014/main" id="{0AB19444-71D9-E847-0C54-EDB18BFA3B92}"/>
              </a:ext>
            </a:extLst>
          </p:cNvPr>
          <p:cNvSpPr/>
          <p:nvPr/>
        </p:nvSpPr>
        <p:spPr>
          <a:xfrm>
            <a:off x="2431636" y="4436433"/>
            <a:ext cx="1582122" cy="29678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bg2">
                    <a:lumMod val="75000"/>
                  </a:schemeClr>
                </a:solidFill>
              </a:rPr>
              <a:t>Background</a:t>
            </a:r>
            <a:r>
              <a:rPr lang="en-IN" sz="1050" dirty="0">
                <a:solidFill>
                  <a:schemeClr val="tx1"/>
                </a:solidFill>
              </a:rPr>
              <a:t> </a:t>
            </a:r>
            <a:r>
              <a:rPr lang="en-IN" sz="1050" dirty="0">
                <a:solidFill>
                  <a:srgbClr val="FF0000"/>
                </a:solidFill>
              </a:rPr>
              <a:t>(ET: 2 min) </a:t>
            </a:r>
            <a:endParaRPr lang="en-IN" sz="1050" dirty="0">
              <a:solidFill>
                <a:schemeClr val="tx1"/>
              </a:solidFill>
            </a:endParaRPr>
          </a:p>
        </p:txBody>
      </p:sp>
      <p:sp>
        <p:nvSpPr>
          <p:cNvPr id="19" name="Rectangle 18">
            <a:extLst>
              <a:ext uri="{FF2B5EF4-FFF2-40B4-BE49-F238E27FC236}">
                <a16:creationId xmlns:a16="http://schemas.microsoft.com/office/drawing/2014/main" id="{337087C3-32AB-F6B8-606A-0BA0ACFEA7C8}"/>
              </a:ext>
            </a:extLst>
          </p:cNvPr>
          <p:cNvSpPr/>
          <p:nvPr/>
        </p:nvSpPr>
        <p:spPr>
          <a:xfrm>
            <a:off x="2225703" y="3917484"/>
            <a:ext cx="1993989" cy="39175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bg2">
                    <a:lumMod val="75000"/>
                  </a:schemeClr>
                </a:solidFill>
              </a:rPr>
              <a:t>Imaginary Numbers </a:t>
            </a:r>
            <a:r>
              <a:rPr lang="en-IN" sz="1050" dirty="0">
                <a:solidFill>
                  <a:srgbClr val="FF0000"/>
                </a:solidFill>
              </a:rPr>
              <a:t>(ET: 3 min) </a:t>
            </a:r>
            <a:endParaRPr lang="en-IN" sz="1050" dirty="0">
              <a:solidFill>
                <a:schemeClr val="tx1"/>
              </a:solidFill>
            </a:endParaRPr>
          </a:p>
        </p:txBody>
      </p:sp>
      <p:cxnSp>
        <p:nvCxnSpPr>
          <p:cNvPr id="20" name="Straight Arrow Connector 19">
            <a:extLst>
              <a:ext uri="{FF2B5EF4-FFF2-40B4-BE49-F238E27FC236}">
                <a16:creationId xmlns:a16="http://schemas.microsoft.com/office/drawing/2014/main" id="{09DED2C0-3AD0-A3B6-6A3B-FC704733FF0B}"/>
              </a:ext>
            </a:extLst>
          </p:cNvPr>
          <p:cNvCxnSpPr>
            <a:cxnSpLocks/>
            <a:stCxn id="17" idx="2"/>
            <a:endCxn id="19" idx="0"/>
          </p:cNvCxnSpPr>
          <p:nvPr/>
        </p:nvCxnSpPr>
        <p:spPr>
          <a:xfrm flipH="1">
            <a:off x="3222698" y="3676849"/>
            <a:ext cx="23235" cy="24063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62C7E3BB-E708-7EB4-F25E-974022EACE39}"/>
              </a:ext>
            </a:extLst>
          </p:cNvPr>
          <p:cNvCxnSpPr>
            <a:cxnSpLocks/>
            <a:stCxn id="19" idx="2"/>
            <a:endCxn id="18" idx="0"/>
          </p:cNvCxnSpPr>
          <p:nvPr/>
        </p:nvCxnSpPr>
        <p:spPr>
          <a:xfrm flipH="1">
            <a:off x="3222697" y="4309239"/>
            <a:ext cx="1" cy="12719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Rectangle 21">
            <a:extLst>
              <a:ext uri="{FF2B5EF4-FFF2-40B4-BE49-F238E27FC236}">
                <a16:creationId xmlns:a16="http://schemas.microsoft.com/office/drawing/2014/main" id="{972A7605-C669-14B5-48F6-EF3F812818AB}"/>
              </a:ext>
            </a:extLst>
          </p:cNvPr>
          <p:cNvSpPr/>
          <p:nvPr/>
        </p:nvSpPr>
        <p:spPr>
          <a:xfrm>
            <a:off x="4656584" y="3463158"/>
            <a:ext cx="1535650" cy="3638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rgbClr val="00B050"/>
                </a:solidFill>
              </a:rPr>
              <a:t>M1.1 quiz interactive</a:t>
            </a:r>
            <a:r>
              <a:rPr lang="en-IN" sz="1050" dirty="0">
                <a:solidFill>
                  <a:srgbClr val="FF0000"/>
                </a:solidFill>
              </a:rPr>
              <a:t>(ET: 10 min)</a:t>
            </a:r>
            <a:r>
              <a:rPr lang="en-IN" sz="1050" dirty="0">
                <a:solidFill>
                  <a:schemeClr val="accent5">
                    <a:lumMod val="75000"/>
                  </a:schemeClr>
                </a:solidFill>
              </a:rPr>
              <a:t> </a:t>
            </a:r>
            <a:endParaRPr lang="en-IN" sz="1050" dirty="0">
              <a:solidFill>
                <a:schemeClr val="tx1"/>
              </a:solidFill>
            </a:endParaRPr>
          </a:p>
        </p:txBody>
      </p:sp>
      <p:sp>
        <p:nvSpPr>
          <p:cNvPr id="23" name="Rectangle 22">
            <a:extLst>
              <a:ext uri="{FF2B5EF4-FFF2-40B4-BE49-F238E27FC236}">
                <a16:creationId xmlns:a16="http://schemas.microsoft.com/office/drawing/2014/main" id="{D1EC8FAF-0F01-85CB-ADBB-4377F1564518}"/>
              </a:ext>
            </a:extLst>
          </p:cNvPr>
          <p:cNvSpPr/>
          <p:nvPr/>
        </p:nvSpPr>
        <p:spPr>
          <a:xfrm>
            <a:off x="4610112" y="4586636"/>
            <a:ext cx="1582122" cy="29678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bg2">
                    <a:lumMod val="75000"/>
                  </a:schemeClr>
                </a:solidFill>
              </a:rPr>
              <a:t>Background</a:t>
            </a:r>
            <a:r>
              <a:rPr lang="en-IN" sz="1050" dirty="0">
                <a:solidFill>
                  <a:schemeClr val="tx1"/>
                </a:solidFill>
              </a:rPr>
              <a:t> </a:t>
            </a:r>
            <a:r>
              <a:rPr lang="en-IN" sz="1050" dirty="0">
                <a:solidFill>
                  <a:srgbClr val="FF0000"/>
                </a:solidFill>
              </a:rPr>
              <a:t>(ET: 2 min) </a:t>
            </a:r>
            <a:endParaRPr lang="en-IN" sz="1050" dirty="0">
              <a:solidFill>
                <a:schemeClr val="tx1"/>
              </a:solidFill>
            </a:endParaRPr>
          </a:p>
        </p:txBody>
      </p:sp>
      <p:sp>
        <p:nvSpPr>
          <p:cNvPr id="24" name="Rectangle 23">
            <a:extLst>
              <a:ext uri="{FF2B5EF4-FFF2-40B4-BE49-F238E27FC236}">
                <a16:creationId xmlns:a16="http://schemas.microsoft.com/office/drawing/2014/main" id="{0D6E0725-327A-DD44-F2A6-15650061E71D}"/>
              </a:ext>
            </a:extLst>
          </p:cNvPr>
          <p:cNvSpPr/>
          <p:nvPr/>
        </p:nvSpPr>
        <p:spPr>
          <a:xfrm>
            <a:off x="4404179" y="4067687"/>
            <a:ext cx="1993989" cy="39175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bg2">
                    <a:lumMod val="75000"/>
                  </a:schemeClr>
                </a:solidFill>
              </a:rPr>
              <a:t>Imaginary Numbers </a:t>
            </a:r>
            <a:r>
              <a:rPr lang="en-IN" sz="1050" dirty="0">
                <a:solidFill>
                  <a:srgbClr val="FF0000"/>
                </a:solidFill>
              </a:rPr>
              <a:t>(ET: 3 min) </a:t>
            </a:r>
            <a:endParaRPr lang="en-IN" sz="1050" dirty="0">
              <a:solidFill>
                <a:schemeClr val="tx1"/>
              </a:solidFill>
            </a:endParaRPr>
          </a:p>
        </p:txBody>
      </p:sp>
      <p:cxnSp>
        <p:nvCxnSpPr>
          <p:cNvPr id="25" name="Straight Arrow Connector 24">
            <a:extLst>
              <a:ext uri="{FF2B5EF4-FFF2-40B4-BE49-F238E27FC236}">
                <a16:creationId xmlns:a16="http://schemas.microsoft.com/office/drawing/2014/main" id="{4242F10E-4ADC-546B-E275-660AF2BBCDAD}"/>
              </a:ext>
            </a:extLst>
          </p:cNvPr>
          <p:cNvCxnSpPr>
            <a:cxnSpLocks/>
            <a:stCxn id="22" idx="2"/>
            <a:endCxn id="24" idx="0"/>
          </p:cNvCxnSpPr>
          <p:nvPr/>
        </p:nvCxnSpPr>
        <p:spPr>
          <a:xfrm flipH="1">
            <a:off x="5401174" y="3827052"/>
            <a:ext cx="23235" cy="24063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88D7AB29-42A6-9032-ECA3-1165B53652A4}"/>
              </a:ext>
            </a:extLst>
          </p:cNvPr>
          <p:cNvCxnSpPr>
            <a:cxnSpLocks/>
            <a:stCxn id="24" idx="2"/>
            <a:endCxn id="23" idx="0"/>
          </p:cNvCxnSpPr>
          <p:nvPr/>
        </p:nvCxnSpPr>
        <p:spPr>
          <a:xfrm flipH="1">
            <a:off x="5401173" y="4459442"/>
            <a:ext cx="1" cy="12719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Rectangle 37">
            <a:extLst>
              <a:ext uri="{FF2B5EF4-FFF2-40B4-BE49-F238E27FC236}">
                <a16:creationId xmlns:a16="http://schemas.microsoft.com/office/drawing/2014/main" id="{3F858F3D-8490-8F7F-ECF9-33FECF34218F}"/>
              </a:ext>
            </a:extLst>
          </p:cNvPr>
          <p:cNvSpPr/>
          <p:nvPr/>
        </p:nvSpPr>
        <p:spPr>
          <a:xfrm>
            <a:off x="4894644" y="1715634"/>
            <a:ext cx="1582122" cy="29678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rgbClr val="00B050"/>
                </a:solidFill>
              </a:rPr>
              <a:t>M1.2 quiz</a:t>
            </a:r>
            <a:r>
              <a:rPr lang="en-IN" sz="1050" dirty="0">
                <a:solidFill>
                  <a:schemeClr val="tx1"/>
                </a:solidFill>
              </a:rPr>
              <a:t> </a:t>
            </a:r>
            <a:r>
              <a:rPr lang="en-IN" sz="1050" dirty="0">
                <a:solidFill>
                  <a:srgbClr val="FF0000"/>
                </a:solidFill>
              </a:rPr>
              <a:t>(ET: 5 min) </a:t>
            </a:r>
            <a:endParaRPr lang="en-IN" sz="1050" dirty="0">
              <a:solidFill>
                <a:schemeClr val="tx1"/>
              </a:solidFill>
            </a:endParaRPr>
          </a:p>
        </p:txBody>
      </p:sp>
      <p:sp>
        <p:nvSpPr>
          <p:cNvPr id="39" name="Rectangle 38">
            <a:extLst>
              <a:ext uri="{FF2B5EF4-FFF2-40B4-BE49-F238E27FC236}">
                <a16:creationId xmlns:a16="http://schemas.microsoft.com/office/drawing/2014/main" id="{096012B9-EA17-6417-A527-D5C70DD25384}"/>
              </a:ext>
            </a:extLst>
          </p:cNvPr>
          <p:cNvSpPr/>
          <p:nvPr/>
        </p:nvSpPr>
        <p:spPr>
          <a:xfrm>
            <a:off x="7151718" y="1682088"/>
            <a:ext cx="1582122" cy="29678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rgbClr val="7030A0"/>
                </a:solidFill>
              </a:rPr>
              <a:t>M1.2 quiz interactive </a:t>
            </a:r>
            <a:r>
              <a:rPr lang="en-IN" sz="1050" dirty="0">
                <a:solidFill>
                  <a:srgbClr val="FF0000"/>
                </a:solidFill>
              </a:rPr>
              <a:t>(ET: 10 min) </a:t>
            </a:r>
            <a:endParaRPr lang="en-IN" sz="1050" dirty="0">
              <a:solidFill>
                <a:schemeClr val="tx1"/>
              </a:solidFill>
            </a:endParaRPr>
          </a:p>
        </p:txBody>
      </p:sp>
      <p:cxnSp>
        <p:nvCxnSpPr>
          <p:cNvPr id="44" name="Straight Arrow Connector 43">
            <a:extLst>
              <a:ext uri="{FF2B5EF4-FFF2-40B4-BE49-F238E27FC236}">
                <a16:creationId xmlns:a16="http://schemas.microsoft.com/office/drawing/2014/main" id="{D6DE1974-20CB-A2FE-A232-F5C146CA9141}"/>
              </a:ext>
            </a:extLst>
          </p:cNvPr>
          <p:cNvCxnSpPr>
            <a:cxnSpLocks/>
            <a:stCxn id="6" idx="2"/>
            <a:endCxn id="17" idx="0"/>
          </p:cNvCxnSpPr>
          <p:nvPr/>
        </p:nvCxnSpPr>
        <p:spPr>
          <a:xfrm>
            <a:off x="2043005" y="2783650"/>
            <a:ext cx="1202928" cy="5293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0BAD246E-CF12-DF27-3729-9744A0343BDF}"/>
              </a:ext>
            </a:extLst>
          </p:cNvPr>
          <p:cNvCxnSpPr>
            <a:cxnSpLocks/>
            <a:stCxn id="6" idx="2"/>
            <a:endCxn id="22" idx="0"/>
          </p:cNvCxnSpPr>
          <p:nvPr/>
        </p:nvCxnSpPr>
        <p:spPr>
          <a:xfrm>
            <a:off x="2043005" y="2783650"/>
            <a:ext cx="3381404" cy="67950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1FCD709C-97CC-45D2-849D-1B852EF25A46}"/>
              </a:ext>
            </a:extLst>
          </p:cNvPr>
          <p:cNvCxnSpPr>
            <a:cxnSpLocks/>
            <a:stCxn id="12" idx="2"/>
            <a:endCxn id="38" idx="0"/>
          </p:cNvCxnSpPr>
          <p:nvPr/>
        </p:nvCxnSpPr>
        <p:spPr>
          <a:xfrm>
            <a:off x="5630004" y="1148072"/>
            <a:ext cx="55701" cy="5675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4BB36ED1-E7E6-F7BF-AAD1-7D549C69DEC9}"/>
              </a:ext>
            </a:extLst>
          </p:cNvPr>
          <p:cNvCxnSpPr>
            <a:cxnSpLocks/>
            <a:stCxn id="12" idx="2"/>
            <a:endCxn id="39" idx="0"/>
          </p:cNvCxnSpPr>
          <p:nvPr/>
        </p:nvCxnSpPr>
        <p:spPr>
          <a:xfrm>
            <a:off x="5630004" y="1148072"/>
            <a:ext cx="2312775" cy="5340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7" name="Rectangle 56">
            <a:extLst>
              <a:ext uri="{FF2B5EF4-FFF2-40B4-BE49-F238E27FC236}">
                <a16:creationId xmlns:a16="http://schemas.microsoft.com/office/drawing/2014/main" id="{DD01D18C-5897-D7A6-15AD-9007377419AF}"/>
              </a:ext>
            </a:extLst>
          </p:cNvPr>
          <p:cNvSpPr/>
          <p:nvPr/>
        </p:nvSpPr>
        <p:spPr>
          <a:xfrm>
            <a:off x="5010752" y="2296211"/>
            <a:ext cx="1411889" cy="50327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bg2">
                    <a:lumMod val="75000"/>
                  </a:schemeClr>
                </a:solidFill>
              </a:rPr>
              <a:t>Modulus Conjugation </a:t>
            </a:r>
            <a:r>
              <a:rPr lang="en-IN" sz="1050" dirty="0">
                <a:solidFill>
                  <a:srgbClr val="FF0000"/>
                </a:solidFill>
              </a:rPr>
              <a:t>(ET: 3 min) </a:t>
            </a:r>
            <a:endParaRPr lang="en-IN" sz="1050" dirty="0">
              <a:solidFill>
                <a:schemeClr val="tx1"/>
              </a:solidFill>
            </a:endParaRPr>
          </a:p>
        </p:txBody>
      </p:sp>
      <p:sp>
        <p:nvSpPr>
          <p:cNvPr id="58" name="Rectangle 57">
            <a:extLst>
              <a:ext uri="{FF2B5EF4-FFF2-40B4-BE49-F238E27FC236}">
                <a16:creationId xmlns:a16="http://schemas.microsoft.com/office/drawing/2014/main" id="{6BFEF7AE-6C47-AB23-F120-2112293F4905}"/>
              </a:ext>
            </a:extLst>
          </p:cNvPr>
          <p:cNvSpPr/>
          <p:nvPr/>
        </p:nvSpPr>
        <p:spPr>
          <a:xfrm>
            <a:off x="7243862" y="2306904"/>
            <a:ext cx="1411889" cy="50327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bg2">
                    <a:lumMod val="75000"/>
                  </a:schemeClr>
                </a:solidFill>
              </a:rPr>
              <a:t>Modulus Conjugation </a:t>
            </a:r>
            <a:r>
              <a:rPr lang="en-IN" sz="1050" dirty="0">
                <a:solidFill>
                  <a:srgbClr val="FF0000"/>
                </a:solidFill>
              </a:rPr>
              <a:t>(ET: 3 min) </a:t>
            </a:r>
            <a:endParaRPr lang="en-IN" sz="1050" dirty="0">
              <a:solidFill>
                <a:schemeClr val="tx1"/>
              </a:solidFill>
            </a:endParaRPr>
          </a:p>
        </p:txBody>
      </p:sp>
      <p:cxnSp>
        <p:nvCxnSpPr>
          <p:cNvPr id="59" name="Straight Arrow Connector 58">
            <a:extLst>
              <a:ext uri="{FF2B5EF4-FFF2-40B4-BE49-F238E27FC236}">
                <a16:creationId xmlns:a16="http://schemas.microsoft.com/office/drawing/2014/main" id="{062CE6F8-C9C6-D9BA-EA11-A2E9F37DD99C}"/>
              </a:ext>
            </a:extLst>
          </p:cNvPr>
          <p:cNvCxnSpPr>
            <a:cxnSpLocks/>
            <a:stCxn id="38" idx="2"/>
            <a:endCxn id="57" idx="0"/>
          </p:cNvCxnSpPr>
          <p:nvPr/>
        </p:nvCxnSpPr>
        <p:spPr>
          <a:xfrm>
            <a:off x="5685705" y="2012420"/>
            <a:ext cx="30992" cy="2837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2" name="Straight Arrow Connector 61">
            <a:extLst>
              <a:ext uri="{FF2B5EF4-FFF2-40B4-BE49-F238E27FC236}">
                <a16:creationId xmlns:a16="http://schemas.microsoft.com/office/drawing/2014/main" id="{8BD4B91F-2342-A82A-F751-54A85EE4EDA1}"/>
              </a:ext>
            </a:extLst>
          </p:cNvPr>
          <p:cNvCxnSpPr>
            <a:cxnSpLocks/>
            <a:stCxn id="39" idx="2"/>
            <a:endCxn id="58" idx="0"/>
          </p:cNvCxnSpPr>
          <p:nvPr/>
        </p:nvCxnSpPr>
        <p:spPr>
          <a:xfrm>
            <a:off x="7942779" y="1978874"/>
            <a:ext cx="7028" cy="3280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C872D252-C04D-AB92-0622-1D1C4B6376A2}"/>
              </a:ext>
            </a:extLst>
          </p:cNvPr>
          <p:cNvSpPr txBox="1"/>
          <p:nvPr/>
        </p:nvSpPr>
        <p:spPr>
          <a:xfrm>
            <a:off x="486111" y="5335893"/>
            <a:ext cx="11440403" cy="923330"/>
          </a:xfrm>
          <a:prstGeom prst="rect">
            <a:avLst/>
          </a:prstGeom>
          <a:noFill/>
        </p:spPr>
        <p:txBody>
          <a:bodyPr wrap="square" rtlCol="0">
            <a:spAutoFit/>
          </a:bodyPr>
          <a:lstStyle/>
          <a:p>
            <a:r>
              <a:rPr lang="en-IN" dirty="0"/>
              <a:t>To complete Polar representation fully, it needs 37 minutes of time, ignoring the cells in grey as they were already selected once. But in above case, cell highlighted in purple is not selected as it alone 10 mins to complete and it doesn’t fit user time 30 mins.  Instead, Polar representation and Projection (3 mins) are selected.</a:t>
            </a:r>
          </a:p>
        </p:txBody>
      </p:sp>
      <p:sp>
        <p:nvSpPr>
          <p:cNvPr id="2" name="Rectangle 1">
            <a:extLst>
              <a:ext uri="{FF2B5EF4-FFF2-40B4-BE49-F238E27FC236}">
                <a16:creationId xmlns:a16="http://schemas.microsoft.com/office/drawing/2014/main" id="{A80D207A-4636-F55C-4C89-1AFF3B27B4E4}"/>
              </a:ext>
            </a:extLst>
          </p:cNvPr>
          <p:cNvSpPr/>
          <p:nvPr/>
        </p:nvSpPr>
        <p:spPr>
          <a:xfrm>
            <a:off x="6206312" y="174740"/>
            <a:ext cx="1693525" cy="3638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accent6"/>
                </a:solidFill>
              </a:rPr>
              <a:t>Projection </a:t>
            </a:r>
            <a:r>
              <a:rPr lang="en-IN" sz="1050" dirty="0">
                <a:solidFill>
                  <a:srgbClr val="FF0000"/>
                </a:solidFill>
              </a:rPr>
              <a:t>(ET: 3 min) </a:t>
            </a:r>
            <a:endParaRPr lang="en-IN" sz="1050" dirty="0">
              <a:solidFill>
                <a:schemeClr val="tx1"/>
              </a:solidFill>
            </a:endParaRPr>
          </a:p>
        </p:txBody>
      </p:sp>
      <p:cxnSp>
        <p:nvCxnSpPr>
          <p:cNvPr id="13" name="Straight Arrow Connector 12">
            <a:extLst>
              <a:ext uri="{FF2B5EF4-FFF2-40B4-BE49-F238E27FC236}">
                <a16:creationId xmlns:a16="http://schemas.microsoft.com/office/drawing/2014/main" id="{014E5EC9-48F4-2534-07D0-D90530FCC9E1}"/>
              </a:ext>
            </a:extLst>
          </p:cNvPr>
          <p:cNvCxnSpPr>
            <a:cxnSpLocks/>
            <a:stCxn id="2" idx="2"/>
            <a:endCxn id="12" idx="0"/>
          </p:cNvCxnSpPr>
          <p:nvPr/>
        </p:nvCxnSpPr>
        <p:spPr>
          <a:xfrm flipH="1">
            <a:off x="5630004" y="538634"/>
            <a:ext cx="1423071" cy="2455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B64D31A7-9A98-F975-2691-51E69B3C508F}"/>
              </a:ext>
            </a:extLst>
          </p:cNvPr>
          <p:cNvCxnSpPr>
            <a:cxnSpLocks/>
            <a:stCxn id="2" idx="2"/>
          </p:cNvCxnSpPr>
          <p:nvPr/>
        </p:nvCxnSpPr>
        <p:spPr>
          <a:xfrm>
            <a:off x="7053075" y="538634"/>
            <a:ext cx="1540419" cy="346478"/>
          </a:xfrm>
          <a:prstGeom prst="straightConnector1">
            <a:avLst/>
          </a:prstGeom>
          <a:ln>
            <a:prstDash val="dash"/>
            <a:tailEnd type="triangle"/>
          </a:ln>
        </p:spPr>
        <p:style>
          <a:lnRef idx="2">
            <a:schemeClr val="accent1"/>
          </a:lnRef>
          <a:fillRef idx="0">
            <a:schemeClr val="accent1"/>
          </a:fillRef>
          <a:effectRef idx="1">
            <a:schemeClr val="accent1"/>
          </a:effectRef>
          <a:fontRef idx="minor">
            <a:schemeClr val="tx1"/>
          </a:fontRef>
        </p:style>
      </p:cxnSp>
      <p:sp>
        <p:nvSpPr>
          <p:cNvPr id="34" name="Rectangle 33">
            <a:extLst>
              <a:ext uri="{FF2B5EF4-FFF2-40B4-BE49-F238E27FC236}">
                <a16:creationId xmlns:a16="http://schemas.microsoft.com/office/drawing/2014/main" id="{6D7D2B3C-2D13-9565-3875-BF10AFD615F9}"/>
              </a:ext>
            </a:extLst>
          </p:cNvPr>
          <p:cNvSpPr/>
          <p:nvPr/>
        </p:nvSpPr>
        <p:spPr>
          <a:xfrm>
            <a:off x="7899837" y="902528"/>
            <a:ext cx="1411889" cy="24554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p>
        </p:txBody>
      </p:sp>
      <p:sp>
        <p:nvSpPr>
          <p:cNvPr id="35" name="TextBox 34">
            <a:extLst>
              <a:ext uri="{FF2B5EF4-FFF2-40B4-BE49-F238E27FC236}">
                <a16:creationId xmlns:a16="http://schemas.microsoft.com/office/drawing/2014/main" id="{43E7FFB9-3724-8FBA-E03B-2554390A0490}"/>
              </a:ext>
            </a:extLst>
          </p:cNvPr>
          <p:cNvSpPr txBox="1"/>
          <p:nvPr/>
        </p:nvSpPr>
        <p:spPr>
          <a:xfrm>
            <a:off x="9237681" y="1600543"/>
            <a:ext cx="2631223" cy="2831544"/>
          </a:xfrm>
          <a:prstGeom prst="rect">
            <a:avLst/>
          </a:prstGeom>
          <a:noFill/>
        </p:spPr>
        <p:txBody>
          <a:bodyPr wrap="square" rtlCol="0">
            <a:spAutoFit/>
          </a:bodyPr>
          <a:lstStyle/>
          <a:p>
            <a:r>
              <a:rPr lang="en-IN" dirty="0"/>
              <a:t>Estimated Time: 30 mins</a:t>
            </a:r>
          </a:p>
          <a:p>
            <a:r>
              <a:rPr lang="en-IN" sz="1600" dirty="0"/>
              <a:t>Cells selected</a:t>
            </a:r>
          </a:p>
          <a:p>
            <a:pPr marL="285750" indent="-285750">
              <a:buFont typeface="Arial" panose="020B0604020202020204" pitchFamily="34" charset="0"/>
              <a:buChar char="•"/>
            </a:pPr>
            <a:r>
              <a:rPr lang="en-IN" sz="1600" dirty="0"/>
              <a:t>M1-background</a:t>
            </a:r>
          </a:p>
          <a:p>
            <a:pPr marL="285750" indent="-285750">
              <a:buFont typeface="Arial" panose="020B0604020202020204" pitchFamily="34" charset="0"/>
              <a:buChar char="•"/>
            </a:pPr>
            <a:r>
              <a:rPr lang="en-IN" sz="1600" dirty="0"/>
              <a:t>Imaginary Numbers</a:t>
            </a:r>
          </a:p>
          <a:p>
            <a:pPr marL="285750" indent="-285750">
              <a:buFont typeface="Arial" panose="020B0604020202020204" pitchFamily="34" charset="0"/>
              <a:buChar char="•"/>
            </a:pPr>
            <a:r>
              <a:rPr lang="en-IN" sz="1600" dirty="0"/>
              <a:t>1.1 quiz</a:t>
            </a:r>
          </a:p>
          <a:p>
            <a:pPr marL="285750" indent="-285750">
              <a:buFont typeface="Arial" panose="020B0604020202020204" pitchFamily="34" charset="0"/>
              <a:buChar char="•"/>
            </a:pPr>
            <a:r>
              <a:rPr lang="en-IN" sz="1600" dirty="0"/>
              <a:t>1.1 quiz interactive</a:t>
            </a:r>
          </a:p>
          <a:p>
            <a:pPr marL="285750" indent="-285750">
              <a:buFont typeface="Arial" panose="020B0604020202020204" pitchFamily="34" charset="0"/>
              <a:buChar char="•"/>
            </a:pPr>
            <a:r>
              <a:rPr lang="en-IN" sz="1600" dirty="0"/>
              <a:t>Complex Numbers</a:t>
            </a:r>
          </a:p>
          <a:p>
            <a:pPr marL="285750" indent="-285750">
              <a:buFont typeface="Arial" panose="020B0604020202020204" pitchFamily="34" charset="0"/>
              <a:buChar char="•"/>
            </a:pPr>
            <a:r>
              <a:rPr lang="en-IN" sz="1600" dirty="0"/>
              <a:t>Modulus Conjugation</a:t>
            </a:r>
          </a:p>
          <a:p>
            <a:pPr marL="285750" indent="-285750">
              <a:buFont typeface="Arial" panose="020B0604020202020204" pitchFamily="34" charset="0"/>
              <a:buChar char="•"/>
            </a:pPr>
            <a:r>
              <a:rPr lang="en-IN" sz="1600" dirty="0"/>
              <a:t>M1.2 quiz</a:t>
            </a:r>
          </a:p>
          <a:p>
            <a:pPr marL="285750" indent="-285750">
              <a:buFont typeface="Arial" panose="020B0604020202020204" pitchFamily="34" charset="0"/>
              <a:buChar char="•"/>
            </a:pPr>
            <a:r>
              <a:rPr lang="en-IN" sz="1600" dirty="0"/>
              <a:t>Polar Representation</a:t>
            </a:r>
          </a:p>
          <a:p>
            <a:pPr marL="285750" indent="-285750">
              <a:buFont typeface="Arial" panose="020B0604020202020204" pitchFamily="34" charset="0"/>
              <a:buChar char="•"/>
            </a:pPr>
            <a:r>
              <a:rPr lang="en-IN" sz="1600" dirty="0"/>
              <a:t>Projection</a:t>
            </a:r>
          </a:p>
        </p:txBody>
      </p:sp>
      <p:sp>
        <p:nvSpPr>
          <p:cNvPr id="41" name="TextBox 40">
            <a:extLst>
              <a:ext uri="{FF2B5EF4-FFF2-40B4-BE49-F238E27FC236}">
                <a16:creationId xmlns:a16="http://schemas.microsoft.com/office/drawing/2014/main" id="{6FD4D617-6C87-E60C-57B2-33A9B760DD58}"/>
              </a:ext>
            </a:extLst>
          </p:cNvPr>
          <p:cNvSpPr txBox="1"/>
          <p:nvPr/>
        </p:nvSpPr>
        <p:spPr>
          <a:xfrm>
            <a:off x="9493546" y="189581"/>
            <a:ext cx="2119491" cy="369332"/>
          </a:xfrm>
          <a:prstGeom prst="rect">
            <a:avLst/>
          </a:prstGeom>
          <a:noFill/>
        </p:spPr>
        <p:txBody>
          <a:bodyPr wrap="none" rtlCol="0">
            <a:spAutoFit/>
          </a:bodyPr>
          <a:lstStyle/>
          <a:p>
            <a:r>
              <a:rPr lang="en-IN" dirty="0"/>
              <a:t>Use case1: </a:t>
            </a:r>
            <a:r>
              <a:rPr lang="en-IN" dirty="0">
                <a:solidFill>
                  <a:srgbClr val="FF0000"/>
                </a:solidFill>
              </a:rPr>
              <a:t>30 mins</a:t>
            </a:r>
          </a:p>
        </p:txBody>
      </p:sp>
    </p:spTree>
    <p:extLst>
      <p:ext uri="{BB962C8B-B14F-4D97-AF65-F5344CB8AC3E}">
        <p14:creationId xmlns:p14="http://schemas.microsoft.com/office/powerpoint/2010/main" val="3924223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9E9E3-8A5C-0D60-EEE2-47EF03A565AF}"/>
              </a:ext>
            </a:extLst>
          </p:cNvPr>
          <p:cNvSpPr/>
          <p:nvPr/>
        </p:nvSpPr>
        <p:spPr>
          <a:xfrm>
            <a:off x="2807803" y="1588440"/>
            <a:ext cx="1411889" cy="50327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accent6"/>
                </a:solidFill>
              </a:rPr>
              <a:t>Modulus Conjugation </a:t>
            </a:r>
            <a:r>
              <a:rPr lang="en-IN" sz="1050" dirty="0">
                <a:solidFill>
                  <a:srgbClr val="FF0000"/>
                </a:solidFill>
              </a:rPr>
              <a:t>(ET: 3 min) </a:t>
            </a:r>
            <a:endParaRPr lang="en-IN" sz="1050" dirty="0">
              <a:solidFill>
                <a:schemeClr val="tx1"/>
              </a:solidFill>
            </a:endParaRPr>
          </a:p>
        </p:txBody>
      </p:sp>
      <p:cxnSp>
        <p:nvCxnSpPr>
          <p:cNvPr id="5" name="Straight Arrow Connector 4">
            <a:extLst>
              <a:ext uri="{FF2B5EF4-FFF2-40B4-BE49-F238E27FC236}">
                <a16:creationId xmlns:a16="http://schemas.microsoft.com/office/drawing/2014/main" id="{67760C81-A1C0-BF34-B061-AFD9CA52F66E}"/>
              </a:ext>
            </a:extLst>
          </p:cNvPr>
          <p:cNvCxnSpPr>
            <a:cxnSpLocks/>
            <a:stCxn id="12" idx="2"/>
            <a:endCxn id="4" idx="0"/>
          </p:cNvCxnSpPr>
          <p:nvPr/>
        </p:nvCxnSpPr>
        <p:spPr>
          <a:xfrm flipH="1">
            <a:off x="3513748" y="1148072"/>
            <a:ext cx="2116256" cy="4403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Rectangle 5">
            <a:extLst>
              <a:ext uri="{FF2B5EF4-FFF2-40B4-BE49-F238E27FC236}">
                <a16:creationId xmlns:a16="http://schemas.microsoft.com/office/drawing/2014/main" id="{F4FD3F74-4090-D75C-4DDA-A4FDCA2632AF}"/>
              </a:ext>
            </a:extLst>
          </p:cNvPr>
          <p:cNvSpPr/>
          <p:nvPr/>
        </p:nvSpPr>
        <p:spPr>
          <a:xfrm>
            <a:off x="1275180" y="2419756"/>
            <a:ext cx="1535650" cy="3638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rgbClr val="00B050"/>
                </a:solidFill>
              </a:rPr>
              <a:t>Complex Numbers </a:t>
            </a:r>
            <a:r>
              <a:rPr lang="en-IN" sz="1050" dirty="0">
                <a:solidFill>
                  <a:srgbClr val="FF0000"/>
                </a:solidFill>
              </a:rPr>
              <a:t>(ET: 2 min)</a:t>
            </a:r>
            <a:r>
              <a:rPr lang="en-IN" sz="1050" dirty="0">
                <a:solidFill>
                  <a:schemeClr val="accent5">
                    <a:lumMod val="75000"/>
                  </a:schemeClr>
                </a:solidFill>
              </a:rPr>
              <a:t> </a:t>
            </a:r>
            <a:endParaRPr lang="en-IN" sz="1050" dirty="0">
              <a:solidFill>
                <a:schemeClr val="tx1"/>
              </a:solidFill>
            </a:endParaRPr>
          </a:p>
        </p:txBody>
      </p:sp>
      <p:sp>
        <p:nvSpPr>
          <p:cNvPr id="7" name="Rectangle 6">
            <a:extLst>
              <a:ext uri="{FF2B5EF4-FFF2-40B4-BE49-F238E27FC236}">
                <a16:creationId xmlns:a16="http://schemas.microsoft.com/office/drawing/2014/main" id="{E06C1751-DA47-EA59-D32D-EA76D0FBFDBD}"/>
              </a:ext>
            </a:extLst>
          </p:cNvPr>
          <p:cNvSpPr/>
          <p:nvPr/>
        </p:nvSpPr>
        <p:spPr>
          <a:xfrm>
            <a:off x="484119" y="3945345"/>
            <a:ext cx="1582122" cy="29678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rgbClr val="00B050"/>
                </a:solidFill>
              </a:rPr>
              <a:t>Background</a:t>
            </a:r>
            <a:r>
              <a:rPr lang="en-IN" sz="1050" dirty="0">
                <a:solidFill>
                  <a:schemeClr val="tx1"/>
                </a:solidFill>
              </a:rPr>
              <a:t> </a:t>
            </a:r>
            <a:r>
              <a:rPr lang="en-IN" sz="1050" dirty="0">
                <a:solidFill>
                  <a:srgbClr val="FF0000"/>
                </a:solidFill>
              </a:rPr>
              <a:t>(ET: 2 min) </a:t>
            </a:r>
            <a:endParaRPr lang="en-IN" sz="1050" dirty="0">
              <a:solidFill>
                <a:schemeClr val="tx1"/>
              </a:solidFill>
            </a:endParaRPr>
          </a:p>
        </p:txBody>
      </p:sp>
      <p:sp>
        <p:nvSpPr>
          <p:cNvPr id="8" name="Rectangle 7">
            <a:extLst>
              <a:ext uri="{FF2B5EF4-FFF2-40B4-BE49-F238E27FC236}">
                <a16:creationId xmlns:a16="http://schemas.microsoft.com/office/drawing/2014/main" id="{F702FD72-FEBE-0A4B-1688-999B44F3BDF1}"/>
              </a:ext>
            </a:extLst>
          </p:cNvPr>
          <p:cNvSpPr/>
          <p:nvPr/>
        </p:nvSpPr>
        <p:spPr>
          <a:xfrm>
            <a:off x="278186" y="3426396"/>
            <a:ext cx="1993989" cy="39175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rgbClr val="00B050"/>
                </a:solidFill>
              </a:rPr>
              <a:t>Imaginary Numbers </a:t>
            </a:r>
            <a:r>
              <a:rPr lang="en-IN" sz="1050" dirty="0">
                <a:solidFill>
                  <a:srgbClr val="FF0000"/>
                </a:solidFill>
              </a:rPr>
              <a:t>(ET: 3 min) </a:t>
            </a:r>
            <a:endParaRPr lang="en-IN" sz="1050" dirty="0">
              <a:solidFill>
                <a:schemeClr val="tx1"/>
              </a:solidFill>
            </a:endParaRPr>
          </a:p>
        </p:txBody>
      </p:sp>
      <p:cxnSp>
        <p:nvCxnSpPr>
          <p:cNvPr id="9" name="Straight Arrow Connector 8">
            <a:extLst>
              <a:ext uri="{FF2B5EF4-FFF2-40B4-BE49-F238E27FC236}">
                <a16:creationId xmlns:a16="http://schemas.microsoft.com/office/drawing/2014/main" id="{2AE25127-1A15-AD7F-5DF8-D5FBCE8B391E}"/>
              </a:ext>
            </a:extLst>
          </p:cNvPr>
          <p:cNvCxnSpPr>
            <a:cxnSpLocks/>
            <a:stCxn id="4" idx="2"/>
            <a:endCxn id="6" idx="0"/>
          </p:cNvCxnSpPr>
          <p:nvPr/>
        </p:nvCxnSpPr>
        <p:spPr>
          <a:xfrm flipH="1">
            <a:off x="2043005" y="2091710"/>
            <a:ext cx="1470743" cy="3280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D8B24EC6-B510-9BB4-2209-926D30AAEE29}"/>
              </a:ext>
            </a:extLst>
          </p:cNvPr>
          <p:cNvCxnSpPr>
            <a:cxnSpLocks/>
            <a:stCxn id="6" idx="2"/>
            <a:endCxn id="8" idx="0"/>
          </p:cNvCxnSpPr>
          <p:nvPr/>
        </p:nvCxnSpPr>
        <p:spPr>
          <a:xfrm flipH="1">
            <a:off x="1275181" y="2783650"/>
            <a:ext cx="767824" cy="6427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0B86A69B-DE6A-9050-F610-526E75DCF8C1}"/>
              </a:ext>
            </a:extLst>
          </p:cNvPr>
          <p:cNvCxnSpPr>
            <a:cxnSpLocks/>
            <a:stCxn id="8" idx="2"/>
            <a:endCxn id="7" idx="0"/>
          </p:cNvCxnSpPr>
          <p:nvPr/>
        </p:nvCxnSpPr>
        <p:spPr>
          <a:xfrm flipH="1">
            <a:off x="1275180" y="3818151"/>
            <a:ext cx="1" cy="12719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CF258483-B6B1-79EF-F528-5A66F926B83C}"/>
              </a:ext>
            </a:extLst>
          </p:cNvPr>
          <p:cNvSpPr/>
          <p:nvPr/>
        </p:nvSpPr>
        <p:spPr>
          <a:xfrm>
            <a:off x="4783241" y="784178"/>
            <a:ext cx="1693525" cy="3638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accent6"/>
                </a:solidFill>
              </a:rPr>
              <a:t>Polar representation </a:t>
            </a:r>
            <a:r>
              <a:rPr lang="en-IN" sz="1050" dirty="0">
                <a:solidFill>
                  <a:srgbClr val="FF0000"/>
                </a:solidFill>
              </a:rPr>
              <a:t>(ET: 2 min) </a:t>
            </a:r>
            <a:endParaRPr lang="en-IN" sz="1050" dirty="0">
              <a:solidFill>
                <a:schemeClr val="tx1"/>
              </a:solidFill>
            </a:endParaRPr>
          </a:p>
        </p:txBody>
      </p:sp>
      <p:sp>
        <p:nvSpPr>
          <p:cNvPr id="17" name="Rectangle 16">
            <a:extLst>
              <a:ext uri="{FF2B5EF4-FFF2-40B4-BE49-F238E27FC236}">
                <a16:creationId xmlns:a16="http://schemas.microsoft.com/office/drawing/2014/main" id="{F29913B2-73E6-D49D-0AC2-8429B108D4E3}"/>
              </a:ext>
            </a:extLst>
          </p:cNvPr>
          <p:cNvSpPr/>
          <p:nvPr/>
        </p:nvSpPr>
        <p:spPr>
          <a:xfrm>
            <a:off x="2478108" y="3312955"/>
            <a:ext cx="1535650" cy="3638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rgbClr val="00B050"/>
                </a:solidFill>
              </a:rPr>
              <a:t>M1.1 quiz  </a:t>
            </a:r>
            <a:r>
              <a:rPr lang="en-IN" sz="1050" dirty="0">
                <a:solidFill>
                  <a:srgbClr val="FF0000"/>
                </a:solidFill>
              </a:rPr>
              <a:t>(ET: 5 min)</a:t>
            </a:r>
            <a:r>
              <a:rPr lang="en-IN" sz="1050" dirty="0">
                <a:solidFill>
                  <a:schemeClr val="accent5">
                    <a:lumMod val="75000"/>
                  </a:schemeClr>
                </a:solidFill>
              </a:rPr>
              <a:t> </a:t>
            </a:r>
            <a:endParaRPr lang="en-IN" sz="1050" dirty="0">
              <a:solidFill>
                <a:schemeClr val="tx1"/>
              </a:solidFill>
            </a:endParaRPr>
          </a:p>
        </p:txBody>
      </p:sp>
      <p:sp>
        <p:nvSpPr>
          <p:cNvPr id="18" name="Rectangle 17">
            <a:extLst>
              <a:ext uri="{FF2B5EF4-FFF2-40B4-BE49-F238E27FC236}">
                <a16:creationId xmlns:a16="http://schemas.microsoft.com/office/drawing/2014/main" id="{0AB19444-71D9-E847-0C54-EDB18BFA3B92}"/>
              </a:ext>
            </a:extLst>
          </p:cNvPr>
          <p:cNvSpPr/>
          <p:nvPr/>
        </p:nvSpPr>
        <p:spPr>
          <a:xfrm>
            <a:off x="2431636" y="4436433"/>
            <a:ext cx="1582122" cy="29678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bg2">
                    <a:lumMod val="75000"/>
                  </a:schemeClr>
                </a:solidFill>
              </a:rPr>
              <a:t>Background</a:t>
            </a:r>
            <a:r>
              <a:rPr lang="en-IN" sz="1050" dirty="0">
                <a:solidFill>
                  <a:schemeClr val="tx1"/>
                </a:solidFill>
              </a:rPr>
              <a:t> </a:t>
            </a:r>
            <a:r>
              <a:rPr lang="en-IN" sz="1050" dirty="0">
                <a:solidFill>
                  <a:srgbClr val="FF0000"/>
                </a:solidFill>
              </a:rPr>
              <a:t>(ET: 2 min) </a:t>
            </a:r>
            <a:endParaRPr lang="en-IN" sz="1050" dirty="0">
              <a:solidFill>
                <a:schemeClr val="tx1"/>
              </a:solidFill>
            </a:endParaRPr>
          </a:p>
        </p:txBody>
      </p:sp>
      <p:sp>
        <p:nvSpPr>
          <p:cNvPr id="19" name="Rectangle 18">
            <a:extLst>
              <a:ext uri="{FF2B5EF4-FFF2-40B4-BE49-F238E27FC236}">
                <a16:creationId xmlns:a16="http://schemas.microsoft.com/office/drawing/2014/main" id="{337087C3-32AB-F6B8-606A-0BA0ACFEA7C8}"/>
              </a:ext>
            </a:extLst>
          </p:cNvPr>
          <p:cNvSpPr/>
          <p:nvPr/>
        </p:nvSpPr>
        <p:spPr>
          <a:xfrm>
            <a:off x="2225703" y="3917484"/>
            <a:ext cx="1993989" cy="39175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bg2">
                    <a:lumMod val="75000"/>
                  </a:schemeClr>
                </a:solidFill>
              </a:rPr>
              <a:t>Imaginary Numbers </a:t>
            </a:r>
            <a:r>
              <a:rPr lang="en-IN" sz="1050" dirty="0">
                <a:solidFill>
                  <a:srgbClr val="FF0000"/>
                </a:solidFill>
              </a:rPr>
              <a:t>(ET: 3 min) </a:t>
            </a:r>
            <a:endParaRPr lang="en-IN" sz="1050" dirty="0">
              <a:solidFill>
                <a:schemeClr val="tx1"/>
              </a:solidFill>
            </a:endParaRPr>
          </a:p>
        </p:txBody>
      </p:sp>
      <p:cxnSp>
        <p:nvCxnSpPr>
          <p:cNvPr id="20" name="Straight Arrow Connector 19">
            <a:extLst>
              <a:ext uri="{FF2B5EF4-FFF2-40B4-BE49-F238E27FC236}">
                <a16:creationId xmlns:a16="http://schemas.microsoft.com/office/drawing/2014/main" id="{09DED2C0-3AD0-A3B6-6A3B-FC704733FF0B}"/>
              </a:ext>
            </a:extLst>
          </p:cNvPr>
          <p:cNvCxnSpPr>
            <a:cxnSpLocks/>
            <a:stCxn id="17" idx="2"/>
            <a:endCxn id="19" idx="0"/>
          </p:cNvCxnSpPr>
          <p:nvPr/>
        </p:nvCxnSpPr>
        <p:spPr>
          <a:xfrm flipH="1">
            <a:off x="3222698" y="3676849"/>
            <a:ext cx="23235" cy="24063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62C7E3BB-E708-7EB4-F25E-974022EACE39}"/>
              </a:ext>
            </a:extLst>
          </p:cNvPr>
          <p:cNvCxnSpPr>
            <a:cxnSpLocks/>
            <a:stCxn id="19" idx="2"/>
            <a:endCxn id="18" idx="0"/>
          </p:cNvCxnSpPr>
          <p:nvPr/>
        </p:nvCxnSpPr>
        <p:spPr>
          <a:xfrm flipH="1">
            <a:off x="3222697" y="4309239"/>
            <a:ext cx="1" cy="12719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Rectangle 21">
            <a:extLst>
              <a:ext uri="{FF2B5EF4-FFF2-40B4-BE49-F238E27FC236}">
                <a16:creationId xmlns:a16="http://schemas.microsoft.com/office/drawing/2014/main" id="{972A7605-C669-14B5-48F6-EF3F812818AB}"/>
              </a:ext>
            </a:extLst>
          </p:cNvPr>
          <p:cNvSpPr/>
          <p:nvPr/>
        </p:nvSpPr>
        <p:spPr>
          <a:xfrm>
            <a:off x="4656584" y="3463158"/>
            <a:ext cx="1535650" cy="3638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rgbClr val="00B050"/>
                </a:solidFill>
              </a:rPr>
              <a:t>M1.1 quiz interactive</a:t>
            </a:r>
            <a:r>
              <a:rPr lang="en-IN" sz="1050" dirty="0">
                <a:solidFill>
                  <a:srgbClr val="FF0000"/>
                </a:solidFill>
              </a:rPr>
              <a:t>(ET: 10 min)</a:t>
            </a:r>
            <a:r>
              <a:rPr lang="en-IN" sz="1050" dirty="0">
                <a:solidFill>
                  <a:schemeClr val="accent5">
                    <a:lumMod val="75000"/>
                  </a:schemeClr>
                </a:solidFill>
              </a:rPr>
              <a:t> </a:t>
            </a:r>
            <a:endParaRPr lang="en-IN" sz="1050" dirty="0">
              <a:solidFill>
                <a:schemeClr val="tx1"/>
              </a:solidFill>
            </a:endParaRPr>
          </a:p>
        </p:txBody>
      </p:sp>
      <p:sp>
        <p:nvSpPr>
          <p:cNvPr id="23" name="Rectangle 22">
            <a:extLst>
              <a:ext uri="{FF2B5EF4-FFF2-40B4-BE49-F238E27FC236}">
                <a16:creationId xmlns:a16="http://schemas.microsoft.com/office/drawing/2014/main" id="{D1EC8FAF-0F01-85CB-ADBB-4377F1564518}"/>
              </a:ext>
            </a:extLst>
          </p:cNvPr>
          <p:cNvSpPr/>
          <p:nvPr/>
        </p:nvSpPr>
        <p:spPr>
          <a:xfrm>
            <a:off x="4610112" y="4586636"/>
            <a:ext cx="1582122" cy="29678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bg2">
                    <a:lumMod val="75000"/>
                  </a:schemeClr>
                </a:solidFill>
              </a:rPr>
              <a:t>Background</a:t>
            </a:r>
            <a:r>
              <a:rPr lang="en-IN" sz="1050" dirty="0">
                <a:solidFill>
                  <a:schemeClr val="tx1"/>
                </a:solidFill>
              </a:rPr>
              <a:t> </a:t>
            </a:r>
            <a:r>
              <a:rPr lang="en-IN" sz="1050" dirty="0">
                <a:solidFill>
                  <a:srgbClr val="FF0000"/>
                </a:solidFill>
              </a:rPr>
              <a:t>(ET: 2 min) </a:t>
            </a:r>
            <a:endParaRPr lang="en-IN" sz="1050" dirty="0">
              <a:solidFill>
                <a:schemeClr val="tx1"/>
              </a:solidFill>
            </a:endParaRPr>
          </a:p>
        </p:txBody>
      </p:sp>
      <p:sp>
        <p:nvSpPr>
          <p:cNvPr id="24" name="Rectangle 23">
            <a:extLst>
              <a:ext uri="{FF2B5EF4-FFF2-40B4-BE49-F238E27FC236}">
                <a16:creationId xmlns:a16="http://schemas.microsoft.com/office/drawing/2014/main" id="{0D6E0725-327A-DD44-F2A6-15650061E71D}"/>
              </a:ext>
            </a:extLst>
          </p:cNvPr>
          <p:cNvSpPr/>
          <p:nvPr/>
        </p:nvSpPr>
        <p:spPr>
          <a:xfrm>
            <a:off x="4404179" y="4067687"/>
            <a:ext cx="1993989" cy="39175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bg2">
                    <a:lumMod val="75000"/>
                  </a:schemeClr>
                </a:solidFill>
              </a:rPr>
              <a:t>Imaginary Numbers </a:t>
            </a:r>
            <a:r>
              <a:rPr lang="en-IN" sz="1050" dirty="0">
                <a:solidFill>
                  <a:srgbClr val="FF0000"/>
                </a:solidFill>
              </a:rPr>
              <a:t>(ET: 3 min) </a:t>
            </a:r>
            <a:endParaRPr lang="en-IN" sz="1050" dirty="0">
              <a:solidFill>
                <a:schemeClr val="tx1"/>
              </a:solidFill>
            </a:endParaRPr>
          </a:p>
        </p:txBody>
      </p:sp>
      <p:cxnSp>
        <p:nvCxnSpPr>
          <p:cNvPr id="25" name="Straight Arrow Connector 24">
            <a:extLst>
              <a:ext uri="{FF2B5EF4-FFF2-40B4-BE49-F238E27FC236}">
                <a16:creationId xmlns:a16="http://schemas.microsoft.com/office/drawing/2014/main" id="{4242F10E-4ADC-546B-E275-660AF2BBCDAD}"/>
              </a:ext>
            </a:extLst>
          </p:cNvPr>
          <p:cNvCxnSpPr>
            <a:cxnSpLocks/>
            <a:stCxn id="22" idx="2"/>
            <a:endCxn id="24" idx="0"/>
          </p:cNvCxnSpPr>
          <p:nvPr/>
        </p:nvCxnSpPr>
        <p:spPr>
          <a:xfrm flipH="1">
            <a:off x="5401174" y="3827052"/>
            <a:ext cx="23235" cy="24063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88D7AB29-42A6-9032-ECA3-1165B53652A4}"/>
              </a:ext>
            </a:extLst>
          </p:cNvPr>
          <p:cNvCxnSpPr>
            <a:cxnSpLocks/>
            <a:stCxn id="24" idx="2"/>
            <a:endCxn id="23" idx="0"/>
          </p:cNvCxnSpPr>
          <p:nvPr/>
        </p:nvCxnSpPr>
        <p:spPr>
          <a:xfrm flipH="1">
            <a:off x="5401173" y="4459442"/>
            <a:ext cx="1" cy="12719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Rectangle 37">
            <a:extLst>
              <a:ext uri="{FF2B5EF4-FFF2-40B4-BE49-F238E27FC236}">
                <a16:creationId xmlns:a16="http://schemas.microsoft.com/office/drawing/2014/main" id="{3F858F3D-8490-8F7F-ECF9-33FECF34218F}"/>
              </a:ext>
            </a:extLst>
          </p:cNvPr>
          <p:cNvSpPr/>
          <p:nvPr/>
        </p:nvSpPr>
        <p:spPr>
          <a:xfrm>
            <a:off x="4894644" y="1715634"/>
            <a:ext cx="1582122" cy="29678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rgbClr val="00B050"/>
                </a:solidFill>
              </a:rPr>
              <a:t>M1.2 quiz</a:t>
            </a:r>
            <a:r>
              <a:rPr lang="en-IN" sz="1050" dirty="0">
                <a:solidFill>
                  <a:schemeClr val="tx1"/>
                </a:solidFill>
              </a:rPr>
              <a:t> </a:t>
            </a:r>
            <a:r>
              <a:rPr lang="en-IN" sz="1050" dirty="0">
                <a:solidFill>
                  <a:srgbClr val="FF0000"/>
                </a:solidFill>
              </a:rPr>
              <a:t>(ET: 5 min) </a:t>
            </a:r>
            <a:endParaRPr lang="en-IN" sz="1050" dirty="0">
              <a:solidFill>
                <a:schemeClr val="tx1"/>
              </a:solidFill>
            </a:endParaRPr>
          </a:p>
        </p:txBody>
      </p:sp>
      <p:sp>
        <p:nvSpPr>
          <p:cNvPr id="39" name="Rectangle 38">
            <a:extLst>
              <a:ext uri="{FF2B5EF4-FFF2-40B4-BE49-F238E27FC236}">
                <a16:creationId xmlns:a16="http://schemas.microsoft.com/office/drawing/2014/main" id="{096012B9-EA17-6417-A527-D5C70DD25384}"/>
              </a:ext>
            </a:extLst>
          </p:cNvPr>
          <p:cNvSpPr/>
          <p:nvPr/>
        </p:nvSpPr>
        <p:spPr>
          <a:xfrm>
            <a:off x="7151718" y="1682088"/>
            <a:ext cx="1582122" cy="29678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rgbClr val="00B050"/>
                </a:solidFill>
              </a:rPr>
              <a:t>M1.2 quiz interactive </a:t>
            </a:r>
            <a:r>
              <a:rPr lang="en-IN" sz="1050" dirty="0">
                <a:solidFill>
                  <a:srgbClr val="FF0000"/>
                </a:solidFill>
              </a:rPr>
              <a:t>(ET: 10 min) </a:t>
            </a:r>
            <a:endParaRPr lang="en-IN" sz="1050" dirty="0">
              <a:solidFill>
                <a:schemeClr val="tx1"/>
              </a:solidFill>
            </a:endParaRPr>
          </a:p>
        </p:txBody>
      </p:sp>
      <p:cxnSp>
        <p:nvCxnSpPr>
          <p:cNvPr id="44" name="Straight Arrow Connector 43">
            <a:extLst>
              <a:ext uri="{FF2B5EF4-FFF2-40B4-BE49-F238E27FC236}">
                <a16:creationId xmlns:a16="http://schemas.microsoft.com/office/drawing/2014/main" id="{D6DE1974-20CB-A2FE-A232-F5C146CA9141}"/>
              </a:ext>
            </a:extLst>
          </p:cNvPr>
          <p:cNvCxnSpPr>
            <a:cxnSpLocks/>
            <a:stCxn id="6" idx="2"/>
            <a:endCxn id="17" idx="0"/>
          </p:cNvCxnSpPr>
          <p:nvPr/>
        </p:nvCxnSpPr>
        <p:spPr>
          <a:xfrm>
            <a:off x="2043005" y="2783650"/>
            <a:ext cx="1202928" cy="5293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0BAD246E-CF12-DF27-3729-9744A0343BDF}"/>
              </a:ext>
            </a:extLst>
          </p:cNvPr>
          <p:cNvCxnSpPr>
            <a:cxnSpLocks/>
            <a:stCxn id="6" idx="2"/>
            <a:endCxn id="22" idx="0"/>
          </p:cNvCxnSpPr>
          <p:nvPr/>
        </p:nvCxnSpPr>
        <p:spPr>
          <a:xfrm>
            <a:off x="2043005" y="2783650"/>
            <a:ext cx="3381404" cy="67950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1FCD709C-97CC-45D2-849D-1B852EF25A46}"/>
              </a:ext>
            </a:extLst>
          </p:cNvPr>
          <p:cNvCxnSpPr>
            <a:cxnSpLocks/>
            <a:stCxn id="12" idx="2"/>
            <a:endCxn id="38" idx="0"/>
          </p:cNvCxnSpPr>
          <p:nvPr/>
        </p:nvCxnSpPr>
        <p:spPr>
          <a:xfrm>
            <a:off x="5630004" y="1148072"/>
            <a:ext cx="55701" cy="5675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4BB36ED1-E7E6-F7BF-AAD1-7D549C69DEC9}"/>
              </a:ext>
            </a:extLst>
          </p:cNvPr>
          <p:cNvCxnSpPr>
            <a:cxnSpLocks/>
            <a:stCxn id="12" idx="2"/>
            <a:endCxn id="39" idx="0"/>
          </p:cNvCxnSpPr>
          <p:nvPr/>
        </p:nvCxnSpPr>
        <p:spPr>
          <a:xfrm>
            <a:off x="5630004" y="1148072"/>
            <a:ext cx="2312775" cy="5340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7" name="Rectangle 56">
            <a:extLst>
              <a:ext uri="{FF2B5EF4-FFF2-40B4-BE49-F238E27FC236}">
                <a16:creationId xmlns:a16="http://schemas.microsoft.com/office/drawing/2014/main" id="{DD01D18C-5897-D7A6-15AD-9007377419AF}"/>
              </a:ext>
            </a:extLst>
          </p:cNvPr>
          <p:cNvSpPr/>
          <p:nvPr/>
        </p:nvSpPr>
        <p:spPr>
          <a:xfrm>
            <a:off x="5010752" y="2296211"/>
            <a:ext cx="1411889" cy="50327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bg2">
                    <a:lumMod val="75000"/>
                  </a:schemeClr>
                </a:solidFill>
              </a:rPr>
              <a:t>Modulus Conjugation </a:t>
            </a:r>
            <a:r>
              <a:rPr lang="en-IN" sz="1050" dirty="0">
                <a:solidFill>
                  <a:srgbClr val="FF0000"/>
                </a:solidFill>
              </a:rPr>
              <a:t>(ET: 3 min) </a:t>
            </a:r>
            <a:endParaRPr lang="en-IN" sz="1050" dirty="0">
              <a:solidFill>
                <a:schemeClr val="tx1"/>
              </a:solidFill>
            </a:endParaRPr>
          </a:p>
        </p:txBody>
      </p:sp>
      <p:sp>
        <p:nvSpPr>
          <p:cNvPr id="58" name="Rectangle 57">
            <a:extLst>
              <a:ext uri="{FF2B5EF4-FFF2-40B4-BE49-F238E27FC236}">
                <a16:creationId xmlns:a16="http://schemas.microsoft.com/office/drawing/2014/main" id="{6BFEF7AE-6C47-AB23-F120-2112293F4905}"/>
              </a:ext>
            </a:extLst>
          </p:cNvPr>
          <p:cNvSpPr/>
          <p:nvPr/>
        </p:nvSpPr>
        <p:spPr>
          <a:xfrm>
            <a:off x="7243862" y="2306904"/>
            <a:ext cx="1411889" cy="50327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bg2">
                    <a:lumMod val="75000"/>
                  </a:schemeClr>
                </a:solidFill>
              </a:rPr>
              <a:t>Modulus Conjugation </a:t>
            </a:r>
            <a:r>
              <a:rPr lang="en-IN" sz="1050" dirty="0">
                <a:solidFill>
                  <a:srgbClr val="FF0000"/>
                </a:solidFill>
              </a:rPr>
              <a:t>(ET: 3 min) </a:t>
            </a:r>
            <a:endParaRPr lang="en-IN" sz="1050" dirty="0">
              <a:solidFill>
                <a:schemeClr val="tx1"/>
              </a:solidFill>
            </a:endParaRPr>
          </a:p>
        </p:txBody>
      </p:sp>
      <p:cxnSp>
        <p:nvCxnSpPr>
          <p:cNvPr id="59" name="Straight Arrow Connector 58">
            <a:extLst>
              <a:ext uri="{FF2B5EF4-FFF2-40B4-BE49-F238E27FC236}">
                <a16:creationId xmlns:a16="http://schemas.microsoft.com/office/drawing/2014/main" id="{062CE6F8-C9C6-D9BA-EA11-A2E9F37DD99C}"/>
              </a:ext>
            </a:extLst>
          </p:cNvPr>
          <p:cNvCxnSpPr>
            <a:cxnSpLocks/>
            <a:stCxn id="38" idx="2"/>
            <a:endCxn id="57" idx="0"/>
          </p:cNvCxnSpPr>
          <p:nvPr/>
        </p:nvCxnSpPr>
        <p:spPr>
          <a:xfrm>
            <a:off x="5685705" y="2012420"/>
            <a:ext cx="30992" cy="2837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2" name="Straight Arrow Connector 61">
            <a:extLst>
              <a:ext uri="{FF2B5EF4-FFF2-40B4-BE49-F238E27FC236}">
                <a16:creationId xmlns:a16="http://schemas.microsoft.com/office/drawing/2014/main" id="{8BD4B91F-2342-A82A-F751-54A85EE4EDA1}"/>
              </a:ext>
            </a:extLst>
          </p:cNvPr>
          <p:cNvCxnSpPr>
            <a:cxnSpLocks/>
            <a:stCxn id="39" idx="2"/>
            <a:endCxn id="58" idx="0"/>
          </p:cNvCxnSpPr>
          <p:nvPr/>
        </p:nvCxnSpPr>
        <p:spPr>
          <a:xfrm>
            <a:off x="7942779" y="1978874"/>
            <a:ext cx="7028" cy="3280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C872D252-C04D-AB92-0622-1D1C4B6376A2}"/>
              </a:ext>
            </a:extLst>
          </p:cNvPr>
          <p:cNvSpPr txBox="1"/>
          <p:nvPr/>
        </p:nvSpPr>
        <p:spPr>
          <a:xfrm>
            <a:off x="486111" y="5335893"/>
            <a:ext cx="11440403" cy="369332"/>
          </a:xfrm>
          <a:prstGeom prst="rect">
            <a:avLst/>
          </a:prstGeom>
          <a:noFill/>
        </p:spPr>
        <p:txBody>
          <a:bodyPr wrap="square" rtlCol="0">
            <a:spAutoFit/>
          </a:bodyPr>
          <a:lstStyle/>
          <a:p>
            <a:r>
              <a:rPr lang="en-IN" dirty="0"/>
              <a:t>All the cells in polar representation are selected.</a:t>
            </a:r>
          </a:p>
        </p:txBody>
      </p:sp>
      <p:sp>
        <p:nvSpPr>
          <p:cNvPr id="2" name="Rectangle 1">
            <a:extLst>
              <a:ext uri="{FF2B5EF4-FFF2-40B4-BE49-F238E27FC236}">
                <a16:creationId xmlns:a16="http://schemas.microsoft.com/office/drawing/2014/main" id="{A80D207A-4636-F55C-4C89-1AFF3B27B4E4}"/>
              </a:ext>
            </a:extLst>
          </p:cNvPr>
          <p:cNvSpPr/>
          <p:nvPr/>
        </p:nvSpPr>
        <p:spPr>
          <a:xfrm>
            <a:off x="6206312" y="174740"/>
            <a:ext cx="1693525" cy="3638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accent6"/>
                </a:solidFill>
              </a:rPr>
              <a:t>Projection </a:t>
            </a:r>
            <a:r>
              <a:rPr lang="en-IN" sz="1050" dirty="0">
                <a:solidFill>
                  <a:srgbClr val="FF0000"/>
                </a:solidFill>
              </a:rPr>
              <a:t>(ET: 3 min) </a:t>
            </a:r>
            <a:endParaRPr lang="en-IN" sz="1050" dirty="0">
              <a:solidFill>
                <a:schemeClr val="tx1"/>
              </a:solidFill>
            </a:endParaRPr>
          </a:p>
        </p:txBody>
      </p:sp>
      <p:cxnSp>
        <p:nvCxnSpPr>
          <p:cNvPr id="13" name="Straight Arrow Connector 12">
            <a:extLst>
              <a:ext uri="{FF2B5EF4-FFF2-40B4-BE49-F238E27FC236}">
                <a16:creationId xmlns:a16="http://schemas.microsoft.com/office/drawing/2014/main" id="{014E5EC9-48F4-2534-07D0-D90530FCC9E1}"/>
              </a:ext>
            </a:extLst>
          </p:cNvPr>
          <p:cNvCxnSpPr>
            <a:cxnSpLocks/>
            <a:stCxn id="2" idx="2"/>
            <a:endCxn id="12" idx="0"/>
          </p:cNvCxnSpPr>
          <p:nvPr/>
        </p:nvCxnSpPr>
        <p:spPr>
          <a:xfrm flipH="1">
            <a:off x="5630004" y="538634"/>
            <a:ext cx="1423071" cy="2455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B64D31A7-9A98-F975-2691-51E69B3C508F}"/>
              </a:ext>
            </a:extLst>
          </p:cNvPr>
          <p:cNvCxnSpPr>
            <a:cxnSpLocks/>
            <a:stCxn id="2" idx="2"/>
          </p:cNvCxnSpPr>
          <p:nvPr/>
        </p:nvCxnSpPr>
        <p:spPr>
          <a:xfrm>
            <a:off x="7053075" y="538634"/>
            <a:ext cx="1540419" cy="346478"/>
          </a:xfrm>
          <a:prstGeom prst="straightConnector1">
            <a:avLst/>
          </a:prstGeom>
          <a:ln>
            <a:prstDash val="dash"/>
            <a:tailEnd type="triangle"/>
          </a:ln>
        </p:spPr>
        <p:style>
          <a:lnRef idx="2">
            <a:schemeClr val="accent1"/>
          </a:lnRef>
          <a:fillRef idx="0">
            <a:schemeClr val="accent1"/>
          </a:fillRef>
          <a:effectRef idx="1">
            <a:schemeClr val="accent1"/>
          </a:effectRef>
          <a:fontRef idx="minor">
            <a:schemeClr val="tx1"/>
          </a:fontRef>
        </p:style>
      </p:cxnSp>
      <p:sp>
        <p:nvSpPr>
          <p:cNvPr id="34" name="Rectangle 33">
            <a:extLst>
              <a:ext uri="{FF2B5EF4-FFF2-40B4-BE49-F238E27FC236}">
                <a16:creationId xmlns:a16="http://schemas.microsoft.com/office/drawing/2014/main" id="{6D7D2B3C-2D13-9565-3875-BF10AFD615F9}"/>
              </a:ext>
            </a:extLst>
          </p:cNvPr>
          <p:cNvSpPr/>
          <p:nvPr/>
        </p:nvSpPr>
        <p:spPr>
          <a:xfrm>
            <a:off x="7899837" y="902528"/>
            <a:ext cx="1411889" cy="24554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p>
        </p:txBody>
      </p:sp>
      <p:sp>
        <p:nvSpPr>
          <p:cNvPr id="35" name="TextBox 34">
            <a:extLst>
              <a:ext uri="{FF2B5EF4-FFF2-40B4-BE49-F238E27FC236}">
                <a16:creationId xmlns:a16="http://schemas.microsoft.com/office/drawing/2014/main" id="{43E7FFB9-3724-8FBA-E03B-2554390A0490}"/>
              </a:ext>
            </a:extLst>
          </p:cNvPr>
          <p:cNvSpPr txBox="1"/>
          <p:nvPr/>
        </p:nvSpPr>
        <p:spPr>
          <a:xfrm>
            <a:off x="9237681" y="1600543"/>
            <a:ext cx="2631223" cy="3077766"/>
          </a:xfrm>
          <a:prstGeom prst="rect">
            <a:avLst/>
          </a:prstGeom>
          <a:noFill/>
        </p:spPr>
        <p:txBody>
          <a:bodyPr wrap="square" rtlCol="0">
            <a:spAutoFit/>
          </a:bodyPr>
          <a:lstStyle/>
          <a:p>
            <a:r>
              <a:rPr lang="en-IN" dirty="0"/>
              <a:t>Estimated Time: 40 mins</a:t>
            </a:r>
          </a:p>
          <a:p>
            <a:r>
              <a:rPr lang="en-IN" sz="1600" dirty="0"/>
              <a:t>Cells selected</a:t>
            </a:r>
          </a:p>
          <a:p>
            <a:pPr marL="285750" indent="-285750">
              <a:buFont typeface="Arial" panose="020B0604020202020204" pitchFamily="34" charset="0"/>
              <a:buChar char="•"/>
            </a:pPr>
            <a:r>
              <a:rPr lang="en-IN" sz="1600" dirty="0"/>
              <a:t>M1-background</a:t>
            </a:r>
          </a:p>
          <a:p>
            <a:pPr marL="285750" indent="-285750">
              <a:buFont typeface="Arial" panose="020B0604020202020204" pitchFamily="34" charset="0"/>
              <a:buChar char="•"/>
            </a:pPr>
            <a:r>
              <a:rPr lang="en-IN" sz="1600" dirty="0"/>
              <a:t>Imaginary Numbers</a:t>
            </a:r>
          </a:p>
          <a:p>
            <a:pPr marL="285750" indent="-285750">
              <a:buFont typeface="Arial" panose="020B0604020202020204" pitchFamily="34" charset="0"/>
              <a:buChar char="•"/>
            </a:pPr>
            <a:r>
              <a:rPr lang="en-IN" sz="1600" dirty="0"/>
              <a:t>1.1 quiz</a:t>
            </a:r>
          </a:p>
          <a:p>
            <a:pPr marL="285750" indent="-285750">
              <a:buFont typeface="Arial" panose="020B0604020202020204" pitchFamily="34" charset="0"/>
              <a:buChar char="•"/>
            </a:pPr>
            <a:r>
              <a:rPr lang="en-IN" sz="1600" dirty="0"/>
              <a:t>1.1 quiz interactive</a:t>
            </a:r>
          </a:p>
          <a:p>
            <a:pPr marL="285750" indent="-285750">
              <a:buFont typeface="Arial" panose="020B0604020202020204" pitchFamily="34" charset="0"/>
              <a:buChar char="•"/>
            </a:pPr>
            <a:r>
              <a:rPr lang="en-IN" sz="1600" dirty="0"/>
              <a:t>Complex Numbers</a:t>
            </a:r>
          </a:p>
          <a:p>
            <a:pPr marL="285750" indent="-285750">
              <a:buFont typeface="Arial" panose="020B0604020202020204" pitchFamily="34" charset="0"/>
              <a:buChar char="•"/>
            </a:pPr>
            <a:r>
              <a:rPr lang="en-IN" sz="1600" dirty="0"/>
              <a:t>Modulus Conjugation</a:t>
            </a:r>
          </a:p>
          <a:p>
            <a:pPr marL="285750" indent="-285750">
              <a:buFont typeface="Arial" panose="020B0604020202020204" pitchFamily="34" charset="0"/>
              <a:buChar char="•"/>
            </a:pPr>
            <a:r>
              <a:rPr lang="en-IN" sz="1600" dirty="0"/>
              <a:t>M1.2 quiz</a:t>
            </a:r>
          </a:p>
          <a:p>
            <a:pPr marL="285750" indent="-285750">
              <a:buFont typeface="Arial" panose="020B0604020202020204" pitchFamily="34" charset="0"/>
              <a:buChar char="•"/>
            </a:pPr>
            <a:r>
              <a:rPr lang="en-IN" sz="1600" dirty="0"/>
              <a:t>M1.2 quiz interactive</a:t>
            </a:r>
          </a:p>
          <a:p>
            <a:pPr marL="285750" indent="-285750">
              <a:buFont typeface="Arial" panose="020B0604020202020204" pitchFamily="34" charset="0"/>
              <a:buChar char="•"/>
            </a:pPr>
            <a:r>
              <a:rPr lang="en-IN" sz="1600" dirty="0"/>
              <a:t>Polar Representation</a:t>
            </a:r>
          </a:p>
          <a:p>
            <a:pPr marL="285750" indent="-285750">
              <a:buFont typeface="Arial" panose="020B0604020202020204" pitchFamily="34" charset="0"/>
              <a:buChar char="•"/>
            </a:pPr>
            <a:r>
              <a:rPr lang="en-IN" sz="1600" dirty="0"/>
              <a:t>Projection</a:t>
            </a:r>
          </a:p>
        </p:txBody>
      </p:sp>
      <p:sp>
        <p:nvSpPr>
          <p:cNvPr id="14" name="TextBox 13">
            <a:extLst>
              <a:ext uri="{FF2B5EF4-FFF2-40B4-BE49-F238E27FC236}">
                <a16:creationId xmlns:a16="http://schemas.microsoft.com/office/drawing/2014/main" id="{BCC86D00-DDE6-C9CD-5747-C73F42C0B1E9}"/>
              </a:ext>
            </a:extLst>
          </p:cNvPr>
          <p:cNvSpPr txBox="1"/>
          <p:nvPr/>
        </p:nvSpPr>
        <p:spPr>
          <a:xfrm>
            <a:off x="9440257" y="169302"/>
            <a:ext cx="2119491" cy="369332"/>
          </a:xfrm>
          <a:prstGeom prst="rect">
            <a:avLst/>
          </a:prstGeom>
          <a:noFill/>
        </p:spPr>
        <p:txBody>
          <a:bodyPr wrap="none" rtlCol="0">
            <a:spAutoFit/>
          </a:bodyPr>
          <a:lstStyle/>
          <a:p>
            <a:r>
              <a:rPr lang="en-IN" dirty="0"/>
              <a:t>Use case2: </a:t>
            </a:r>
            <a:r>
              <a:rPr lang="en-IN" dirty="0">
                <a:solidFill>
                  <a:srgbClr val="FF0000"/>
                </a:solidFill>
              </a:rPr>
              <a:t>40 mins</a:t>
            </a:r>
          </a:p>
        </p:txBody>
      </p:sp>
    </p:spTree>
    <p:extLst>
      <p:ext uri="{BB962C8B-B14F-4D97-AF65-F5344CB8AC3E}">
        <p14:creationId xmlns:p14="http://schemas.microsoft.com/office/powerpoint/2010/main" val="898809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465BE1D6-CF55-C62C-38AE-718CE29C2907}"/>
              </a:ext>
            </a:extLst>
          </p:cNvPr>
          <p:cNvSpPr/>
          <p:nvPr/>
        </p:nvSpPr>
        <p:spPr>
          <a:xfrm>
            <a:off x="3605699" y="126936"/>
            <a:ext cx="3420253" cy="52620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2">
                    <a:lumMod val="75000"/>
                    <a:lumOff val="25000"/>
                  </a:schemeClr>
                </a:solidFill>
              </a:rPr>
              <a:t>Learning Outcome: </a:t>
            </a:r>
            <a:r>
              <a:rPr lang="en-IN" sz="1100" dirty="0">
                <a:solidFill>
                  <a:srgbClr val="FF0000"/>
                </a:solidFill>
              </a:rPr>
              <a:t>Understand and apply the projection of one vector onto another</a:t>
            </a:r>
          </a:p>
        </p:txBody>
      </p:sp>
      <p:sp>
        <p:nvSpPr>
          <p:cNvPr id="5" name="Rectangle 4">
            <a:extLst>
              <a:ext uri="{FF2B5EF4-FFF2-40B4-BE49-F238E27FC236}">
                <a16:creationId xmlns:a16="http://schemas.microsoft.com/office/drawing/2014/main" id="{F7B90018-D952-47B3-BC2C-799EFB000AD9}"/>
              </a:ext>
            </a:extLst>
          </p:cNvPr>
          <p:cNvSpPr/>
          <p:nvPr/>
        </p:nvSpPr>
        <p:spPr>
          <a:xfrm>
            <a:off x="4348065" y="876009"/>
            <a:ext cx="1996751" cy="3638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accent6"/>
                </a:solidFill>
              </a:rPr>
              <a:t>Projection</a:t>
            </a:r>
            <a:r>
              <a:rPr lang="en-IN" sz="1050" dirty="0">
                <a:solidFill>
                  <a:schemeClr val="tx1"/>
                </a:solidFill>
              </a:rPr>
              <a:t> </a:t>
            </a:r>
            <a:r>
              <a:rPr lang="en-IN" sz="1050" dirty="0">
                <a:solidFill>
                  <a:srgbClr val="FF0000"/>
                </a:solidFill>
              </a:rPr>
              <a:t>(ET: 3 min)</a:t>
            </a:r>
          </a:p>
        </p:txBody>
      </p:sp>
      <p:sp>
        <p:nvSpPr>
          <p:cNvPr id="7" name="Rectangle 6">
            <a:extLst>
              <a:ext uri="{FF2B5EF4-FFF2-40B4-BE49-F238E27FC236}">
                <a16:creationId xmlns:a16="http://schemas.microsoft.com/office/drawing/2014/main" id="{765E18F5-41E3-A4E0-26D8-ED4E637612BF}"/>
              </a:ext>
            </a:extLst>
          </p:cNvPr>
          <p:cNvSpPr/>
          <p:nvPr/>
        </p:nvSpPr>
        <p:spPr>
          <a:xfrm>
            <a:off x="5702185" y="1428877"/>
            <a:ext cx="1582122" cy="3638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Norm of a Vector </a:t>
            </a:r>
            <a:r>
              <a:rPr lang="en-IN" sz="1050" dirty="0">
                <a:solidFill>
                  <a:srgbClr val="FF0000"/>
                </a:solidFill>
              </a:rPr>
              <a:t>(ET: 3 min)</a:t>
            </a:r>
            <a:endParaRPr lang="en-IN" sz="1050" dirty="0">
              <a:solidFill>
                <a:schemeClr val="tx1"/>
              </a:solidFill>
            </a:endParaRPr>
          </a:p>
        </p:txBody>
      </p:sp>
      <p:sp>
        <p:nvSpPr>
          <p:cNvPr id="9" name="Rectangle 8">
            <a:extLst>
              <a:ext uri="{FF2B5EF4-FFF2-40B4-BE49-F238E27FC236}">
                <a16:creationId xmlns:a16="http://schemas.microsoft.com/office/drawing/2014/main" id="{C3075497-AD57-E777-ADE3-6521B1328CB9}"/>
              </a:ext>
            </a:extLst>
          </p:cNvPr>
          <p:cNvSpPr/>
          <p:nvPr/>
        </p:nvSpPr>
        <p:spPr>
          <a:xfrm>
            <a:off x="765172" y="2056383"/>
            <a:ext cx="1216186" cy="50327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accent6"/>
                </a:solidFill>
              </a:rPr>
              <a:t>Modulus Conjugation </a:t>
            </a:r>
            <a:r>
              <a:rPr lang="en-IN" sz="1050" dirty="0">
                <a:solidFill>
                  <a:srgbClr val="FF0000"/>
                </a:solidFill>
              </a:rPr>
              <a:t>(ET: 4 min)</a:t>
            </a:r>
            <a:endParaRPr lang="en-IN" sz="1050" dirty="0">
              <a:solidFill>
                <a:schemeClr val="tx1"/>
              </a:solidFill>
            </a:endParaRPr>
          </a:p>
        </p:txBody>
      </p:sp>
      <p:cxnSp>
        <p:nvCxnSpPr>
          <p:cNvPr id="12" name="Straight Arrow Connector 11">
            <a:extLst>
              <a:ext uri="{FF2B5EF4-FFF2-40B4-BE49-F238E27FC236}">
                <a16:creationId xmlns:a16="http://schemas.microsoft.com/office/drawing/2014/main" id="{DF786932-BCA7-85D2-96DB-0379144ECE8A}"/>
              </a:ext>
            </a:extLst>
          </p:cNvPr>
          <p:cNvCxnSpPr>
            <a:cxnSpLocks/>
            <a:stCxn id="4" idx="4"/>
          </p:cNvCxnSpPr>
          <p:nvPr/>
        </p:nvCxnSpPr>
        <p:spPr>
          <a:xfrm>
            <a:off x="5315826" y="653144"/>
            <a:ext cx="0" cy="2332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0BDFBBCC-44F1-F6D9-2D9B-7383073C0F9C}"/>
              </a:ext>
            </a:extLst>
          </p:cNvPr>
          <p:cNvCxnSpPr>
            <a:cxnSpLocks/>
            <a:stCxn id="5" idx="2"/>
            <a:endCxn id="7" idx="0"/>
          </p:cNvCxnSpPr>
          <p:nvPr/>
        </p:nvCxnSpPr>
        <p:spPr>
          <a:xfrm>
            <a:off x="5346441" y="1239903"/>
            <a:ext cx="1146805" cy="18897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0484015B-6521-1E76-577C-DA4AF95187BC}"/>
              </a:ext>
            </a:extLst>
          </p:cNvPr>
          <p:cNvCxnSpPr>
            <a:cxnSpLocks/>
            <a:stCxn id="260" idx="2"/>
            <a:endCxn id="9" idx="0"/>
          </p:cNvCxnSpPr>
          <p:nvPr/>
        </p:nvCxnSpPr>
        <p:spPr>
          <a:xfrm flipH="1">
            <a:off x="1373265" y="1794064"/>
            <a:ext cx="351121" cy="2623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Rectangle 18">
            <a:extLst>
              <a:ext uri="{FF2B5EF4-FFF2-40B4-BE49-F238E27FC236}">
                <a16:creationId xmlns:a16="http://schemas.microsoft.com/office/drawing/2014/main" id="{6CFA4451-B6E9-8509-B718-E0A73F6FAEFF}"/>
              </a:ext>
            </a:extLst>
          </p:cNvPr>
          <p:cNvSpPr/>
          <p:nvPr/>
        </p:nvSpPr>
        <p:spPr>
          <a:xfrm>
            <a:off x="963814" y="813716"/>
            <a:ext cx="11088712" cy="492939"/>
          </a:xfrm>
          <a:prstGeom prst="rect">
            <a:avLst/>
          </a:prstGeom>
          <a:noFill/>
          <a:ln>
            <a:solidFill>
              <a:srgbClr val="00B05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3BB2C452-E333-AFDF-FBF4-EF02FB31E583}"/>
              </a:ext>
            </a:extLst>
          </p:cNvPr>
          <p:cNvSpPr/>
          <p:nvPr/>
        </p:nvSpPr>
        <p:spPr>
          <a:xfrm>
            <a:off x="9729067" y="786259"/>
            <a:ext cx="2491261" cy="62884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accent1">
                    <a:lumMod val="60000"/>
                    <a:lumOff val="40000"/>
                  </a:schemeClr>
                </a:solidFill>
              </a:rPr>
              <a:t>Mandatory cells to complete the learning outcome </a:t>
            </a:r>
            <a:endParaRPr lang="en-IN" sz="1050" dirty="0">
              <a:solidFill>
                <a:schemeClr val="accent5">
                  <a:lumMod val="75000"/>
                </a:schemeClr>
              </a:solidFill>
            </a:endParaRPr>
          </a:p>
        </p:txBody>
      </p:sp>
      <p:sp>
        <p:nvSpPr>
          <p:cNvPr id="21" name="Rectangle 20">
            <a:extLst>
              <a:ext uri="{FF2B5EF4-FFF2-40B4-BE49-F238E27FC236}">
                <a16:creationId xmlns:a16="http://schemas.microsoft.com/office/drawing/2014/main" id="{36327652-FA81-86D9-45FA-5C7A89F2D47B}"/>
              </a:ext>
            </a:extLst>
          </p:cNvPr>
          <p:cNvSpPr/>
          <p:nvPr/>
        </p:nvSpPr>
        <p:spPr>
          <a:xfrm>
            <a:off x="344257" y="1378343"/>
            <a:ext cx="11708271" cy="468539"/>
          </a:xfrm>
          <a:prstGeom prst="rect">
            <a:avLst/>
          </a:prstGeom>
          <a:noFill/>
          <a:ln>
            <a:solidFill>
              <a:srgbClr val="00B05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4F2F7AF7-E00E-2D20-B59E-F73D45F2C185}"/>
              </a:ext>
            </a:extLst>
          </p:cNvPr>
          <p:cNvSpPr/>
          <p:nvPr/>
        </p:nvSpPr>
        <p:spPr>
          <a:xfrm>
            <a:off x="9839523" y="1405055"/>
            <a:ext cx="2270348" cy="42298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accent1">
                    <a:lumMod val="60000"/>
                    <a:lumOff val="40000"/>
                  </a:schemeClr>
                </a:solidFill>
              </a:rPr>
              <a:t>Level 1 Dependency cells </a:t>
            </a:r>
            <a:endParaRPr lang="en-IN" sz="1050" dirty="0">
              <a:solidFill>
                <a:schemeClr val="accent5">
                  <a:lumMod val="75000"/>
                </a:schemeClr>
              </a:solidFill>
            </a:endParaRPr>
          </a:p>
        </p:txBody>
      </p:sp>
      <p:sp>
        <p:nvSpPr>
          <p:cNvPr id="23" name="Rectangle 22">
            <a:extLst>
              <a:ext uri="{FF2B5EF4-FFF2-40B4-BE49-F238E27FC236}">
                <a16:creationId xmlns:a16="http://schemas.microsoft.com/office/drawing/2014/main" id="{295C88A8-EA8D-59F2-C21E-5A5FCD1AEE60}"/>
              </a:ext>
            </a:extLst>
          </p:cNvPr>
          <p:cNvSpPr/>
          <p:nvPr/>
        </p:nvSpPr>
        <p:spPr>
          <a:xfrm>
            <a:off x="10130914" y="2111893"/>
            <a:ext cx="1726160" cy="32707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accent1">
                    <a:lumMod val="60000"/>
                    <a:lumOff val="40000"/>
                  </a:schemeClr>
                </a:solidFill>
              </a:rPr>
              <a:t>Level 2 Dependency Cells </a:t>
            </a:r>
          </a:p>
        </p:txBody>
      </p:sp>
      <p:sp>
        <p:nvSpPr>
          <p:cNvPr id="24" name="Rectangle 23">
            <a:extLst>
              <a:ext uri="{FF2B5EF4-FFF2-40B4-BE49-F238E27FC236}">
                <a16:creationId xmlns:a16="http://schemas.microsoft.com/office/drawing/2014/main" id="{F89907F1-63C8-DA97-906C-63C6FA6CC823}"/>
              </a:ext>
            </a:extLst>
          </p:cNvPr>
          <p:cNvSpPr/>
          <p:nvPr/>
        </p:nvSpPr>
        <p:spPr>
          <a:xfrm>
            <a:off x="10121583" y="2776336"/>
            <a:ext cx="1726160" cy="50327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accent1">
                    <a:lumMod val="60000"/>
                    <a:lumOff val="40000"/>
                  </a:schemeClr>
                </a:solidFill>
              </a:rPr>
              <a:t>Level 3 Dependency Cells </a:t>
            </a:r>
          </a:p>
        </p:txBody>
      </p:sp>
      <p:sp>
        <p:nvSpPr>
          <p:cNvPr id="25" name="Rectangle 24">
            <a:extLst>
              <a:ext uri="{FF2B5EF4-FFF2-40B4-BE49-F238E27FC236}">
                <a16:creationId xmlns:a16="http://schemas.microsoft.com/office/drawing/2014/main" id="{2F479780-AD3E-0D18-142C-2F44CF89AFEA}"/>
              </a:ext>
            </a:extLst>
          </p:cNvPr>
          <p:cNvSpPr/>
          <p:nvPr/>
        </p:nvSpPr>
        <p:spPr>
          <a:xfrm>
            <a:off x="10121583" y="3370493"/>
            <a:ext cx="1726160" cy="50327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accent1">
                    <a:lumMod val="60000"/>
                    <a:lumOff val="40000"/>
                  </a:schemeClr>
                </a:solidFill>
              </a:rPr>
              <a:t>Level 4 Dependency Cells</a:t>
            </a:r>
            <a:r>
              <a:rPr lang="en-IN" sz="1050" dirty="0">
                <a:solidFill>
                  <a:schemeClr val="accent5">
                    <a:lumMod val="75000"/>
                  </a:schemeClr>
                </a:solidFill>
              </a:rPr>
              <a:t> </a:t>
            </a:r>
            <a:endParaRPr lang="en-IN" sz="1050" dirty="0">
              <a:solidFill>
                <a:schemeClr val="accent1">
                  <a:lumMod val="60000"/>
                  <a:lumOff val="40000"/>
                </a:schemeClr>
              </a:solidFill>
            </a:endParaRPr>
          </a:p>
        </p:txBody>
      </p:sp>
      <p:sp>
        <p:nvSpPr>
          <p:cNvPr id="33" name="Rectangle 32">
            <a:extLst>
              <a:ext uri="{FF2B5EF4-FFF2-40B4-BE49-F238E27FC236}">
                <a16:creationId xmlns:a16="http://schemas.microsoft.com/office/drawing/2014/main" id="{EB44C7CA-36B9-9FF2-0FC0-73B0DCE471F7}"/>
              </a:ext>
            </a:extLst>
          </p:cNvPr>
          <p:cNvSpPr/>
          <p:nvPr/>
        </p:nvSpPr>
        <p:spPr>
          <a:xfrm>
            <a:off x="8174720" y="1444990"/>
            <a:ext cx="1582122" cy="3638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Orthogonal Basis </a:t>
            </a:r>
            <a:r>
              <a:rPr lang="en-IN" sz="1050" dirty="0">
                <a:solidFill>
                  <a:srgbClr val="FF0000"/>
                </a:solidFill>
              </a:rPr>
              <a:t>(ET: 4 min)</a:t>
            </a:r>
            <a:endParaRPr lang="en-IN" sz="1050" dirty="0">
              <a:solidFill>
                <a:schemeClr val="tx1"/>
              </a:solidFill>
            </a:endParaRPr>
          </a:p>
        </p:txBody>
      </p:sp>
      <p:cxnSp>
        <p:nvCxnSpPr>
          <p:cNvPr id="35" name="Straight Arrow Connector 34">
            <a:extLst>
              <a:ext uri="{FF2B5EF4-FFF2-40B4-BE49-F238E27FC236}">
                <a16:creationId xmlns:a16="http://schemas.microsoft.com/office/drawing/2014/main" id="{5B81EAB1-89DB-DE40-0585-F30DB1E91F2B}"/>
              </a:ext>
            </a:extLst>
          </p:cNvPr>
          <p:cNvCxnSpPr>
            <a:cxnSpLocks/>
            <a:stCxn id="5" idx="2"/>
            <a:endCxn id="33" idx="0"/>
          </p:cNvCxnSpPr>
          <p:nvPr/>
        </p:nvCxnSpPr>
        <p:spPr>
          <a:xfrm>
            <a:off x="5346441" y="1239903"/>
            <a:ext cx="3619340" cy="2050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1" name="Rectangle 50">
            <a:extLst>
              <a:ext uri="{FF2B5EF4-FFF2-40B4-BE49-F238E27FC236}">
                <a16:creationId xmlns:a16="http://schemas.microsoft.com/office/drawing/2014/main" id="{F764A44B-894C-98E7-D3FB-D190C0C01A52}"/>
              </a:ext>
            </a:extLst>
          </p:cNvPr>
          <p:cNvSpPr/>
          <p:nvPr/>
        </p:nvSpPr>
        <p:spPr>
          <a:xfrm>
            <a:off x="530591" y="2821867"/>
            <a:ext cx="1535650" cy="3638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rgbClr val="00B050"/>
                </a:solidFill>
              </a:rPr>
              <a:t>Complex Numbers </a:t>
            </a:r>
            <a:r>
              <a:rPr lang="en-IN" sz="1050" dirty="0">
                <a:solidFill>
                  <a:srgbClr val="FF0000"/>
                </a:solidFill>
              </a:rPr>
              <a:t>(ET: 2 min)</a:t>
            </a:r>
            <a:endParaRPr lang="en-IN" sz="1050" dirty="0">
              <a:solidFill>
                <a:schemeClr val="tx1"/>
              </a:solidFill>
            </a:endParaRPr>
          </a:p>
        </p:txBody>
      </p:sp>
      <p:sp>
        <p:nvSpPr>
          <p:cNvPr id="52" name="Rectangle 51">
            <a:extLst>
              <a:ext uri="{FF2B5EF4-FFF2-40B4-BE49-F238E27FC236}">
                <a16:creationId xmlns:a16="http://schemas.microsoft.com/office/drawing/2014/main" id="{2F60BD04-742C-786B-44EF-4F2D0870AEA3}"/>
              </a:ext>
            </a:extLst>
          </p:cNvPr>
          <p:cNvSpPr/>
          <p:nvPr/>
        </p:nvSpPr>
        <p:spPr>
          <a:xfrm>
            <a:off x="484119" y="3945345"/>
            <a:ext cx="1582122" cy="29678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rgbClr val="00B050"/>
                </a:solidFill>
              </a:rPr>
              <a:t>Background</a:t>
            </a:r>
            <a:r>
              <a:rPr lang="en-IN" sz="1050" dirty="0">
                <a:solidFill>
                  <a:schemeClr val="tx1"/>
                </a:solidFill>
              </a:rPr>
              <a:t> </a:t>
            </a:r>
            <a:r>
              <a:rPr lang="en-IN" sz="1050" dirty="0">
                <a:solidFill>
                  <a:srgbClr val="FF0000"/>
                </a:solidFill>
              </a:rPr>
              <a:t>(ET: 2 min)</a:t>
            </a:r>
            <a:endParaRPr lang="en-IN" sz="1050" dirty="0">
              <a:solidFill>
                <a:schemeClr val="tx1"/>
              </a:solidFill>
            </a:endParaRPr>
          </a:p>
        </p:txBody>
      </p:sp>
      <p:sp>
        <p:nvSpPr>
          <p:cNvPr id="53" name="Rectangle 52">
            <a:extLst>
              <a:ext uri="{FF2B5EF4-FFF2-40B4-BE49-F238E27FC236}">
                <a16:creationId xmlns:a16="http://schemas.microsoft.com/office/drawing/2014/main" id="{DF4F4622-BFD9-4E22-575D-97E3D0993F6C}"/>
              </a:ext>
            </a:extLst>
          </p:cNvPr>
          <p:cNvSpPr/>
          <p:nvPr/>
        </p:nvSpPr>
        <p:spPr>
          <a:xfrm>
            <a:off x="278186" y="3426397"/>
            <a:ext cx="1993989" cy="29678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rgbClr val="00B050"/>
                </a:solidFill>
              </a:rPr>
              <a:t>Imaginary Numbers </a:t>
            </a:r>
            <a:r>
              <a:rPr lang="en-IN" sz="1050" dirty="0">
                <a:solidFill>
                  <a:srgbClr val="FF0000"/>
                </a:solidFill>
              </a:rPr>
              <a:t>(ET: 3 min)</a:t>
            </a:r>
            <a:endParaRPr lang="en-IN" sz="1050" dirty="0">
              <a:solidFill>
                <a:schemeClr val="tx1"/>
              </a:solidFill>
            </a:endParaRPr>
          </a:p>
        </p:txBody>
      </p:sp>
      <p:cxnSp>
        <p:nvCxnSpPr>
          <p:cNvPr id="62" name="Straight Arrow Connector 61">
            <a:extLst>
              <a:ext uri="{FF2B5EF4-FFF2-40B4-BE49-F238E27FC236}">
                <a16:creationId xmlns:a16="http://schemas.microsoft.com/office/drawing/2014/main" id="{D4CE9169-3E95-1C27-7C08-D3669EA993F2}"/>
              </a:ext>
            </a:extLst>
          </p:cNvPr>
          <p:cNvCxnSpPr>
            <a:cxnSpLocks/>
            <a:endCxn id="51" idx="0"/>
          </p:cNvCxnSpPr>
          <p:nvPr/>
        </p:nvCxnSpPr>
        <p:spPr>
          <a:xfrm>
            <a:off x="1288151" y="2586874"/>
            <a:ext cx="10265" cy="2349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5" name="Straight Arrow Connector 64">
            <a:extLst>
              <a:ext uri="{FF2B5EF4-FFF2-40B4-BE49-F238E27FC236}">
                <a16:creationId xmlns:a16="http://schemas.microsoft.com/office/drawing/2014/main" id="{241F7961-A037-C17F-D58D-3C159FFC24F5}"/>
              </a:ext>
            </a:extLst>
          </p:cNvPr>
          <p:cNvCxnSpPr>
            <a:cxnSpLocks/>
            <a:stCxn id="51" idx="2"/>
            <a:endCxn id="53" idx="0"/>
          </p:cNvCxnSpPr>
          <p:nvPr/>
        </p:nvCxnSpPr>
        <p:spPr>
          <a:xfrm flipH="1">
            <a:off x="1275181" y="3185761"/>
            <a:ext cx="23235" cy="2406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8" name="Straight Arrow Connector 67">
            <a:extLst>
              <a:ext uri="{FF2B5EF4-FFF2-40B4-BE49-F238E27FC236}">
                <a16:creationId xmlns:a16="http://schemas.microsoft.com/office/drawing/2014/main" id="{8185BDBA-E9B9-4CB3-2B23-3C33BE0987CB}"/>
              </a:ext>
            </a:extLst>
          </p:cNvPr>
          <p:cNvCxnSpPr>
            <a:cxnSpLocks/>
            <a:stCxn id="53" idx="2"/>
            <a:endCxn id="52" idx="0"/>
          </p:cNvCxnSpPr>
          <p:nvPr/>
        </p:nvCxnSpPr>
        <p:spPr>
          <a:xfrm flipH="1">
            <a:off x="1275180" y="3723183"/>
            <a:ext cx="1" cy="2221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4" name="Rectangle 223">
            <a:extLst>
              <a:ext uri="{FF2B5EF4-FFF2-40B4-BE49-F238E27FC236}">
                <a16:creationId xmlns:a16="http://schemas.microsoft.com/office/drawing/2014/main" id="{7E5299CE-D1B9-3A11-5149-8BC7F250610C}"/>
              </a:ext>
            </a:extLst>
          </p:cNvPr>
          <p:cNvSpPr/>
          <p:nvPr/>
        </p:nvSpPr>
        <p:spPr>
          <a:xfrm>
            <a:off x="344257" y="1959114"/>
            <a:ext cx="11708269" cy="617323"/>
          </a:xfrm>
          <a:prstGeom prst="rect">
            <a:avLst/>
          </a:prstGeom>
          <a:noFill/>
          <a:ln>
            <a:solidFill>
              <a:srgbClr val="00B05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5" name="Rectangle 224">
            <a:extLst>
              <a:ext uri="{FF2B5EF4-FFF2-40B4-BE49-F238E27FC236}">
                <a16:creationId xmlns:a16="http://schemas.microsoft.com/office/drawing/2014/main" id="{8896242E-D13C-3640-989E-215D5F4A3FFF}"/>
              </a:ext>
            </a:extLst>
          </p:cNvPr>
          <p:cNvSpPr/>
          <p:nvPr/>
        </p:nvSpPr>
        <p:spPr>
          <a:xfrm>
            <a:off x="327275" y="2724703"/>
            <a:ext cx="11708271" cy="640217"/>
          </a:xfrm>
          <a:prstGeom prst="rect">
            <a:avLst/>
          </a:prstGeom>
          <a:noFill/>
          <a:ln>
            <a:solidFill>
              <a:srgbClr val="00B05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0" name="Rectangle 259">
            <a:extLst>
              <a:ext uri="{FF2B5EF4-FFF2-40B4-BE49-F238E27FC236}">
                <a16:creationId xmlns:a16="http://schemas.microsoft.com/office/drawing/2014/main" id="{DF0DEB58-B654-DA1C-D24B-73FC08DBB248}"/>
              </a:ext>
            </a:extLst>
          </p:cNvPr>
          <p:cNvSpPr/>
          <p:nvPr/>
        </p:nvSpPr>
        <p:spPr>
          <a:xfrm>
            <a:off x="933325" y="1430170"/>
            <a:ext cx="1582122" cy="3638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accent6"/>
                </a:solidFill>
              </a:rPr>
              <a:t>Polar representation </a:t>
            </a:r>
            <a:r>
              <a:rPr lang="en-IN" sz="1050" dirty="0">
                <a:solidFill>
                  <a:srgbClr val="FF0000"/>
                </a:solidFill>
              </a:rPr>
              <a:t>(ET: 3 min) </a:t>
            </a:r>
            <a:endParaRPr lang="en-IN" sz="1050" dirty="0">
              <a:solidFill>
                <a:schemeClr val="tx1"/>
              </a:solidFill>
            </a:endParaRPr>
          </a:p>
        </p:txBody>
      </p:sp>
      <p:cxnSp>
        <p:nvCxnSpPr>
          <p:cNvPr id="261" name="Straight Arrow Connector 260">
            <a:extLst>
              <a:ext uri="{FF2B5EF4-FFF2-40B4-BE49-F238E27FC236}">
                <a16:creationId xmlns:a16="http://schemas.microsoft.com/office/drawing/2014/main" id="{A23B96A2-4703-2506-D148-8EB485E70A00}"/>
              </a:ext>
            </a:extLst>
          </p:cNvPr>
          <p:cNvCxnSpPr>
            <a:cxnSpLocks/>
            <a:stCxn id="5" idx="2"/>
            <a:endCxn id="260" idx="0"/>
          </p:cNvCxnSpPr>
          <p:nvPr/>
        </p:nvCxnSpPr>
        <p:spPr>
          <a:xfrm flipH="1">
            <a:off x="1724386" y="1239903"/>
            <a:ext cx="3622055" cy="1902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2" name="Rectangle 261">
            <a:extLst>
              <a:ext uri="{FF2B5EF4-FFF2-40B4-BE49-F238E27FC236}">
                <a16:creationId xmlns:a16="http://schemas.microsoft.com/office/drawing/2014/main" id="{7C8EAD32-F4DE-5216-C852-90D286E3920C}"/>
              </a:ext>
            </a:extLst>
          </p:cNvPr>
          <p:cNvSpPr/>
          <p:nvPr/>
        </p:nvSpPr>
        <p:spPr>
          <a:xfrm>
            <a:off x="3444813" y="1406758"/>
            <a:ext cx="1582122" cy="3638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rgbClr val="00B050"/>
                </a:solidFill>
              </a:rPr>
              <a:t>Inner Product </a:t>
            </a:r>
            <a:r>
              <a:rPr lang="en-IN" sz="1050" dirty="0">
                <a:solidFill>
                  <a:srgbClr val="FF0000"/>
                </a:solidFill>
              </a:rPr>
              <a:t>(ET: 3 min)</a:t>
            </a:r>
            <a:endParaRPr lang="en-IN" sz="1050" dirty="0">
              <a:solidFill>
                <a:schemeClr val="tx1"/>
              </a:solidFill>
            </a:endParaRPr>
          </a:p>
        </p:txBody>
      </p:sp>
      <p:cxnSp>
        <p:nvCxnSpPr>
          <p:cNvPr id="263" name="Straight Arrow Connector 262">
            <a:extLst>
              <a:ext uri="{FF2B5EF4-FFF2-40B4-BE49-F238E27FC236}">
                <a16:creationId xmlns:a16="http://schemas.microsoft.com/office/drawing/2014/main" id="{408A42E3-8FFB-C073-9F66-CA3E9A6BFF6D}"/>
              </a:ext>
            </a:extLst>
          </p:cNvPr>
          <p:cNvCxnSpPr>
            <a:cxnSpLocks/>
            <a:stCxn id="5" idx="2"/>
          </p:cNvCxnSpPr>
          <p:nvPr/>
        </p:nvCxnSpPr>
        <p:spPr>
          <a:xfrm flipH="1">
            <a:off x="4454004" y="1239903"/>
            <a:ext cx="892437" cy="15229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3" name="Rectangle 282">
            <a:extLst>
              <a:ext uri="{FF2B5EF4-FFF2-40B4-BE49-F238E27FC236}">
                <a16:creationId xmlns:a16="http://schemas.microsoft.com/office/drawing/2014/main" id="{7D23DF68-FFC8-CE46-0ECF-4F684A8C94B1}"/>
              </a:ext>
            </a:extLst>
          </p:cNvPr>
          <p:cNvSpPr/>
          <p:nvPr/>
        </p:nvSpPr>
        <p:spPr>
          <a:xfrm>
            <a:off x="2212978" y="2124601"/>
            <a:ext cx="2241026" cy="29678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rgbClr val="00B050"/>
                </a:solidFill>
              </a:rPr>
              <a:t>Complex Vector Spaces </a:t>
            </a:r>
            <a:r>
              <a:rPr lang="en-IN" sz="1050" dirty="0">
                <a:solidFill>
                  <a:srgbClr val="FF0000"/>
                </a:solidFill>
              </a:rPr>
              <a:t>(ET: 3 min)</a:t>
            </a:r>
            <a:endParaRPr lang="en-IN" sz="1050" dirty="0">
              <a:solidFill>
                <a:schemeClr val="tx1"/>
              </a:solidFill>
            </a:endParaRPr>
          </a:p>
        </p:txBody>
      </p:sp>
      <p:cxnSp>
        <p:nvCxnSpPr>
          <p:cNvPr id="284" name="Straight Arrow Connector 283">
            <a:extLst>
              <a:ext uri="{FF2B5EF4-FFF2-40B4-BE49-F238E27FC236}">
                <a16:creationId xmlns:a16="http://schemas.microsoft.com/office/drawing/2014/main" id="{B208F534-8832-2EFA-FF3D-F866CDDC1FD4}"/>
              </a:ext>
            </a:extLst>
          </p:cNvPr>
          <p:cNvCxnSpPr>
            <a:cxnSpLocks/>
            <a:stCxn id="262" idx="2"/>
            <a:endCxn id="283" idx="0"/>
          </p:cNvCxnSpPr>
          <p:nvPr/>
        </p:nvCxnSpPr>
        <p:spPr>
          <a:xfrm flipH="1">
            <a:off x="3333491" y="1770652"/>
            <a:ext cx="902383" cy="35394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5" name="Rectangle 284">
            <a:extLst>
              <a:ext uri="{FF2B5EF4-FFF2-40B4-BE49-F238E27FC236}">
                <a16:creationId xmlns:a16="http://schemas.microsoft.com/office/drawing/2014/main" id="{A3532863-9AEB-21CF-8499-20E3C092E9BF}"/>
              </a:ext>
            </a:extLst>
          </p:cNvPr>
          <p:cNvSpPr/>
          <p:nvPr/>
        </p:nvSpPr>
        <p:spPr>
          <a:xfrm>
            <a:off x="2405605" y="2883129"/>
            <a:ext cx="1548594" cy="3638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rgbClr val="00B050"/>
                </a:solidFill>
              </a:rPr>
              <a:t>Operations of Complex Vectors </a:t>
            </a:r>
            <a:r>
              <a:rPr lang="en-IN" sz="1050" dirty="0">
                <a:solidFill>
                  <a:srgbClr val="FF0000"/>
                </a:solidFill>
              </a:rPr>
              <a:t>(ET: 3 min)</a:t>
            </a:r>
            <a:endParaRPr lang="en-IN" sz="1050" dirty="0">
              <a:solidFill>
                <a:schemeClr val="tx1"/>
              </a:solidFill>
            </a:endParaRPr>
          </a:p>
        </p:txBody>
      </p:sp>
      <p:cxnSp>
        <p:nvCxnSpPr>
          <p:cNvPr id="286" name="Straight Arrow Connector 285">
            <a:extLst>
              <a:ext uri="{FF2B5EF4-FFF2-40B4-BE49-F238E27FC236}">
                <a16:creationId xmlns:a16="http://schemas.microsoft.com/office/drawing/2014/main" id="{D4527D77-61CB-570A-345E-59E6C776A757}"/>
              </a:ext>
            </a:extLst>
          </p:cNvPr>
          <p:cNvCxnSpPr>
            <a:cxnSpLocks/>
            <a:stCxn id="283" idx="2"/>
            <a:endCxn id="285" idx="0"/>
          </p:cNvCxnSpPr>
          <p:nvPr/>
        </p:nvCxnSpPr>
        <p:spPr>
          <a:xfrm flipH="1">
            <a:off x="3179902" y="2421387"/>
            <a:ext cx="153589" cy="4617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7" name="Rectangle 286">
            <a:extLst>
              <a:ext uri="{FF2B5EF4-FFF2-40B4-BE49-F238E27FC236}">
                <a16:creationId xmlns:a16="http://schemas.microsoft.com/office/drawing/2014/main" id="{EE22C081-A679-1B16-C7A4-26FCC37C37C3}"/>
              </a:ext>
            </a:extLst>
          </p:cNvPr>
          <p:cNvSpPr/>
          <p:nvPr/>
        </p:nvSpPr>
        <p:spPr>
          <a:xfrm>
            <a:off x="4047542" y="2883129"/>
            <a:ext cx="1179725" cy="3638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rgbClr val="00B050"/>
                </a:solidFill>
              </a:rPr>
              <a:t>Operations with scalar </a:t>
            </a:r>
            <a:r>
              <a:rPr lang="en-IN" sz="1050" dirty="0">
                <a:solidFill>
                  <a:srgbClr val="FF0000"/>
                </a:solidFill>
              </a:rPr>
              <a:t>(ET: 3 min)</a:t>
            </a:r>
            <a:endParaRPr lang="en-IN" sz="1050" dirty="0">
              <a:solidFill>
                <a:schemeClr val="tx1"/>
              </a:solidFill>
            </a:endParaRPr>
          </a:p>
        </p:txBody>
      </p:sp>
      <p:cxnSp>
        <p:nvCxnSpPr>
          <p:cNvPr id="288" name="Straight Arrow Connector 287">
            <a:extLst>
              <a:ext uri="{FF2B5EF4-FFF2-40B4-BE49-F238E27FC236}">
                <a16:creationId xmlns:a16="http://schemas.microsoft.com/office/drawing/2014/main" id="{7B531335-63D6-357F-74A6-E78C17240727}"/>
              </a:ext>
            </a:extLst>
          </p:cNvPr>
          <p:cNvCxnSpPr>
            <a:cxnSpLocks/>
            <a:stCxn id="283" idx="2"/>
            <a:endCxn id="287" idx="0"/>
          </p:cNvCxnSpPr>
          <p:nvPr/>
        </p:nvCxnSpPr>
        <p:spPr>
          <a:xfrm>
            <a:off x="3333491" y="2421387"/>
            <a:ext cx="1303914" cy="4617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9" name="Rectangle 288">
            <a:extLst>
              <a:ext uri="{FF2B5EF4-FFF2-40B4-BE49-F238E27FC236}">
                <a16:creationId xmlns:a16="http://schemas.microsoft.com/office/drawing/2014/main" id="{0CE15F2C-0B76-6E46-EEC8-22DE1DA99101}"/>
              </a:ext>
            </a:extLst>
          </p:cNvPr>
          <p:cNvSpPr/>
          <p:nvPr/>
        </p:nvSpPr>
        <p:spPr>
          <a:xfrm>
            <a:off x="5424907" y="2848109"/>
            <a:ext cx="1179725" cy="3638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rgbClr val="00B050"/>
                </a:solidFill>
              </a:rPr>
              <a:t>Additive Inverse</a:t>
            </a:r>
            <a:r>
              <a:rPr lang="en-IN" sz="1050" dirty="0">
                <a:solidFill>
                  <a:schemeClr val="tx1"/>
                </a:solidFill>
              </a:rPr>
              <a:t> </a:t>
            </a:r>
            <a:r>
              <a:rPr lang="en-IN" sz="1050" dirty="0">
                <a:solidFill>
                  <a:srgbClr val="FF0000"/>
                </a:solidFill>
              </a:rPr>
              <a:t>(ET: 1 min)</a:t>
            </a:r>
            <a:endParaRPr lang="en-IN" sz="1050" dirty="0">
              <a:solidFill>
                <a:schemeClr val="tx1"/>
              </a:solidFill>
            </a:endParaRPr>
          </a:p>
        </p:txBody>
      </p:sp>
      <p:cxnSp>
        <p:nvCxnSpPr>
          <p:cNvPr id="290" name="Straight Arrow Connector 289">
            <a:extLst>
              <a:ext uri="{FF2B5EF4-FFF2-40B4-BE49-F238E27FC236}">
                <a16:creationId xmlns:a16="http://schemas.microsoft.com/office/drawing/2014/main" id="{ADFF07A1-86F9-9B6E-6BC2-A59F5B4B5311}"/>
              </a:ext>
            </a:extLst>
          </p:cNvPr>
          <p:cNvCxnSpPr>
            <a:cxnSpLocks/>
            <a:stCxn id="283" idx="2"/>
            <a:endCxn id="289" idx="0"/>
          </p:cNvCxnSpPr>
          <p:nvPr/>
        </p:nvCxnSpPr>
        <p:spPr>
          <a:xfrm>
            <a:off x="3333491" y="2421387"/>
            <a:ext cx="2681279" cy="42672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93" name="Rectangle 292">
            <a:extLst>
              <a:ext uri="{FF2B5EF4-FFF2-40B4-BE49-F238E27FC236}">
                <a16:creationId xmlns:a16="http://schemas.microsoft.com/office/drawing/2014/main" id="{7C771F09-61CB-007C-15AB-15C15C6950BE}"/>
              </a:ext>
            </a:extLst>
          </p:cNvPr>
          <p:cNvSpPr/>
          <p:nvPr/>
        </p:nvSpPr>
        <p:spPr>
          <a:xfrm>
            <a:off x="4790994" y="2101478"/>
            <a:ext cx="1081752" cy="3638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bg2">
                    <a:lumMod val="75000"/>
                  </a:schemeClr>
                </a:solidFill>
              </a:rPr>
              <a:t>Inner product </a:t>
            </a:r>
            <a:r>
              <a:rPr lang="en-IN" sz="1050" dirty="0">
                <a:solidFill>
                  <a:srgbClr val="FF0000"/>
                </a:solidFill>
              </a:rPr>
              <a:t>(ET: 3 min)</a:t>
            </a:r>
            <a:endParaRPr lang="en-IN" sz="1050" dirty="0">
              <a:solidFill>
                <a:schemeClr val="tx1"/>
              </a:solidFill>
            </a:endParaRPr>
          </a:p>
        </p:txBody>
      </p:sp>
      <p:cxnSp>
        <p:nvCxnSpPr>
          <p:cNvPr id="294" name="Straight Arrow Connector 293">
            <a:extLst>
              <a:ext uri="{FF2B5EF4-FFF2-40B4-BE49-F238E27FC236}">
                <a16:creationId xmlns:a16="http://schemas.microsoft.com/office/drawing/2014/main" id="{E2F7D769-DDB3-049D-C45E-9A8AC764276B}"/>
              </a:ext>
            </a:extLst>
          </p:cNvPr>
          <p:cNvCxnSpPr>
            <a:cxnSpLocks/>
            <a:endCxn id="293" idx="0"/>
          </p:cNvCxnSpPr>
          <p:nvPr/>
        </p:nvCxnSpPr>
        <p:spPr>
          <a:xfrm flipH="1">
            <a:off x="5331870" y="1807002"/>
            <a:ext cx="1172477" cy="2944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95" name="Rectangle 294">
            <a:extLst>
              <a:ext uri="{FF2B5EF4-FFF2-40B4-BE49-F238E27FC236}">
                <a16:creationId xmlns:a16="http://schemas.microsoft.com/office/drawing/2014/main" id="{D743D963-EA48-2F37-208F-18BD5F928B36}"/>
              </a:ext>
            </a:extLst>
          </p:cNvPr>
          <p:cNvSpPr/>
          <p:nvPr/>
        </p:nvSpPr>
        <p:spPr>
          <a:xfrm>
            <a:off x="6134702" y="2121958"/>
            <a:ext cx="1341448" cy="3638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Properties Inner Product</a:t>
            </a:r>
            <a:r>
              <a:rPr lang="en-IN" sz="1050" dirty="0">
                <a:solidFill>
                  <a:srgbClr val="FF0000"/>
                </a:solidFill>
              </a:rPr>
              <a:t>(ET: 3 min)</a:t>
            </a:r>
            <a:endParaRPr lang="en-IN" sz="1050" dirty="0">
              <a:solidFill>
                <a:schemeClr val="tx1"/>
              </a:solidFill>
            </a:endParaRPr>
          </a:p>
        </p:txBody>
      </p:sp>
      <p:cxnSp>
        <p:nvCxnSpPr>
          <p:cNvPr id="296" name="Straight Arrow Connector 295">
            <a:extLst>
              <a:ext uri="{FF2B5EF4-FFF2-40B4-BE49-F238E27FC236}">
                <a16:creationId xmlns:a16="http://schemas.microsoft.com/office/drawing/2014/main" id="{5398AA00-08B2-A5C7-FB53-D367966CDD5B}"/>
              </a:ext>
            </a:extLst>
          </p:cNvPr>
          <p:cNvCxnSpPr>
            <a:cxnSpLocks/>
            <a:endCxn id="295" idx="0"/>
          </p:cNvCxnSpPr>
          <p:nvPr/>
        </p:nvCxnSpPr>
        <p:spPr>
          <a:xfrm>
            <a:off x="6504347" y="1798998"/>
            <a:ext cx="301079" cy="3229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97" name="Rectangle 296">
            <a:extLst>
              <a:ext uri="{FF2B5EF4-FFF2-40B4-BE49-F238E27FC236}">
                <a16:creationId xmlns:a16="http://schemas.microsoft.com/office/drawing/2014/main" id="{C7A77BC7-B7C8-C845-06FD-E31BF4FAAF23}"/>
              </a:ext>
            </a:extLst>
          </p:cNvPr>
          <p:cNvSpPr/>
          <p:nvPr/>
        </p:nvSpPr>
        <p:spPr>
          <a:xfrm>
            <a:off x="7512067" y="2086938"/>
            <a:ext cx="1341448" cy="3638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Examples Inner Product</a:t>
            </a:r>
            <a:r>
              <a:rPr lang="en-IN" sz="1050" dirty="0">
                <a:solidFill>
                  <a:srgbClr val="FF0000"/>
                </a:solidFill>
              </a:rPr>
              <a:t> (ET: 5 min)</a:t>
            </a:r>
            <a:endParaRPr lang="en-IN" sz="1050" dirty="0">
              <a:solidFill>
                <a:schemeClr val="tx1"/>
              </a:solidFill>
            </a:endParaRPr>
          </a:p>
        </p:txBody>
      </p:sp>
      <p:cxnSp>
        <p:nvCxnSpPr>
          <p:cNvPr id="298" name="Straight Arrow Connector 297">
            <a:extLst>
              <a:ext uri="{FF2B5EF4-FFF2-40B4-BE49-F238E27FC236}">
                <a16:creationId xmlns:a16="http://schemas.microsoft.com/office/drawing/2014/main" id="{36571EFE-4AD1-85B6-A530-AF75CC790EA7}"/>
              </a:ext>
            </a:extLst>
          </p:cNvPr>
          <p:cNvCxnSpPr>
            <a:cxnSpLocks/>
            <a:endCxn id="297" idx="0"/>
          </p:cNvCxnSpPr>
          <p:nvPr/>
        </p:nvCxnSpPr>
        <p:spPr>
          <a:xfrm>
            <a:off x="6504347" y="1798998"/>
            <a:ext cx="1678444" cy="2879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11" name="Rectangle 310">
            <a:extLst>
              <a:ext uri="{FF2B5EF4-FFF2-40B4-BE49-F238E27FC236}">
                <a16:creationId xmlns:a16="http://schemas.microsoft.com/office/drawing/2014/main" id="{99C428DB-A31B-05C2-72E1-5A1B1796B7F9}"/>
              </a:ext>
            </a:extLst>
          </p:cNvPr>
          <p:cNvSpPr/>
          <p:nvPr/>
        </p:nvSpPr>
        <p:spPr>
          <a:xfrm>
            <a:off x="9073899" y="2085828"/>
            <a:ext cx="1081752" cy="3638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bg2">
                    <a:lumMod val="75000"/>
                  </a:schemeClr>
                </a:solidFill>
              </a:rPr>
              <a:t>Inner product </a:t>
            </a:r>
            <a:r>
              <a:rPr lang="en-IN" sz="1050" dirty="0">
                <a:solidFill>
                  <a:srgbClr val="FF0000"/>
                </a:solidFill>
              </a:rPr>
              <a:t>(ET: 3 min)</a:t>
            </a:r>
            <a:endParaRPr lang="en-IN" sz="1050" dirty="0">
              <a:solidFill>
                <a:schemeClr val="tx1"/>
              </a:solidFill>
            </a:endParaRPr>
          </a:p>
        </p:txBody>
      </p:sp>
      <p:cxnSp>
        <p:nvCxnSpPr>
          <p:cNvPr id="313" name="Straight Arrow Connector 312">
            <a:extLst>
              <a:ext uri="{FF2B5EF4-FFF2-40B4-BE49-F238E27FC236}">
                <a16:creationId xmlns:a16="http://schemas.microsoft.com/office/drawing/2014/main" id="{28656BED-8043-65BF-AD07-FD20BEFFC539}"/>
              </a:ext>
            </a:extLst>
          </p:cNvPr>
          <p:cNvCxnSpPr>
            <a:stCxn id="33" idx="2"/>
            <a:endCxn id="311" idx="0"/>
          </p:cNvCxnSpPr>
          <p:nvPr/>
        </p:nvCxnSpPr>
        <p:spPr>
          <a:xfrm>
            <a:off x="8965781" y="1808884"/>
            <a:ext cx="648994" cy="2769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18" name="Rectangle 317">
            <a:extLst>
              <a:ext uri="{FF2B5EF4-FFF2-40B4-BE49-F238E27FC236}">
                <a16:creationId xmlns:a16="http://schemas.microsoft.com/office/drawing/2014/main" id="{017EFA10-ACEA-CADB-18D5-63FF9FEC1423}"/>
              </a:ext>
            </a:extLst>
          </p:cNvPr>
          <p:cNvSpPr/>
          <p:nvPr/>
        </p:nvSpPr>
        <p:spPr>
          <a:xfrm>
            <a:off x="8061012" y="2821866"/>
            <a:ext cx="1081752" cy="3638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bg2">
                    <a:lumMod val="75000"/>
                  </a:schemeClr>
                </a:solidFill>
              </a:rPr>
              <a:t>Inner product </a:t>
            </a:r>
            <a:r>
              <a:rPr lang="en-IN" sz="1050" dirty="0">
                <a:solidFill>
                  <a:srgbClr val="FF0000"/>
                </a:solidFill>
              </a:rPr>
              <a:t>(ET: 3 min)</a:t>
            </a:r>
            <a:endParaRPr lang="en-IN" sz="1050" dirty="0">
              <a:solidFill>
                <a:schemeClr val="tx1"/>
              </a:solidFill>
            </a:endParaRPr>
          </a:p>
        </p:txBody>
      </p:sp>
      <p:sp>
        <p:nvSpPr>
          <p:cNvPr id="319" name="Rectangle 318">
            <a:extLst>
              <a:ext uri="{FF2B5EF4-FFF2-40B4-BE49-F238E27FC236}">
                <a16:creationId xmlns:a16="http://schemas.microsoft.com/office/drawing/2014/main" id="{133EC1B3-40F9-B377-10D1-8D81664EFE3E}"/>
              </a:ext>
            </a:extLst>
          </p:cNvPr>
          <p:cNvSpPr/>
          <p:nvPr/>
        </p:nvSpPr>
        <p:spPr>
          <a:xfrm>
            <a:off x="6791457" y="2835133"/>
            <a:ext cx="1081752" cy="3638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bg2">
                    <a:lumMod val="75000"/>
                  </a:schemeClr>
                </a:solidFill>
              </a:rPr>
              <a:t>Inner product </a:t>
            </a:r>
            <a:r>
              <a:rPr lang="en-IN" sz="1050" dirty="0">
                <a:solidFill>
                  <a:srgbClr val="FF0000"/>
                </a:solidFill>
              </a:rPr>
              <a:t>(ET: 3 min)</a:t>
            </a:r>
            <a:endParaRPr lang="en-IN" sz="1050" dirty="0">
              <a:solidFill>
                <a:schemeClr val="tx1"/>
              </a:solidFill>
            </a:endParaRPr>
          </a:p>
        </p:txBody>
      </p:sp>
      <p:cxnSp>
        <p:nvCxnSpPr>
          <p:cNvPr id="321" name="Straight Arrow Connector 320">
            <a:extLst>
              <a:ext uri="{FF2B5EF4-FFF2-40B4-BE49-F238E27FC236}">
                <a16:creationId xmlns:a16="http://schemas.microsoft.com/office/drawing/2014/main" id="{145C5342-751A-2B17-6674-A3CBC8082371}"/>
              </a:ext>
            </a:extLst>
          </p:cNvPr>
          <p:cNvCxnSpPr>
            <a:stCxn id="297" idx="2"/>
            <a:endCxn id="318" idx="0"/>
          </p:cNvCxnSpPr>
          <p:nvPr/>
        </p:nvCxnSpPr>
        <p:spPr>
          <a:xfrm>
            <a:off x="8182791" y="2450832"/>
            <a:ext cx="419097" cy="3710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3" name="Straight Arrow Connector 322">
            <a:extLst>
              <a:ext uri="{FF2B5EF4-FFF2-40B4-BE49-F238E27FC236}">
                <a16:creationId xmlns:a16="http://schemas.microsoft.com/office/drawing/2014/main" id="{E4AD4262-A0E0-88B5-84B4-55332222CB66}"/>
              </a:ext>
            </a:extLst>
          </p:cNvPr>
          <p:cNvCxnSpPr>
            <a:stCxn id="295" idx="2"/>
            <a:endCxn id="319" idx="0"/>
          </p:cNvCxnSpPr>
          <p:nvPr/>
        </p:nvCxnSpPr>
        <p:spPr>
          <a:xfrm>
            <a:off x="6805426" y="2485852"/>
            <a:ext cx="526907" cy="3492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30" name="Rectangle 329">
            <a:extLst>
              <a:ext uri="{FF2B5EF4-FFF2-40B4-BE49-F238E27FC236}">
                <a16:creationId xmlns:a16="http://schemas.microsoft.com/office/drawing/2014/main" id="{2F15E8D3-5667-DA99-5901-4C7CFDE0F304}"/>
              </a:ext>
            </a:extLst>
          </p:cNvPr>
          <p:cNvSpPr/>
          <p:nvPr/>
        </p:nvSpPr>
        <p:spPr>
          <a:xfrm>
            <a:off x="2460016" y="3454258"/>
            <a:ext cx="1516808" cy="3638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rgbClr val="00B050"/>
                </a:solidFill>
              </a:rPr>
              <a:t>Background</a:t>
            </a:r>
            <a:r>
              <a:rPr lang="en-IN" sz="1050" dirty="0">
                <a:solidFill>
                  <a:srgbClr val="FF0000"/>
                </a:solidFill>
              </a:rPr>
              <a:t> (ET: 2 min)</a:t>
            </a:r>
            <a:endParaRPr lang="en-IN" sz="1050" dirty="0">
              <a:solidFill>
                <a:schemeClr val="tx1"/>
              </a:solidFill>
            </a:endParaRPr>
          </a:p>
        </p:txBody>
      </p:sp>
      <p:cxnSp>
        <p:nvCxnSpPr>
          <p:cNvPr id="331" name="Straight Arrow Connector 330">
            <a:extLst>
              <a:ext uri="{FF2B5EF4-FFF2-40B4-BE49-F238E27FC236}">
                <a16:creationId xmlns:a16="http://schemas.microsoft.com/office/drawing/2014/main" id="{D2876FD6-8101-6D53-5599-4570E3FF4F13}"/>
              </a:ext>
            </a:extLst>
          </p:cNvPr>
          <p:cNvCxnSpPr>
            <a:cxnSpLocks/>
            <a:stCxn id="285" idx="2"/>
            <a:endCxn id="330" idx="0"/>
          </p:cNvCxnSpPr>
          <p:nvPr/>
        </p:nvCxnSpPr>
        <p:spPr>
          <a:xfrm>
            <a:off x="3179902" y="3247023"/>
            <a:ext cx="38518" cy="20723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32" name="Rectangle 331">
            <a:extLst>
              <a:ext uri="{FF2B5EF4-FFF2-40B4-BE49-F238E27FC236}">
                <a16:creationId xmlns:a16="http://schemas.microsoft.com/office/drawing/2014/main" id="{7D530996-E09A-9836-3B85-EEC8161540EE}"/>
              </a:ext>
            </a:extLst>
          </p:cNvPr>
          <p:cNvSpPr/>
          <p:nvPr/>
        </p:nvSpPr>
        <p:spPr>
          <a:xfrm>
            <a:off x="2443033" y="4036198"/>
            <a:ext cx="1904721" cy="26037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bg2">
                    <a:lumMod val="75000"/>
                  </a:schemeClr>
                </a:solidFill>
              </a:rPr>
              <a:t>Complex Numbers </a:t>
            </a:r>
            <a:r>
              <a:rPr lang="en-IN" sz="1050" dirty="0">
                <a:solidFill>
                  <a:srgbClr val="FF0000"/>
                </a:solidFill>
              </a:rPr>
              <a:t>(ET: 2 min)</a:t>
            </a:r>
            <a:endParaRPr lang="en-IN" sz="1050" dirty="0">
              <a:solidFill>
                <a:schemeClr val="tx1"/>
              </a:solidFill>
            </a:endParaRPr>
          </a:p>
        </p:txBody>
      </p:sp>
      <p:sp>
        <p:nvSpPr>
          <p:cNvPr id="333" name="Rectangle 332">
            <a:extLst>
              <a:ext uri="{FF2B5EF4-FFF2-40B4-BE49-F238E27FC236}">
                <a16:creationId xmlns:a16="http://schemas.microsoft.com/office/drawing/2014/main" id="{5405D66B-5F26-49D5-AF90-5ED138C75E4B}"/>
              </a:ext>
            </a:extLst>
          </p:cNvPr>
          <p:cNvSpPr/>
          <p:nvPr/>
        </p:nvSpPr>
        <p:spPr>
          <a:xfrm>
            <a:off x="2665948" y="5067842"/>
            <a:ext cx="1582122" cy="29678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bg2">
                    <a:lumMod val="75000"/>
                  </a:schemeClr>
                </a:solidFill>
              </a:rPr>
              <a:t>Background</a:t>
            </a:r>
            <a:r>
              <a:rPr lang="en-IN" sz="1050" dirty="0">
                <a:solidFill>
                  <a:schemeClr val="tx1"/>
                </a:solidFill>
              </a:rPr>
              <a:t> </a:t>
            </a:r>
            <a:r>
              <a:rPr lang="en-IN" sz="1050" dirty="0">
                <a:solidFill>
                  <a:srgbClr val="FF0000"/>
                </a:solidFill>
              </a:rPr>
              <a:t>(ET: 2 min)</a:t>
            </a:r>
            <a:endParaRPr lang="en-IN" sz="1050" dirty="0">
              <a:solidFill>
                <a:schemeClr val="tx1"/>
              </a:solidFill>
            </a:endParaRPr>
          </a:p>
        </p:txBody>
      </p:sp>
      <p:sp>
        <p:nvSpPr>
          <p:cNvPr id="334" name="Rectangle 333">
            <a:extLst>
              <a:ext uri="{FF2B5EF4-FFF2-40B4-BE49-F238E27FC236}">
                <a16:creationId xmlns:a16="http://schemas.microsoft.com/office/drawing/2014/main" id="{7C203F80-BCAC-E546-17C2-7BB04B881B37}"/>
              </a:ext>
            </a:extLst>
          </p:cNvPr>
          <p:cNvSpPr/>
          <p:nvPr/>
        </p:nvSpPr>
        <p:spPr>
          <a:xfrm>
            <a:off x="2460015" y="4533815"/>
            <a:ext cx="1993989" cy="29678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bg2">
                    <a:lumMod val="75000"/>
                  </a:schemeClr>
                </a:solidFill>
              </a:rPr>
              <a:t>Imaginary Numbers </a:t>
            </a:r>
            <a:r>
              <a:rPr lang="en-IN" sz="1050" dirty="0">
                <a:solidFill>
                  <a:srgbClr val="FF0000"/>
                </a:solidFill>
              </a:rPr>
              <a:t>(ET: 3 min)</a:t>
            </a:r>
            <a:endParaRPr lang="en-IN" sz="1050" dirty="0">
              <a:solidFill>
                <a:schemeClr val="tx1"/>
              </a:solidFill>
            </a:endParaRPr>
          </a:p>
        </p:txBody>
      </p:sp>
      <p:cxnSp>
        <p:nvCxnSpPr>
          <p:cNvPr id="335" name="Straight Arrow Connector 334">
            <a:extLst>
              <a:ext uri="{FF2B5EF4-FFF2-40B4-BE49-F238E27FC236}">
                <a16:creationId xmlns:a16="http://schemas.microsoft.com/office/drawing/2014/main" id="{9D96EC69-55B3-D129-964F-7B35F8B3B0E2}"/>
              </a:ext>
            </a:extLst>
          </p:cNvPr>
          <p:cNvCxnSpPr>
            <a:cxnSpLocks/>
            <a:stCxn id="330" idx="2"/>
            <a:endCxn id="332" idx="0"/>
          </p:cNvCxnSpPr>
          <p:nvPr/>
        </p:nvCxnSpPr>
        <p:spPr>
          <a:xfrm>
            <a:off x="3218420" y="3818152"/>
            <a:ext cx="176974" cy="2180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6" name="Straight Arrow Connector 335">
            <a:extLst>
              <a:ext uri="{FF2B5EF4-FFF2-40B4-BE49-F238E27FC236}">
                <a16:creationId xmlns:a16="http://schemas.microsoft.com/office/drawing/2014/main" id="{B9C5EE4D-401F-A62B-5B6B-53551C31ECBA}"/>
              </a:ext>
            </a:extLst>
          </p:cNvPr>
          <p:cNvCxnSpPr>
            <a:cxnSpLocks/>
            <a:stCxn id="332" idx="2"/>
            <a:endCxn id="334" idx="0"/>
          </p:cNvCxnSpPr>
          <p:nvPr/>
        </p:nvCxnSpPr>
        <p:spPr>
          <a:xfrm>
            <a:off x="3395394" y="4296574"/>
            <a:ext cx="61616" cy="2372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7" name="Straight Arrow Connector 336">
            <a:extLst>
              <a:ext uri="{FF2B5EF4-FFF2-40B4-BE49-F238E27FC236}">
                <a16:creationId xmlns:a16="http://schemas.microsoft.com/office/drawing/2014/main" id="{BB5D0E74-71C7-A3D5-5E9A-87E3F99D5019}"/>
              </a:ext>
            </a:extLst>
          </p:cNvPr>
          <p:cNvCxnSpPr>
            <a:cxnSpLocks/>
            <a:stCxn id="334" idx="2"/>
            <a:endCxn id="333" idx="0"/>
          </p:cNvCxnSpPr>
          <p:nvPr/>
        </p:nvCxnSpPr>
        <p:spPr>
          <a:xfrm flipH="1">
            <a:off x="3457009" y="4830601"/>
            <a:ext cx="1" cy="2372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39" name="TextBox 338">
            <a:extLst>
              <a:ext uri="{FF2B5EF4-FFF2-40B4-BE49-F238E27FC236}">
                <a16:creationId xmlns:a16="http://schemas.microsoft.com/office/drawing/2014/main" id="{88B6B954-40BA-A404-D426-C8BFECD0DDE4}"/>
              </a:ext>
            </a:extLst>
          </p:cNvPr>
          <p:cNvSpPr txBox="1"/>
          <p:nvPr/>
        </p:nvSpPr>
        <p:spPr>
          <a:xfrm>
            <a:off x="9651277" y="223874"/>
            <a:ext cx="2205797" cy="369332"/>
          </a:xfrm>
          <a:prstGeom prst="rect">
            <a:avLst/>
          </a:prstGeom>
          <a:noFill/>
        </p:spPr>
        <p:txBody>
          <a:bodyPr wrap="none" rtlCol="0">
            <a:spAutoFit/>
          </a:bodyPr>
          <a:lstStyle/>
          <a:p>
            <a:r>
              <a:rPr lang="en-IN" dirty="0"/>
              <a:t> Use Case3:</a:t>
            </a:r>
            <a:r>
              <a:rPr lang="en-IN" dirty="0">
                <a:solidFill>
                  <a:srgbClr val="FF0000"/>
                </a:solidFill>
              </a:rPr>
              <a:t> 60 mins</a:t>
            </a:r>
          </a:p>
        </p:txBody>
      </p:sp>
    </p:spTree>
    <p:extLst>
      <p:ext uri="{BB962C8B-B14F-4D97-AF65-F5344CB8AC3E}">
        <p14:creationId xmlns:p14="http://schemas.microsoft.com/office/powerpoint/2010/main" val="2643067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9E9E3-8A5C-0D60-EEE2-47EF03A565AF}"/>
              </a:ext>
            </a:extLst>
          </p:cNvPr>
          <p:cNvSpPr/>
          <p:nvPr/>
        </p:nvSpPr>
        <p:spPr>
          <a:xfrm>
            <a:off x="739109" y="2033464"/>
            <a:ext cx="1411889" cy="50327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accent6"/>
                </a:solidFill>
              </a:rPr>
              <a:t>Additive Inverse </a:t>
            </a:r>
            <a:r>
              <a:rPr lang="en-IN" sz="1050" dirty="0">
                <a:solidFill>
                  <a:srgbClr val="FF0000"/>
                </a:solidFill>
              </a:rPr>
              <a:t>(ET: 1 min) </a:t>
            </a:r>
            <a:endParaRPr lang="en-IN" sz="1050" dirty="0">
              <a:solidFill>
                <a:schemeClr val="tx1"/>
              </a:solidFill>
            </a:endParaRPr>
          </a:p>
        </p:txBody>
      </p:sp>
      <p:cxnSp>
        <p:nvCxnSpPr>
          <p:cNvPr id="5" name="Straight Arrow Connector 4">
            <a:extLst>
              <a:ext uri="{FF2B5EF4-FFF2-40B4-BE49-F238E27FC236}">
                <a16:creationId xmlns:a16="http://schemas.microsoft.com/office/drawing/2014/main" id="{67760C81-A1C0-BF34-B061-AFD9CA52F66E}"/>
              </a:ext>
            </a:extLst>
          </p:cNvPr>
          <p:cNvCxnSpPr>
            <a:cxnSpLocks/>
            <a:stCxn id="12" idx="2"/>
            <a:endCxn id="4" idx="0"/>
          </p:cNvCxnSpPr>
          <p:nvPr/>
        </p:nvCxnSpPr>
        <p:spPr>
          <a:xfrm flipH="1">
            <a:off x="1445054" y="1805448"/>
            <a:ext cx="4159483" cy="2280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CF258483-B6B1-79EF-F528-5A66F926B83C}"/>
              </a:ext>
            </a:extLst>
          </p:cNvPr>
          <p:cNvSpPr/>
          <p:nvPr/>
        </p:nvSpPr>
        <p:spPr>
          <a:xfrm>
            <a:off x="4757774" y="1441554"/>
            <a:ext cx="1693525" cy="3638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accent6"/>
                </a:solidFill>
              </a:rPr>
              <a:t>Complex Vector Spaces</a:t>
            </a:r>
            <a:r>
              <a:rPr lang="en-IN" sz="1050" dirty="0">
                <a:solidFill>
                  <a:srgbClr val="FF0000"/>
                </a:solidFill>
              </a:rPr>
              <a:t>(ET: 3 min) </a:t>
            </a:r>
            <a:endParaRPr lang="en-IN" sz="1050" dirty="0">
              <a:solidFill>
                <a:schemeClr val="tx1"/>
              </a:solidFill>
            </a:endParaRPr>
          </a:p>
        </p:txBody>
      </p:sp>
      <p:sp>
        <p:nvSpPr>
          <p:cNvPr id="38" name="Rectangle 37">
            <a:extLst>
              <a:ext uri="{FF2B5EF4-FFF2-40B4-BE49-F238E27FC236}">
                <a16:creationId xmlns:a16="http://schemas.microsoft.com/office/drawing/2014/main" id="{3F858F3D-8490-8F7F-ECF9-33FECF34218F}"/>
              </a:ext>
            </a:extLst>
          </p:cNvPr>
          <p:cNvSpPr/>
          <p:nvPr/>
        </p:nvSpPr>
        <p:spPr>
          <a:xfrm>
            <a:off x="2339751" y="2100572"/>
            <a:ext cx="1582122" cy="29678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rgbClr val="00B050"/>
                </a:solidFill>
              </a:rPr>
              <a:t>Operations of Complex Vectors </a:t>
            </a:r>
            <a:r>
              <a:rPr lang="en-IN" sz="1050" dirty="0">
                <a:solidFill>
                  <a:srgbClr val="FF0000"/>
                </a:solidFill>
              </a:rPr>
              <a:t>(ET: 3 min) </a:t>
            </a:r>
            <a:endParaRPr lang="en-IN" sz="1050" dirty="0">
              <a:solidFill>
                <a:schemeClr val="tx1"/>
              </a:solidFill>
            </a:endParaRPr>
          </a:p>
        </p:txBody>
      </p:sp>
      <p:sp>
        <p:nvSpPr>
          <p:cNvPr id="39" name="Rectangle 38">
            <a:extLst>
              <a:ext uri="{FF2B5EF4-FFF2-40B4-BE49-F238E27FC236}">
                <a16:creationId xmlns:a16="http://schemas.microsoft.com/office/drawing/2014/main" id="{096012B9-EA17-6417-A527-D5C70DD25384}"/>
              </a:ext>
            </a:extLst>
          </p:cNvPr>
          <p:cNvSpPr/>
          <p:nvPr/>
        </p:nvSpPr>
        <p:spPr>
          <a:xfrm>
            <a:off x="4190135" y="2074413"/>
            <a:ext cx="1582122" cy="29678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rgbClr val="00B050"/>
                </a:solidFill>
              </a:rPr>
              <a:t>Operation with scalar </a:t>
            </a:r>
            <a:r>
              <a:rPr lang="en-IN" sz="1050" dirty="0">
                <a:solidFill>
                  <a:srgbClr val="FF0000"/>
                </a:solidFill>
              </a:rPr>
              <a:t>(ET: 3 min) </a:t>
            </a:r>
            <a:endParaRPr lang="en-IN" sz="1050" dirty="0">
              <a:solidFill>
                <a:schemeClr val="tx1"/>
              </a:solidFill>
            </a:endParaRPr>
          </a:p>
        </p:txBody>
      </p:sp>
      <p:cxnSp>
        <p:nvCxnSpPr>
          <p:cNvPr id="50" name="Straight Arrow Connector 49">
            <a:extLst>
              <a:ext uri="{FF2B5EF4-FFF2-40B4-BE49-F238E27FC236}">
                <a16:creationId xmlns:a16="http://schemas.microsoft.com/office/drawing/2014/main" id="{1FCD709C-97CC-45D2-849D-1B852EF25A46}"/>
              </a:ext>
            </a:extLst>
          </p:cNvPr>
          <p:cNvCxnSpPr>
            <a:cxnSpLocks/>
            <a:stCxn id="12" idx="2"/>
            <a:endCxn id="38" idx="0"/>
          </p:cNvCxnSpPr>
          <p:nvPr/>
        </p:nvCxnSpPr>
        <p:spPr>
          <a:xfrm flipH="1">
            <a:off x="3130812" y="1805448"/>
            <a:ext cx="2473725" cy="2951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4BB36ED1-E7E6-F7BF-AAD1-7D549C69DEC9}"/>
              </a:ext>
            </a:extLst>
          </p:cNvPr>
          <p:cNvCxnSpPr>
            <a:cxnSpLocks/>
            <a:stCxn id="12" idx="2"/>
            <a:endCxn id="39" idx="0"/>
          </p:cNvCxnSpPr>
          <p:nvPr/>
        </p:nvCxnSpPr>
        <p:spPr>
          <a:xfrm flipH="1">
            <a:off x="4981196" y="1805448"/>
            <a:ext cx="623341" cy="26896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7" name="Rectangle 56">
            <a:extLst>
              <a:ext uri="{FF2B5EF4-FFF2-40B4-BE49-F238E27FC236}">
                <a16:creationId xmlns:a16="http://schemas.microsoft.com/office/drawing/2014/main" id="{DD01D18C-5897-D7A6-15AD-9007377419AF}"/>
              </a:ext>
            </a:extLst>
          </p:cNvPr>
          <p:cNvSpPr/>
          <p:nvPr/>
        </p:nvSpPr>
        <p:spPr>
          <a:xfrm>
            <a:off x="2444445" y="2637704"/>
            <a:ext cx="1411889" cy="50327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rgbClr val="00B050"/>
                </a:solidFill>
              </a:rPr>
              <a:t>M4-Background</a:t>
            </a:r>
            <a:r>
              <a:rPr lang="en-IN" sz="1050" dirty="0">
                <a:solidFill>
                  <a:schemeClr val="bg2">
                    <a:lumMod val="75000"/>
                  </a:schemeClr>
                </a:solidFill>
              </a:rPr>
              <a:t> </a:t>
            </a:r>
            <a:r>
              <a:rPr lang="en-IN" sz="1050" dirty="0">
                <a:solidFill>
                  <a:srgbClr val="FF0000"/>
                </a:solidFill>
              </a:rPr>
              <a:t>(ET: 3 min) </a:t>
            </a:r>
            <a:endParaRPr lang="en-IN" sz="1050" dirty="0">
              <a:solidFill>
                <a:schemeClr val="tx1"/>
              </a:solidFill>
            </a:endParaRPr>
          </a:p>
        </p:txBody>
      </p:sp>
      <p:sp>
        <p:nvSpPr>
          <p:cNvPr id="58" name="Rectangle 57">
            <a:extLst>
              <a:ext uri="{FF2B5EF4-FFF2-40B4-BE49-F238E27FC236}">
                <a16:creationId xmlns:a16="http://schemas.microsoft.com/office/drawing/2014/main" id="{6BFEF7AE-6C47-AB23-F120-2112293F4905}"/>
              </a:ext>
            </a:extLst>
          </p:cNvPr>
          <p:cNvSpPr/>
          <p:nvPr/>
        </p:nvSpPr>
        <p:spPr>
          <a:xfrm>
            <a:off x="4374060" y="2625052"/>
            <a:ext cx="1411889" cy="50327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bg2">
                    <a:lumMod val="75000"/>
                  </a:schemeClr>
                </a:solidFill>
              </a:rPr>
              <a:t>M4-Background</a:t>
            </a:r>
            <a:r>
              <a:rPr lang="en-IN" sz="1050" dirty="0">
                <a:solidFill>
                  <a:srgbClr val="FF0000"/>
                </a:solidFill>
              </a:rPr>
              <a:t>(ET: 3 min) </a:t>
            </a:r>
            <a:endParaRPr lang="en-IN" sz="1050" dirty="0">
              <a:solidFill>
                <a:schemeClr val="tx1"/>
              </a:solidFill>
            </a:endParaRPr>
          </a:p>
        </p:txBody>
      </p:sp>
      <p:cxnSp>
        <p:nvCxnSpPr>
          <p:cNvPr id="59" name="Straight Arrow Connector 58">
            <a:extLst>
              <a:ext uri="{FF2B5EF4-FFF2-40B4-BE49-F238E27FC236}">
                <a16:creationId xmlns:a16="http://schemas.microsoft.com/office/drawing/2014/main" id="{062CE6F8-C9C6-D9BA-EA11-A2E9F37DD99C}"/>
              </a:ext>
            </a:extLst>
          </p:cNvPr>
          <p:cNvCxnSpPr>
            <a:cxnSpLocks/>
            <a:stCxn id="38" idx="2"/>
            <a:endCxn id="57" idx="0"/>
          </p:cNvCxnSpPr>
          <p:nvPr/>
        </p:nvCxnSpPr>
        <p:spPr>
          <a:xfrm>
            <a:off x="3130812" y="2397358"/>
            <a:ext cx="19578" cy="2403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2" name="Straight Arrow Connector 61">
            <a:extLst>
              <a:ext uri="{FF2B5EF4-FFF2-40B4-BE49-F238E27FC236}">
                <a16:creationId xmlns:a16="http://schemas.microsoft.com/office/drawing/2014/main" id="{8BD4B91F-2342-A82A-F751-54A85EE4EDA1}"/>
              </a:ext>
            </a:extLst>
          </p:cNvPr>
          <p:cNvCxnSpPr>
            <a:cxnSpLocks/>
            <a:stCxn id="39" idx="2"/>
            <a:endCxn id="58" idx="0"/>
          </p:cNvCxnSpPr>
          <p:nvPr/>
        </p:nvCxnSpPr>
        <p:spPr>
          <a:xfrm>
            <a:off x="4981196" y="2371199"/>
            <a:ext cx="98809" cy="2538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 name="Rectangle 1">
            <a:extLst>
              <a:ext uri="{FF2B5EF4-FFF2-40B4-BE49-F238E27FC236}">
                <a16:creationId xmlns:a16="http://schemas.microsoft.com/office/drawing/2014/main" id="{A80D207A-4636-F55C-4C89-1AFF3B27B4E4}"/>
              </a:ext>
            </a:extLst>
          </p:cNvPr>
          <p:cNvSpPr/>
          <p:nvPr/>
        </p:nvSpPr>
        <p:spPr>
          <a:xfrm>
            <a:off x="2623570" y="117911"/>
            <a:ext cx="1693525" cy="3638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accent6"/>
                </a:solidFill>
              </a:rPr>
              <a:t>Projection </a:t>
            </a:r>
            <a:r>
              <a:rPr lang="en-IN" sz="1050" dirty="0">
                <a:solidFill>
                  <a:srgbClr val="FF0000"/>
                </a:solidFill>
              </a:rPr>
              <a:t>(ET: 3 min) </a:t>
            </a:r>
            <a:endParaRPr lang="en-IN" sz="1050" dirty="0">
              <a:solidFill>
                <a:schemeClr val="tx1"/>
              </a:solidFill>
            </a:endParaRPr>
          </a:p>
        </p:txBody>
      </p:sp>
      <p:cxnSp>
        <p:nvCxnSpPr>
          <p:cNvPr id="13" name="Straight Arrow Connector 12">
            <a:extLst>
              <a:ext uri="{FF2B5EF4-FFF2-40B4-BE49-F238E27FC236}">
                <a16:creationId xmlns:a16="http://schemas.microsoft.com/office/drawing/2014/main" id="{014E5EC9-48F4-2534-07D0-D90530FCC9E1}"/>
              </a:ext>
            </a:extLst>
          </p:cNvPr>
          <p:cNvCxnSpPr>
            <a:cxnSpLocks/>
            <a:stCxn id="2" idx="2"/>
            <a:endCxn id="33" idx="0"/>
          </p:cNvCxnSpPr>
          <p:nvPr/>
        </p:nvCxnSpPr>
        <p:spPr>
          <a:xfrm>
            <a:off x="3470333" y="481805"/>
            <a:ext cx="2134203" cy="3503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B64D31A7-9A98-F975-2691-51E69B3C508F}"/>
              </a:ext>
            </a:extLst>
          </p:cNvPr>
          <p:cNvCxnSpPr>
            <a:cxnSpLocks/>
            <a:stCxn id="2" idx="2"/>
            <a:endCxn id="34" idx="0"/>
          </p:cNvCxnSpPr>
          <p:nvPr/>
        </p:nvCxnSpPr>
        <p:spPr>
          <a:xfrm flipH="1">
            <a:off x="1850419" y="481805"/>
            <a:ext cx="1619914" cy="245565"/>
          </a:xfrm>
          <a:prstGeom prst="straightConnector1">
            <a:avLst/>
          </a:prstGeom>
          <a:ln>
            <a:prstDash val="dash"/>
            <a:tailEnd type="triangle"/>
          </a:ln>
        </p:spPr>
        <p:style>
          <a:lnRef idx="2">
            <a:schemeClr val="accent1"/>
          </a:lnRef>
          <a:fillRef idx="0">
            <a:schemeClr val="accent1"/>
          </a:fillRef>
          <a:effectRef idx="1">
            <a:schemeClr val="accent1"/>
          </a:effectRef>
          <a:fontRef idx="minor">
            <a:schemeClr val="tx1"/>
          </a:fontRef>
        </p:style>
      </p:cxnSp>
      <p:sp>
        <p:nvSpPr>
          <p:cNvPr id="34" name="Rectangle 33">
            <a:extLst>
              <a:ext uri="{FF2B5EF4-FFF2-40B4-BE49-F238E27FC236}">
                <a16:creationId xmlns:a16="http://schemas.microsoft.com/office/drawing/2014/main" id="{6D7D2B3C-2D13-9565-3875-BF10AFD615F9}"/>
              </a:ext>
            </a:extLst>
          </p:cNvPr>
          <p:cNvSpPr/>
          <p:nvPr/>
        </p:nvSpPr>
        <p:spPr>
          <a:xfrm>
            <a:off x="1144474" y="727370"/>
            <a:ext cx="1411889" cy="42070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accent6"/>
                </a:solidFill>
              </a:rPr>
              <a:t>Polar </a:t>
            </a:r>
            <a:r>
              <a:rPr lang="en-IN" sz="1000" dirty="0">
                <a:solidFill>
                  <a:srgbClr val="FF0000"/>
                </a:solidFill>
              </a:rPr>
              <a:t>(ET: 37 min) </a:t>
            </a:r>
            <a:r>
              <a:rPr lang="en-IN" sz="1000" dirty="0">
                <a:solidFill>
                  <a:schemeClr val="accent6"/>
                </a:solidFill>
              </a:rPr>
              <a:t>representation</a:t>
            </a:r>
            <a:r>
              <a:rPr lang="en-IN" sz="1000" dirty="0">
                <a:solidFill>
                  <a:schemeClr val="tx1"/>
                </a:solidFill>
              </a:rPr>
              <a:t> </a:t>
            </a:r>
            <a:r>
              <a:rPr lang="en-IN" dirty="0">
                <a:solidFill>
                  <a:schemeClr val="tx1"/>
                </a:solidFill>
              </a:rPr>
              <a:t>….</a:t>
            </a:r>
          </a:p>
        </p:txBody>
      </p:sp>
      <p:sp>
        <p:nvSpPr>
          <p:cNvPr id="35" name="TextBox 34">
            <a:extLst>
              <a:ext uri="{FF2B5EF4-FFF2-40B4-BE49-F238E27FC236}">
                <a16:creationId xmlns:a16="http://schemas.microsoft.com/office/drawing/2014/main" id="{43E7FFB9-3724-8FBA-E03B-2554390A0490}"/>
              </a:ext>
            </a:extLst>
          </p:cNvPr>
          <p:cNvSpPr txBox="1"/>
          <p:nvPr/>
        </p:nvSpPr>
        <p:spPr>
          <a:xfrm>
            <a:off x="8976054" y="1029970"/>
            <a:ext cx="2839560" cy="5293757"/>
          </a:xfrm>
          <a:prstGeom prst="rect">
            <a:avLst/>
          </a:prstGeom>
          <a:noFill/>
        </p:spPr>
        <p:txBody>
          <a:bodyPr wrap="square" rtlCol="0">
            <a:spAutoFit/>
          </a:bodyPr>
          <a:lstStyle/>
          <a:p>
            <a:endParaRPr lang="en-IN" dirty="0"/>
          </a:p>
          <a:p>
            <a:r>
              <a:rPr lang="en-IN" sz="1600" dirty="0"/>
              <a:t>Cells selected</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var(--jp-code-font-family)"/>
              </a:rPr>
              <a:t>m1-background</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var(--jp-code-font-family)"/>
              </a:rPr>
              <a:t>m1-imaginaryNumbers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var(--jp-code-font-family)"/>
              </a:rPr>
              <a:t>m1-quiz-1.1-interactive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var(--jp-code-font-family)"/>
              </a:rPr>
              <a:t>m1-quiz-1.1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var(--jp-code-font-family)"/>
              </a:rPr>
              <a:t>m1-complexNumbers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var(--jp-code-font-family)"/>
              </a:rPr>
              <a:t>m2-modulusConjugation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var(--jp-code-font-family)"/>
              </a:rPr>
              <a:t>m2-quiz-2.2-interactive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var(--jp-code-font-family)"/>
              </a:rPr>
              <a:t>m2-quiz-2.2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var(--jp-code-font-family)"/>
              </a:rPr>
              <a:t>m3-polarRepresentation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var(--jp-code-font-family)"/>
              </a:rPr>
              <a:t>m4-Background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var(--jp-code-font-family)"/>
              </a:rPr>
              <a:t>m4-AdditiveIdentityInverse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var(--jp-code-font-family)"/>
              </a:rPr>
              <a:t>m4-OperationsComplexVectors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var(--jp-code-font-family)"/>
              </a:rPr>
              <a:t>m4-OperationsScalar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var(--jp-code-font-family)"/>
              </a:rPr>
              <a:t>m4-quiz-4.1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var(--jp-code-font-family)"/>
              </a:rPr>
              <a:t>m4-quiz-4.1-interactive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var(--jp-code-font-family)"/>
              </a:rPr>
              <a:t>m4-ComplexVectorSpaces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var(--jp-code-font-family)"/>
              </a:rPr>
              <a:t>m6-InnerProduct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var(--jp-code-font-family)"/>
              </a:rPr>
              <a:t>m6-Projection</a:t>
            </a:r>
            <a:r>
              <a:rPr kumimoji="0" lang="en-US" altLang="en-US" sz="1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BCC86D00-DDE6-C9CD-5747-C73F42C0B1E9}"/>
              </a:ext>
            </a:extLst>
          </p:cNvPr>
          <p:cNvSpPr txBox="1"/>
          <p:nvPr/>
        </p:nvSpPr>
        <p:spPr>
          <a:xfrm>
            <a:off x="9440257" y="169302"/>
            <a:ext cx="2119491" cy="369332"/>
          </a:xfrm>
          <a:prstGeom prst="rect">
            <a:avLst/>
          </a:prstGeom>
          <a:noFill/>
        </p:spPr>
        <p:txBody>
          <a:bodyPr wrap="none" rtlCol="0">
            <a:spAutoFit/>
          </a:bodyPr>
          <a:lstStyle/>
          <a:p>
            <a:r>
              <a:rPr lang="en-IN" dirty="0"/>
              <a:t>Use case3: </a:t>
            </a:r>
            <a:r>
              <a:rPr lang="en-IN" dirty="0">
                <a:solidFill>
                  <a:srgbClr val="FF0000"/>
                </a:solidFill>
              </a:rPr>
              <a:t>60 mins</a:t>
            </a:r>
          </a:p>
        </p:txBody>
      </p:sp>
      <p:cxnSp>
        <p:nvCxnSpPr>
          <p:cNvPr id="29" name="Straight Arrow Connector 28">
            <a:extLst>
              <a:ext uri="{FF2B5EF4-FFF2-40B4-BE49-F238E27FC236}">
                <a16:creationId xmlns:a16="http://schemas.microsoft.com/office/drawing/2014/main" id="{AA804BEC-B8F8-A454-125A-717410176B22}"/>
              </a:ext>
            </a:extLst>
          </p:cNvPr>
          <p:cNvCxnSpPr>
            <a:cxnSpLocks/>
            <a:stCxn id="2" idx="2"/>
          </p:cNvCxnSpPr>
          <p:nvPr/>
        </p:nvCxnSpPr>
        <p:spPr>
          <a:xfrm>
            <a:off x="3470333" y="481805"/>
            <a:ext cx="4122821" cy="161145"/>
          </a:xfrm>
          <a:prstGeom prst="straightConnector1">
            <a:avLst/>
          </a:prstGeom>
          <a:ln>
            <a:prstDash val="dash"/>
            <a:tailEnd type="triangle"/>
          </a:ln>
        </p:spPr>
        <p:style>
          <a:lnRef idx="2">
            <a:schemeClr val="accent1"/>
          </a:lnRef>
          <a:fillRef idx="0">
            <a:schemeClr val="accent1"/>
          </a:fillRef>
          <a:effectRef idx="1">
            <a:schemeClr val="accent1"/>
          </a:effectRef>
          <a:fontRef idx="minor">
            <a:schemeClr val="tx1"/>
          </a:fontRef>
        </p:style>
      </p:cxnSp>
      <p:sp>
        <p:nvSpPr>
          <p:cNvPr id="30" name="Rectangle 29">
            <a:extLst>
              <a:ext uri="{FF2B5EF4-FFF2-40B4-BE49-F238E27FC236}">
                <a16:creationId xmlns:a16="http://schemas.microsoft.com/office/drawing/2014/main" id="{0C82C513-7BA2-E3D9-156B-421511233967}"/>
              </a:ext>
            </a:extLst>
          </p:cNvPr>
          <p:cNvSpPr/>
          <p:nvPr/>
        </p:nvSpPr>
        <p:spPr>
          <a:xfrm>
            <a:off x="6899497" y="660366"/>
            <a:ext cx="1411889" cy="24554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p>
        </p:txBody>
      </p:sp>
      <p:sp>
        <p:nvSpPr>
          <p:cNvPr id="33" name="Rectangle 32">
            <a:extLst>
              <a:ext uri="{FF2B5EF4-FFF2-40B4-BE49-F238E27FC236}">
                <a16:creationId xmlns:a16="http://schemas.microsoft.com/office/drawing/2014/main" id="{F644D4A7-381A-12FC-D4D8-4B7DE1A6AC03}"/>
              </a:ext>
            </a:extLst>
          </p:cNvPr>
          <p:cNvSpPr/>
          <p:nvPr/>
        </p:nvSpPr>
        <p:spPr>
          <a:xfrm>
            <a:off x="4757773" y="832116"/>
            <a:ext cx="1693525" cy="3638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accent6"/>
                </a:solidFill>
              </a:rPr>
              <a:t>Inner Product</a:t>
            </a:r>
            <a:r>
              <a:rPr lang="en-IN" sz="1050" dirty="0">
                <a:solidFill>
                  <a:srgbClr val="FF0000"/>
                </a:solidFill>
              </a:rPr>
              <a:t>(ET: 3 min) </a:t>
            </a:r>
            <a:endParaRPr lang="en-IN" sz="1050" dirty="0">
              <a:solidFill>
                <a:schemeClr val="tx1"/>
              </a:solidFill>
            </a:endParaRPr>
          </a:p>
        </p:txBody>
      </p:sp>
      <p:sp>
        <p:nvSpPr>
          <p:cNvPr id="66" name="Rectangle 65">
            <a:extLst>
              <a:ext uri="{FF2B5EF4-FFF2-40B4-BE49-F238E27FC236}">
                <a16:creationId xmlns:a16="http://schemas.microsoft.com/office/drawing/2014/main" id="{6F78AB67-C1A7-DB00-81E6-FA7B61560970}"/>
              </a:ext>
            </a:extLst>
          </p:cNvPr>
          <p:cNvSpPr/>
          <p:nvPr/>
        </p:nvSpPr>
        <p:spPr>
          <a:xfrm>
            <a:off x="6130945" y="2067018"/>
            <a:ext cx="1159350" cy="3638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rgbClr val="00B050"/>
                </a:solidFill>
              </a:rPr>
              <a:t>M4.1 quiz  </a:t>
            </a:r>
            <a:r>
              <a:rPr lang="en-IN" sz="1050" dirty="0">
                <a:solidFill>
                  <a:srgbClr val="FF0000"/>
                </a:solidFill>
              </a:rPr>
              <a:t>(ET: 5 min)</a:t>
            </a:r>
            <a:r>
              <a:rPr lang="en-IN" sz="1050" dirty="0">
                <a:solidFill>
                  <a:schemeClr val="accent5">
                    <a:lumMod val="75000"/>
                  </a:schemeClr>
                </a:solidFill>
              </a:rPr>
              <a:t> </a:t>
            </a:r>
            <a:endParaRPr lang="en-IN" sz="1050" dirty="0">
              <a:solidFill>
                <a:schemeClr val="tx1"/>
              </a:solidFill>
            </a:endParaRPr>
          </a:p>
        </p:txBody>
      </p:sp>
      <p:sp>
        <p:nvSpPr>
          <p:cNvPr id="67" name="Rectangle 66">
            <a:extLst>
              <a:ext uri="{FF2B5EF4-FFF2-40B4-BE49-F238E27FC236}">
                <a16:creationId xmlns:a16="http://schemas.microsoft.com/office/drawing/2014/main" id="{B5CB4D06-6D68-FDC8-8F09-42FD9F79CE31}"/>
              </a:ext>
            </a:extLst>
          </p:cNvPr>
          <p:cNvSpPr/>
          <p:nvPr/>
        </p:nvSpPr>
        <p:spPr>
          <a:xfrm>
            <a:off x="7387559" y="2041052"/>
            <a:ext cx="1342678" cy="49568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rgbClr val="00B050"/>
                </a:solidFill>
              </a:rPr>
              <a:t>M4.1 quiz interactive</a:t>
            </a:r>
            <a:r>
              <a:rPr lang="en-IN" sz="1050" dirty="0">
                <a:solidFill>
                  <a:srgbClr val="FF0000"/>
                </a:solidFill>
              </a:rPr>
              <a:t>(ET: 10 min)</a:t>
            </a:r>
            <a:r>
              <a:rPr lang="en-IN" sz="1050" dirty="0">
                <a:solidFill>
                  <a:schemeClr val="accent5">
                    <a:lumMod val="75000"/>
                  </a:schemeClr>
                </a:solidFill>
              </a:rPr>
              <a:t> </a:t>
            </a:r>
            <a:endParaRPr lang="en-IN" sz="1050" dirty="0">
              <a:solidFill>
                <a:schemeClr val="tx1"/>
              </a:solidFill>
            </a:endParaRPr>
          </a:p>
        </p:txBody>
      </p:sp>
      <p:cxnSp>
        <p:nvCxnSpPr>
          <p:cNvPr id="77" name="Straight Arrow Connector 76">
            <a:extLst>
              <a:ext uri="{FF2B5EF4-FFF2-40B4-BE49-F238E27FC236}">
                <a16:creationId xmlns:a16="http://schemas.microsoft.com/office/drawing/2014/main" id="{0966F9F1-FACC-D80E-5AE5-C5555B66F51E}"/>
              </a:ext>
            </a:extLst>
          </p:cNvPr>
          <p:cNvCxnSpPr>
            <a:cxnSpLocks/>
            <a:stCxn id="12" idx="2"/>
            <a:endCxn id="66" idx="0"/>
          </p:cNvCxnSpPr>
          <p:nvPr/>
        </p:nvCxnSpPr>
        <p:spPr>
          <a:xfrm>
            <a:off x="5604537" y="1805448"/>
            <a:ext cx="1106083" cy="2615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B7F1B93B-BCF6-002C-BD7A-9EFCC8D189F0}"/>
              </a:ext>
            </a:extLst>
          </p:cNvPr>
          <p:cNvCxnSpPr>
            <a:cxnSpLocks/>
            <a:stCxn id="12" idx="2"/>
            <a:endCxn id="67" idx="0"/>
          </p:cNvCxnSpPr>
          <p:nvPr/>
        </p:nvCxnSpPr>
        <p:spPr>
          <a:xfrm>
            <a:off x="5604537" y="1805448"/>
            <a:ext cx="2454361" cy="23560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3" name="Rectangle 82">
            <a:extLst>
              <a:ext uri="{FF2B5EF4-FFF2-40B4-BE49-F238E27FC236}">
                <a16:creationId xmlns:a16="http://schemas.microsoft.com/office/drawing/2014/main" id="{F876D81F-A2FA-3087-1C58-F0D249B456BB}"/>
              </a:ext>
            </a:extLst>
          </p:cNvPr>
          <p:cNvSpPr/>
          <p:nvPr/>
        </p:nvSpPr>
        <p:spPr>
          <a:xfrm>
            <a:off x="6160486" y="2733834"/>
            <a:ext cx="1229981" cy="49568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bg2">
                    <a:lumMod val="75000"/>
                  </a:schemeClr>
                </a:solidFill>
              </a:rPr>
              <a:t>Operations of Complex Vectors </a:t>
            </a:r>
            <a:r>
              <a:rPr lang="en-IN" sz="1050" dirty="0">
                <a:solidFill>
                  <a:srgbClr val="FF0000"/>
                </a:solidFill>
              </a:rPr>
              <a:t>(ET: 3 min) </a:t>
            </a:r>
            <a:endParaRPr lang="en-IN" sz="1050" dirty="0">
              <a:solidFill>
                <a:schemeClr val="tx1"/>
              </a:solidFill>
            </a:endParaRPr>
          </a:p>
        </p:txBody>
      </p:sp>
      <p:cxnSp>
        <p:nvCxnSpPr>
          <p:cNvPr id="85" name="Straight Arrow Connector 84">
            <a:extLst>
              <a:ext uri="{FF2B5EF4-FFF2-40B4-BE49-F238E27FC236}">
                <a16:creationId xmlns:a16="http://schemas.microsoft.com/office/drawing/2014/main" id="{43A1ED93-8A57-FAE5-72CB-E9C559B85B64}"/>
              </a:ext>
            </a:extLst>
          </p:cNvPr>
          <p:cNvCxnSpPr>
            <a:stCxn id="66" idx="2"/>
            <a:endCxn id="83" idx="0"/>
          </p:cNvCxnSpPr>
          <p:nvPr/>
        </p:nvCxnSpPr>
        <p:spPr>
          <a:xfrm>
            <a:off x="6710620" y="2430912"/>
            <a:ext cx="64857" cy="30292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83C6E117-57C5-8E54-5A3A-3E6D43FCD56C}"/>
              </a:ext>
            </a:extLst>
          </p:cNvPr>
          <p:cNvCxnSpPr>
            <a:stCxn id="33" idx="2"/>
            <a:endCxn id="12" idx="0"/>
          </p:cNvCxnSpPr>
          <p:nvPr/>
        </p:nvCxnSpPr>
        <p:spPr>
          <a:xfrm>
            <a:off x="5604536" y="1196010"/>
            <a:ext cx="1" cy="2455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25071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465BE1D6-CF55-C62C-38AE-718CE29C2907}"/>
              </a:ext>
            </a:extLst>
          </p:cNvPr>
          <p:cNvSpPr/>
          <p:nvPr/>
        </p:nvSpPr>
        <p:spPr>
          <a:xfrm>
            <a:off x="3605699" y="126936"/>
            <a:ext cx="3420253" cy="52620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2">
                    <a:lumMod val="75000"/>
                    <a:lumOff val="25000"/>
                  </a:schemeClr>
                </a:solidFill>
              </a:rPr>
              <a:t>Learning Outcome: </a:t>
            </a:r>
            <a:r>
              <a:rPr lang="en-IN" sz="1100" dirty="0">
                <a:solidFill>
                  <a:srgbClr val="FF0000"/>
                </a:solidFill>
              </a:rPr>
              <a:t>Understand and apply the projection of one vector onto another</a:t>
            </a:r>
          </a:p>
        </p:txBody>
      </p:sp>
      <p:sp>
        <p:nvSpPr>
          <p:cNvPr id="5" name="Rectangle 4">
            <a:extLst>
              <a:ext uri="{FF2B5EF4-FFF2-40B4-BE49-F238E27FC236}">
                <a16:creationId xmlns:a16="http://schemas.microsoft.com/office/drawing/2014/main" id="{F7B90018-D952-47B3-BC2C-799EFB000AD9}"/>
              </a:ext>
            </a:extLst>
          </p:cNvPr>
          <p:cNvSpPr/>
          <p:nvPr/>
        </p:nvSpPr>
        <p:spPr>
          <a:xfrm>
            <a:off x="4348065" y="876009"/>
            <a:ext cx="1996751" cy="3638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accent6"/>
                </a:solidFill>
              </a:rPr>
              <a:t>Projection</a:t>
            </a:r>
            <a:r>
              <a:rPr lang="en-IN" sz="1050" dirty="0">
                <a:solidFill>
                  <a:schemeClr val="tx1"/>
                </a:solidFill>
              </a:rPr>
              <a:t> </a:t>
            </a:r>
            <a:r>
              <a:rPr lang="en-IN" sz="1050" dirty="0">
                <a:solidFill>
                  <a:srgbClr val="FF0000"/>
                </a:solidFill>
              </a:rPr>
              <a:t>(ET: 3 min)</a:t>
            </a:r>
          </a:p>
        </p:txBody>
      </p:sp>
      <p:sp>
        <p:nvSpPr>
          <p:cNvPr id="7" name="Rectangle 6">
            <a:extLst>
              <a:ext uri="{FF2B5EF4-FFF2-40B4-BE49-F238E27FC236}">
                <a16:creationId xmlns:a16="http://schemas.microsoft.com/office/drawing/2014/main" id="{765E18F5-41E3-A4E0-26D8-ED4E637612BF}"/>
              </a:ext>
            </a:extLst>
          </p:cNvPr>
          <p:cNvSpPr/>
          <p:nvPr/>
        </p:nvSpPr>
        <p:spPr>
          <a:xfrm>
            <a:off x="5702185" y="1428877"/>
            <a:ext cx="1582122" cy="3638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rgbClr val="00B050"/>
                </a:solidFill>
              </a:rPr>
              <a:t>Norm of a Vector </a:t>
            </a:r>
            <a:r>
              <a:rPr lang="en-IN" sz="1050" dirty="0">
                <a:solidFill>
                  <a:srgbClr val="FF0000"/>
                </a:solidFill>
              </a:rPr>
              <a:t>(ET: 3 min)</a:t>
            </a:r>
            <a:endParaRPr lang="en-IN" sz="1050" dirty="0">
              <a:solidFill>
                <a:schemeClr val="tx1"/>
              </a:solidFill>
            </a:endParaRPr>
          </a:p>
        </p:txBody>
      </p:sp>
      <p:sp>
        <p:nvSpPr>
          <p:cNvPr id="9" name="Rectangle 8">
            <a:extLst>
              <a:ext uri="{FF2B5EF4-FFF2-40B4-BE49-F238E27FC236}">
                <a16:creationId xmlns:a16="http://schemas.microsoft.com/office/drawing/2014/main" id="{C3075497-AD57-E777-ADE3-6521B1328CB9}"/>
              </a:ext>
            </a:extLst>
          </p:cNvPr>
          <p:cNvSpPr/>
          <p:nvPr/>
        </p:nvSpPr>
        <p:spPr>
          <a:xfrm>
            <a:off x="765172" y="2056383"/>
            <a:ext cx="1216186" cy="50327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accent6"/>
                </a:solidFill>
              </a:rPr>
              <a:t>Modulus Conjugation </a:t>
            </a:r>
            <a:r>
              <a:rPr lang="en-IN" sz="1050" dirty="0">
                <a:solidFill>
                  <a:srgbClr val="FF0000"/>
                </a:solidFill>
              </a:rPr>
              <a:t>(ET: 4 min)</a:t>
            </a:r>
            <a:endParaRPr lang="en-IN" sz="1050" dirty="0">
              <a:solidFill>
                <a:schemeClr val="tx1"/>
              </a:solidFill>
            </a:endParaRPr>
          </a:p>
        </p:txBody>
      </p:sp>
      <p:cxnSp>
        <p:nvCxnSpPr>
          <p:cNvPr id="12" name="Straight Arrow Connector 11">
            <a:extLst>
              <a:ext uri="{FF2B5EF4-FFF2-40B4-BE49-F238E27FC236}">
                <a16:creationId xmlns:a16="http://schemas.microsoft.com/office/drawing/2014/main" id="{DF786932-BCA7-85D2-96DB-0379144ECE8A}"/>
              </a:ext>
            </a:extLst>
          </p:cNvPr>
          <p:cNvCxnSpPr>
            <a:cxnSpLocks/>
            <a:stCxn id="4" idx="4"/>
          </p:cNvCxnSpPr>
          <p:nvPr/>
        </p:nvCxnSpPr>
        <p:spPr>
          <a:xfrm>
            <a:off x="5315826" y="653144"/>
            <a:ext cx="0" cy="2332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0BDFBBCC-44F1-F6D9-2D9B-7383073C0F9C}"/>
              </a:ext>
            </a:extLst>
          </p:cNvPr>
          <p:cNvCxnSpPr>
            <a:cxnSpLocks/>
            <a:stCxn id="5" idx="2"/>
            <a:endCxn id="7" idx="0"/>
          </p:cNvCxnSpPr>
          <p:nvPr/>
        </p:nvCxnSpPr>
        <p:spPr>
          <a:xfrm>
            <a:off x="5346441" y="1239903"/>
            <a:ext cx="1146805" cy="18897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0484015B-6521-1E76-577C-DA4AF95187BC}"/>
              </a:ext>
            </a:extLst>
          </p:cNvPr>
          <p:cNvCxnSpPr>
            <a:cxnSpLocks/>
            <a:stCxn id="260" idx="2"/>
            <a:endCxn id="9" idx="0"/>
          </p:cNvCxnSpPr>
          <p:nvPr/>
        </p:nvCxnSpPr>
        <p:spPr>
          <a:xfrm flipH="1">
            <a:off x="1373265" y="1794064"/>
            <a:ext cx="351121" cy="2623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3" name="Rectangle 32">
            <a:extLst>
              <a:ext uri="{FF2B5EF4-FFF2-40B4-BE49-F238E27FC236}">
                <a16:creationId xmlns:a16="http://schemas.microsoft.com/office/drawing/2014/main" id="{EB44C7CA-36B9-9FF2-0FC0-73B0DCE471F7}"/>
              </a:ext>
            </a:extLst>
          </p:cNvPr>
          <p:cNvSpPr/>
          <p:nvPr/>
        </p:nvSpPr>
        <p:spPr>
          <a:xfrm>
            <a:off x="8174720" y="1444990"/>
            <a:ext cx="1582122" cy="3638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Orthogonal Basis </a:t>
            </a:r>
            <a:r>
              <a:rPr lang="en-IN" sz="1050" dirty="0">
                <a:solidFill>
                  <a:srgbClr val="FF0000"/>
                </a:solidFill>
              </a:rPr>
              <a:t>(ET: 4 min)</a:t>
            </a:r>
            <a:endParaRPr lang="en-IN" sz="1050" dirty="0">
              <a:solidFill>
                <a:schemeClr val="tx1"/>
              </a:solidFill>
            </a:endParaRPr>
          </a:p>
        </p:txBody>
      </p:sp>
      <p:cxnSp>
        <p:nvCxnSpPr>
          <p:cNvPr id="35" name="Straight Arrow Connector 34">
            <a:extLst>
              <a:ext uri="{FF2B5EF4-FFF2-40B4-BE49-F238E27FC236}">
                <a16:creationId xmlns:a16="http://schemas.microsoft.com/office/drawing/2014/main" id="{5B81EAB1-89DB-DE40-0585-F30DB1E91F2B}"/>
              </a:ext>
            </a:extLst>
          </p:cNvPr>
          <p:cNvCxnSpPr>
            <a:cxnSpLocks/>
            <a:stCxn id="5" idx="2"/>
            <a:endCxn id="33" idx="0"/>
          </p:cNvCxnSpPr>
          <p:nvPr/>
        </p:nvCxnSpPr>
        <p:spPr>
          <a:xfrm>
            <a:off x="5346441" y="1239903"/>
            <a:ext cx="3619340" cy="2050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1" name="Rectangle 50">
            <a:extLst>
              <a:ext uri="{FF2B5EF4-FFF2-40B4-BE49-F238E27FC236}">
                <a16:creationId xmlns:a16="http://schemas.microsoft.com/office/drawing/2014/main" id="{F764A44B-894C-98E7-D3FB-D190C0C01A52}"/>
              </a:ext>
            </a:extLst>
          </p:cNvPr>
          <p:cNvSpPr/>
          <p:nvPr/>
        </p:nvSpPr>
        <p:spPr>
          <a:xfrm>
            <a:off x="530591" y="2821867"/>
            <a:ext cx="1535650" cy="3638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rgbClr val="00B050"/>
                </a:solidFill>
              </a:rPr>
              <a:t>Complex Numbers </a:t>
            </a:r>
            <a:r>
              <a:rPr lang="en-IN" sz="1050" dirty="0">
                <a:solidFill>
                  <a:srgbClr val="FF0000"/>
                </a:solidFill>
              </a:rPr>
              <a:t>(ET: 2 min)</a:t>
            </a:r>
            <a:endParaRPr lang="en-IN" sz="1050" dirty="0">
              <a:solidFill>
                <a:schemeClr val="tx1"/>
              </a:solidFill>
            </a:endParaRPr>
          </a:p>
        </p:txBody>
      </p:sp>
      <p:sp>
        <p:nvSpPr>
          <p:cNvPr id="52" name="Rectangle 51">
            <a:extLst>
              <a:ext uri="{FF2B5EF4-FFF2-40B4-BE49-F238E27FC236}">
                <a16:creationId xmlns:a16="http://schemas.microsoft.com/office/drawing/2014/main" id="{2F60BD04-742C-786B-44EF-4F2D0870AEA3}"/>
              </a:ext>
            </a:extLst>
          </p:cNvPr>
          <p:cNvSpPr/>
          <p:nvPr/>
        </p:nvSpPr>
        <p:spPr>
          <a:xfrm>
            <a:off x="484119" y="3945345"/>
            <a:ext cx="1582122" cy="29678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rgbClr val="00B050"/>
                </a:solidFill>
              </a:rPr>
              <a:t>Background</a:t>
            </a:r>
            <a:r>
              <a:rPr lang="en-IN" sz="1050" dirty="0">
                <a:solidFill>
                  <a:schemeClr val="tx1"/>
                </a:solidFill>
              </a:rPr>
              <a:t> </a:t>
            </a:r>
            <a:r>
              <a:rPr lang="en-IN" sz="1050" dirty="0">
                <a:solidFill>
                  <a:srgbClr val="FF0000"/>
                </a:solidFill>
              </a:rPr>
              <a:t>(ET: 2 min)</a:t>
            </a:r>
            <a:endParaRPr lang="en-IN" sz="1050" dirty="0">
              <a:solidFill>
                <a:schemeClr val="tx1"/>
              </a:solidFill>
            </a:endParaRPr>
          </a:p>
        </p:txBody>
      </p:sp>
      <p:sp>
        <p:nvSpPr>
          <p:cNvPr id="53" name="Rectangle 52">
            <a:extLst>
              <a:ext uri="{FF2B5EF4-FFF2-40B4-BE49-F238E27FC236}">
                <a16:creationId xmlns:a16="http://schemas.microsoft.com/office/drawing/2014/main" id="{DF4F4622-BFD9-4E22-575D-97E3D0993F6C}"/>
              </a:ext>
            </a:extLst>
          </p:cNvPr>
          <p:cNvSpPr/>
          <p:nvPr/>
        </p:nvSpPr>
        <p:spPr>
          <a:xfrm>
            <a:off x="278186" y="3426397"/>
            <a:ext cx="1993989" cy="29678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rgbClr val="00B050"/>
                </a:solidFill>
              </a:rPr>
              <a:t>Imaginary Numbers </a:t>
            </a:r>
            <a:r>
              <a:rPr lang="en-IN" sz="1050" dirty="0">
                <a:solidFill>
                  <a:srgbClr val="FF0000"/>
                </a:solidFill>
              </a:rPr>
              <a:t>(ET: 3 min)</a:t>
            </a:r>
            <a:endParaRPr lang="en-IN" sz="1050" dirty="0">
              <a:solidFill>
                <a:schemeClr val="tx1"/>
              </a:solidFill>
            </a:endParaRPr>
          </a:p>
        </p:txBody>
      </p:sp>
      <p:cxnSp>
        <p:nvCxnSpPr>
          <p:cNvPr id="62" name="Straight Arrow Connector 61">
            <a:extLst>
              <a:ext uri="{FF2B5EF4-FFF2-40B4-BE49-F238E27FC236}">
                <a16:creationId xmlns:a16="http://schemas.microsoft.com/office/drawing/2014/main" id="{D4CE9169-3E95-1C27-7C08-D3669EA993F2}"/>
              </a:ext>
            </a:extLst>
          </p:cNvPr>
          <p:cNvCxnSpPr>
            <a:cxnSpLocks/>
            <a:endCxn id="51" idx="0"/>
          </p:cNvCxnSpPr>
          <p:nvPr/>
        </p:nvCxnSpPr>
        <p:spPr>
          <a:xfrm>
            <a:off x="1288151" y="2586874"/>
            <a:ext cx="10265" cy="2349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5" name="Straight Arrow Connector 64">
            <a:extLst>
              <a:ext uri="{FF2B5EF4-FFF2-40B4-BE49-F238E27FC236}">
                <a16:creationId xmlns:a16="http://schemas.microsoft.com/office/drawing/2014/main" id="{241F7961-A037-C17F-D58D-3C159FFC24F5}"/>
              </a:ext>
            </a:extLst>
          </p:cNvPr>
          <p:cNvCxnSpPr>
            <a:cxnSpLocks/>
            <a:stCxn id="51" idx="2"/>
            <a:endCxn id="53" idx="0"/>
          </p:cNvCxnSpPr>
          <p:nvPr/>
        </p:nvCxnSpPr>
        <p:spPr>
          <a:xfrm flipH="1">
            <a:off x="1275181" y="3185761"/>
            <a:ext cx="23235" cy="2406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8" name="Straight Arrow Connector 67">
            <a:extLst>
              <a:ext uri="{FF2B5EF4-FFF2-40B4-BE49-F238E27FC236}">
                <a16:creationId xmlns:a16="http://schemas.microsoft.com/office/drawing/2014/main" id="{8185BDBA-E9B9-4CB3-2B23-3C33BE0987CB}"/>
              </a:ext>
            </a:extLst>
          </p:cNvPr>
          <p:cNvCxnSpPr>
            <a:cxnSpLocks/>
            <a:stCxn id="53" idx="2"/>
            <a:endCxn id="52" idx="0"/>
          </p:cNvCxnSpPr>
          <p:nvPr/>
        </p:nvCxnSpPr>
        <p:spPr>
          <a:xfrm flipH="1">
            <a:off x="1275180" y="3723183"/>
            <a:ext cx="1" cy="2221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0" name="Rectangle 259">
            <a:extLst>
              <a:ext uri="{FF2B5EF4-FFF2-40B4-BE49-F238E27FC236}">
                <a16:creationId xmlns:a16="http://schemas.microsoft.com/office/drawing/2014/main" id="{DF0DEB58-B654-DA1C-D24B-73FC08DBB248}"/>
              </a:ext>
            </a:extLst>
          </p:cNvPr>
          <p:cNvSpPr/>
          <p:nvPr/>
        </p:nvSpPr>
        <p:spPr>
          <a:xfrm>
            <a:off x="933325" y="1430170"/>
            <a:ext cx="1582122" cy="3638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accent6"/>
                </a:solidFill>
              </a:rPr>
              <a:t>Polar representation </a:t>
            </a:r>
            <a:r>
              <a:rPr lang="en-IN" sz="1050" dirty="0">
                <a:solidFill>
                  <a:srgbClr val="FF0000"/>
                </a:solidFill>
              </a:rPr>
              <a:t>(ET: 3 min) </a:t>
            </a:r>
            <a:endParaRPr lang="en-IN" sz="1050" dirty="0">
              <a:solidFill>
                <a:schemeClr val="tx1"/>
              </a:solidFill>
            </a:endParaRPr>
          </a:p>
        </p:txBody>
      </p:sp>
      <p:cxnSp>
        <p:nvCxnSpPr>
          <p:cNvPr id="261" name="Straight Arrow Connector 260">
            <a:extLst>
              <a:ext uri="{FF2B5EF4-FFF2-40B4-BE49-F238E27FC236}">
                <a16:creationId xmlns:a16="http://schemas.microsoft.com/office/drawing/2014/main" id="{A23B96A2-4703-2506-D148-8EB485E70A00}"/>
              </a:ext>
            </a:extLst>
          </p:cNvPr>
          <p:cNvCxnSpPr>
            <a:cxnSpLocks/>
            <a:stCxn id="5" idx="2"/>
            <a:endCxn id="260" idx="0"/>
          </p:cNvCxnSpPr>
          <p:nvPr/>
        </p:nvCxnSpPr>
        <p:spPr>
          <a:xfrm flipH="1">
            <a:off x="1724386" y="1239903"/>
            <a:ext cx="3622055" cy="1902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2" name="Rectangle 261">
            <a:extLst>
              <a:ext uri="{FF2B5EF4-FFF2-40B4-BE49-F238E27FC236}">
                <a16:creationId xmlns:a16="http://schemas.microsoft.com/office/drawing/2014/main" id="{7C8EAD32-F4DE-5216-C852-90D286E3920C}"/>
              </a:ext>
            </a:extLst>
          </p:cNvPr>
          <p:cNvSpPr/>
          <p:nvPr/>
        </p:nvSpPr>
        <p:spPr>
          <a:xfrm>
            <a:off x="3444813" y="1406758"/>
            <a:ext cx="1582122" cy="3638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rgbClr val="00B050"/>
                </a:solidFill>
              </a:rPr>
              <a:t>Inner Product </a:t>
            </a:r>
            <a:r>
              <a:rPr lang="en-IN" sz="1050" dirty="0">
                <a:solidFill>
                  <a:srgbClr val="FF0000"/>
                </a:solidFill>
              </a:rPr>
              <a:t>(ET: 3 min)</a:t>
            </a:r>
            <a:endParaRPr lang="en-IN" sz="1050" dirty="0">
              <a:solidFill>
                <a:schemeClr val="tx1"/>
              </a:solidFill>
            </a:endParaRPr>
          </a:p>
        </p:txBody>
      </p:sp>
      <p:cxnSp>
        <p:nvCxnSpPr>
          <p:cNvPr id="263" name="Straight Arrow Connector 262">
            <a:extLst>
              <a:ext uri="{FF2B5EF4-FFF2-40B4-BE49-F238E27FC236}">
                <a16:creationId xmlns:a16="http://schemas.microsoft.com/office/drawing/2014/main" id="{408A42E3-8FFB-C073-9F66-CA3E9A6BFF6D}"/>
              </a:ext>
            </a:extLst>
          </p:cNvPr>
          <p:cNvCxnSpPr>
            <a:cxnSpLocks/>
            <a:stCxn id="5" idx="2"/>
          </p:cNvCxnSpPr>
          <p:nvPr/>
        </p:nvCxnSpPr>
        <p:spPr>
          <a:xfrm flipH="1">
            <a:off x="4454004" y="1239903"/>
            <a:ext cx="892437" cy="15229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3" name="Rectangle 282">
            <a:extLst>
              <a:ext uri="{FF2B5EF4-FFF2-40B4-BE49-F238E27FC236}">
                <a16:creationId xmlns:a16="http://schemas.microsoft.com/office/drawing/2014/main" id="{7D23DF68-FFC8-CE46-0ECF-4F684A8C94B1}"/>
              </a:ext>
            </a:extLst>
          </p:cNvPr>
          <p:cNvSpPr/>
          <p:nvPr/>
        </p:nvSpPr>
        <p:spPr>
          <a:xfrm>
            <a:off x="2212978" y="2124601"/>
            <a:ext cx="2241026" cy="29678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rgbClr val="00B050"/>
                </a:solidFill>
              </a:rPr>
              <a:t>Complex Vector Spaces </a:t>
            </a:r>
            <a:r>
              <a:rPr lang="en-IN" sz="1050" dirty="0">
                <a:solidFill>
                  <a:srgbClr val="FF0000"/>
                </a:solidFill>
              </a:rPr>
              <a:t>(ET: 3 min)</a:t>
            </a:r>
            <a:endParaRPr lang="en-IN" sz="1050" dirty="0">
              <a:solidFill>
                <a:schemeClr val="tx1"/>
              </a:solidFill>
            </a:endParaRPr>
          </a:p>
        </p:txBody>
      </p:sp>
      <p:cxnSp>
        <p:nvCxnSpPr>
          <p:cNvPr id="284" name="Straight Arrow Connector 283">
            <a:extLst>
              <a:ext uri="{FF2B5EF4-FFF2-40B4-BE49-F238E27FC236}">
                <a16:creationId xmlns:a16="http://schemas.microsoft.com/office/drawing/2014/main" id="{B208F534-8832-2EFA-FF3D-F866CDDC1FD4}"/>
              </a:ext>
            </a:extLst>
          </p:cNvPr>
          <p:cNvCxnSpPr>
            <a:cxnSpLocks/>
            <a:stCxn id="262" idx="2"/>
            <a:endCxn id="283" idx="0"/>
          </p:cNvCxnSpPr>
          <p:nvPr/>
        </p:nvCxnSpPr>
        <p:spPr>
          <a:xfrm flipH="1">
            <a:off x="3333491" y="1770652"/>
            <a:ext cx="902383" cy="35394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5" name="Rectangle 284">
            <a:extLst>
              <a:ext uri="{FF2B5EF4-FFF2-40B4-BE49-F238E27FC236}">
                <a16:creationId xmlns:a16="http://schemas.microsoft.com/office/drawing/2014/main" id="{A3532863-9AEB-21CF-8499-20E3C092E9BF}"/>
              </a:ext>
            </a:extLst>
          </p:cNvPr>
          <p:cNvSpPr/>
          <p:nvPr/>
        </p:nvSpPr>
        <p:spPr>
          <a:xfrm>
            <a:off x="2405605" y="2883129"/>
            <a:ext cx="1548594" cy="3638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rgbClr val="00B050"/>
                </a:solidFill>
              </a:rPr>
              <a:t>Operations of Complex Vectors </a:t>
            </a:r>
            <a:r>
              <a:rPr lang="en-IN" sz="1050" dirty="0">
                <a:solidFill>
                  <a:srgbClr val="FF0000"/>
                </a:solidFill>
              </a:rPr>
              <a:t>(ET: 3 min)</a:t>
            </a:r>
            <a:endParaRPr lang="en-IN" sz="1050" dirty="0">
              <a:solidFill>
                <a:schemeClr val="tx1"/>
              </a:solidFill>
            </a:endParaRPr>
          </a:p>
        </p:txBody>
      </p:sp>
      <p:cxnSp>
        <p:nvCxnSpPr>
          <p:cNvPr id="286" name="Straight Arrow Connector 285">
            <a:extLst>
              <a:ext uri="{FF2B5EF4-FFF2-40B4-BE49-F238E27FC236}">
                <a16:creationId xmlns:a16="http://schemas.microsoft.com/office/drawing/2014/main" id="{D4527D77-61CB-570A-345E-59E6C776A757}"/>
              </a:ext>
            </a:extLst>
          </p:cNvPr>
          <p:cNvCxnSpPr>
            <a:cxnSpLocks/>
            <a:stCxn id="283" idx="2"/>
            <a:endCxn id="285" idx="0"/>
          </p:cNvCxnSpPr>
          <p:nvPr/>
        </p:nvCxnSpPr>
        <p:spPr>
          <a:xfrm flipH="1">
            <a:off x="3179902" y="2421387"/>
            <a:ext cx="153589" cy="4617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7" name="Rectangle 286">
            <a:extLst>
              <a:ext uri="{FF2B5EF4-FFF2-40B4-BE49-F238E27FC236}">
                <a16:creationId xmlns:a16="http://schemas.microsoft.com/office/drawing/2014/main" id="{EE22C081-A679-1B16-C7A4-26FCC37C37C3}"/>
              </a:ext>
            </a:extLst>
          </p:cNvPr>
          <p:cNvSpPr/>
          <p:nvPr/>
        </p:nvSpPr>
        <p:spPr>
          <a:xfrm>
            <a:off x="4047542" y="2883129"/>
            <a:ext cx="1179725" cy="3638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rgbClr val="00B050"/>
                </a:solidFill>
              </a:rPr>
              <a:t>Operations with scalar </a:t>
            </a:r>
            <a:r>
              <a:rPr lang="en-IN" sz="1050" dirty="0">
                <a:solidFill>
                  <a:srgbClr val="FF0000"/>
                </a:solidFill>
              </a:rPr>
              <a:t>(ET: 3 min)</a:t>
            </a:r>
            <a:endParaRPr lang="en-IN" sz="1050" dirty="0">
              <a:solidFill>
                <a:schemeClr val="tx1"/>
              </a:solidFill>
            </a:endParaRPr>
          </a:p>
        </p:txBody>
      </p:sp>
      <p:cxnSp>
        <p:nvCxnSpPr>
          <p:cNvPr id="288" name="Straight Arrow Connector 287">
            <a:extLst>
              <a:ext uri="{FF2B5EF4-FFF2-40B4-BE49-F238E27FC236}">
                <a16:creationId xmlns:a16="http://schemas.microsoft.com/office/drawing/2014/main" id="{7B531335-63D6-357F-74A6-E78C17240727}"/>
              </a:ext>
            </a:extLst>
          </p:cNvPr>
          <p:cNvCxnSpPr>
            <a:cxnSpLocks/>
            <a:stCxn id="283" idx="2"/>
            <a:endCxn id="287" idx="0"/>
          </p:cNvCxnSpPr>
          <p:nvPr/>
        </p:nvCxnSpPr>
        <p:spPr>
          <a:xfrm>
            <a:off x="3333491" y="2421387"/>
            <a:ext cx="1303914" cy="4617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9" name="Rectangle 288">
            <a:extLst>
              <a:ext uri="{FF2B5EF4-FFF2-40B4-BE49-F238E27FC236}">
                <a16:creationId xmlns:a16="http://schemas.microsoft.com/office/drawing/2014/main" id="{0CE15F2C-0B76-6E46-EEC8-22DE1DA99101}"/>
              </a:ext>
            </a:extLst>
          </p:cNvPr>
          <p:cNvSpPr/>
          <p:nvPr/>
        </p:nvSpPr>
        <p:spPr>
          <a:xfrm>
            <a:off x="5304870" y="2887150"/>
            <a:ext cx="1179725" cy="3638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rgbClr val="00B050"/>
                </a:solidFill>
              </a:rPr>
              <a:t>Additive Inverse</a:t>
            </a:r>
            <a:r>
              <a:rPr lang="en-IN" sz="1050" dirty="0">
                <a:solidFill>
                  <a:schemeClr val="tx1"/>
                </a:solidFill>
              </a:rPr>
              <a:t> </a:t>
            </a:r>
            <a:r>
              <a:rPr lang="en-IN" sz="1050" dirty="0">
                <a:solidFill>
                  <a:srgbClr val="FF0000"/>
                </a:solidFill>
              </a:rPr>
              <a:t>(ET: 1 min)</a:t>
            </a:r>
            <a:endParaRPr lang="en-IN" sz="1050" dirty="0">
              <a:solidFill>
                <a:schemeClr val="tx1"/>
              </a:solidFill>
            </a:endParaRPr>
          </a:p>
        </p:txBody>
      </p:sp>
      <p:cxnSp>
        <p:nvCxnSpPr>
          <p:cNvPr id="290" name="Straight Arrow Connector 289">
            <a:extLst>
              <a:ext uri="{FF2B5EF4-FFF2-40B4-BE49-F238E27FC236}">
                <a16:creationId xmlns:a16="http://schemas.microsoft.com/office/drawing/2014/main" id="{ADFF07A1-86F9-9B6E-6BC2-A59F5B4B5311}"/>
              </a:ext>
            </a:extLst>
          </p:cNvPr>
          <p:cNvCxnSpPr>
            <a:cxnSpLocks/>
            <a:stCxn id="283" idx="2"/>
            <a:endCxn id="289" idx="0"/>
          </p:cNvCxnSpPr>
          <p:nvPr/>
        </p:nvCxnSpPr>
        <p:spPr>
          <a:xfrm>
            <a:off x="3333491" y="2421387"/>
            <a:ext cx="2561242" cy="4657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93" name="Rectangle 292">
            <a:extLst>
              <a:ext uri="{FF2B5EF4-FFF2-40B4-BE49-F238E27FC236}">
                <a16:creationId xmlns:a16="http://schemas.microsoft.com/office/drawing/2014/main" id="{7C771F09-61CB-007C-15AB-15C15C6950BE}"/>
              </a:ext>
            </a:extLst>
          </p:cNvPr>
          <p:cNvSpPr/>
          <p:nvPr/>
        </p:nvSpPr>
        <p:spPr>
          <a:xfrm>
            <a:off x="4790994" y="2101478"/>
            <a:ext cx="1081752" cy="3638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bg2">
                    <a:lumMod val="75000"/>
                  </a:schemeClr>
                </a:solidFill>
              </a:rPr>
              <a:t>Inner product </a:t>
            </a:r>
            <a:r>
              <a:rPr lang="en-IN" sz="1050" dirty="0">
                <a:solidFill>
                  <a:srgbClr val="FF0000"/>
                </a:solidFill>
              </a:rPr>
              <a:t>(ET: 3 min)</a:t>
            </a:r>
            <a:endParaRPr lang="en-IN" sz="1050" dirty="0">
              <a:solidFill>
                <a:schemeClr val="tx1"/>
              </a:solidFill>
            </a:endParaRPr>
          </a:p>
        </p:txBody>
      </p:sp>
      <p:cxnSp>
        <p:nvCxnSpPr>
          <p:cNvPr id="294" name="Straight Arrow Connector 293">
            <a:extLst>
              <a:ext uri="{FF2B5EF4-FFF2-40B4-BE49-F238E27FC236}">
                <a16:creationId xmlns:a16="http://schemas.microsoft.com/office/drawing/2014/main" id="{E2F7D769-DDB3-049D-C45E-9A8AC764276B}"/>
              </a:ext>
            </a:extLst>
          </p:cNvPr>
          <p:cNvCxnSpPr>
            <a:cxnSpLocks/>
            <a:endCxn id="293" idx="0"/>
          </p:cNvCxnSpPr>
          <p:nvPr/>
        </p:nvCxnSpPr>
        <p:spPr>
          <a:xfrm flipH="1">
            <a:off x="5331870" y="1807002"/>
            <a:ext cx="1172477" cy="2944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95" name="Rectangle 294">
            <a:extLst>
              <a:ext uri="{FF2B5EF4-FFF2-40B4-BE49-F238E27FC236}">
                <a16:creationId xmlns:a16="http://schemas.microsoft.com/office/drawing/2014/main" id="{D743D963-EA48-2F37-208F-18BD5F928B36}"/>
              </a:ext>
            </a:extLst>
          </p:cNvPr>
          <p:cNvSpPr/>
          <p:nvPr/>
        </p:nvSpPr>
        <p:spPr>
          <a:xfrm>
            <a:off x="6134702" y="2121958"/>
            <a:ext cx="1341448" cy="3638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rgbClr val="00B050"/>
                </a:solidFill>
              </a:rPr>
              <a:t>Properties Inner Product</a:t>
            </a:r>
            <a:r>
              <a:rPr lang="en-IN" sz="1050" dirty="0">
                <a:solidFill>
                  <a:srgbClr val="FF0000"/>
                </a:solidFill>
              </a:rPr>
              <a:t>(ET: 3 min)</a:t>
            </a:r>
            <a:endParaRPr lang="en-IN" sz="1050" dirty="0">
              <a:solidFill>
                <a:schemeClr val="tx1"/>
              </a:solidFill>
            </a:endParaRPr>
          </a:p>
        </p:txBody>
      </p:sp>
      <p:cxnSp>
        <p:nvCxnSpPr>
          <p:cNvPr id="296" name="Straight Arrow Connector 295">
            <a:extLst>
              <a:ext uri="{FF2B5EF4-FFF2-40B4-BE49-F238E27FC236}">
                <a16:creationId xmlns:a16="http://schemas.microsoft.com/office/drawing/2014/main" id="{5398AA00-08B2-A5C7-FB53-D367966CDD5B}"/>
              </a:ext>
            </a:extLst>
          </p:cNvPr>
          <p:cNvCxnSpPr>
            <a:cxnSpLocks/>
            <a:endCxn id="295" idx="0"/>
          </p:cNvCxnSpPr>
          <p:nvPr/>
        </p:nvCxnSpPr>
        <p:spPr>
          <a:xfrm>
            <a:off x="6504347" y="1798998"/>
            <a:ext cx="301079" cy="3229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97" name="Rectangle 296">
            <a:extLst>
              <a:ext uri="{FF2B5EF4-FFF2-40B4-BE49-F238E27FC236}">
                <a16:creationId xmlns:a16="http://schemas.microsoft.com/office/drawing/2014/main" id="{C7A77BC7-B7C8-C845-06FD-E31BF4FAAF23}"/>
              </a:ext>
            </a:extLst>
          </p:cNvPr>
          <p:cNvSpPr/>
          <p:nvPr/>
        </p:nvSpPr>
        <p:spPr>
          <a:xfrm>
            <a:off x="7512067" y="2086938"/>
            <a:ext cx="1341448" cy="3638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rgbClr val="00B050"/>
                </a:solidFill>
              </a:rPr>
              <a:t>Examples Inner Product </a:t>
            </a:r>
            <a:r>
              <a:rPr lang="en-IN" sz="1050" dirty="0">
                <a:solidFill>
                  <a:srgbClr val="FF0000"/>
                </a:solidFill>
              </a:rPr>
              <a:t>(ET: 5 min)</a:t>
            </a:r>
            <a:endParaRPr lang="en-IN" sz="1050" dirty="0">
              <a:solidFill>
                <a:schemeClr val="tx1"/>
              </a:solidFill>
            </a:endParaRPr>
          </a:p>
        </p:txBody>
      </p:sp>
      <p:cxnSp>
        <p:nvCxnSpPr>
          <p:cNvPr id="298" name="Straight Arrow Connector 297">
            <a:extLst>
              <a:ext uri="{FF2B5EF4-FFF2-40B4-BE49-F238E27FC236}">
                <a16:creationId xmlns:a16="http://schemas.microsoft.com/office/drawing/2014/main" id="{36571EFE-4AD1-85B6-A530-AF75CC790EA7}"/>
              </a:ext>
            </a:extLst>
          </p:cNvPr>
          <p:cNvCxnSpPr>
            <a:cxnSpLocks/>
            <a:endCxn id="297" idx="0"/>
          </p:cNvCxnSpPr>
          <p:nvPr/>
        </p:nvCxnSpPr>
        <p:spPr>
          <a:xfrm>
            <a:off x="6504347" y="1798998"/>
            <a:ext cx="1678444" cy="2879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11" name="Rectangle 310">
            <a:extLst>
              <a:ext uri="{FF2B5EF4-FFF2-40B4-BE49-F238E27FC236}">
                <a16:creationId xmlns:a16="http://schemas.microsoft.com/office/drawing/2014/main" id="{99C428DB-A31B-05C2-72E1-5A1B1796B7F9}"/>
              </a:ext>
            </a:extLst>
          </p:cNvPr>
          <p:cNvSpPr/>
          <p:nvPr/>
        </p:nvSpPr>
        <p:spPr>
          <a:xfrm>
            <a:off x="8982351" y="2457972"/>
            <a:ext cx="867054" cy="3638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rgbClr val="00B050"/>
                </a:solidFill>
              </a:rPr>
              <a:t>Basis</a:t>
            </a:r>
            <a:r>
              <a:rPr lang="en-IN" sz="1050" dirty="0">
                <a:solidFill>
                  <a:schemeClr val="bg2">
                    <a:lumMod val="75000"/>
                  </a:schemeClr>
                </a:solidFill>
              </a:rPr>
              <a:t> </a:t>
            </a:r>
            <a:r>
              <a:rPr lang="en-IN" sz="1050" dirty="0">
                <a:solidFill>
                  <a:srgbClr val="FF0000"/>
                </a:solidFill>
              </a:rPr>
              <a:t>(ET: 3 min)</a:t>
            </a:r>
            <a:endParaRPr lang="en-IN" sz="1050" dirty="0">
              <a:solidFill>
                <a:schemeClr val="tx1"/>
              </a:solidFill>
            </a:endParaRPr>
          </a:p>
        </p:txBody>
      </p:sp>
      <p:cxnSp>
        <p:nvCxnSpPr>
          <p:cNvPr id="313" name="Straight Arrow Connector 312">
            <a:extLst>
              <a:ext uri="{FF2B5EF4-FFF2-40B4-BE49-F238E27FC236}">
                <a16:creationId xmlns:a16="http://schemas.microsoft.com/office/drawing/2014/main" id="{28656BED-8043-65BF-AD07-FD20BEFFC539}"/>
              </a:ext>
            </a:extLst>
          </p:cNvPr>
          <p:cNvCxnSpPr>
            <a:cxnSpLocks/>
            <a:stCxn id="33" idx="2"/>
            <a:endCxn id="311" idx="0"/>
          </p:cNvCxnSpPr>
          <p:nvPr/>
        </p:nvCxnSpPr>
        <p:spPr>
          <a:xfrm>
            <a:off x="8965781" y="1808884"/>
            <a:ext cx="450097" cy="6490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18" name="Rectangle 317">
            <a:extLst>
              <a:ext uri="{FF2B5EF4-FFF2-40B4-BE49-F238E27FC236}">
                <a16:creationId xmlns:a16="http://schemas.microsoft.com/office/drawing/2014/main" id="{017EFA10-ACEA-CADB-18D5-63FF9FEC1423}"/>
              </a:ext>
            </a:extLst>
          </p:cNvPr>
          <p:cNvSpPr/>
          <p:nvPr/>
        </p:nvSpPr>
        <p:spPr>
          <a:xfrm>
            <a:off x="8061012" y="2821866"/>
            <a:ext cx="1081752" cy="3638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bg2">
                    <a:lumMod val="75000"/>
                  </a:schemeClr>
                </a:solidFill>
              </a:rPr>
              <a:t>Inner product </a:t>
            </a:r>
            <a:r>
              <a:rPr lang="en-IN" sz="1050" dirty="0">
                <a:solidFill>
                  <a:srgbClr val="FF0000"/>
                </a:solidFill>
              </a:rPr>
              <a:t>(ET: 3 min)</a:t>
            </a:r>
            <a:endParaRPr lang="en-IN" sz="1050" dirty="0">
              <a:solidFill>
                <a:schemeClr val="tx1"/>
              </a:solidFill>
            </a:endParaRPr>
          </a:p>
        </p:txBody>
      </p:sp>
      <p:sp>
        <p:nvSpPr>
          <p:cNvPr id="319" name="Rectangle 318">
            <a:extLst>
              <a:ext uri="{FF2B5EF4-FFF2-40B4-BE49-F238E27FC236}">
                <a16:creationId xmlns:a16="http://schemas.microsoft.com/office/drawing/2014/main" id="{133EC1B3-40F9-B377-10D1-8D81664EFE3E}"/>
              </a:ext>
            </a:extLst>
          </p:cNvPr>
          <p:cNvSpPr/>
          <p:nvPr/>
        </p:nvSpPr>
        <p:spPr>
          <a:xfrm>
            <a:off x="6791457" y="2835133"/>
            <a:ext cx="1081752" cy="3638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bg2">
                    <a:lumMod val="75000"/>
                  </a:schemeClr>
                </a:solidFill>
              </a:rPr>
              <a:t>Inner product </a:t>
            </a:r>
            <a:r>
              <a:rPr lang="en-IN" sz="1050" dirty="0">
                <a:solidFill>
                  <a:srgbClr val="FF0000"/>
                </a:solidFill>
              </a:rPr>
              <a:t>(ET: 3 min)</a:t>
            </a:r>
            <a:endParaRPr lang="en-IN" sz="1050" dirty="0">
              <a:solidFill>
                <a:schemeClr val="tx1"/>
              </a:solidFill>
            </a:endParaRPr>
          </a:p>
        </p:txBody>
      </p:sp>
      <p:cxnSp>
        <p:nvCxnSpPr>
          <p:cNvPr id="321" name="Straight Arrow Connector 320">
            <a:extLst>
              <a:ext uri="{FF2B5EF4-FFF2-40B4-BE49-F238E27FC236}">
                <a16:creationId xmlns:a16="http://schemas.microsoft.com/office/drawing/2014/main" id="{145C5342-751A-2B17-6674-A3CBC8082371}"/>
              </a:ext>
            </a:extLst>
          </p:cNvPr>
          <p:cNvCxnSpPr>
            <a:stCxn id="297" idx="2"/>
            <a:endCxn id="318" idx="0"/>
          </p:cNvCxnSpPr>
          <p:nvPr/>
        </p:nvCxnSpPr>
        <p:spPr>
          <a:xfrm>
            <a:off x="8182791" y="2450832"/>
            <a:ext cx="419097" cy="3710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3" name="Straight Arrow Connector 322">
            <a:extLst>
              <a:ext uri="{FF2B5EF4-FFF2-40B4-BE49-F238E27FC236}">
                <a16:creationId xmlns:a16="http://schemas.microsoft.com/office/drawing/2014/main" id="{E4AD4262-A0E0-88B5-84B4-55332222CB66}"/>
              </a:ext>
            </a:extLst>
          </p:cNvPr>
          <p:cNvCxnSpPr>
            <a:stCxn id="295" idx="2"/>
            <a:endCxn id="319" idx="0"/>
          </p:cNvCxnSpPr>
          <p:nvPr/>
        </p:nvCxnSpPr>
        <p:spPr>
          <a:xfrm>
            <a:off x="6805426" y="2485852"/>
            <a:ext cx="526907" cy="3492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30" name="Rectangle 329">
            <a:extLst>
              <a:ext uri="{FF2B5EF4-FFF2-40B4-BE49-F238E27FC236}">
                <a16:creationId xmlns:a16="http://schemas.microsoft.com/office/drawing/2014/main" id="{2F15E8D3-5667-DA99-5901-4C7CFDE0F304}"/>
              </a:ext>
            </a:extLst>
          </p:cNvPr>
          <p:cNvSpPr/>
          <p:nvPr/>
        </p:nvSpPr>
        <p:spPr>
          <a:xfrm>
            <a:off x="2460016" y="3454258"/>
            <a:ext cx="1516808" cy="3638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rgbClr val="00B050"/>
                </a:solidFill>
              </a:rPr>
              <a:t>Background</a:t>
            </a:r>
            <a:r>
              <a:rPr lang="en-IN" sz="1050" dirty="0">
                <a:solidFill>
                  <a:srgbClr val="FF0000"/>
                </a:solidFill>
              </a:rPr>
              <a:t> (ET: 2 min)</a:t>
            </a:r>
            <a:endParaRPr lang="en-IN" sz="1050" dirty="0">
              <a:solidFill>
                <a:schemeClr val="tx1"/>
              </a:solidFill>
            </a:endParaRPr>
          </a:p>
        </p:txBody>
      </p:sp>
      <p:cxnSp>
        <p:nvCxnSpPr>
          <p:cNvPr id="331" name="Straight Arrow Connector 330">
            <a:extLst>
              <a:ext uri="{FF2B5EF4-FFF2-40B4-BE49-F238E27FC236}">
                <a16:creationId xmlns:a16="http://schemas.microsoft.com/office/drawing/2014/main" id="{D2876FD6-8101-6D53-5599-4570E3FF4F13}"/>
              </a:ext>
            </a:extLst>
          </p:cNvPr>
          <p:cNvCxnSpPr>
            <a:cxnSpLocks/>
            <a:stCxn id="285" idx="2"/>
            <a:endCxn id="330" idx="0"/>
          </p:cNvCxnSpPr>
          <p:nvPr/>
        </p:nvCxnSpPr>
        <p:spPr>
          <a:xfrm>
            <a:off x="3179902" y="3247023"/>
            <a:ext cx="38518" cy="20723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32" name="Rectangle 331">
            <a:extLst>
              <a:ext uri="{FF2B5EF4-FFF2-40B4-BE49-F238E27FC236}">
                <a16:creationId xmlns:a16="http://schemas.microsoft.com/office/drawing/2014/main" id="{7D530996-E09A-9836-3B85-EEC8161540EE}"/>
              </a:ext>
            </a:extLst>
          </p:cNvPr>
          <p:cNvSpPr/>
          <p:nvPr/>
        </p:nvSpPr>
        <p:spPr>
          <a:xfrm>
            <a:off x="2443033" y="4036198"/>
            <a:ext cx="1904721" cy="26037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bg2">
                    <a:lumMod val="75000"/>
                  </a:schemeClr>
                </a:solidFill>
              </a:rPr>
              <a:t>Complex Numbers </a:t>
            </a:r>
            <a:r>
              <a:rPr lang="en-IN" sz="1050" dirty="0">
                <a:solidFill>
                  <a:srgbClr val="FF0000"/>
                </a:solidFill>
              </a:rPr>
              <a:t>(ET: 2 min)</a:t>
            </a:r>
            <a:endParaRPr lang="en-IN" sz="1050" dirty="0">
              <a:solidFill>
                <a:schemeClr val="tx1"/>
              </a:solidFill>
            </a:endParaRPr>
          </a:p>
        </p:txBody>
      </p:sp>
      <p:sp>
        <p:nvSpPr>
          <p:cNvPr id="333" name="Rectangle 332">
            <a:extLst>
              <a:ext uri="{FF2B5EF4-FFF2-40B4-BE49-F238E27FC236}">
                <a16:creationId xmlns:a16="http://schemas.microsoft.com/office/drawing/2014/main" id="{5405D66B-5F26-49D5-AF90-5ED138C75E4B}"/>
              </a:ext>
            </a:extLst>
          </p:cNvPr>
          <p:cNvSpPr/>
          <p:nvPr/>
        </p:nvSpPr>
        <p:spPr>
          <a:xfrm>
            <a:off x="2665948" y="5067842"/>
            <a:ext cx="1582122" cy="29678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bg2">
                    <a:lumMod val="75000"/>
                  </a:schemeClr>
                </a:solidFill>
              </a:rPr>
              <a:t>Background</a:t>
            </a:r>
            <a:r>
              <a:rPr lang="en-IN" sz="1050" dirty="0">
                <a:solidFill>
                  <a:schemeClr val="tx1"/>
                </a:solidFill>
              </a:rPr>
              <a:t> </a:t>
            </a:r>
            <a:r>
              <a:rPr lang="en-IN" sz="1050" dirty="0">
                <a:solidFill>
                  <a:srgbClr val="FF0000"/>
                </a:solidFill>
              </a:rPr>
              <a:t>(ET: 2 min)</a:t>
            </a:r>
            <a:endParaRPr lang="en-IN" sz="1050" dirty="0">
              <a:solidFill>
                <a:schemeClr val="tx1"/>
              </a:solidFill>
            </a:endParaRPr>
          </a:p>
        </p:txBody>
      </p:sp>
      <p:sp>
        <p:nvSpPr>
          <p:cNvPr id="334" name="Rectangle 333">
            <a:extLst>
              <a:ext uri="{FF2B5EF4-FFF2-40B4-BE49-F238E27FC236}">
                <a16:creationId xmlns:a16="http://schemas.microsoft.com/office/drawing/2014/main" id="{7C203F80-BCAC-E546-17C2-7BB04B881B37}"/>
              </a:ext>
            </a:extLst>
          </p:cNvPr>
          <p:cNvSpPr/>
          <p:nvPr/>
        </p:nvSpPr>
        <p:spPr>
          <a:xfrm>
            <a:off x="2460015" y="4533815"/>
            <a:ext cx="1993989" cy="29678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bg2">
                    <a:lumMod val="75000"/>
                  </a:schemeClr>
                </a:solidFill>
              </a:rPr>
              <a:t>Imaginary Numbers </a:t>
            </a:r>
            <a:r>
              <a:rPr lang="en-IN" sz="1050" dirty="0">
                <a:solidFill>
                  <a:srgbClr val="FF0000"/>
                </a:solidFill>
              </a:rPr>
              <a:t>(ET: 3 min)</a:t>
            </a:r>
            <a:endParaRPr lang="en-IN" sz="1050" dirty="0">
              <a:solidFill>
                <a:schemeClr val="tx1"/>
              </a:solidFill>
            </a:endParaRPr>
          </a:p>
        </p:txBody>
      </p:sp>
      <p:cxnSp>
        <p:nvCxnSpPr>
          <p:cNvPr id="335" name="Straight Arrow Connector 334">
            <a:extLst>
              <a:ext uri="{FF2B5EF4-FFF2-40B4-BE49-F238E27FC236}">
                <a16:creationId xmlns:a16="http://schemas.microsoft.com/office/drawing/2014/main" id="{9D96EC69-55B3-D129-964F-7B35F8B3B0E2}"/>
              </a:ext>
            </a:extLst>
          </p:cNvPr>
          <p:cNvCxnSpPr>
            <a:cxnSpLocks/>
            <a:stCxn id="330" idx="2"/>
            <a:endCxn id="332" idx="0"/>
          </p:cNvCxnSpPr>
          <p:nvPr/>
        </p:nvCxnSpPr>
        <p:spPr>
          <a:xfrm>
            <a:off x="3218420" y="3818152"/>
            <a:ext cx="176974" cy="2180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6" name="Straight Arrow Connector 335">
            <a:extLst>
              <a:ext uri="{FF2B5EF4-FFF2-40B4-BE49-F238E27FC236}">
                <a16:creationId xmlns:a16="http://schemas.microsoft.com/office/drawing/2014/main" id="{B9C5EE4D-401F-A62B-5B6B-53551C31ECBA}"/>
              </a:ext>
            </a:extLst>
          </p:cNvPr>
          <p:cNvCxnSpPr>
            <a:cxnSpLocks/>
            <a:stCxn id="332" idx="2"/>
            <a:endCxn id="334" idx="0"/>
          </p:cNvCxnSpPr>
          <p:nvPr/>
        </p:nvCxnSpPr>
        <p:spPr>
          <a:xfrm>
            <a:off x="3395394" y="4296574"/>
            <a:ext cx="61616" cy="2372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7" name="Straight Arrow Connector 336">
            <a:extLst>
              <a:ext uri="{FF2B5EF4-FFF2-40B4-BE49-F238E27FC236}">
                <a16:creationId xmlns:a16="http://schemas.microsoft.com/office/drawing/2014/main" id="{BB5D0E74-71C7-A3D5-5E9A-87E3F99D5019}"/>
              </a:ext>
            </a:extLst>
          </p:cNvPr>
          <p:cNvCxnSpPr>
            <a:cxnSpLocks/>
            <a:stCxn id="334" idx="2"/>
            <a:endCxn id="333" idx="0"/>
          </p:cNvCxnSpPr>
          <p:nvPr/>
        </p:nvCxnSpPr>
        <p:spPr>
          <a:xfrm flipH="1">
            <a:off x="3457009" y="4830601"/>
            <a:ext cx="1" cy="2372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39" name="TextBox 338">
            <a:extLst>
              <a:ext uri="{FF2B5EF4-FFF2-40B4-BE49-F238E27FC236}">
                <a16:creationId xmlns:a16="http://schemas.microsoft.com/office/drawing/2014/main" id="{88B6B954-40BA-A404-D426-C8BFECD0DDE4}"/>
              </a:ext>
            </a:extLst>
          </p:cNvPr>
          <p:cNvSpPr txBox="1"/>
          <p:nvPr/>
        </p:nvSpPr>
        <p:spPr>
          <a:xfrm>
            <a:off x="9651277" y="223874"/>
            <a:ext cx="2205797" cy="369332"/>
          </a:xfrm>
          <a:prstGeom prst="rect">
            <a:avLst/>
          </a:prstGeom>
          <a:noFill/>
        </p:spPr>
        <p:txBody>
          <a:bodyPr wrap="none" rtlCol="0">
            <a:spAutoFit/>
          </a:bodyPr>
          <a:lstStyle/>
          <a:p>
            <a:r>
              <a:rPr lang="en-IN" dirty="0"/>
              <a:t> Use Case4:</a:t>
            </a:r>
            <a:r>
              <a:rPr lang="en-IN" dirty="0">
                <a:solidFill>
                  <a:srgbClr val="FF0000"/>
                </a:solidFill>
              </a:rPr>
              <a:t> 80 mins</a:t>
            </a:r>
          </a:p>
        </p:txBody>
      </p:sp>
      <p:sp>
        <p:nvSpPr>
          <p:cNvPr id="2" name="Rectangle 1">
            <a:extLst>
              <a:ext uri="{FF2B5EF4-FFF2-40B4-BE49-F238E27FC236}">
                <a16:creationId xmlns:a16="http://schemas.microsoft.com/office/drawing/2014/main" id="{9E425A6D-D3BC-728D-A0F1-2DF42BE38420}"/>
              </a:ext>
            </a:extLst>
          </p:cNvPr>
          <p:cNvSpPr>
            <a:spLocks noChangeArrowheads="1"/>
          </p:cNvSpPr>
          <p:nvPr/>
        </p:nvSpPr>
        <p:spPr bwMode="auto">
          <a:xfrm>
            <a:off x="10031740" y="540150"/>
            <a:ext cx="1794326" cy="609397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a:ln>
                  <a:noFill/>
                </a:ln>
                <a:solidFill>
                  <a:schemeClr val="tx1"/>
                </a:solidFill>
                <a:effectLst/>
                <a:latin typeface="var(--jp-code-font-family)"/>
              </a:rPr>
              <a:t>m1-background</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a:ln>
                  <a:noFill/>
                </a:ln>
                <a:solidFill>
                  <a:schemeClr val="tx1"/>
                </a:solidFill>
                <a:effectLst/>
                <a:latin typeface="var(--jp-code-font-family)"/>
              </a:rPr>
              <a:t>m1-imaginaryNumbers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a:ln>
                  <a:noFill/>
                </a:ln>
                <a:solidFill>
                  <a:schemeClr val="tx1"/>
                </a:solidFill>
                <a:effectLst/>
                <a:latin typeface="var(--jp-code-font-family)"/>
              </a:rPr>
              <a:t>m1-quiz-1.1-interactive</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a:ln>
                  <a:noFill/>
                </a:ln>
                <a:solidFill>
                  <a:schemeClr val="tx1"/>
                </a:solidFill>
                <a:effectLst/>
                <a:latin typeface="var(--jp-code-font-family)"/>
              </a:rPr>
              <a:t>m1-quiz-1.1</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a:ln>
                  <a:noFill/>
                </a:ln>
                <a:solidFill>
                  <a:schemeClr val="tx1"/>
                </a:solidFill>
                <a:effectLst/>
                <a:latin typeface="var(--jp-code-font-family)"/>
              </a:rPr>
              <a:t>m1-complexNumbers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a:ln>
                  <a:noFill/>
                </a:ln>
                <a:solidFill>
                  <a:schemeClr val="tx1"/>
                </a:solidFill>
                <a:effectLst/>
                <a:latin typeface="var(--jp-code-font-family)"/>
              </a:rPr>
              <a:t>m2-modulusConjugation</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a:ln>
                  <a:noFill/>
                </a:ln>
                <a:solidFill>
                  <a:schemeClr val="tx1"/>
                </a:solidFill>
                <a:effectLst/>
                <a:latin typeface="var(--jp-code-font-family)"/>
              </a:rPr>
              <a:t>m2-quiz-2.2-interactive</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a:ln>
                  <a:noFill/>
                </a:ln>
                <a:solidFill>
                  <a:schemeClr val="tx1"/>
                </a:solidFill>
                <a:effectLst/>
                <a:latin typeface="var(--jp-code-font-family)"/>
              </a:rPr>
              <a:t>m2-quiz-2.2</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a:ln>
                  <a:noFill/>
                </a:ln>
                <a:solidFill>
                  <a:schemeClr val="tx1"/>
                </a:solidFill>
                <a:effectLst/>
                <a:latin typeface="var(--jp-code-font-family)"/>
              </a:rPr>
              <a:t>m3-polarRepresentation</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a:ln>
                  <a:noFill/>
                </a:ln>
                <a:solidFill>
                  <a:schemeClr val="tx1"/>
                </a:solidFill>
                <a:effectLst/>
                <a:latin typeface="var(--jp-code-font-family)"/>
              </a:rPr>
              <a:t>m4-Background</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a:ln>
                  <a:noFill/>
                </a:ln>
                <a:solidFill>
                  <a:schemeClr val="tx1"/>
                </a:solidFill>
                <a:effectLst/>
                <a:latin typeface="var(--jp-code-font-family)"/>
              </a:rPr>
              <a:t>m4-AdditiveIdentityInverse</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a:ln>
                  <a:noFill/>
                </a:ln>
                <a:solidFill>
                  <a:schemeClr val="tx1"/>
                </a:solidFill>
                <a:effectLst/>
                <a:latin typeface="var(--jp-code-font-family)"/>
              </a:rPr>
              <a:t>m4-OperationsComplexVectors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a:ln>
                  <a:noFill/>
                </a:ln>
                <a:solidFill>
                  <a:schemeClr val="tx1"/>
                </a:solidFill>
                <a:effectLst/>
                <a:latin typeface="var(--jp-code-font-family)"/>
              </a:rPr>
              <a:t>m4-OperationsScalar</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a:ln>
                  <a:noFill/>
                </a:ln>
                <a:solidFill>
                  <a:schemeClr val="tx1"/>
                </a:solidFill>
                <a:effectLst/>
                <a:latin typeface="var(--jp-code-font-family)"/>
              </a:rPr>
              <a:t>m4-quiz-4.1</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a:ln>
                  <a:noFill/>
                </a:ln>
                <a:solidFill>
                  <a:schemeClr val="tx1"/>
                </a:solidFill>
                <a:effectLst/>
                <a:latin typeface="var(--jp-code-font-family)"/>
              </a:rPr>
              <a:t>m4-quiz-4.1-interactive</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a:ln>
                  <a:noFill/>
                </a:ln>
                <a:solidFill>
                  <a:schemeClr val="tx1"/>
                </a:solidFill>
                <a:effectLst/>
                <a:latin typeface="var(--jp-code-font-family)"/>
              </a:rPr>
              <a:t>m4-ComplexVectorSpaces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a:ln>
                  <a:noFill/>
                </a:ln>
                <a:solidFill>
                  <a:schemeClr val="tx1"/>
                </a:solidFill>
                <a:effectLst/>
                <a:latin typeface="var(--jp-code-font-family)"/>
              </a:rPr>
              <a:t>m6-InnerProduct</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a:ln>
                  <a:noFill/>
                </a:ln>
                <a:solidFill>
                  <a:schemeClr val="tx1"/>
                </a:solidFill>
                <a:effectLst/>
                <a:latin typeface="var(--jp-code-font-family)"/>
              </a:rPr>
              <a:t>m6-PropertiesInnerProduct</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a:ln>
                  <a:noFill/>
                </a:ln>
                <a:solidFill>
                  <a:schemeClr val="tx1"/>
                </a:solidFill>
                <a:effectLst/>
                <a:latin typeface="var(--jp-code-font-family)"/>
              </a:rPr>
              <a:t>m6-ExamplesInnerProduct</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a:ln>
                  <a:noFill/>
                </a:ln>
                <a:solidFill>
                  <a:schemeClr val="tx1"/>
                </a:solidFill>
                <a:effectLst/>
                <a:latin typeface="var(--jp-code-font-family)"/>
              </a:rPr>
              <a:t>m6-Quiz-6.1</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a:ln>
                  <a:noFill/>
                </a:ln>
                <a:solidFill>
                  <a:schemeClr val="tx1"/>
                </a:solidFill>
                <a:effectLst/>
                <a:latin typeface="var(--jp-code-font-family)"/>
              </a:rPr>
              <a:t>m6-Quiz-6.1-interactive</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a:ln>
                  <a:noFill/>
                </a:ln>
                <a:solidFill>
                  <a:schemeClr val="tx1"/>
                </a:solidFill>
                <a:effectLst/>
                <a:latin typeface="var(--jp-code-font-family)"/>
              </a:rPr>
              <a:t>m6-NormVector</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a:ln>
                  <a:noFill/>
                </a:ln>
                <a:solidFill>
                  <a:schemeClr val="tx1"/>
                </a:solidFill>
                <a:effectLst/>
                <a:latin typeface="var(--jp-code-font-family)"/>
              </a:rPr>
              <a:t>m6-Quiz-6.2 </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a:ln>
                  <a:noFill/>
                </a:ln>
                <a:solidFill>
                  <a:schemeClr val="tx1"/>
                </a:solidFill>
                <a:effectLst/>
                <a:latin typeface="var(--jp-code-font-family)"/>
              </a:rPr>
              <a:t>m6-Quiz-6.2-interactive </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a:ln>
                  <a:noFill/>
                </a:ln>
                <a:solidFill>
                  <a:schemeClr val="tx1"/>
                </a:solidFill>
                <a:effectLst/>
                <a:latin typeface="var(--jp-code-font-family)"/>
              </a:rPr>
              <a:t>m5-LinearDependenceIndependence </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a:ln>
                  <a:noFill/>
                </a:ln>
                <a:solidFill>
                  <a:schemeClr val="tx1"/>
                </a:solidFill>
                <a:effectLst/>
                <a:latin typeface="var(--jp-code-font-family)"/>
              </a:rPr>
              <a:t>m5-ExamplesLinearDependenceIndependence</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a:ln>
                  <a:noFill/>
                </a:ln>
                <a:solidFill>
                  <a:schemeClr val="tx1"/>
                </a:solidFill>
                <a:effectLst/>
                <a:latin typeface="var(--jp-code-font-family)"/>
              </a:rPr>
              <a:t> m5-Basis </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a:ln>
                  <a:noFill/>
                </a:ln>
                <a:solidFill>
                  <a:schemeClr val="tx1"/>
                </a:solidFill>
                <a:effectLst/>
                <a:latin typeface="var(--jp-code-font-family)"/>
              </a:rPr>
              <a:t>m5-Dimension </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a:ln>
                  <a:noFill/>
                </a:ln>
                <a:solidFill>
                  <a:schemeClr val="tx1"/>
                </a:solidFill>
                <a:effectLst/>
                <a:latin typeface="var(--jp-code-font-family)"/>
              </a:rPr>
              <a:t>m6-OrthogonalVectors </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a:ln>
                  <a:noFill/>
                </a:ln>
                <a:solidFill>
                  <a:schemeClr val="tx1"/>
                </a:solidFill>
                <a:effectLst/>
                <a:latin typeface="var(--jp-code-font-family)"/>
              </a:rPr>
              <a:t>m6-OrthogonalBasis </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a:ln>
                  <a:noFill/>
                </a:ln>
                <a:solidFill>
                  <a:schemeClr val="tx1"/>
                </a:solidFill>
                <a:effectLst/>
                <a:latin typeface="var(--jp-code-font-family)"/>
              </a:rPr>
              <a:t>m6-Projection</a:t>
            </a:r>
            <a:r>
              <a:rPr kumimoji="0" lang="en-US" altLang="en-US" sz="1100" b="0" i="0" u="none" strike="noStrike" cap="none" normalizeH="0" baseline="0" dirty="0">
                <a:ln>
                  <a:noFill/>
                </a:ln>
                <a:solidFill>
                  <a:schemeClr val="tx1"/>
                </a:solidFill>
                <a:effectLst/>
              </a:rPr>
              <a:t> </a:t>
            </a: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7284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465BE1D6-CF55-C62C-38AE-718CE29C2907}"/>
              </a:ext>
            </a:extLst>
          </p:cNvPr>
          <p:cNvSpPr/>
          <p:nvPr/>
        </p:nvSpPr>
        <p:spPr>
          <a:xfrm>
            <a:off x="3605699" y="126936"/>
            <a:ext cx="3420253" cy="52620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2">
                    <a:lumMod val="75000"/>
                    <a:lumOff val="25000"/>
                  </a:schemeClr>
                </a:solidFill>
              </a:rPr>
              <a:t>Learning Outcome: </a:t>
            </a:r>
            <a:r>
              <a:rPr lang="en-IN" sz="1100" dirty="0">
                <a:solidFill>
                  <a:srgbClr val="FF0000"/>
                </a:solidFill>
              </a:rPr>
              <a:t>To learn properties of tensor product of matrices</a:t>
            </a:r>
          </a:p>
        </p:txBody>
      </p:sp>
      <p:sp>
        <p:nvSpPr>
          <p:cNvPr id="5" name="Rectangle 4">
            <a:extLst>
              <a:ext uri="{FF2B5EF4-FFF2-40B4-BE49-F238E27FC236}">
                <a16:creationId xmlns:a16="http://schemas.microsoft.com/office/drawing/2014/main" id="{F7B90018-D952-47B3-BC2C-799EFB000AD9}"/>
              </a:ext>
            </a:extLst>
          </p:cNvPr>
          <p:cNvSpPr/>
          <p:nvPr/>
        </p:nvSpPr>
        <p:spPr>
          <a:xfrm>
            <a:off x="4348065" y="876009"/>
            <a:ext cx="1996751" cy="3638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Properties of Tensor Product Matrices </a:t>
            </a:r>
            <a:r>
              <a:rPr lang="en-IN" sz="1050" dirty="0">
                <a:solidFill>
                  <a:srgbClr val="FF0000"/>
                </a:solidFill>
              </a:rPr>
              <a:t>(ET: 1 min)</a:t>
            </a:r>
          </a:p>
        </p:txBody>
      </p:sp>
      <p:sp>
        <p:nvSpPr>
          <p:cNvPr id="7" name="Rectangle 6">
            <a:extLst>
              <a:ext uri="{FF2B5EF4-FFF2-40B4-BE49-F238E27FC236}">
                <a16:creationId xmlns:a16="http://schemas.microsoft.com/office/drawing/2014/main" id="{765E18F5-41E3-A4E0-26D8-ED4E637612BF}"/>
              </a:ext>
            </a:extLst>
          </p:cNvPr>
          <p:cNvSpPr/>
          <p:nvPr/>
        </p:nvSpPr>
        <p:spPr>
          <a:xfrm>
            <a:off x="3733704" y="1427895"/>
            <a:ext cx="1582122" cy="3638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Tensor Product Matrices</a:t>
            </a:r>
            <a:r>
              <a:rPr lang="en-IN" sz="1050" dirty="0">
                <a:solidFill>
                  <a:srgbClr val="FF0000"/>
                </a:solidFill>
              </a:rPr>
              <a:t> (ET: 3 min)</a:t>
            </a:r>
            <a:endParaRPr lang="en-IN" sz="1050" dirty="0">
              <a:solidFill>
                <a:schemeClr val="tx1"/>
              </a:solidFill>
            </a:endParaRPr>
          </a:p>
        </p:txBody>
      </p:sp>
      <p:sp>
        <p:nvSpPr>
          <p:cNvPr id="9" name="Rectangle 8">
            <a:extLst>
              <a:ext uri="{FF2B5EF4-FFF2-40B4-BE49-F238E27FC236}">
                <a16:creationId xmlns:a16="http://schemas.microsoft.com/office/drawing/2014/main" id="{C3075497-AD57-E777-ADE3-6521B1328CB9}"/>
              </a:ext>
            </a:extLst>
          </p:cNvPr>
          <p:cNvSpPr/>
          <p:nvPr/>
        </p:nvSpPr>
        <p:spPr>
          <a:xfrm>
            <a:off x="1129800" y="2062928"/>
            <a:ext cx="1216186" cy="50327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Matrix Multiplication</a:t>
            </a:r>
            <a:r>
              <a:rPr lang="en-IN" sz="1050" dirty="0">
                <a:solidFill>
                  <a:srgbClr val="FF0000"/>
                </a:solidFill>
              </a:rPr>
              <a:t>(ET: 4 min)</a:t>
            </a:r>
            <a:endParaRPr lang="en-IN" sz="1050" dirty="0">
              <a:solidFill>
                <a:schemeClr val="tx1"/>
              </a:solidFill>
            </a:endParaRPr>
          </a:p>
        </p:txBody>
      </p:sp>
      <p:sp>
        <p:nvSpPr>
          <p:cNvPr id="10" name="Rectangle 9">
            <a:extLst>
              <a:ext uri="{FF2B5EF4-FFF2-40B4-BE49-F238E27FC236}">
                <a16:creationId xmlns:a16="http://schemas.microsoft.com/office/drawing/2014/main" id="{28C1E0B6-EDAD-7567-17CF-1E0A2B0871F0}"/>
              </a:ext>
            </a:extLst>
          </p:cNvPr>
          <p:cNvSpPr/>
          <p:nvPr/>
        </p:nvSpPr>
        <p:spPr>
          <a:xfrm>
            <a:off x="1085006" y="2747512"/>
            <a:ext cx="1305773" cy="50327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Operations of Complex Vectors</a:t>
            </a:r>
            <a:r>
              <a:rPr lang="en-IN" sz="1050" dirty="0">
                <a:solidFill>
                  <a:srgbClr val="FF0000"/>
                </a:solidFill>
              </a:rPr>
              <a:t> (ET: 3 min)</a:t>
            </a:r>
            <a:endParaRPr lang="en-IN" sz="1050" dirty="0">
              <a:solidFill>
                <a:schemeClr val="tx1"/>
              </a:solidFill>
            </a:endParaRPr>
          </a:p>
        </p:txBody>
      </p:sp>
      <p:sp>
        <p:nvSpPr>
          <p:cNvPr id="11" name="Rectangle 10">
            <a:extLst>
              <a:ext uri="{FF2B5EF4-FFF2-40B4-BE49-F238E27FC236}">
                <a16:creationId xmlns:a16="http://schemas.microsoft.com/office/drawing/2014/main" id="{ABA48FA9-0481-E631-8F1B-7BDE18F8A8DD}"/>
              </a:ext>
            </a:extLst>
          </p:cNvPr>
          <p:cNvSpPr/>
          <p:nvPr/>
        </p:nvSpPr>
        <p:spPr>
          <a:xfrm>
            <a:off x="963814" y="3490204"/>
            <a:ext cx="1516808" cy="3638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Background</a:t>
            </a:r>
            <a:r>
              <a:rPr lang="en-IN" sz="1050" dirty="0">
                <a:solidFill>
                  <a:srgbClr val="FF0000"/>
                </a:solidFill>
              </a:rPr>
              <a:t> (ET: 2 min)</a:t>
            </a:r>
            <a:endParaRPr lang="en-IN" sz="1050" dirty="0">
              <a:solidFill>
                <a:schemeClr val="tx1"/>
              </a:solidFill>
            </a:endParaRPr>
          </a:p>
        </p:txBody>
      </p:sp>
      <p:cxnSp>
        <p:nvCxnSpPr>
          <p:cNvPr id="12" name="Straight Arrow Connector 11">
            <a:extLst>
              <a:ext uri="{FF2B5EF4-FFF2-40B4-BE49-F238E27FC236}">
                <a16:creationId xmlns:a16="http://schemas.microsoft.com/office/drawing/2014/main" id="{DF786932-BCA7-85D2-96DB-0379144ECE8A}"/>
              </a:ext>
            </a:extLst>
          </p:cNvPr>
          <p:cNvCxnSpPr>
            <a:cxnSpLocks/>
            <a:stCxn id="4" idx="4"/>
          </p:cNvCxnSpPr>
          <p:nvPr/>
        </p:nvCxnSpPr>
        <p:spPr>
          <a:xfrm>
            <a:off x="5315826" y="653144"/>
            <a:ext cx="0" cy="2332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0BDFBBCC-44F1-F6D9-2D9B-7383073C0F9C}"/>
              </a:ext>
            </a:extLst>
          </p:cNvPr>
          <p:cNvCxnSpPr>
            <a:cxnSpLocks/>
            <a:stCxn id="5" idx="2"/>
          </p:cNvCxnSpPr>
          <p:nvPr/>
        </p:nvCxnSpPr>
        <p:spPr>
          <a:xfrm flipH="1">
            <a:off x="4245429" y="1239903"/>
            <a:ext cx="1101012" cy="1653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0484015B-6521-1E76-577C-DA4AF95187BC}"/>
              </a:ext>
            </a:extLst>
          </p:cNvPr>
          <p:cNvCxnSpPr>
            <a:cxnSpLocks/>
            <a:stCxn id="7" idx="2"/>
            <a:endCxn id="9" idx="0"/>
          </p:cNvCxnSpPr>
          <p:nvPr/>
        </p:nvCxnSpPr>
        <p:spPr>
          <a:xfrm flipH="1">
            <a:off x="1737893" y="1791789"/>
            <a:ext cx="2786872" cy="2711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A1FACCBD-09DA-6B85-10C5-9DA7D143E72D}"/>
              </a:ext>
            </a:extLst>
          </p:cNvPr>
          <p:cNvCxnSpPr>
            <a:cxnSpLocks/>
            <a:stCxn id="9" idx="2"/>
            <a:endCxn id="10" idx="0"/>
          </p:cNvCxnSpPr>
          <p:nvPr/>
        </p:nvCxnSpPr>
        <p:spPr>
          <a:xfrm>
            <a:off x="1737893" y="2566198"/>
            <a:ext cx="0" cy="18131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060A17EA-88C8-3468-FBA8-1E1225C9C02F}"/>
              </a:ext>
            </a:extLst>
          </p:cNvPr>
          <p:cNvCxnSpPr>
            <a:cxnSpLocks/>
            <a:stCxn id="10" idx="2"/>
            <a:endCxn id="11" idx="0"/>
          </p:cNvCxnSpPr>
          <p:nvPr/>
        </p:nvCxnSpPr>
        <p:spPr>
          <a:xfrm flipH="1">
            <a:off x="1722218" y="3250782"/>
            <a:ext cx="15675" cy="23942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Rectangle 18">
            <a:extLst>
              <a:ext uri="{FF2B5EF4-FFF2-40B4-BE49-F238E27FC236}">
                <a16:creationId xmlns:a16="http://schemas.microsoft.com/office/drawing/2014/main" id="{6CFA4451-B6E9-8509-B718-E0A73F6FAEFF}"/>
              </a:ext>
            </a:extLst>
          </p:cNvPr>
          <p:cNvSpPr/>
          <p:nvPr/>
        </p:nvSpPr>
        <p:spPr>
          <a:xfrm>
            <a:off x="963814" y="813716"/>
            <a:ext cx="11088712" cy="492939"/>
          </a:xfrm>
          <a:prstGeom prst="rect">
            <a:avLst/>
          </a:prstGeom>
          <a:noFill/>
          <a:ln>
            <a:solidFill>
              <a:srgbClr val="00B05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3BB2C452-E333-AFDF-FBF4-EF02FB31E583}"/>
              </a:ext>
            </a:extLst>
          </p:cNvPr>
          <p:cNvSpPr/>
          <p:nvPr/>
        </p:nvSpPr>
        <p:spPr>
          <a:xfrm>
            <a:off x="9729067" y="786259"/>
            <a:ext cx="2491261" cy="62884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accent1">
                    <a:lumMod val="60000"/>
                    <a:lumOff val="40000"/>
                  </a:schemeClr>
                </a:solidFill>
              </a:rPr>
              <a:t>Mandatory cells to complete the learning outcome</a:t>
            </a:r>
          </a:p>
        </p:txBody>
      </p:sp>
      <p:sp>
        <p:nvSpPr>
          <p:cNvPr id="21" name="Rectangle 20">
            <a:extLst>
              <a:ext uri="{FF2B5EF4-FFF2-40B4-BE49-F238E27FC236}">
                <a16:creationId xmlns:a16="http://schemas.microsoft.com/office/drawing/2014/main" id="{36327652-FA81-86D9-45FA-5C7A89F2D47B}"/>
              </a:ext>
            </a:extLst>
          </p:cNvPr>
          <p:cNvSpPr/>
          <p:nvPr/>
        </p:nvSpPr>
        <p:spPr>
          <a:xfrm>
            <a:off x="963814" y="1378343"/>
            <a:ext cx="11088714" cy="468539"/>
          </a:xfrm>
          <a:prstGeom prst="rect">
            <a:avLst/>
          </a:prstGeom>
          <a:noFill/>
          <a:ln>
            <a:solidFill>
              <a:srgbClr val="00B05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4F2F7AF7-E00E-2D20-B59E-F73D45F2C185}"/>
              </a:ext>
            </a:extLst>
          </p:cNvPr>
          <p:cNvSpPr/>
          <p:nvPr/>
        </p:nvSpPr>
        <p:spPr>
          <a:xfrm>
            <a:off x="9839523" y="1405055"/>
            <a:ext cx="2270348" cy="42298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accent1">
                    <a:lumMod val="60000"/>
                    <a:lumOff val="40000"/>
                  </a:schemeClr>
                </a:solidFill>
              </a:rPr>
              <a:t>Level 1 Dependency cells</a:t>
            </a:r>
          </a:p>
        </p:txBody>
      </p:sp>
      <p:sp>
        <p:nvSpPr>
          <p:cNvPr id="23" name="Rectangle 22">
            <a:extLst>
              <a:ext uri="{FF2B5EF4-FFF2-40B4-BE49-F238E27FC236}">
                <a16:creationId xmlns:a16="http://schemas.microsoft.com/office/drawing/2014/main" id="{295C88A8-EA8D-59F2-C21E-5A5FCD1AEE60}"/>
              </a:ext>
            </a:extLst>
          </p:cNvPr>
          <p:cNvSpPr/>
          <p:nvPr/>
        </p:nvSpPr>
        <p:spPr>
          <a:xfrm>
            <a:off x="10121583" y="2111893"/>
            <a:ext cx="1726160" cy="32707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accent1">
                    <a:lumMod val="60000"/>
                    <a:lumOff val="40000"/>
                  </a:schemeClr>
                </a:solidFill>
              </a:rPr>
              <a:t>Level 2 Dependency Cells</a:t>
            </a:r>
          </a:p>
        </p:txBody>
      </p:sp>
      <p:sp>
        <p:nvSpPr>
          <p:cNvPr id="24" name="Rectangle 23">
            <a:extLst>
              <a:ext uri="{FF2B5EF4-FFF2-40B4-BE49-F238E27FC236}">
                <a16:creationId xmlns:a16="http://schemas.microsoft.com/office/drawing/2014/main" id="{F89907F1-63C8-DA97-906C-63C6FA6CC823}"/>
              </a:ext>
            </a:extLst>
          </p:cNvPr>
          <p:cNvSpPr/>
          <p:nvPr/>
        </p:nvSpPr>
        <p:spPr>
          <a:xfrm>
            <a:off x="10121583" y="2776336"/>
            <a:ext cx="1726160" cy="50327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accent1">
                    <a:lumMod val="60000"/>
                    <a:lumOff val="40000"/>
                  </a:schemeClr>
                </a:solidFill>
              </a:rPr>
              <a:t>Level 3 Dependency Cells</a:t>
            </a:r>
          </a:p>
        </p:txBody>
      </p:sp>
      <p:sp>
        <p:nvSpPr>
          <p:cNvPr id="25" name="Rectangle 24">
            <a:extLst>
              <a:ext uri="{FF2B5EF4-FFF2-40B4-BE49-F238E27FC236}">
                <a16:creationId xmlns:a16="http://schemas.microsoft.com/office/drawing/2014/main" id="{2F479780-AD3E-0D18-142C-2F44CF89AFEA}"/>
              </a:ext>
            </a:extLst>
          </p:cNvPr>
          <p:cNvSpPr/>
          <p:nvPr/>
        </p:nvSpPr>
        <p:spPr>
          <a:xfrm>
            <a:off x="10121583" y="3370493"/>
            <a:ext cx="1726160" cy="50327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accent1">
                    <a:lumMod val="60000"/>
                    <a:lumOff val="40000"/>
                  </a:schemeClr>
                </a:solidFill>
              </a:rPr>
              <a:t>Level 4 Dependency Cells</a:t>
            </a:r>
          </a:p>
        </p:txBody>
      </p:sp>
      <p:sp>
        <p:nvSpPr>
          <p:cNvPr id="33" name="Rectangle 32">
            <a:extLst>
              <a:ext uri="{FF2B5EF4-FFF2-40B4-BE49-F238E27FC236}">
                <a16:creationId xmlns:a16="http://schemas.microsoft.com/office/drawing/2014/main" id="{EB44C7CA-36B9-9FF2-0FC0-73B0DCE471F7}"/>
              </a:ext>
            </a:extLst>
          </p:cNvPr>
          <p:cNvSpPr/>
          <p:nvPr/>
        </p:nvSpPr>
        <p:spPr>
          <a:xfrm>
            <a:off x="5534420" y="1424784"/>
            <a:ext cx="1582122" cy="3638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Examples of Tensor Matrices</a:t>
            </a:r>
            <a:r>
              <a:rPr lang="en-IN" sz="1050" dirty="0">
                <a:solidFill>
                  <a:srgbClr val="FF0000"/>
                </a:solidFill>
              </a:rPr>
              <a:t> (ET: 4 min)</a:t>
            </a:r>
            <a:endParaRPr lang="en-IN" sz="1050" dirty="0">
              <a:solidFill>
                <a:schemeClr val="tx1"/>
              </a:solidFill>
            </a:endParaRPr>
          </a:p>
        </p:txBody>
      </p:sp>
      <p:cxnSp>
        <p:nvCxnSpPr>
          <p:cNvPr id="35" name="Straight Arrow Connector 34">
            <a:extLst>
              <a:ext uri="{FF2B5EF4-FFF2-40B4-BE49-F238E27FC236}">
                <a16:creationId xmlns:a16="http://schemas.microsoft.com/office/drawing/2014/main" id="{5B81EAB1-89DB-DE40-0585-F30DB1E91F2B}"/>
              </a:ext>
            </a:extLst>
          </p:cNvPr>
          <p:cNvCxnSpPr>
            <a:cxnSpLocks/>
            <a:stCxn id="5" idx="2"/>
          </p:cNvCxnSpPr>
          <p:nvPr/>
        </p:nvCxnSpPr>
        <p:spPr>
          <a:xfrm>
            <a:off x="5346441" y="1239903"/>
            <a:ext cx="1197170" cy="1703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6" name="Rectangle 35">
            <a:extLst>
              <a:ext uri="{FF2B5EF4-FFF2-40B4-BE49-F238E27FC236}">
                <a16:creationId xmlns:a16="http://schemas.microsoft.com/office/drawing/2014/main" id="{688A6D53-22E5-834A-6CFE-279712A7937A}"/>
              </a:ext>
            </a:extLst>
          </p:cNvPr>
          <p:cNvSpPr/>
          <p:nvPr/>
        </p:nvSpPr>
        <p:spPr>
          <a:xfrm>
            <a:off x="3173167" y="2059132"/>
            <a:ext cx="1022312" cy="50327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Tensor Product</a:t>
            </a:r>
            <a:r>
              <a:rPr lang="en-IN" sz="1050" dirty="0">
                <a:solidFill>
                  <a:srgbClr val="FF0000"/>
                </a:solidFill>
              </a:rPr>
              <a:t> (ET: 3 min)</a:t>
            </a:r>
            <a:endParaRPr lang="en-IN" sz="1050" dirty="0">
              <a:solidFill>
                <a:schemeClr val="tx1"/>
              </a:solidFill>
            </a:endParaRPr>
          </a:p>
        </p:txBody>
      </p:sp>
      <p:sp>
        <p:nvSpPr>
          <p:cNvPr id="43" name="Rectangle 42">
            <a:extLst>
              <a:ext uri="{FF2B5EF4-FFF2-40B4-BE49-F238E27FC236}">
                <a16:creationId xmlns:a16="http://schemas.microsoft.com/office/drawing/2014/main" id="{75E04CB4-D3CD-AAAB-AB89-EDDCB26ED92E}"/>
              </a:ext>
            </a:extLst>
          </p:cNvPr>
          <p:cNvSpPr/>
          <p:nvPr/>
        </p:nvSpPr>
        <p:spPr>
          <a:xfrm>
            <a:off x="6087118" y="2062928"/>
            <a:ext cx="1022306" cy="50327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Entanglement</a:t>
            </a:r>
            <a:r>
              <a:rPr lang="en-IN" sz="1050" dirty="0">
                <a:solidFill>
                  <a:srgbClr val="FF0000"/>
                </a:solidFill>
              </a:rPr>
              <a:t> (ET: 1 min)</a:t>
            </a:r>
            <a:endParaRPr lang="en-IN" sz="1050" dirty="0">
              <a:solidFill>
                <a:schemeClr val="tx1"/>
              </a:solidFill>
            </a:endParaRPr>
          </a:p>
        </p:txBody>
      </p:sp>
      <p:sp>
        <p:nvSpPr>
          <p:cNvPr id="51" name="Rectangle 50">
            <a:extLst>
              <a:ext uri="{FF2B5EF4-FFF2-40B4-BE49-F238E27FC236}">
                <a16:creationId xmlns:a16="http://schemas.microsoft.com/office/drawing/2014/main" id="{F764A44B-894C-98E7-D3FB-D190C0C01A52}"/>
              </a:ext>
            </a:extLst>
          </p:cNvPr>
          <p:cNvSpPr/>
          <p:nvPr/>
        </p:nvSpPr>
        <p:spPr>
          <a:xfrm>
            <a:off x="946831" y="4072144"/>
            <a:ext cx="1904721" cy="26037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Complex Numbers </a:t>
            </a:r>
            <a:r>
              <a:rPr lang="en-IN" sz="1050" dirty="0">
                <a:solidFill>
                  <a:srgbClr val="FF0000"/>
                </a:solidFill>
              </a:rPr>
              <a:t>(ET: 2 min)</a:t>
            </a:r>
            <a:endParaRPr lang="en-IN" sz="1050" dirty="0">
              <a:solidFill>
                <a:schemeClr val="tx1"/>
              </a:solidFill>
            </a:endParaRPr>
          </a:p>
        </p:txBody>
      </p:sp>
      <p:sp>
        <p:nvSpPr>
          <p:cNvPr id="52" name="Rectangle 51">
            <a:extLst>
              <a:ext uri="{FF2B5EF4-FFF2-40B4-BE49-F238E27FC236}">
                <a16:creationId xmlns:a16="http://schemas.microsoft.com/office/drawing/2014/main" id="{2F60BD04-742C-786B-44EF-4F2D0870AEA3}"/>
              </a:ext>
            </a:extLst>
          </p:cNvPr>
          <p:cNvSpPr/>
          <p:nvPr/>
        </p:nvSpPr>
        <p:spPr>
          <a:xfrm>
            <a:off x="1169746" y="5103788"/>
            <a:ext cx="1582122" cy="29678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Background </a:t>
            </a:r>
            <a:r>
              <a:rPr lang="en-IN" sz="1050" dirty="0">
                <a:solidFill>
                  <a:srgbClr val="FF0000"/>
                </a:solidFill>
              </a:rPr>
              <a:t>(ET: 2 min)</a:t>
            </a:r>
            <a:endParaRPr lang="en-IN" sz="1050" dirty="0">
              <a:solidFill>
                <a:schemeClr val="tx1"/>
              </a:solidFill>
            </a:endParaRPr>
          </a:p>
        </p:txBody>
      </p:sp>
      <p:sp>
        <p:nvSpPr>
          <p:cNvPr id="53" name="Rectangle 52">
            <a:extLst>
              <a:ext uri="{FF2B5EF4-FFF2-40B4-BE49-F238E27FC236}">
                <a16:creationId xmlns:a16="http://schemas.microsoft.com/office/drawing/2014/main" id="{DF4F4622-BFD9-4E22-575D-97E3D0993F6C}"/>
              </a:ext>
            </a:extLst>
          </p:cNvPr>
          <p:cNvSpPr/>
          <p:nvPr/>
        </p:nvSpPr>
        <p:spPr>
          <a:xfrm>
            <a:off x="963813" y="4569761"/>
            <a:ext cx="1993989" cy="29678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Imaginary Numbers </a:t>
            </a:r>
            <a:r>
              <a:rPr lang="en-IN" sz="1050" dirty="0">
                <a:solidFill>
                  <a:srgbClr val="FF0000"/>
                </a:solidFill>
              </a:rPr>
              <a:t>(ET: 3 min)</a:t>
            </a:r>
            <a:endParaRPr lang="en-IN" sz="1050" dirty="0">
              <a:solidFill>
                <a:schemeClr val="tx1"/>
              </a:solidFill>
            </a:endParaRPr>
          </a:p>
        </p:txBody>
      </p:sp>
      <p:cxnSp>
        <p:nvCxnSpPr>
          <p:cNvPr id="62" name="Straight Arrow Connector 61">
            <a:extLst>
              <a:ext uri="{FF2B5EF4-FFF2-40B4-BE49-F238E27FC236}">
                <a16:creationId xmlns:a16="http://schemas.microsoft.com/office/drawing/2014/main" id="{D4CE9169-3E95-1C27-7C08-D3669EA993F2}"/>
              </a:ext>
            </a:extLst>
          </p:cNvPr>
          <p:cNvCxnSpPr>
            <a:cxnSpLocks/>
            <a:stCxn id="11" idx="2"/>
            <a:endCxn id="51" idx="0"/>
          </p:cNvCxnSpPr>
          <p:nvPr/>
        </p:nvCxnSpPr>
        <p:spPr>
          <a:xfrm>
            <a:off x="1722218" y="3854098"/>
            <a:ext cx="176974" cy="2180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5" name="Straight Arrow Connector 64">
            <a:extLst>
              <a:ext uri="{FF2B5EF4-FFF2-40B4-BE49-F238E27FC236}">
                <a16:creationId xmlns:a16="http://schemas.microsoft.com/office/drawing/2014/main" id="{241F7961-A037-C17F-D58D-3C159FFC24F5}"/>
              </a:ext>
            </a:extLst>
          </p:cNvPr>
          <p:cNvCxnSpPr>
            <a:cxnSpLocks/>
            <a:stCxn id="51" idx="2"/>
            <a:endCxn id="53" idx="0"/>
          </p:cNvCxnSpPr>
          <p:nvPr/>
        </p:nvCxnSpPr>
        <p:spPr>
          <a:xfrm>
            <a:off x="1899192" y="4332520"/>
            <a:ext cx="61616" cy="2372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8" name="Straight Arrow Connector 67">
            <a:extLst>
              <a:ext uri="{FF2B5EF4-FFF2-40B4-BE49-F238E27FC236}">
                <a16:creationId xmlns:a16="http://schemas.microsoft.com/office/drawing/2014/main" id="{8185BDBA-E9B9-4CB3-2B23-3C33BE0987CB}"/>
              </a:ext>
            </a:extLst>
          </p:cNvPr>
          <p:cNvCxnSpPr>
            <a:cxnSpLocks/>
            <a:stCxn id="53" idx="2"/>
            <a:endCxn id="52" idx="0"/>
          </p:cNvCxnSpPr>
          <p:nvPr/>
        </p:nvCxnSpPr>
        <p:spPr>
          <a:xfrm flipH="1">
            <a:off x="1960807" y="4866547"/>
            <a:ext cx="1" cy="2372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4" name="Straight Arrow Connector 73">
            <a:extLst>
              <a:ext uri="{FF2B5EF4-FFF2-40B4-BE49-F238E27FC236}">
                <a16:creationId xmlns:a16="http://schemas.microsoft.com/office/drawing/2014/main" id="{C7DCFF3D-7A38-3C2B-17E4-B0FBB5AE747E}"/>
              </a:ext>
            </a:extLst>
          </p:cNvPr>
          <p:cNvCxnSpPr>
            <a:cxnSpLocks/>
            <a:stCxn id="7" idx="2"/>
            <a:endCxn id="36" idx="0"/>
          </p:cNvCxnSpPr>
          <p:nvPr/>
        </p:nvCxnSpPr>
        <p:spPr>
          <a:xfrm flipH="1">
            <a:off x="3684323" y="1791789"/>
            <a:ext cx="840442" cy="2673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6" name="Straight Arrow Connector 75">
            <a:extLst>
              <a:ext uri="{FF2B5EF4-FFF2-40B4-BE49-F238E27FC236}">
                <a16:creationId xmlns:a16="http://schemas.microsoft.com/office/drawing/2014/main" id="{667B573C-3887-8DC1-F564-192E5B1DB610}"/>
              </a:ext>
            </a:extLst>
          </p:cNvPr>
          <p:cNvCxnSpPr>
            <a:cxnSpLocks/>
            <a:stCxn id="7" idx="2"/>
            <a:endCxn id="43" idx="0"/>
          </p:cNvCxnSpPr>
          <p:nvPr/>
        </p:nvCxnSpPr>
        <p:spPr>
          <a:xfrm>
            <a:off x="4524765" y="1791789"/>
            <a:ext cx="2073506" cy="2711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7" name="Rectangle 96">
            <a:extLst>
              <a:ext uri="{FF2B5EF4-FFF2-40B4-BE49-F238E27FC236}">
                <a16:creationId xmlns:a16="http://schemas.microsoft.com/office/drawing/2014/main" id="{913FB51D-ED8F-FAE9-4D52-E560EAAEB7D7}"/>
              </a:ext>
            </a:extLst>
          </p:cNvPr>
          <p:cNvSpPr/>
          <p:nvPr/>
        </p:nvSpPr>
        <p:spPr>
          <a:xfrm>
            <a:off x="2718104" y="2752663"/>
            <a:ext cx="1225880" cy="50327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Operations of Complex Vectors</a:t>
            </a:r>
            <a:r>
              <a:rPr lang="en-IN" sz="1050" dirty="0">
                <a:solidFill>
                  <a:srgbClr val="FF0000"/>
                </a:solidFill>
              </a:rPr>
              <a:t> (ET: 3 min)</a:t>
            </a:r>
            <a:endParaRPr lang="en-IN" sz="1050" dirty="0">
              <a:solidFill>
                <a:schemeClr val="tx1"/>
              </a:solidFill>
            </a:endParaRPr>
          </a:p>
        </p:txBody>
      </p:sp>
      <p:cxnSp>
        <p:nvCxnSpPr>
          <p:cNvPr id="99" name="Straight Arrow Connector 98">
            <a:extLst>
              <a:ext uri="{FF2B5EF4-FFF2-40B4-BE49-F238E27FC236}">
                <a16:creationId xmlns:a16="http://schemas.microsoft.com/office/drawing/2014/main" id="{048588EC-01AE-7DE1-D83A-F7B1AF1511C1}"/>
              </a:ext>
            </a:extLst>
          </p:cNvPr>
          <p:cNvCxnSpPr>
            <a:cxnSpLocks/>
            <a:stCxn id="36" idx="2"/>
            <a:endCxn id="97" idx="0"/>
          </p:cNvCxnSpPr>
          <p:nvPr/>
        </p:nvCxnSpPr>
        <p:spPr>
          <a:xfrm flipH="1">
            <a:off x="3331044" y="2562402"/>
            <a:ext cx="353279" cy="19026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0" name="Rectangle 109">
            <a:extLst>
              <a:ext uri="{FF2B5EF4-FFF2-40B4-BE49-F238E27FC236}">
                <a16:creationId xmlns:a16="http://schemas.microsoft.com/office/drawing/2014/main" id="{50867589-F564-715C-0592-1EAF0885016B}"/>
              </a:ext>
            </a:extLst>
          </p:cNvPr>
          <p:cNvSpPr/>
          <p:nvPr/>
        </p:nvSpPr>
        <p:spPr>
          <a:xfrm>
            <a:off x="8362599" y="2046253"/>
            <a:ext cx="1369222" cy="50327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Tensor Product Matrices</a:t>
            </a:r>
            <a:r>
              <a:rPr lang="en-IN" sz="1050" dirty="0">
                <a:solidFill>
                  <a:srgbClr val="FF0000"/>
                </a:solidFill>
              </a:rPr>
              <a:t> (ET: 3 min)</a:t>
            </a:r>
            <a:endParaRPr lang="en-IN" sz="1050" dirty="0">
              <a:solidFill>
                <a:schemeClr val="tx1"/>
              </a:solidFill>
            </a:endParaRPr>
          </a:p>
        </p:txBody>
      </p:sp>
      <p:cxnSp>
        <p:nvCxnSpPr>
          <p:cNvPr id="112" name="Straight Arrow Connector 111">
            <a:extLst>
              <a:ext uri="{FF2B5EF4-FFF2-40B4-BE49-F238E27FC236}">
                <a16:creationId xmlns:a16="http://schemas.microsoft.com/office/drawing/2014/main" id="{6704F2FF-8455-A03D-7502-DB8359CDFA62}"/>
              </a:ext>
            </a:extLst>
          </p:cNvPr>
          <p:cNvCxnSpPr>
            <a:cxnSpLocks/>
            <a:endCxn id="110" idx="0"/>
          </p:cNvCxnSpPr>
          <p:nvPr/>
        </p:nvCxnSpPr>
        <p:spPr>
          <a:xfrm>
            <a:off x="6282543" y="1796466"/>
            <a:ext cx="2764667" cy="2497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3" name="Rectangle 112">
            <a:extLst>
              <a:ext uri="{FF2B5EF4-FFF2-40B4-BE49-F238E27FC236}">
                <a16:creationId xmlns:a16="http://schemas.microsoft.com/office/drawing/2014/main" id="{9DBFDDA3-BE01-0C4D-76B7-A670FD87DCDA}"/>
              </a:ext>
            </a:extLst>
          </p:cNvPr>
          <p:cNvSpPr/>
          <p:nvPr/>
        </p:nvSpPr>
        <p:spPr>
          <a:xfrm>
            <a:off x="4082159" y="2752663"/>
            <a:ext cx="1006164" cy="50327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Operations with scalar</a:t>
            </a:r>
            <a:r>
              <a:rPr lang="en-IN" sz="1050" dirty="0">
                <a:solidFill>
                  <a:srgbClr val="FF0000"/>
                </a:solidFill>
              </a:rPr>
              <a:t> (ET: 3 min)</a:t>
            </a:r>
            <a:endParaRPr lang="en-IN" sz="1050" dirty="0">
              <a:solidFill>
                <a:schemeClr val="tx1"/>
              </a:solidFill>
            </a:endParaRPr>
          </a:p>
        </p:txBody>
      </p:sp>
      <p:cxnSp>
        <p:nvCxnSpPr>
          <p:cNvPr id="115" name="Straight Arrow Connector 114">
            <a:extLst>
              <a:ext uri="{FF2B5EF4-FFF2-40B4-BE49-F238E27FC236}">
                <a16:creationId xmlns:a16="http://schemas.microsoft.com/office/drawing/2014/main" id="{DCA42FFD-50AD-028F-A810-DED807293048}"/>
              </a:ext>
            </a:extLst>
          </p:cNvPr>
          <p:cNvCxnSpPr>
            <a:stCxn id="36" idx="2"/>
            <a:endCxn id="113" idx="0"/>
          </p:cNvCxnSpPr>
          <p:nvPr/>
        </p:nvCxnSpPr>
        <p:spPr>
          <a:xfrm>
            <a:off x="3684323" y="2562402"/>
            <a:ext cx="900918" cy="19026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0" name="Rectangle 119">
            <a:extLst>
              <a:ext uri="{FF2B5EF4-FFF2-40B4-BE49-F238E27FC236}">
                <a16:creationId xmlns:a16="http://schemas.microsoft.com/office/drawing/2014/main" id="{C13FF76D-B661-949E-E8D0-84C8054E42B2}"/>
              </a:ext>
            </a:extLst>
          </p:cNvPr>
          <p:cNvSpPr/>
          <p:nvPr/>
        </p:nvSpPr>
        <p:spPr>
          <a:xfrm>
            <a:off x="3846812" y="3440181"/>
            <a:ext cx="1328489" cy="3638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Background</a:t>
            </a:r>
            <a:r>
              <a:rPr lang="en-IN" sz="1050" dirty="0">
                <a:solidFill>
                  <a:srgbClr val="FF0000"/>
                </a:solidFill>
              </a:rPr>
              <a:t> (ET: 2 min)</a:t>
            </a:r>
            <a:endParaRPr lang="en-IN" sz="1050" dirty="0">
              <a:solidFill>
                <a:schemeClr val="tx1"/>
              </a:solidFill>
            </a:endParaRPr>
          </a:p>
        </p:txBody>
      </p:sp>
      <p:cxnSp>
        <p:nvCxnSpPr>
          <p:cNvPr id="122" name="Straight Arrow Connector 121">
            <a:extLst>
              <a:ext uri="{FF2B5EF4-FFF2-40B4-BE49-F238E27FC236}">
                <a16:creationId xmlns:a16="http://schemas.microsoft.com/office/drawing/2014/main" id="{A10CDA48-4E29-F7E8-C032-24D38344D4BD}"/>
              </a:ext>
            </a:extLst>
          </p:cNvPr>
          <p:cNvCxnSpPr>
            <a:cxnSpLocks/>
            <a:stCxn id="113" idx="2"/>
            <a:endCxn id="120" idx="0"/>
          </p:cNvCxnSpPr>
          <p:nvPr/>
        </p:nvCxnSpPr>
        <p:spPr>
          <a:xfrm flipH="1">
            <a:off x="4511057" y="3255933"/>
            <a:ext cx="74184" cy="1842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2" name="Rectangle 131">
            <a:extLst>
              <a:ext uri="{FF2B5EF4-FFF2-40B4-BE49-F238E27FC236}">
                <a16:creationId xmlns:a16="http://schemas.microsoft.com/office/drawing/2014/main" id="{2CF5F024-7443-12E8-DF30-8A4B5A0A1614}"/>
              </a:ext>
            </a:extLst>
          </p:cNvPr>
          <p:cNvSpPr/>
          <p:nvPr/>
        </p:nvSpPr>
        <p:spPr>
          <a:xfrm>
            <a:off x="5630753" y="2749373"/>
            <a:ext cx="1225880" cy="50327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Examples of Tensor Product</a:t>
            </a:r>
            <a:r>
              <a:rPr lang="en-IN" sz="1050" dirty="0">
                <a:solidFill>
                  <a:srgbClr val="FF0000"/>
                </a:solidFill>
              </a:rPr>
              <a:t> (ET: 3 min)</a:t>
            </a:r>
            <a:endParaRPr lang="en-IN" sz="1050" dirty="0">
              <a:solidFill>
                <a:schemeClr val="tx1"/>
              </a:solidFill>
            </a:endParaRPr>
          </a:p>
        </p:txBody>
      </p:sp>
      <p:cxnSp>
        <p:nvCxnSpPr>
          <p:cNvPr id="133" name="Straight Arrow Connector 132">
            <a:extLst>
              <a:ext uri="{FF2B5EF4-FFF2-40B4-BE49-F238E27FC236}">
                <a16:creationId xmlns:a16="http://schemas.microsoft.com/office/drawing/2014/main" id="{CC7C4504-EC03-B7B9-473B-B143A5105BED}"/>
              </a:ext>
            </a:extLst>
          </p:cNvPr>
          <p:cNvCxnSpPr>
            <a:cxnSpLocks/>
            <a:endCxn id="132" idx="0"/>
          </p:cNvCxnSpPr>
          <p:nvPr/>
        </p:nvCxnSpPr>
        <p:spPr>
          <a:xfrm flipH="1">
            <a:off x="6243693" y="2559112"/>
            <a:ext cx="353279" cy="19026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4" name="Rectangle 133">
            <a:extLst>
              <a:ext uri="{FF2B5EF4-FFF2-40B4-BE49-F238E27FC236}">
                <a16:creationId xmlns:a16="http://schemas.microsoft.com/office/drawing/2014/main" id="{7ED50731-161B-64FF-19C6-0F4E6EBB37B6}"/>
              </a:ext>
            </a:extLst>
          </p:cNvPr>
          <p:cNvSpPr/>
          <p:nvPr/>
        </p:nvSpPr>
        <p:spPr>
          <a:xfrm>
            <a:off x="6994807" y="2749373"/>
            <a:ext cx="1358465" cy="50327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Examples of Tensor Product Complex</a:t>
            </a:r>
            <a:r>
              <a:rPr lang="en-IN" sz="1050" dirty="0">
                <a:solidFill>
                  <a:srgbClr val="FF0000"/>
                </a:solidFill>
              </a:rPr>
              <a:t> (ET: 3 min)</a:t>
            </a:r>
            <a:endParaRPr lang="en-IN" sz="1050" dirty="0">
              <a:solidFill>
                <a:schemeClr val="tx1"/>
              </a:solidFill>
            </a:endParaRPr>
          </a:p>
        </p:txBody>
      </p:sp>
      <p:cxnSp>
        <p:nvCxnSpPr>
          <p:cNvPr id="135" name="Straight Arrow Connector 134">
            <a:extLst>
              <a:ext uri="{FF2B5EF4-FFF2-40B4-BE49-F238E27FC236}">
                <a16:creationId xmlns:a16="http://schemas.microsoft.com/office/drawing/2014/main" id="{509B78EE-7825-D79A-9ED6-831AB72A5401}"/>
              </a:ext>
            </a:extLst>
          </p:cNvPr>
          <p:cNvCxnSpPr>
            <a:cxnSpLocks/>
            <a:endCxn id="134" idx="0"/>
          </p:cNvCxnSpPr>
          <p:nvPr/>
        </p:nvCxnSpPr>
        <p:spPr>
          <a:xfrm>
            <a:off x="6596972" y="2559112"/>
            <a:ext cx="1077068" cy="19026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7" name="Rectangle 136">
            <a:extLst>
              <a:ext uri="{FF2B5EF4-FFF2-40B4-BE49-F238E27FC236}">
                <a16:creationId xmlns:a16="http://schemas.microsoft.com/office/drawing/2014/main" id="{01B0C34F-D478-BFBA-0EDB-CB262A7B9799}"/>
              </a:ext>
            </a:extLst>
          </p:cNvPr>
          <p:cNvSpPr/>
          <p:nvPr/>
        </p:nvSpPr>
        <p:spPr>
          <a:xfrm>
            <a:off x="5329417" y="3443834"/>
            <a:ext cx="1090110" cy="42992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Tensor Product</a:t>
            </a:r>
            <a:r>
              <a:rPr lang="en-IN" sz="1050" dirty="0">
                <a:solidFill>
                  <a:srgbClr val="FF0000"/>
                </a:solidFill>
              </a:rPr>
              <a:t> (ET: 3 min)</a:t>
            </a:r>
            <a:endParaRPr lang="en-IN" sz="1050" dirty="0">
              <a:solidFill>
                <a:schemeClr val="tx1"/>
              </a:solidFill>
            </a:endParaRPr>
          </a:p>
        </p:txBody>
      </p:sp>
      <p:cxnSp>
        <p:nvCxnSpPr>
          <p:cNvPr id="138" name="Straight Arrow Connector 137">
            <a:extLst>
              <a:ext uri="{FF2B5EF4-FFF2-40B4-BE49-F238E27FC236}">
                <a16:creationId xmlns:a16="http://schemas.microsoft.com/office/drawing/2014/main" id="{E938CAA1-25F4-E837-7426-B781D5F31615}"/>
              </a:ext>
            </a:extLst>
          </p:cNvPr>
          <p:cNvCxnSpPr>
            <a:cxnSpLocks/>
            <a:endCxn id="137" idx="0"/>
          </p:cNvCxnSpPr>
          <p:nvPr/>
        </p:nvCxnSpPr>
        <p:spPr>
          <a:xfrm flipH="1">
            <a:off x="5874472" y="3253573"/>
            <a:ext cx="421164" cy="19026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9" name="Rectangle 138">
            <a:extLst>
              <a:ext uri="{FF2B5EF4-FFF2-40B4-BE49-F238E27FC236}">
                <a16:creationId xmlns:a16="http://schemas.microsoft.com/office/drawing/2014/main" id="{9EBC1E30-58F4-BA7B-1831-177BF9DDFA88}"/>
              </a:ext>
            </a:extLst>
          </p:cNvPr>
          <p:cNvSpPr/>
          <p:nvPr/>
        </p:nvSpPr>
        <p:spPr>
          <a:xfrm>
            <a:off x="7070653" y="3470689"/>
            <a:ext cx="1144659" cy="42072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Joint Basis</a:t>
            </a:r>
            <a:r>
              <a:rPr lang="en-IN" sz="1050" dirty="0">
                <a:solidFill>
                  <a:srgbClr val="FF0000"/>
                </a:solidFill>
              </a:rPr>
              <a:t> (ET: 2 min)</a:t>
            </a:r>
            <a:endParaRPr lang="en-IN" sz="1050" dirty="0">
              <a:solidFill>
                <a:schemeClr val="tx1"/>
              </a:solidFill>
            </a:endParaRPr>
          </a:p>
        </p:txBody>
      </p:sp>
      <p:cxnSp>
        <p:nvCxnSpPr>
          <p:cNvPr id="140" name="Straight Arrow Connector 139">
            <a:extLst>
              <a:ext uri="{FF2B5EF4-FFF2-40B4-BE49-F238E27FC236}">
                <a16:creationId xmlns:a16="http://schemas.microsoft.com/office/drawing/2014/main" id="{7DDB0983-7A30-5B03-1FB8-18009C1E613E}"/>
              </a:ext>
            </a:extLst>
          </p:cNvPr>
          <p:cNvCxnSpPr>
            <a:cxnSpLocks/>
            <a:stCxn id="132" idx="2"/>
            <a:endCxn id="139" idx="0"/>
          </p:cNvCxnSpPr>
          <p:nvPr/>
        </p:nvCxnSpPr>
        <p:spPr>
          <a:xfrm>
            <a:off x="6243693" y="3252643"/>
            <a:ext cx="1399290" cy="2180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2" name="Rectangle 151">
            <a:extLst>
              <a:ext uri="{FF2B5EF4-FFF2-40B4-BE49-F238E27FC236}">
                <a16:creationId xmlns:a16="http://schemas.microsoft.com/office/drawing/2014/main" id="{CE3FF897-CA52-60B2-14D3-89011D282D86}"/>
              </a:ext>
            </a:extLst>
          </p:cNvPr>
          <p:cNvSpPr/>
          <p:nvPr/>
        </p:nvSpPr>
        <p:spPr>
          <a:xfrm>
            <a:off x="6989432" y="4079027"/>
            <a:ext cx="973436" cy="35345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Basis</a:t>
            </a:r>
            <a:r>
              <a:rPr lang="en-IN" sz="1050" dirty="0">
                <a:solidFill>
                  <a:srgbClr val="FF0000"/>
                </a:solidFill>
              </a:rPr>
              <a:t> (ET: 3 min)</a:t>
            </a:r>
            <a:endParaRPr lang="en-IN" sz="1050" dirty="0">
              <a:solidFill>
                <a:schemeClr val="tx1"/>
              </a:solidFill>
            </a:endParaRPr>
          </a:p>
        </p:txBody>
      </p:sp>
      <p:cxnSp>
        <p:nvCxnSpPr>
          <p:cNvPr id="153" name="Straight Arrow Connector 152">
            <a:extLst>
              <a:ext uri="{FF2B5EF4-FFF2-40B4-BE49-F238E27FC236}">
                <a16:creationId xmlns:a16="http://schemas.microsoft.com/office/drawing/2014/main" id="{7DE8CB4B-7EB2-36F9-EF8F-1CE420703908}"/>
              </a:ext>
            </a:extLst>
          </p:cNvPr>
          <p:cNvCxnSpPr>
            <a:cxnSpLocks/>
            <a:stCxn id="139" idx="2"/>
            <a:endCxn id="152" idx="0"/>
          </p:cNvCxnSpPr>
          <p:nvPr/>
        </p:nvCxnSpPr>
        <p:spPr>
          <a:xfrm flipH="1">
            <a:off x="7476150" y="3891413"/>
            <a:ext cx="166833" cy="18761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4" name="Rectangle 153">
            <a:extLst>
              <a:ext uri="{FF2B5EF4-FFF2-40B4-BE49-F238E27FC236}">
                <a16:creationId xmlns:a16="http://schemas.microsoft.com/office/drawing/2014/main" id="{5619C888-EE36-D8C1-2BCD-E2E5D69FD259}"/>
              </a:ext>
            </a:extLst>
          </p:cNvPr>
          <p:cNvSpPr/>
          <p:nvPr/>
        </p:nvSpPr>
        <p:spPr>
          <a:xfrm>
            <a:off x="8179711" y="4079026"/>
            <a:ext cx="1179725" cy="3638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Tensor Product</a:t>
            </a:r>
            <a:r>
              <a:rPr lang="en-IN" sz="1050" dirty="0">
                <a:solidFill>
                  <a:srgbClr val="FF0000"/>
                </a:solidFill>
              </a:rPr>
              <a:t> (ET: 3 min)</a:t>
            </a:r>
            <a:endParaRPr lang="en-IN" sz="1050" dirty="0">
              <a:solidFill>
                <a:schemeClr val="tx1"/>
              </a:solidFill>
            </a:endParaRPr>
          </a:p>
        </p:txBody>
      </p:sp>
      <p:cxnSp>
        <p:nvCxnSpPr>
          <p:cNvPr id="155" name="Straight Arrow Connector 154">
            <a:extLst>
              <a:ext uri="{FF2B5EF4-FFF2-40B4-BE49-F238E27FC236}">
                <a16:creationId xmlns:a16="http://schemas.microsoft.com/office/drawing/2014/main" id="{4FA03BAB-CA9F-3322-3ACD-AADCB5156827}"/>
              </a:ext>
            </a:extLst>
          </p:cNvPr>
          <p:cNvCxnSpPr>
            <a:cxnSpLocks/>
            <a:stCxn id="139" idx="2"/>
            <a:endCxn id="154" idx="0"/>
          </p:cNvCxnSpPr>
          <p:nvPr/>
        </p:nvCxnSpPr>
        <p:spPr>
          <a:xfrm>
            <a:off x="7642983" y="3891413"/>
            <a:ext cx="1126591" cy="1876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9" name="Rectangle 158">
            <a:extLst>
              <a:ext uri="{FF2B5EF4-FFF2-40B4-BE49-F238E27FC236}">
                <a16:creationId xmlns:a16="http://schemas.microsoft.com/office/drawing/2014/main" id="{2A9B8C61-2198-D0C6-BC5D-3D61D824003C}"/>
              </a:ext>
            </a:extLst>
          </p:cNvPr>
          <p:cNvSpPr/>
          <p:nvPr/>
        </p:nvSpPr>
        <p:spPr>
          <a:xfrm>
            <a:off x="5162030" y="4589685"/>
            <a:ext cx="2241026" cy="29678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Examples of linear </a:t>
            </a:r>
            <a:r>
              <a:rPr lang="en-IN" sz="1050" dirty="0" err="1">
                <a:solidFill>
                  <a:schemeClr val="tx1"/>
                </a:solidFill>
              </a:rPr>
              <a:t>Dp</a:t>
            </a:r>
            <a:r>
              <a:rPr lang="en-IN" sz="1050" dirty="0">
                <a:solidFill>
                  <a:schemeClr val="tx1"/>
                </a:solidFill>
              </a:rPr>
              <a:t> </a:t>
            </a:r>
            <a:r>
              <a:rPr lang="en-IN" sz="1050" dirty="0">
                <a:solidFill>
                  <a:srgbClr val="FF0000"/>
                </a:solidFill>
              </a:rPr>
              <a:t>(ET: 3 min)</a:t>
            </a:r>
            <a:endParaRPr lang="en-IN" sz="1050" dirty="0">
              <a:solidFill>
                <a:schemeClr val="tx1"/>
              </a:solidFill>
            </a:endParaRPr>
          </a:p>
        </p:txBody>
      </p:sp>
      <p:sp>
        <p:nvSpPr>
          <p:cNvPr id="160" name="Rectangle 159">
            <a:extLst>
              <a:ext uri="{FF2B5EF4-FFF2-40B4-BE49-F238E27FC236}">
                <a16:creationId xmlns:a16="http://schemas.microsoft.com/office/drawing/2014/main" id="{95E0C447-8019-E2D6-781A-19543D81F29C}"/>
              </a:ext>
            </a:extLst>
          </p:cNvPr>
          <p:cNvSpPr/>
          <p:nvPr/>
        </p:nvSpPr>
        <p:spPr>
          <a:xfrm>
            <a:off x="7488041" y="5182871"/>
            <a:ext cx="2241026" cy="29678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Complex Vector Spaces </a:t>
            </a:r>
            <a:r>
              <a:rPr lang="en-IN" sz="1050" dirty="0">
                <a:solidFill>
                  <a:srgbClr val="FF0000"/>
                </a:solidFill>
              </a:rPr>
              <a:t>(ET: 3 min)</a:t>
            </a:r>
            <a:endParaRPr lang="en-IN" sz="1050" dirty="0">
              <a:solidFill>
                <a:schemeClr val="tx1"/>
              </a:solidFill>
            </a:endParaRPr>
          </a:p>
        </p:txBody>
      </p:sp>
      <p:sp>
        <p:nvSpPr>
          <p:cNvPr id="161" name="Rectangle 160">
            <a:extLst>
              <a:ext uri="{FF2B5EF4-FFF2-40B4-BE49-F238E27FC236}">
                <a16:creationId xmlns:a16="http://schemas.microsoft.com/office/drawing/2014/main" id="{BABC263E-1086-37C9-B196-5A77C725A5D3}"/>
              </a:ext>
            </a:extLst>
          </p:cNvPr>
          <p:cNvSpPr/>
          <p:nvPr/>
        </p:nvSpPr>
        <p:spPr>
          <a:xfrm>
            <a:off x="7628729" y="4600941"/>
            <a:ext cx="1935868" cy="2939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Linear </a:t>
            </a:r>
            <a:r>
              <a:rPr lang="en-IN" sz="1050" dirty="0" err="1">
                <a:solidFill>
                  <a:schemeClr val="tx1"/>
                </a:solidFill>
              </a:rPr>
              <a:t>Dp</a:t>
            </a:r>
            <a:r>
              <a:rPr lang="en-IN" sz="1050" dirty="0">
                <a:solidFill>
                  <a:schemeClr val="tx1"/>
                </a:solidFill>
              </a:rPr>
              <a:t> and </a:t>
            </a:r>
            <a:r>
              <a:rPr lang="en-IN" sz="1050" dirty="0" err="1">
                <a:solidFill>
                  <a:schemeClr val="tx1"/>
                </a:solidFill>
              </a:rPr>
              <a:t>Indp</a:t>
            </a:r>
            <a:r>
              <a:rPr lang="en-IN" sz="1050" dirty="0">
                <a:solidFill>
                  <a:schemeClr val="tx1"/>
                </a:solidFill>
              </a:rPr>
              <a:t> </a:t>
            </a:r>
            <a:r>
              <a:rPr lang="en-IN" sz="1050" dirty="0">
                <a:solidFill>
                  <a:srgbClr val="FF0000"/>
                </a:solidFill>
              </a:rPr>
              <a:t>(ET: 3 min)</a:t>
            </a:r>
            <a:endParaRPr lang="en-IN" sz="1050" dirty="0">
              <a:solidFill>
                <a:schemeClr val="tx1"/>
              </a:solidFill>
            </a:endParaRPr>
          </a:p>
        </p:txBody>
      </p:sp>
      <p:cxnSp>
        <p:nvCxnSpPr>
          <p:cNvPr id="162" name="Straight Arrow Connector 161">
            <a:extLst>
              <a:ext uri="{FF2B5EF4-FFF2-40B4-BE49-F238E27FC236}">
                <a16:creationId xmlns:a16="http://schemas.microsoft.com/office/drawing/2014/main" id="{3F053B9E-8A07-FAD4-D815-9F6DFEA707B6}"/>
              </a:ext>
            </a:extLst>
          </p:cNvPr>
          <p:cNvCxnSpPr>
            <a:cxnSpLocks/>
            <a:stCxn id="152" idx="2"/>
            <a:endCxn id="159" idx="0"/>
          </p:cNvCxnSpPr>
          <p:nvPr/>
        </p:nvCxnSpPr>
        <p:spPr>
          <a:xfrm flipH="1">
            <a:off x="6282543" y="4432485"/>
            <a:ext cx="1193607" cy="1572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3" name="Straight Arrow Connector 162">
            <a:extLst>
              <a:ext uri="{FF2B5EF4-FFF2-40B4-BE49-F238E27FC236}">
                <a16:creationId xmlns:a16="http://schemas.microsoft.com/office/drawing/2014/main" id="{FB474FFF-4AF1-ACE6-CEEF-5432AD287CC3}"/>
              </a:ext>
            </a:extLst>
          </p:cNvPr>
          <p:cNvCxnSpPr>
            <a:cxnSpLocks/>
            <a:stCxn id="152" idx="2"/>
            <a:endCxn id="161" idx="0"/>
          </p:cNvCxnSpPr>
          <p:nvPr/>
        </p:nvCxnSpPr>
        <p:spPr>
          <a:xfrm>
            <a:off x="7476150" y="4432485"/>
            <a:ext cx="1120513" cy="1684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4" name="Straight Arrow Connector 163">
            <a:extLst>
              <a:ext uri="{FF2B5EF4-FFF2-40B4-BE49-F238E27FC236}">
                <a16:creationId xmlns:a16="http://schemas.microsoft.com/office/drawing/2014/main" id="{90EDB31D-1390-8806-D1F2-F35DEC69B5CF}"/>
              </a:ext>
            </a:extLst>
          </p:cNvPr>
          <p:cNvCxnSpPr>
            <a:cxnSpLocks/>
            <a:stCxn id="161" idx="2"/>
            <a:endCxn id="160" idx="0"/>
          </p:cNvCxnSpPr>
          <p:nvPr/>
        </p:nvCxnSpPr>
        <p:spPr>
          <a:xfrm>
            <a:off x="8596663" y="4894931"/>
            <a:ext cx="11891" cy="2879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7" name="Rectangle 216">
            <a:extLst>
              <a:ext uri="{FF2B5EF4-FFF2-40B4-BE49-F238E27FC236}">
                <a16:creationId xmlns:a16="http://schemas.microsoft.com/office/drawing/2014/main" id="{29B701D1-0615-991F-37F2-8FE648D74F1A}"/>
              </a:ext>
            </a:extLst>
          </p:cNvPr>
          <p:cNvSpPr/>
          <p:nvPr/>
        </p:nvSpPr>
        <p:spPr>
          <a:xfrm>
            <a:off x="6596972" y="5802617"/>
            <a:ext cx="1548594" cy="3638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Operations of Complex Vectors</a:t>
            </a:r>
            <a:r>
              <a:rPr lang="en-IN" sz="1050" dirty="0">
                <a:solidFill>
                  <a:srgbClr val="FF0000"/>
                </a:solidFill>
              </a:rPr>
              <a:t> (ET: 3 min)</a:t>
            </a:r>
            <a:endParaRPr lang="en-IN" sz="1050" dirty="0">
              <a:solidFill>
                <a:schemeClr val="tx1"/>
              </a:solidFill>
            </a:endParaRPr>
          </a:p>
        </p:txBody>
      </p:sp>
      <p:cxnSp>
        <p:nvCxnSpPr>
          <p:cNvPr id="218" name="Straight Arrow Connector 217">
            <a:extLst>
              <a:ext uri="{FF2B5EF4-FFF2-40B4-BE49-F238E27FC236}">
                <a16:creationId xmlns:a16="http://schemas.microsoft.com/office/drawing/2014/main" id="{72AD2467-4018-36AC-4AA6-1C86BA794687}"/>
              </a:ext>
            </a:extLst>
          </p:cNvPr>
          <p:cNvCxnSpPr>
            <a:cxnSpLocks/>
            <a:stCxn id="160" idx="2"/>
            <a:endCxn id="217" idx="0"/>
          </p:cNvCxnSpPr>
          <p:nvPr/>
        </p:nvCxnSpPr>
        <p:spPr>
          <a:xfrm flipH="1">
            <a:off x="7371269" y="5479657"/>
            <a:ext cx="1237285" cy="3229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9" name="Rectangle 218">
            <a:extLst>
              <a:ext uri="{FF2B5EF4-FFF2-40B4-BE49-F238E27FC236}">
                <a16:creationId xmlns:a16="http://schemas.microsoft.com/office/drawing/2014/main" id="{8C138B39-813F-E60E-CC31-CC6002D19AF1}"/>
              </a:ext>
            </a:extLst>
          </p:cNvPr>
          <p:cNvSpPr/>
          <p:nvPr/>
        </p:nvSpPr>
        <p:spPr>
          <a:xfrm>
            <a:off x="8238909" y="5802617"/>
            <a:ext cx="1179725" cy="3638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Operations with scalar</a:t>
            </a:r>
            <a:r>
              <a:rPr lang="en-IN" sz="1050" dirty="0">
                <a:solidFill>
                  <a:srgbClr val="FF0000"/>
                </a:solidFill>
              </a:rPr>
              <a:t> (ET: 3 min)</a:t>
            </a:r>
            <a:endParaRPr lang="en-IN" sz="1050" dirty="0">
              <a:solidFill>
                <a:schemeClr val="tx1"/>
              </a:solidFill>
            </a:endParaRPr>
          </a:p>
        </p:txBody>
      </p:sp>
      <p:cxnSp>
        <p:nvCxnSpPr>
          <p:cNvPr id="220" name="Straight Arrow Connector 219">
            <a:extLst>
              <a:ext uri="{FF2B5EF4-FFF2-40B4-BE49-F238E27FC236}">
                <a16:creationId xmlns:a16="http://schemas.microsoft.com/office/drawing/2014/main" id="{5AD9D73A-294B-0B15-A815-64C0786FE3FB}"/>
              </a:ext>
            </a:extLst>
          </p:cNvPr>
          <p:cNvCxnSpPr>
            <a:cxnSpLocks/>
            <a:stCxn id="160" idx="2"/>
            <a:endCxn id="219" idx="0"/>
          </p:cNvCxnSpPr>
          <p:nvPr/>
        </p:nvCxnSpPr>
        <p:spPr>
          <a:xfrm>
            <a:off x="8608554" y="5479657"/>
            <a:ext cx="220218" cy="3229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1" name="Rectangle 220">
            <a:extLst>
              <a:ext uri="{FF2B5EF4-FFF2-40B4-BE49-F238E27FC236}">
                <a16:creationId xmlns:a16="http://schemas.microsoft.com/office/drawing/2014/main" id="{3633FE9F-6182-C8F7-CD2E-99D8741B7729}"/>
              </a:ext>
            </a:extLst>
          </p:cNvPr>
          <p:cNvSpPr/>
          <p:nvPr/>
        </p:nvSpPr>
        <p:spPr>
          <a:xfrm>
            <a:off x="9616274" y="5767597"/>
            <a:ext cx="1179725" cy="3638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Additive Inverse</a:t>
            </a:r>
            <a:r>
              <a:rPr lang="en-IN" sz="1050" dirty="0">
                <a:solidFill>
                  <a:srgbClr val="FF0000"/>
                </a:solidFill>
              </a:rPr>
              <a:t> (ET: 2 min)</a:t>
            </a:r>
            <a:endParaRPr lang="en-IN" sz="1050" dirty="0">
              <a:solidFill>
                <a:schemeClr val="tx1"/>
              </a:solidFill>
            </a:endParaRPr>
          </a:p>
        </p:txBody>
      </p:sp>
      <p:cxnSp>
        <p:nvCxnSpPr>
          <p:cNvPr id="223" name="Straight Arrow Connector 222">
            <a:extLst>
              <a:ext uri="{FF2B5EF4-FFF2-40B4-BE49-F238E27FC236}">
                <a16:creationId xmlns:a16="http://schemas.microsoft.com/office/drawing/2014/main" id="{9A7F0C53-18BA-3A5D-D253-1CF3AF415ED9}"/>
              </a:ext>
            </a:extLst>
          </p:cNvPr>
          <p:cNvCxnSpPr>
            <a:stCxn id="160" idx="2"/>
            <a:endCxn id="221" idx="0"/>
          </p:cNvCxnSpPr>
          <p:nvPr/>
        </p:nvCxnSpPr>
        <p:spPr>
          <a:xfrm>
            <a:off x="8608554" y="5479657"/>
            <a:ext cx="1597583" cy="2879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4" name="Rectangle 223">
            <a:extLst>
              <a:ext uri="{FF2B5EF4-FFF2-40B4-BE49-F238E27FC236}">
                <a16:creationId xmlns:a16="http://schemas.microsoft.com/office/drawing/2014/main" id="{7E5299CE-D1B9-3A11-5149-8BC7F250610C}"/>
              </a:ext>
            </a:extLst>
          </p:cNvPr>
          <p:cNvSpPr/>
          <p:nvPr/>
        </p:nvSpPr>
        <p:spPr>
          <a:xfrm>
            <a:off x="946832" y="1996536"/>
            <a:ext cx="11088714" cy="617323"/>
          </a:xfrm>
          <a:prstGeom prst="rect">
            <a:avLst/>
          </a:prstGeom>
          <a:noFill/>
          <a:ln>
            <a:solidFill>
              <a:srgbClr val="00B05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5" name="Rectangle 224">
            <a:extLst>
              <a:ext uri="{FF2B5EF4-FFF2-40B4-BE49-F238E27FC236}">
                <a16:creationId xmlns:a16="http://schemas.microsoft.com/office/drawing/2014/main" id="{8896242E-D13C-3640-989E-215D5F4A3FFF}"/>
              </a:ext>
            </a:extLst>
          </p:cNvPr>
          <p:cNvSpPr/>
          <p:nvPr/>
        </p:nvSpPr>
        <p:spPr>
          <a:xfrm>
            <a:off x="946832" y="2724703"/>
            <a:ext cx="11088714" cy="640217"/>
          </a:xfrm>
          <a:prstGeom prst="rect">
            <a:avLst/>
          </a:prstGeom>
          <a:noFill/>
          <a:ln>
            <a:solidFill>
              <a:srgbClr val="00B05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EA4FC26F-055B-8694-DB5E-1186D28E9ADF}"/>
              </a:ext>
            </a:extLst>
          </p:cNvPr>
          <p:cNvSpPr txBox="1"/>
          <p:nvPr/>
        </p:nvSpPr>
        <p:spPr>
          <a:xfrm>
            <a:off x="9651277" y="223874"/>
            <a:ext cx="2141997" cy="369332"/>
          </a:xfrm>
          <a:prstGeom prst="rect">
            <a:avLst/>
          </a:prstGeom>
          <a:noFill/>
        </p:spPr>
        <p:txBody>
          <a:bodyPr wrap="none" rtlCol="0">
            <a:spAutoFit/>
          </a:bodyPr>
          <a:lstStyle/>
          <a:p>
            <a:r>
              <a:rPr lang="en-IN" dirty="0"/>
              <a:t> Other sample trees</a:t>
            </a:r>
            <a:endParaRPr lang="en-IN" dirty="0">
              <a:solidFill>
                <a:srgbClr val="FF0000"/>
              </a:solidFill>
            </a:endParaRPr>
          </a:p>
        </p:txBody>
      </p:sp>
    </p:spTree>
    <p:extLst>
      <p:ext uri="{BB962C8B-B14F-4D97-AF65-F5344CB8AC3E}">
        <p14:creationId xmlns:p14="http://schemas.microsoft.com/office/powerpoint/2010/main" val="2732371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465BE1D6-CF55-C62C-38AE-718CE29C2907}"/>
              </a:ext>
            </a:extLst>
          </p:cNvPr>
          <p:cNvSpPr/>
          <p:nvPr/>
        </p:nvSpPr>
        <p:spPr>
          <a:xfrm>
            <a:off x="983797" y="621459"/>
            <a:ext cx="3420253" cy="52620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2">
                    <a:lumMod val="75000"/>
                    <a:lumOff val="25000"/>
                  </a:schemeClr>
                </a:solidFill>
              </a:rPr>
              <a:t>Learning Outcome: </a:t>
            </a:r>
            <a:r>
              <a:rPr lang="en-IN" sz="1100" dirty="0">
                <a:solidFill>
                  <a:srgbClr val="FF0000"/>
                </a:solidFill>
              </a:rPr>
              <a:t>To perform basic operations in complex Vector Space</a:t>
            </a:r>
          </a:p>
        </p:txBody>
      </p:sp>
      <p:sp>
        <p:nvSpPr>
          <p:cNvPr id="5" name="Rectangle 4">
            <a:extLst>
              <a:ext uri="{FF2B5EF4-FFF2-40B4-BE49-F238E27FC236}">
                <a16:creationId xmlns:a16="http://schemas.microsoft.com/office/drawing/2014/main" id="{F7B90018-D952-47B3-BC2C-799EFB000AD9}"/>
              </a:ext>
            </a:extLst>
          </p:cNvPr>
          <p:cNvSpPr/>
          <p:nvPr/>
        </p:nvSpPr>
        <p:spPr>
          <a:xfrm>
            <a:off x="1049111" y="1642188"/>
            <a:ext cx="1582122" cy="3638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Operations of complex Vectors </a:t>
            </a:r>
            <a:r>
              <a:rPr lang="en-IN" sz="1050" dirty="0">
                <a:solidFill>
                  <a:srgbClr val="FF0000"/>
                </a:solidFill>
              </a:rPr>
              <a:t>(ET: 3 min)</a:t>
            </a:r>
          </a:p>
        </p:txBody>
      </p:sp>
      <p:sp>
        <p:nvSpPr>
          <p:cNvPr id="6" name="Rectangle 5">
            <a:extLst>
              <a:ext uri="{FF2B5EF4-FFF2-40B4-BE49-F238E27FC236}">
                <a16:creationId xmlns:a16="http://schemas.microsoft.com/office/drawing/2014/main" id="{37FFF7FE-2D01-ADA5-21E8-75CFA0FA92B7}"/>
              </a:ext>
            </a:extLst>
          </p:cNvPr>
          <p:cNvSpPr/>
          <p:nvPr/>
        </p:nvSpPr>
        <p:spPr>
          <a:xfrm>
            <a:off x="3114286" y="1642188"/>
            <a:ext cx="1582122" cy="3638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Operations with </a:t>
            </a:r>
            <a:r>
              <a:rPr lang="en-IN" sz="1050">
                <a:solidFill>
                  <a:schemeClr val="tx1"/>
                </a:solidFill>
              </a:rPr>
              <a:t>a scalar</a:t>
            </a:r>
            <a:r>
              <a:rPr lang="en-IN" sz="1050">
                <a:solidFill>
                  <a:srgbClr val="FF0000"/>
                </a:solidFill>
              </a:rPr>
              <a:t> (ET: 3 min)</a:t>
            </a:r>
            <a:endParaRPr lang="en-IN" sz="1050" dirty="0">
              <a:solidFill>
                <a:schemeClr val="tx1"/>
              </a:solidFill>
            </a:endParaRPr>
          </a:p>
        </p:txBody>
      </p:sp>
      <p:sp>
        <p:nvSpPr>
          <p:cNvPr id="7" name="Rectangle 6">
            <a:extLst>
              <a:ext uri="{FF2B5EF4-FFF2-40B4-BE49-F238E27FC236}">
                <a16:creationId xmlns:a16="http://schemas.microsoft.com/office/drawing/2014/main" id="{765E18F5-41E3-A4E0-26D8-ED4E637612BF}"/>
              </a:ext>
            </a:extLst>
          </p:cNvPr>
          <p:cNvSpPr/>
          <p:nvPr/>
        </p:nvSpPr>
        <p:spPr>
          <a:xfrm>
            <a:off x="1049111" y="2429069"/>
            <a:ext cx="1582122" cy="3638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Complex Vector Space background</a:t>
            </a:r>
            <a:r>
              <a:rPr lang="en-IN" sz="1050" dirty="0">
                <a:solidFill>
                  <a:srgbClr val="FF0000"/>
                </a:solidFill>
              </a:rPr>
              <a:t> (ET: 2 min)</a:t>
            </a:r>
            <a:endParaRPr lang="en-IN" sz="1050" dirty="0">
              <a:solidFill>
                <a:schemeClr val="tx1"/>
              </a:solidFill>
            </a:endParaRPr>
          </a:p>
        </p:txBody>
      </p:sp>
      <p:sp>
        <p:nvSpPr>
          <p:cNvPr id="8" name="Rectangle 7">
            <a:extLst>
              <a:ext uri="{FF2B5EF4-FFF2-40B4-BE49-F238E27FC236}">
                <a16:creationId xmlns:a16="http://schemas.microsoft.com/office/drawing/2014/main" id="{E00A4AF2-41DB-9F8E-4CA9-E83241BD5411}"/>
              </a:ext>
            </a:extLst>
          </p:cNvPr>
          <p:cNvSpPr/>
          <p:nvPr/>
        </p:nvSpPr>
        <p:spPr>
          <a:xfrm>
            <a:off x="3114286" y="2429069"/>
            <a:ext cx="1582122" cy="3638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Complex Vector Space background</a:t>
            </a:r>
            <a:r>
              <a:rPr lang="en-IN" sz="1050" dirty="0">
                <a:solidFill>
                  <a:srgbClr val="FF0000"/>
                </a:solidFill>
              </a:rPr>
              <a:t> </a:t>
            </a:r>
            <a:endParaRPr lang="en-IN" sz="1050" dirty="0">
              <a:solidFill>
                <a:schemeClr val="tx1"/>
              </a:solidFill>
            </a:endParaRPr>
          </a:p>
        </p:txBody>
      </p:sp>
      <p:sp>
        <p:nvSpPr>
          <p:cNvPr id="9" name="Rectangle 8">
            <a:extLst>
              <a:ext uri="{FF2B5EF4-FFF2-40B4-BE49-F238E27FC236}">
                <a16:creationId xmlns:a16="http://schemas.microsoft.com/office/drawing/2014/main" id="{C3075497-AD57-E777-ADE3-6521B1328CB9}"/>
              </a:ext>
            </a:extLst>
          </p:cNvPr>
          <p:cNvSpPr/>
          <p:nvPr/>
        </p:nvSpPr>
        <p:spPr>
          <a:xfrm>
            <a:off x="1037156" y="3215950"/>
            <a:ext cx="1582122" cy="3638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Complex Numbers</a:t>
            </a:r>
            <a:r>
              <a:rPr lang="en-IN" sz="1050" dirty="0">
                <a:solidFill>
                  <a:srgbClr val="FF0000"/>
                </a:solidFill>
              </a:rPr>
              <a:t> (ET: 5 min)</a:t>
            </a:r>
            <a:endParaRPr lang="en-IN" sz="1050" dirty="0">
              <a:solidFill>
                <a:schemeClr val="tx1"/>
              </a:solidFill>
            </a:endParaRPr>
          </a:p>
        </p:txBody>
      </p:sp>
      <p:sp>
        <p:nvSpPr>
          <p:cNvPr id="10" name="Rectangle 9">
            <a:extLst>
              <a:ext uri="{FF2B5EF4-FFF2-40B4-BE49-F238E27FC236}">
                <a16:creationId xmlns:a16="http://schemas.microsoft.com/office/drawing/2014/main" id="{28C1E0B6-EDAD-7567-17CF-1E0A2B0871F0}"/>
              </a:ext>
            </a:extLst>
          </p:cNvPr>
          <p:cNvSpPr/>
          <p:nvPr/>
        </p:nvSpPr>
        <p:spPr>
          <a:xfrm>
            <a:off x="1049111" y="3892418"/>
            <a:ext cx="1582122" cy="3638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Imaginary Numbers</a:t>
            </a:r>
            <a:r>
              <a:rPr lang="en-IN" sz="1050" dirty="0">
                <a:solidFill>
                  <a:srgbClr val="FF0000"/>
                </a:solidFill>
              </a:rPr>
              <a:t> (ET: 5 min)</a:t>
            </a:r>
            <a:endParaRPr lang="en-IN" sz="1050" dirty="0">
              <a:solidFill>
                <a:schemeClr val="tx1"/>
              </a:solidFill>
            </a:endParaRPr>
          </a:p>
        </p:txBody>
      </p:sp>
      <p:sp>
        <p:nvSpPr>
          <p:cNvPr id="11" name="Rectangle 10">
            <a:extLst>
              <a:ext uri="{FF2B5EF4-FFF2-40B4-BE49-F238E27FC236}">
                <a16:creationId xmlns:a16="http://schemas.microsoft.com/office/drawing/2014/main" id="{ABA48FA9-0481-E631-8F1B-7BDE18F8A8DD}"/>
              </a:ext>
            </a:extLst>
          </p:cNvPr>
          <p:cNvSpPr/>
          <p:nvPr/>
        </p:nvSpPr>
        <p:spPr>
          <a:xfrm>
            <a:off x="1037156" y="4679299"/>
            <a:ext cx="1582122" cy="3638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Real</a:t>
            </a:r>
            <a:r>
              <a:rPr lang="en-IN" sz="1050" dirty="0">
                <a:solidFill>
                  <a:srgbClr val="FF0000"/>
                </a:solidFill>
              </a:rPr>
              <a:t> </a:t>
            </a:r>
            <a:r>
              <a:rPr lang="en-IN" sz="1050" dirty="0">
                <a:solidFill>
                  <a:schemeClr val="tx1"/>
                </a:solidFill>
              </a:rPr>
              <a:t>Numbers</a:t>
            </a:r>
            <a:r>
              <a:rPr lang="en-IN" sz="1050" dirty="0">
                <a:solidFill>
                  <a:srgbClr val="FF0000"/>
                </a:solidFill>
              </a:rPr>
              <a:t> (ET: 5 min)</a:t>
            </a:r>
            <a:endParaRPr lang="en-IN" sz="1050" dirty="0">
              <a:solidFill>
                <a:schemeClr val="tx1"/>
              </a:solidFill>
            </a:endParaRPr>
          </a:p>
        </p:txBody>
      </p:sp>
      <p:cxnSp>
        <p:nvCxnSpPr>
          <p:cNvPr id="12" name="Straight Arrow Connector 11">
            <a:extLst>
              <a:ext uri="{FF2B5EF4-FFF2-40B4-BE49-F238E27FC236}">
                <a16:creationId xmlns:a16="http://schemas.microsoft.com/office/drawing/2014/main" id="{DF786932-BCA7-85D2-96DB-0379144ECE8A}"/>
              </a:ext>
            </a:extLst>
          </p:cNvPr>
          <p:cNvCxnSpPr>
            <a:endCxn id="5" idx="0"/>
          </p:cNvCxnSpPr>
          <p:nvPr/>
        </p:nvCxnSpPr>
        <p:spPr>
          <a:xfrm flipH="1">
            <a:off x="1840172" y="1147667"/>
            <a:ext cx="679094" cy="4945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9F0DA2C0-3DA9-F39F-F3D5-0107FB0FF524}"/>
              </a:ext>
            </a:extLst>
          </p:cNvPr>
          <p:cNvCxnSpPr>
            <a:endCxn id="6" idx="0"/>
          </p:cNvCxnSpPr>
          <p:nvPr/>
        </p:nvCxnSpPr>
        <p:spPr>
          <a:xfrm>
            <a:off x="3209731" y="1147667"/>
            <a:ext cx="695616" cy="4945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0BDFBBCC-44F1-F6D9-2D9B-7383073C0F9C}"/>
              </a:ext>
            </a:extLst>
          </p:cNvPr>
          <p:cNvCxnSpPr>
            <a:stCxn id="5" idx="2"/>
            <a:endCxn id="7" idx="0"/>
          </p:cNvCxnSpPr>
          <p:nvPr/>
        </p:nvCxnSpPr>
        <p:spPr>
          <a:xfrm>
            <a:off x="1840172" y="2006082"/>
            <a:ext cx="0" cy="4229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0484015B-6521-1E76-577C-DA4AF95187BC}"/>
              </a:ext>
            </a:extLst>
          </p:cNvPr>
          <p:cNvCxnSpPr>
            <a:stCxn id="7" idx="2"/>
            <a:endCxn id="9" idx="0"/>
          </p:cNvCxnSpPr>
          <p:nvPr/>
        </p:nvCxnSpPr>
        <p:spPr>
          <a:xfrm flipH="1">
            <a:off x="1828217" y="2792963"/>
            <a:ext cx="11955" cy="4229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A1FACCBD-09DA-6B85-10C5-9DA7D143E72D}"/>
              </a:ext>
            </a:extLst>
          </p:cNvPr>
          <p:cNvCxnSpPr>
            <a:stCxn id="9" idx="2"/>
            <a:endCxn id="10" idx="0"/>
          </p:cNvCxnSpPr>
          <p:nvPr/>
        </p:nvCxnSpPr>
        <p:spPr>
          <a:xfrm>
            <a:off x="1828217" y="3579844"/>
            <a:ext cx="11955" cy="31257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060A17EA-88C8-3468-FBA8-1E1225C9C02F}"/>
              </a:ext>
            </a:extLst>
          </p:cNvPr>
          <p:cNvCxnSpPr>
            <a:stCxn id="10" idx="2"/>
            <a:endCxn id="11" idx="0"/>
          </p:cNvCxnSpPr>
          <p:nvPr/>
        </p:nvCxnSpPr>
        <p:spPr>
          <a:xfrm flipH="1">
            <a:off x="1828217" y="4256312"/>
            <a:ext cx="11955" cy="4229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E7C9BF44-E247-B3D7-9F21-7CBFC7B7B9B7}"/>
              </a:ext>
            </a:extLst>
          </p:cNvPr>
          <p:cNvCxnSpPr>
            <a:stCxn id="6" idx="2"/>
            <a:endCxn id="8" idx="0"/>
          </p:cNvCxnSpPr>
          <p:nvPr/>
        </p:nvCxnSpPr>
        <p:spPr>
          <a:xfrm>
            <a:off x="3905347" y="2006082"/>
            <a:ext cx="0" cy="4229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Rectangle 18">
            <a:extLst>
              <a:ext uri="{FF2B5EF4-FFF2-40B4-BE49-F238E27FC236}">
                <a16:creationId xmlns:a16="http://schemas.microsoft.com/office/drawing/2014/main" id="{6CFA4451-B6E9-8509-B718-E0A73F6FAEFF}"/>
              </a:ext>
            </a:extLst>
          </p:cNvPr>
          <p:cNvSpPr/>
          <p:nvPr/>
        </p:nvSpPr>
        <p:spPr>
          <a:xfrm>
            <a:off x="382555" y="1460240"/>
            <a:ext cx="6941976" cy="708155"/>
          </a:xfrm>
          <a:prstGeom prst="rect">
            <a:avLst/>
          </a:prstGeom>
          <a:noFill/>
          <a:ln>
            <a:solidFill>
              <a:srgbClr val="00B05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3BB2C452-E333-AFDF-FBF4-EF02FB31E583}"/>
              </a:ext>
            </a:extLst>
          </p:cNvPr>
          <p:cNvSpPr/>
          <p:nvPr/>
        </p:nvSpPr>
        <p:spPr>
          <a:xfrm>
            <a:off x="4889253" y="1509713"/>
            <a:ext cx="2491261" cy="62884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accent1">
                    <a:lumMod val="60000"/>
                    <a:lumOff val="40000"/>
                  </a:schemeClr>
                </a:solidFill>
              </a:rPr>
              <a:t>Mandatory cells to complete the learning outcome</a:t>
            </a:r>
          </a:p>
        </p:txBody>
      </p:sp>
      <p:sp>
        <p:nvSpPr>
          <p:cNvPr id="21" name="Rectangle 20">
            <a:extLst>
              <a:ext uri="{FF2B5EF4-FFF2-40B4-BE49-F238E27FC236}">
                <a16:creationId xmlns:a16="http://schemas.microsoft.com/office/drawing/2014/main" id="{36327652-FA81-86D9-45FA-5C7A89F2D47B}"/>
              </a:ext>
            </a:extLst>
          </p:cNvPr>
          <p:cNvSpPr/>
          <p:nvPr/>
        </p:nvSpPr>
        <p:spPr>
          <a:xfrm>
            <a:off x="382555" y="2293489"/>
            <a:ext cx="6941976" cy="628844"/>
          </a:xfrm>
          <a:prstGeom prst="rect">
            <a:avLst/>
          </a:prstGeom>
          <a:noFill/>
          <a:ln>
            <a:solidFill>
              <a:srgbClr val="00B05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4F2F7AF7-E00E-2D20-B59E-F73D45F2C185}"/>
              </a:ext>
            </a:extLst>
          </p:cNvPr>
          <p:cNvSpPr/>
          <p:nvPr/>
        </p:nvSpPr>
        <p:spPr>
          <a:xfrm>
            <a:off x="4850370" y="2397344"/>
            <a:ext cx="2270348" cy="42298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accent1">
                    <a:lumMod val="60000"/>
                    <a:lumOff val="40000"/>
                  </a:schemeClr>
                </a:solidFill>
              </a:rPr>
              <a:t>Level 1 Dependency cells</a:t>
            </a:r>
          </a:p>
        </p:txBody>
      </p:sp>
      <p:sp>
        <p:nvSpPr>
          <p:cNvPr id="23" name="Rectangle 22">
            <a:extLst>
              <a:ext uri="{FF2B5EF4-FFF2-40B4-BE49-F238E27FC236}">
                <a16:creationId xmlns:a16="http://schemas.microsoft.com/office/drawing/2014/main" id="{295C88A8-EA8D-59F2-C21E-5A5FCD1AEE60}"/>
              </a:ext>
            </a:extLst>
          </p:cNvPr>
          <p:cNvSpPr/>
          <p:nvPr/>
        </p:nvSpPr>
        <p:spPr>
          <a:xfrm>
            <a:off x="2819310" y="3076575"/>
            <a:ext cx="1726160" cy="50327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accent1">
                    <a:lumMod val="60000"/>
                    <a:lumOff val="40000"/>
                  </a:schemeClr>
                </a:solidFill>
              </a:rPr>
              <a:t>Level 2 Dependency Cells</a:t>
            </a:r>
          </a:p>
        </p:txBody>
      </p:sp>
      <p:sp>
        <p:nvSpPr>
          <p:cNvPr id="24" name="Rectangle 23">
            <a:extLst>
              <a:ext uri="{FF2B5EF4-FFF2-40B4-BE49-F238E27FC236}">
                <a16:creationId xmlns:a16="http://schemas.microsoft.com/office/drawing/2014/main" id="{F89907F1-63C8-DA97-906C-63C6FA6CC823}"/>
              </a:ext>
            </a:extLst>
          </p:cNvPr>
          <p:cNvSpPr/>
          <p:nvPr/>
        </p:nvSpPr>
        <p:spPr>
          <a:xfrm>
            <a:off x="2819310" y="3734087"/>
            <a:ext cx="1726160" cy="50327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accent1">
                    <a:lumMod val="60000"/>
                    <a:lumOff val="40000"/>
                  </a:schemeClr>
                </a:solidFill>
              </a:rPr>
              <a:t>Level 3 Dependency Cells</a:t>
            </a:r>
          </a:p>
        </p:txBody>
      </p:sp>
      <p:sp>
        <p:nvSpPr>
          <p:cNvPr id="25" name="Rectangle 24">
            <a:extLst>
              <a:ext uri="{FF2B5EF4-FFF2-40B4-BE49-F238E27FC236}">
                <a16:creationId xmlns:a16="http://schemas.microsoft.com/office/drawing/2014/main" id="{2F479780-AD3E-0D18-142C-2F44CF89AFEA}"/>
              </a:ext>
            </a:extLst>
          </p:cNvPr>
          <p:cNvSpPr/>
          <p:nvPr/>
        </p:nvSpPr>
        <p:spPr>
          <a:xfrm>
            <a:off x="2777808" y="4609611"/>
            <a:ext cx="1726160" cy="50327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accent1">
                    <a:lumMod val="60000"/>
                    <a:lumOff val="40000"/>
                  </a:schemeClr>
                </a:solidFill>
              </a:rPr>
              <a:t>Level 4 Dependency Cells</a:t>
            </a:r>
          </a:p>
        </p:txBody>
      </p:sp>
      <p:sp>
        <p:nvSpPr>
          <p:cNvPr id="2" name="TextBox 1">
            <a:extLst>
              <a:ext uri="{FF2B5EF4-FFF2-40B4-BE49-F238E27FC236}">
                <a16:creationId xmlns:a16="http://schemas.microsoft.com/office/drawing/2014/main" id="{F4B09EB6-7492-9998-D0D4-2DC0135002A7}"/>
              </a:ext>
            </a:extLst>
          </p:cNvPr>
          <p:cNvSpPr txBox="1"/>
          <p:nvPr/>
        </p:nvSpPr>
        <p:spPr>
          <a:xfrm>
            <a:off x="9651277" y="223874"/>
            <a:ext cx="2141997" cy="369332"/>
          </a:xfrm>
          <a:prstGeom prst="rect">
            <a:avLst/>
          </a:prstGeom>
          <a:noFill/>
        </p:spPr>
        <p:txBody>
          <a:bodyPr wrap="none" rtlCol="0">
            <a:spAutoFit/>
          </a:bodyPr>
          <a:lstStyle/>
          <a:p>
            <a:r>
              <a:rPr lang="en-IN" dirty="0"/>
              <a:t> Other sample trees</a:t>
            </a:r>
            <a:endParaRPr lang="en-IN" dirty="0">
              <a:solidFill>
                <a:srgbClr val="FF0000"/>
              </a:solidFill>
            </a:endParaRPr>
          </a:p>
        </p:txBody>
      </p:sp>
    </p:spTree>
    <p:extLst>
      <p:ext uri="{BB962C8B-B14F-4D97-AF65-F5344CB8AC3E}">
        <p14:creationId xmlns:p14="http://schemas.microsoft.com/office/powerpoint/2010/main" val="33801850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5907</TotalTime>
  <Words>1629</Words>
  <Application>Microsoft Office PowerPoint</Application>
  <PresentationFormat>Widescreen</PresentationFormat>
  <Paragraphs>261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Aptos Display</vt:lpstr>
      <vt:lpstr>Arial</vt:lpstr>
      <vt:lpstr>var(--jp-code-font-family)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Puja Anumula</dc:creator>
  <cp:lastModifiedBy>Krishna Puja Anumula</cp:lastModifiedBy>
  <cp:revision>12</cp:revision>
  <dcterms:created xsi:type="dcterms:W3CDTF">2024-03-22T10:29:53Z</dcterms:created>
  <dcterms:modified xsi:type="dcterms:W3CDTF">2024-05-06T18:03:16Z</dcterms:modified>
</cp:coreProperties>
</file>