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3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2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9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3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0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0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8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3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3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0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6" name="Picture 15" descr="Colorful patterns on the sky">
            <a:extLst>
              <a:ext uri="{FF2B5EF4-FFF2-40B4-BE49-F238E27FC236}">
                <a16:creationId xmlns:a16="http://schemas.microsoft.com/office/drawing/2014/main" id="{4F6B815E-71F0-AD31-BF99-02DF2E4466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8" b="101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Frame 16">
            <a:extLst>
              <a:ext uri="{FF2B5EF4-FFF2-40B4-BE49-F238E27FC236}">
                <a16:creationId xmlns:a16="http://schemas.microsoft.com/office/drawing/2014/main" id="{DFB50CC3-4500-CE6E-D973-98A5BAC48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88" y="166301"/>
            <a:ext cx="12003024" cy="524524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ED827-A000-CB37-2576-6B6885913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1580"/>
            <a:ext cx="819643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4400" dirty="0"/>
              <a:t>Krish Lakshmi Narayanan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5F433-2016-CA7A-484D-E9898BC82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503" y="5731580"/>
            <a:ext cx="3392781" cy="960120"/>
          </a:xfrm>
        </p:spPr>
        <p:txBody>
          <a:bodyPr anchor="ctr">
            <a:normAutofit/>
          </a:bodyPr>
          <a:lstStyle/>
          <a:p>
            <a:pPr algn="r"/>
            <a:r>
              <a:rPr lang="en-US" sz="1900" dirty="0"/>
              <a:t>Final Project Oral Presentation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625970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4394-E262-592A-0FC9-A7501208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 err="1">
                <a:effectLst/>
                <a:latin typeface="fkGrotesk"/>
              </a:rPr>
              <a:t>XGBoost</a:t>
            </a:r>
            <a:r>
              <a:rPr lang="en-IN" i="0" dirty="0">
                <a:effectLst/>
                <a:latin typeface="fkGrotesk"/>
              </a:rPr>
              <a:t>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7F343-FB8F-5A51-8F07-2D219C2F2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210119"/>
            <a:ext cx="11155680" cy="3767328"/>
          </a:xfrm>
        </p:spPr>
        <p:txBody>
          <a:bodyPr>
            <a:normAutofit/>
          </a:bodyPr>
          <a:lstStyle/>
          <a:p>
            <a:r>
              <a:rPr lang="en-US" sz="2400" dirty="0"/>
              <a:t>We setup the base model using the </a:t>
            </a:r>
            <a:r>
              <a:rPr lang="en-US" sz="2400" b="1" dirty="0"/>
              <a:t>formula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IN" sz="2400" dirty="0"/>
              <a:t>log(salary) ~ team + </a:t>
            </a:r>
            <a:r>
              <a:rPr lang="en-IN" sz="2400" dirty="0" err="1"/>
              <a:t>toi</a:t>
            </a:r>
            <a:r>
              <a:rPr lang="en-IN" sz="2400" dirty="0"/>
              <a:t> + </a:t>
            </a:r>
            <a:r>
              <a:rPr lang="en-IN" sz="2400" dirty="0" err="1"/>
              <a:t>gp</a:t>
            </a:r>
            <a:r>
              <a:rPr lang="en-IN" sz="2400" dirty="0"/>
              <a:t> + </a:t>
            </a:r>
            <a:r>
              <a:rPr lang="en-IN" sz="2400" dirty="0" err="1"/>
              <a:t>pos</a:t>
            </a:r>
            <a:r>
              <a:rPr lang="en-IN" sz="2400" dirty="0"/>
              <a:t> + </a:t>
            </a:r>
            <a:r>
              <a:rPr lang="en-IN" sz="2400" dirty="0" err="1"/>
              <a:t>nat</a:t>
            </a:r>
            <a:r>
              <a:rPr lang="en-IN" sz="2400" dirty="0"/>
              <a:t> + age + injure + day + </a:t>
            </a:r>
            <a:r>
              <a:rPr lang="en-IN" sz="2400" dirty="0" err="1"/>
              <a:t>is_weekend</a:t>
            </a:r>
            <a:r>
              <a:rPr lang="en-IN" sz="2400" dirty="0"/>
              <a:t> + </a:t>
            </a:r>
            <a:r>
              <a:rPr lang="en-IN" sz="2400" dirty="0" err="1"/>
              <a:t>month_sin</a:t>
            </a:r>
            <a:r>
              <a:rPr lang="en-IN" sz="2400" dirty="0"/>
              <a:t> + </a:t>
            </a:r>
            <a:r>
              <a:rPr lang="en-IN" sz="2400" dirty="0" err="1"/>
              <a:t>month_cos</a:t>
            </a:r>
            <a:r>
              <a:rPr lang="en-IN" sz="2400" dirty="0"/>
              <a:t> + </a:t>
            </a:r>
            <a:r>
              <a:rPr lang="en-IN" sz="2400" dirty="0" err="1"/>
              <a:t>npc</a:t>
            </a:r>
            <a:r>
              <a:rPr lang="en-IN" sz="2400" dirty="0"/>
              <a:t> + </a:t>
            </a:r>
            <a:r>
              <a:rPr lang="en-IN" sz="2400" dirty="0" err="1"/>
              <a:t>pm_per_min</a:t>
            </a:r>
            <a:r>
              <a:rPr lang="en-IN" sz="2400" dirty="0"/>
              <a:t> + ppg + physicality + </a:t>
            </a:r>
            <a:r>
              <a:rPr lang="en-IN" sz="2400" dirty="0" err="1"/>
              <a:t>relCorsi_per_toi</a:t>
            </a:r>
            <a:endParaRPr lang="en-IN" sz="2400" dirty="0"/>
          </a:p>
          <a:p>
            <a:r>
              <a:rPr lang="en-US" sz="2400" dirty="0"/>
              <a:t>We perform a grid-search using </a:t>
            </a:r>
            <a:r>
              <a:rPr lang="en-US" sz="2400" b="1" dirty="0"/>
              <a:t>cross-validation</a:t>
            </a:r>
            <a:r>
              <a:rPr lang="en-US" sz="2400" dirty="0"/>
              <a:t> to </a:t>
            </a:r>
            <a:r>
              <a:rPr lang="en-US" sz="2400" dirty="0" err="1"/>
              <a:t>hypertune</a:t>
            </a:r>
            <a:r>
              <a:rPr lang="en-US" sz="2400" dirty="0"/>
              <a:t> the parameters and fit the next model</a:t>
            </a:r>
          </a:p>
          <a:p>
            <a:r>
              <a:rPr lang="en-US" sz="2400" b="1" i="0" dirty="0">
                <a:effectLst/>
                <a:latin typeface="fkGroteskNeue"/>
              </a:rPr>
              <a:t>Feature Selection Process</a:t>
            </a:r>
            <a:r>
              <a:rPr lang="en-US" sz="2400" b="0" i="0" dirty="0">
                <a:effectLst/>
                <a:latin typeface="fkGroteskNeue"/>
              </a:rPr>
              <a:t>:</a:t>
            </a:r>
          </a:p>
          <a:p>
            <a:pPr lvl="1"/>
            <a:r>
              <a:rPr lang="en-US" sz="2000" b="0" i="0" dirty="0">
                <a:effectLst/>
                <a:latin typeface="fkGroteskNeue"/>
              </a:rPr>
              <a:t>Features with importance &gt; 0 were retained for the final model</a:t>
            </a:r>
          </a:p>
        </p:txBody>
      </p:sp>
    </p:spTree>
    <p:extLst>
      <p:ext uri="{BB962C8B-B14F-4D97-AF65-F5344CB8AC3E}">
        <p14:creationId xmlns:p14="http://schemas.microsoft.com/office/powerpoint/2010/main" val="17400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A0BA-3C15-C31A-36BE-B791BF27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Variates importance Final Model</a:t>
            </a:r>
            <a:endParaRPr lang="en-IN" dirty="0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1559FF4-6C20-5869-9FCA-C53D11CF9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23855" y="3276599"/>
            <a:ext cx="2424545" cy="242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Content Placeholder 9" descr="A graph with a number of text&#10;&#10;AI-generated content may be incorrect.">
            <a:extLst>
              <a:ext uri="{FF2B5EF4-FFF2-40B4-BE49-F238E27FC236}">
                <a16:creationId xmlns:a16="http://schemas.microsoft.com/office/drawing/2014/main" id="{8204A19F-1D63-41D6-2344-3EE58C19F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436" y="1618673"/>
            <a:ext cx="9545782" cy="482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43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9FFD-F545-D4C6-8BB3-B6D754A0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9BA86-ED31-44F0-867C-FF01E59F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Final model </a:t>
            </a:r>
            <a:r>
              <a:rPr lang="en-US" sz="2400" b="1" dirty="0"/>
              <a:t>Performance metrics</a:t>
            </a:r>
            <a:r>
              <a:rPr lang="en-US" sz="2400" dirty="0"/>
              <a:t>:</a:t>
            </a:r>
          </a:p>
          <a:p>
            <a:pPr lvl="1"/>
            <a:r>
              <a:rPr lang="en-US" sz="2000" b="1" dirty="0"/>
              <a:t>Training set RMLSE</a:t>
            </a:r>
            <a:r>
              <a:rPr lang="en-US" sz="2000" dirty="0"/>
              <a:t>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b="1" dirty="0"/>
              <a:t>Test set RMLSE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0.29589 (from Kaggle)</a:t>
            </a:r>
            <a:br>
              <a:rPr lang="en-US" sz="2000" dirty="0"/>
            </a:br>
            <a:endParaRPr lang="en-IN" sz="20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BBDB1-DE22-606F-3CF9-01673F242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19" y="3470565"/>
            <a:ext cx="11155681" cy="53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46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5F017D-797F-FECA-CE4F-D3AEF972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56" y="3065625"/>
            <a:ext cx="11155680" cy="146304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73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23C1-5969-DE0D-6986-6BB30378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39372-0F87-EB89-ED38-DE582A6D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386881"/>
            <a:ext cx="11155680" cy="3767328"/>
          </a:xfrm>
        </p:spPr>
        <p:txBody>
          <a:bodyPr/>
          <a:lstStyle/>
          <a:p>
            <a:r>
              <a:rPr lang="en-US" sz="2400" b="1" i="0" dirty="0">
                <a:effectLst/>
                <a:latin typeface="fkGroteskNeue"/>
              </a:rPr>
              <a:t>Objective</a:t>
            </a:r>
            <a:r>
              <a:rPr lang="en-US" sz="2400" b="0" i="0" dirty="0">
                <a:effectLst/>
                <a:latin typeface="fkGroteskNeue"/>
              </a:rPr>
              <a:t>: Build a machine learning model to predict salaries based on various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fkGroteskNeue"/>
              </a:rPr>
              <a:t>Approach</a:t>
            </a:r>
            <a:r>
              <a:rPr lang="en-IN" sz="2400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fkGroteskNeue"/>
              </a:rPr>
              <a:t>Preprocessing data to remove outliers and handle categorical variables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fkGroteskNeue"/>
              </a:rPr>
              <a:t>Feature engineering to create meaningful new variables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fkGroteskNeue"/>
              </a:rPr>
              <a:t>Model selection and tuning using methods like GBM, Random Forests, and </a:t>
            </a:r>
            <a:r>
              <a:rPr lang="en-IN" sz="2000" b="0" i="0" dirty="0" err="1">
                <a:effectLst/>
                <a:latin typeface="fkGroteskNeue"/>
              </a:rPr>
              <a:t>XGBoost</a:t>
            </a:r>
            <a:endParaRPr lang="en-IN" sz="20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fkGroteskNeue"/>
              </a:rPr>
              <a:t>Outcome</a:t>
            </a:r>
            <a:r>
              <a:rPr lang="en-IN" sz="2400" b="0" i="0" dirty="0">
                <a:effectLst/>
                <a:latin typeface="fkGroteskNeue"/>
              </a:rPr>
              <a:t>: The final </a:t>
            </a:r>
            <a:r>
              <a:rPr lang="en-IN" sz="2400" b="0" i="0" dirty="0" err="1">
                <a:effectLst/>
                <a:latin typeface="fkGroteskNeue"/>
              </a:rPr>
              <a:t>XGBoost</a:t>
            </a:r>
            <a:r>
              <a:rPr lang="en-IN" sz="2400" b="0" i="0" dirty="0">
                <a:effectLst/>
                <a:latin typeface="fkGroteskNeue"/>
              </a:rPr>
              <a:t> model achieved optimal performance based on RMLSE metrics.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9E48-26BA-1812-BDA1-73D942BC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fkGrotesk"/>
              </a:rPr>
              <a:t>Preprocessing &amp; </a:t>
            </a:r>
            <a:r>
              <a:rPr lang="en-IN" i="0" dirty="0" err="1">
                <a:effectLst/>
                <a:latin typeface="fkGrotesk"/>
              </a:rPr>
              <a:t>Transfomation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A4255-587B-C19C-5C8A-2525FD37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357383"/>
            <a:ext cx="11155680" cy="376732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Preprocessing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Removed outliers in the salary variable using statistical methods (e.g., Cook's Distance).</a:t>
            </a:r>
          </a:p>
          <a:p>
            <a:pPr lvl="1"/>
            <a:r>
              <a:rPr lang="en-US" sz="2000" dirty="0"/>
              <a:t>Converted categorical variables to factors for modeling purposes.</a:t>
            </a:r>
          </a:p>
          <a:p>
            <a:pPr lvl="1"/>
            <a:r>
              <a:rPr lang="en-US" sz="2000" dirty="0"/>
              <a:t>Transformed date variables into usable formats (e.g., year, month, day).</a:t>
            </a:r>
          </a:p>
          <a:p>
            <a:pPr lvl="1"/>
            <a:r>
              <a:rPr lang="en-US" sz="2000" dirty="0"/>
              <a:t>Circular Encoding of month variate</a:t>
            </a:r>
          </a:p>
          <a:p>
            <a:r>
              <a:rPr lang="en-US" sz="2400" b="0" i="0" dirty="0">
                <a:effectLst/>
                <a:latin typeface="fkGroteskNeue"/>
              </a:rPr>
              <a:t>Applied </a:t>
            </a:r>
            <a:r>
              <a:rPr lang="en-US" sz="2400" b="1" i="0" dirty="0">
                <a:effectLst/>
                <a:latin typeface="fkGroteskNeue"/>
              </a:rPr>
              <a:t>log transformation </a:t>
            </a:r>
            <a:r>
              <a:rPr lang="en-US" sz="2400" b="0" i="0" dirty="0">
                <a:effectLst/>
                <a:latin typeface="fkGroteskNeue"/>
              </a:rPr>
              <a:t>to the salary variable to reduce skewness and normalize data distribution</a:t>
            </a:r>
          </a:p>
          <a:p>
            <a:pPr lvl="1"/>
            <a:r>
              <a:rPr lang="en-US" sz="2000" dirty="0"/>
              <a:t>Benefits of Log Transformation:</a:t>
            </a:r>
          </a:p>
          <a:p>
            <a:pPr lvl="2"/>
            <a:r>
              <a:rPr lang="en-US" sz="1800" dirty="0"/>
              <a:t>Handled large variations in salary values.</a:t>
            </a:r>
          </a:p>
          <a:p>
            <a:pPr lvl="2"/>
            <a:r>
              <a:rPr lang="en-US" sz="1800" dirty="0"/>
              <a:t>Improved model accuracy by stabilizing variance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4024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DB37-DE42-5C3E-29CE-E5BFAA1E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EE4A7-23F2-C72E-28B9-09CFD695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Created </a:t>
            </a:r>
            <a:r>
              <a:rPr lang="en-US" sz="2400" b="1" dirty="0"/>
              <a:t>new features </a:t>
            </a:r>
            <a:r>
              <a:rPr lang="en-US" sz="2400" dirty="0"/>
              <a:t>from existing data:</a:t>
            </a:r>
          </a:p>
          <a:p>
            <a:pPr lvl="1"/>
            <a:r>
              <a:rPr lang="en-IN" sz="2000" b="1" dirty="0"/>
              <a:t>Date-Based Variables</a:t>
            </a:r>
            <a:r>
              <a:rPr lang="en-IN" sz="2000" dirty="0"/>
              <a:t>: </a:t>
            </a:r>
            <a:r>
              <a:rPr lang="en-US" sz="2000" b="0" i="0" dirty="0">
                <a:effectLst/>
                <a:latin typeface="fkGroteskNeue"/>
              </a:rPr>
              <a:t>Year, month, day, </a:t>
            </a:r>
            <a:r>
              <a:rPr lang="en-US" sz="2000" b="0" i="0" dirty="0" err="1">
                <a:effectLst/>
                <a:latin typeface="fkGroteskNeue"/>
              </a:rPr>
              <a:t>day_of_week</a:t>
            </a:r>
            <a:r>
              <a:rPr lang="en-US" sz="2000" b="0" i="0" dirty="0">
                <a:effectLst/>
                <a:latin typeface="fkGroteskNeue"/>
              </a:rPr>
              <a:t>, </a:t>
            </a:r>
            <a:r>
              <a:rPr lang="en-US" sz="2000" b="0" i="0" dirty="0" err="1">
                <a:effectLst/>
                <a:latin typeface="fkGroteskNeue"/>
              </a:rPr>
              <a:t>is_weekend</a:t>
            </a:r>
            <a:endParaRPr lang="en-US" sz="2000" b="0" i="0" dirty="0">
              <a:effectLst/>
              <a:latin typeface="fkGroteskNeue"/>
            </a:endParaRPr>
          </a:p>
          <a:p>
            <a:pPr lvl="1"/>
            <a:r>
              <a:rPr lang="en-US" sz="2000" b="1" dirty="0"/>
              <a:t>Cyclical encoding: </a:t>
            </a:r>
            <a:r>
              <a:rPr lang="en-US" sz="2000" dirty="0">
                <a:latin typeface="fkGroteskNeue"/>
              </a:rPr>
              <a:t>captured periodicity using </a:t>
            </a:r>
            <a:r>
              <a:rPr lang="en-US" sz="2000" dirty="0" err="1">
                <a:latin typeface="fkGroteskNeue"/>
              </a:rPr>
              <a:t>month_sin</a:t>
            </a:r>
            <a:r>
              <a:rPr lang="en-US" sz="2000" dirty="0">
                <a:latin typeface="fkGroteskNeue"/>
              </a:rPr>
              <a:t>, </a:t>
            </a:r>
            <a:r>
              <a:rPr lang="en-US" sz="2000" dirty="0" err="1">
                <a:latin typeface="fkGroteskNeue"/>
              </a:rPr>
              <a:t>month_cos</a:t>
            </a:r>
            <a:endParaRPr lang="en-US" sz="2000" dirty="0">
              <a:latin typeface="fkGroteskNeue"/>
            </a:endParaRPr>
          </a:p>
          <a:p>
            <a:pPr lvl="1"/>
            <a:r>
              <a:rPr lang="en-US" sz="2000" b="1" dirty="0"/>
              <a:t>Hockey performance metrics</a:t>
            </a:r>
            <a:r>
              <a:rPr lang="en-US" sz="2000" dirty="0">
                <a:latin typeface="fkGroteskNeue"/>
              </a:rPr>
              <a:t>: Net possession control, Plus-Minus per Minute, Points per Game, </a:t>
            </a:r>
            <a:r>
              <a:rPr lang="en-US" sz="2000" dirty="0" err="1">
                <a:latin typeface="fkGroteskNeue"/>
              </a:rPr>
              <a:t>Physcality</a:t>
            </a:r>
            <a:r>
              <a:rPr lang="en-US" sz="2000" dirty="0">
                <a:latin typeface="fkGroteskNeue"/>
              </a:rPr>
              <a:t>, Relative Corsi per Time on Ice</a:t>
            </a:r>
            <a:endParaRPr lang="en-US" sz="2000" b="0" i="0" dirty="0">
              <a:effectLst/>
              <a:latin typeface="fkGroteskNeue"/>
            </a:endParaRPr>
          </a:p>
          <a:p>
            <a:r>
              <a:rPr lang="en-IN" sz="2400" dirty="0"/>
              <a:t>Additionally, based on </a:t>
            </a:r>
            <a:r>
              <a:rPr lang="en-IN" sz="2400" b="1" dirty="0"/>
              <a:t>Multicollinearity</a:t>
            </a:r>
            <a:r>
              <a:rPr lang="en-IN" sz="2400" dirty="0"/>
              <a:t>, features with high GVIF values were dropped so that there was no feature that had a VIF of more than 2</a:t>
            </a:r>
          </a:p>
        </p:txBody>
      </p:sp>
    </p:spTree>
    <p:extLst>
      <p:ext uri="{BB962C8B-B14F-4D97-AF65-F5344CB8AC3E}">
        <p14:creationId xmlns:p14="http://schemas.microsoft.com/office/powerpoint/2010/main" val="149847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D744-DFC7-4B1A-58B2-EC2A9A8B1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D76D-19FC-287C-C131-B76418631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Final Model</a:t>
            </a:r>
            <a:r>
              <a:rPr lang="en-US" sz="2400" dirty="0"/>
              <a:t>: </a:t>
            </a:r>
            <a:r>
              <a:rPr lang="en-US" sz="2400" dirty="0" err="1"/>
              <a:t>XGBoost</a:t>
            </a:r>
            <a:endParaRPr lang="en-US" sz="2400" dirty="0"/>
          </a:p>
          <a:p>
            <a:r>
              <a:rPr lang="en-US" sz="2400" b="1" dirty="0"/>
              <a:t>Formula used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IN" sz="2400" dirty="0"/>
              <a:t>log(salary) ~ team + </a:t>
            </a:r>
            <a:r>
              <a:rPr lang="en-IN" sz="2400" dirty="0" err="1"/>
              <a:t>toi</a:t>
            </a:r>
            <a:r>
              <a:rPr lang="en-IN" sz="2400" dirty="0"/>
              <a:t> + </a:t>
            </a:r>
            <a:r>
              <a:rPr lang="en-IN" sz="2400" dirty="0" err="1"/>
              <a:t>gp</a:t>
            </a:r>
            <a:r>
              <a:rPr lang="en-IN" sz="2400" dirty="0"/>
              <a:t> + </a:t>
            </a:r>
            <a:r>
              <a:rPr lang="en-IN" sz="2400" dirty="0" err="1"/>
              <a:t>pos</a:t>
            </a:r>
            <a:r>
              <a:rPr lang="en-IN" sz="2400" dirty="0"/>
              <a:t> + </a:t>
            </a:r>
            <a:r>
              <a:rPr lang="en-IN" sz="2400" dirty="0" err="1"/>
              <a:t>nat</a:t>
            </a:r>
            <a:r>
              <a:rPr lang="en-IN" sz="2400" dirty="0"/>
              <a:t> + age + injure + day + </a:t>
            </a:r>
            <a:r>
              <a:rPr lang="en-IN" sz="2400" dirty="0" err="1"/>
              <a:t>is_weekend</a:t>
            </a:r>
            <a:r>
              <a:rPr lang="en-IN" sz="2400" dirty="0"/>
              <a:t> + </a:t>
            </a:r>
            <a:r>
              <a:rPr lang="en-IN" sz="2400" dirty="0" err="1"/>
              <a:t>month_sin</a:t>
            </a:r>
            <a:r>
              <a:rPr lang="en-IN" sz="2400" dirty="0"/>
              <a:t> + </a:t>
            </a:r>
            <a:r>
              <a:rPr lang="en-IN" sz="2400" dirty="0" err="1"/>
              <a:t>month_cos</a:t>
            </a:r>
            <a:r>
              <a:rPr lang="en-IN" sz="2400" dirty="0"/>
              <a:t> + </a:t>
            </a:r>
            <a:r>
              <a:rPr lang="en-IN" sz="2400" dirty="0" err="1"/>
              <a:t>npc</a:t>
            </a:r>
            <a:r>
              <a:rPr lang="en-IN" sz="2400" dirty="0"/>
              <a:t> + </a:t>
            </a:r>
            <a:r>
              <a:rPr lang="en-IN" sz="2400" dirty="0" err="1"/>
              <a:t>pm_per_min</a:t>
            </a:r>
            <a:r>
              <a:rPr lang="en-IN" sz="2400" dirty="0"/>
              <a:t> + ppg + physicality + </a:t>
            </a:r>
            <a:r>
              <a:rPr lang="en-IN" sz="2400" dirty="0" err="1"/>
              <a:t>relCorsi_per_toi</a:t>
            </a:r>
            <a:endParaRPr lang="en-IN" sz="2400" dirty="0"/>
          </a:p>
          <a:p>
            <a:r>
              <a:rPr lang="en-IN" sz="2400" b="1" dirty="0"/>
              <a:t>Feature selection</a:t>
            </a:r>
            <a:r>
              <a:rPr lang="en-IN" sz="2400" dirty="0"/>
              <a:t>: Features with importance &gt; 0 were retained for the final model</a:t>
            </a:r>
          </a:p>
        </p:txBody>
      </p:sp>
    </p:spTree>
    <p:extLst>
      <p:ext uri="{BB962C8B-B14F-4D97-AF65-F5344CB8AC3E}">
        <p14:creationId xmlns:p14="http://schemas.microsoft.com/office/powerpoint/2010/main" val="121183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4C44-63C5-EE89-1C3E-3A8032ED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A67B-0987-2F23-1C68-E9A5C698D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Explored Methods:</a:t>
            </a:r>
          </a:p>
          <a:p>
            <a:pPr lvl="1"/>
            <a:r>
              <a:rPr lang="en-US" dirty="0"/>
              <a:t>Gradient Boosting (GBM)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Boosted Trees (Course notes)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(Final Choice)</a:t>
            </a:r>
          </a:p>
          <a:p>
            <a:r>
              <a:rPr lang="en-US" b="1" dirty="0"/>
              <a:t>Model Selection Criteria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Lowest Root Mean Log Squared Error (RMLSE) on test samples</a:t>
            </a:r>
          </a:p>
          <a:p>
            <a:pPr lvl="1"/>
            <a:r>
              <a:rPr lang="en-US" dirty="0"/>
              <a:t>Training sample RMLSE to assess Model fit</a:t>
            </a:r>
          </a:p>
          <a:p>
            <a:r>
              <a:rPr lang="en-US" b="1" dirty="0"/>
              <a:t>Cross-validation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Used Grid-search for hyperparameter tuning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19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CE71-3ADC-8B14-9372-9B79178F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 Model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1B09-A984-C188-EC34-5D8879D1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Gradient Boosting Model (GBM):</a:t>
            </a:r>
          </a:p>
          <a:p>
            <a:pPr lvl="1"/>
            <a:r>
              <a:rPr lang="en-US" sz="2000" dirty="0"/>
              <a:t>Cross-validation was performed to tune parameters like shrinkage, number of trees, and bag fractions.</a:t>
            </a:r>
            <a:endParaRPr lang="en-IN" sz="2000" dirty="0"/>
          </a:p>
          <a:p>
            <a:r>
              <a:rPr lang="en-US" sz="2400" b="1" i="0" dirty="0">
                <a:effectLst/>
                <a:latin typeface="fkGroteskNeue"/>
              </a:rPr>
              <a:t>Feature Selection: </a:t>
            </a:r>
            <a:r>
              <a:rPr lang="en-US" sz="2400" b="0" i="0" dirty="0">
                <a:effectLst/>
                <a:latin typeface="fkGroteskNeue"/>
              </a:rPr>
              <a:t>Models were built with varying numbers of features (e.g., top 3, top 5, top 7).</a:t>
            </a:r>
          </a:p>
          <a:p>
            <a:r>
              <a:rPr lang="en-US" sz="2400" b="1" i="0" dirty="0">
                <a:effectLst/>
                <a:latin typeface="fkGroteskNeue"/>
              </a:rPr>
              <a:t>Evaluation Metrics: </a:t>
            </a:r>
            <a:r>
              <a:rPr lang="en-US" sz="2400" b="0" i="0" dirty="0">
                <a:effectLst/>
                <a:latin typeface="fkGroteskNeue"/>
              </a:rPr>
              <a:t>Cross-validation error was minimized for optimal parameter selection</a:t>
            </a:r>
          </a:p>
          <a:p>
            <a:r>
              <a:rPr lang="en-US" sz="2400" b="1" dirty="0">
                <a:latin typeface="fkGroteskNeue"/>
              </a:rPr>
              <a:t>Reiteration</a:t>
            </a:r>
            <a:r>
              <a:rPr lang="en-US" sz="2400" dirty="0">
                <a:latin typeface="fkGroteskNeue"/>
              </a:rPr>
              <a:t> of the above steps were done to fine tune and select the model with the optimal 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3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2DFE-2918-167A-987C-AA8E456C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 Development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56EB-3D3F-9284-3527-80EF46BE7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Cross-validation</a:t>
            </a:r>
            <a:r>
              <a:rPr lang="en-US" sz="2000" dirty="0"/>
              <a:t> was performed to determine the optimal number of features (</a:t>
            </a:r>
            <a:r>
              <a:rPr lang="en-US" sz="2000" dirty="0" err="1"/>
              <a:t>n.var</a:t>
            </a:r>
            <a:r>
              <a:rPr lang="en-US" sz="2000" dirty="0"/>
              <a:t>) for minimizing error.</a:t>
            </a:r>
          </a:p>
          <a:p>
            <a:endParaRPr lang="en-US" sz="2000" dirty="0"/>
          </a:p>
          <a:p>
            <a:r>
              <a:rPr lang="en-US" sz="2000" dirty="0"/>
              <a:t>Top features were </a:t>
            </a:r>
            <a:r>
              <a:rPr lang="en-US" sz="2000" b="1" dirty="0"/>
              <a:t>selected iteratively</a:t>
            </a:r>
            <a:r>
              <a:rPr lang="en-US" sz="2000" dirty="0"/>
              <a:t>, and models were rebuilt with reduced feature sets:</a:t>
            </a:r>
          </a:p>
          <a:p>
            <a:pPr lvl="1"/>
            <a:r>
              <a:rPr lang="en-US" sz="1800" dirty="0"/>
              <a:t>Features like </a:t>
            </a:r>
            <a:r>
              <a:rPr lang="en-US" sz="1800" dirty="0" err="1"/>
              <a:t>toi</a:t>
            </a:r>
            <a:r>
              <a:rPr lang="en-US" sz="1800" dirty="0"/>
              <a:t>, ppg, </a:t>
            </a:r>
            <a:r>
              <a:rPr lang="en-US" sz="1800" dirty="0" err="1"/>
              <a:t>gp</a:t>
            </a:r>
            <a:r>
              <a:rPr lang="en-US" sz="1800" dirty="0"/>
              <a:t>, and </a:t>
            </a:r>
            <a:r>
              <a:rPr lang="en-US" sz="1800" dirty="0" err="1"/>
              <a:t>nat</a:t>
            </a:r>
            <a:r>
              <a:rPr lang="en-US" sz="1800" dirty="0"/>
              <a:t> were consistently ranked high in importance</a:t>
            </a:r>
          </a:p>
          <a:p>
            <a:pPr lvl="1"/>
            <a:endParaRPr lang="en-US" sz="2000" dirty="0"/>
          </a:p>
          <a:p>
            <a:r>
              <a:rPr lang="en-US" sz="2000" dirty="0"/>
              <a:t>Random Forest models were </a:t>
            </a:r>
            <a:r>
              <a:rPr lang="en-US" sz="2000" b="1" dirty="0"/>
              <a:t>evaluated using cross-validation error </a:t>
            </a:r>
            <a:r>
              <a:rPr lang="en-US" sz="2000" dirty="0"/>
              <a:t>and feature importance metrics and </a:t>
            </a:r>
            <a:r>
              <a:rPr lang="en-US" sz="2000" b="1" dirty="0"/>
              <a:t>RMLSE of training and testing </a:t>
            </a:r>
            <a:r>
              <a:rPr lang="en-US" sz="2000" dirty="0"/>
              <a:t>samples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32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DAE7-8A94-BBDD-A986-2C5B575B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dirty="0">
                <a:effectLst/>
                <a:latin typeface="fkGrotesk"/>
              </a:rPr>
              <a:t>Boosted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9D91-696A-3C7E-C2D4-46A2B6E0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Boosting Methodology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Boosting was used to iteratively improve predictions by fitting residuals from previous models</a:t>
            </a:r>
          </a:p>
          <a:p>
            <a:r>
              <a:rPr lang="en-US" sz="2000" b="1" dirty="0"/>
              <a:t>Boosting function </a:t>
            </a:r>
            <a:r>
              <a:rPr lang="en-US" sz="2000" dirty="0"/>
              <a:t>was implemented using residual updates using the custom function in the course notes:</a:t>
            </a:r>
          </a:p>
          <a:p>
            <a:pPr lvl="1"/>
            <a:r>
              <a:rPr lang="en-US" sz="1800" dirty="0"/>
              <a:t>Trees were sequentially added with a learning rate (lam) of 0.01 and up to 1,000 iterations</a:t>
            </a:r>
          </a:p>
          <a:p>
            <a:r>
              <a:rPr lang="en-US" sz="2000" dirty="0"/>
              <a:t>Boosted models were again </a:t>
            </a:r>
            <a:r>
              <a:rPr lang="en-US" sz="2000" b="1" dirty="0"/>
              <a:t>evaluated</a:t>
            </a:r>
            <a:r>
              <a:rPr lang="en-US" sz="2000" dirty="0"/>
              <a:t> based on RMSE of the testing set and the fit on the training dataset was also evaluated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02437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721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Bierstadt</vt:lpstr>
      <vt:lpstr>fkGrotesk</vt:lpstr>
      <vt:lpstr>fkGroteskNeue</vt:lpstr>
      <vt:lpstr>GestaltVTI</vt:lpstr>
      <vt:lpstr>Krish Lakshmi Narayanan</vt:lpstr>
      <vt:lpstr>Summary</vt:lpstr>
      <vt:lpstr>Preprocessing &amp; Transfomation</vt:lpstr>
      <vt:lpstr>Feature Engineering</vt:lpstr>
      <vt:lpstr>Model Overview</vt:lpstr>
      <vt:lpstr>Model Building Process</vt:lpstr>
      <vt:lpstr>GBM Model Development</vt:lpstr>
      <vt:lpstr>Random Forest Model Development</vt:lpstr>
      <vt:lpstr>Boosted Models</vt:lpstr>
      <vt:lpstr>XGBoost Model</vt:lpstr>
      <vt:lpstr>Variates importance Final Model</vt:lpstr>
      <vt:lpstr>Final Model Evaluation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 Lakshmi Narayanan Lakshmi Narayanan</dc:creator>
  <cp:lastModifiedBy>Krish Lakshmi Narayanan Lakshmi Narayanan</cp:lastModifiedBy>
  <cp:revision>1</cp:revision>
  <dcterms:created xsi:type="dcterms:W3CDTF">2025-04-11T20:37:36Z</dcterms:created>
  <dcterms:modified xsi:type="dcterms:W3CDTF">2025-04-12T04:58:08Z</dcterms:modified>
</cp:coreProperties>
</file>