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8CE8567-5B8C-4C5F-B34A-9C9150293BA8}"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024EF-6953-46BF-8E0A-F9EE40B1B203}" type="slidenum">
              <a:rPr lang="en-IN" smtClean="0"/>
              <a:t>‹#›</a:t>
            </a:fld>
            <a:endParaRPr lang="en-IN"/>
          </a:p>
        </p:txBody>
      </p:sp>
    </p:spTree>
    <p:extLst>
      <p:ext uri="{BB962C8B-B14F-4D97-AF65-F5344CB8AC3E}">
        <p14:creationId xmlns:p14="http://schemas.microsoft.com/office/powerpoint/2010/main" val="3656817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CE8567-5B8C-4C5F-B34A-9C9150293BA8}"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024EF-6953-46BF-8E0A-F9EE40B1B203}" type="slidenum">
              <a:rPr lang="en-IN" smtClean="0"/>
              <a:t>‹#›</a:t>
            </a:fld>
            <a:endParaRPr lang="en-IN"/>
          </a:p>
        </p:txBody>
      </p:sp>
    </p:spTree>
    <p:extLst>
      <p:ext uri="{BB962C8B-B14F-4D97-AF65-F5344CB8AC3E}">
        <p14:creationId xmlns:p14="http://schemas.microsoft.com/office/powerpoint/2010/main" val="341895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CE8567-5B8C-4C5F-B34A-9C9150293BA8}"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024EF-6953-46BF-8E0A-F9EE40B1B203}" type="slidenum">
              <a:rPr lang="en-IN" smtClean="0"/>
              <a:t>‹#›</a:t>
            </a:fld>
            <a:endParaRPr lang="en-IN"/>
          </a:p>
        </p:txBody>
      </p:sp>
    </p:spTree>
    <p:extLst>
      <p:ext uri="{BB962C8B-B14F-4D97-AF65-F5344CB8AC3E}">
        <p14:creationId xmlns:p14="http://schemas.microsoft.com/office/powerpoint/2010/main" val="144783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CE8567-5B8C-4C5F-B34A-9C9150293BA8}"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024EF-6953-46BF-8E0A-F9EE40B1B203}" type="slidenum">
              <a:rPr lang="en-IN" smtClean="0"/>
              <a:t>‹#›</a:t>
            </a:fld>
            <a:endParaRPr lang="en-IN"/>
          </a:p>
        </p:txBody>
      </p:sp>
    </p:spTree>
    <p:extLst>
      <p:ext uri="{BB962C8B-B14F-4D97-AF65-F5344CB8AC3E}">
        <p14:creationId xmlns:p14="http://schemas.microsoft.com/office/powerpoint/2010/main" val="1688682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CE8567-5B8C-4C5F-B34A-9C9150293BA8}"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024EF-6953-46BF-8E0A-F9EE40B1B203}" type="slidenum">
              <a:rPr lang="en-IN" smtClean="0"/>
              <a:t>‹#›</a:t>
            </a:fld>
            <a:endParaRPr lang="en-IN"/>
          </a:p>
        </p:txBody>
      </p:sp>
    </p:spTree>
    <p:extLst>
      <p:ext uri="{BB962C8B-B14F-4D97-AF65-F5344CB8AC3E}">
        <p14:creationId xmlns:p14="http://schemas.microsoft.com/office/powerpoint/2010/main" val="168125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8CE8567-5B8C-4C5F-B34A-9C9150293BA8}"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024EF-6953-46BF-8E0A-F9EE40B1B203}" type="slidenum">
              <a:rPr lang="en-IN" smtClean="0"/>
              <a:t>‹#›</a:t>
            </a:fld>
            <a:endParaRPr lang="en-IN"/>
          </a:p>
        </p:txBody>
      </p:sp>
    </p:spTree>
    <p:extLst>
      <p:ext uri="{BB962C8B-B14F-4D97-AF65-F5344CB8AC3E}">
        <p14:creationId xmlns:p14="http://schemas.microsoft.com/office/powerpoint/2010/main" val="417048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CE8567-5B8C-4C5F-B34A-9C9150293BA8}" type="datetimeFigureOut">
              <a:rPr lang="en-IN" smtClean="0"/>
              <a:t>29-09-2023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1024EF-6953-46BF-8E0A-F9EE40B1B203}" type="slidenum">
              <a:rPr lang="en-IN" smtClean="0"/>
              <a:t>‹#›</a:t>
            </a:fld>
            <a:endParaRPr lang="en-IN"/>
          </a:p>
        </p:txBody>
      </p:sp>
    </p:spTree>
    <p:extLst>
      <p:ext uri="{BB962C8B-B14F-4D97-AF65-F5344CB8AC3E}">
        <p14:creationId xmlns:p14="http://schemas.microsoft.com/office/powerpoint/2010/main" val="386649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8CE8567-5B8C-4C5F-B34A-9C9150293BA8}"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1024EF-6953-46BF-8E0A-F9EE40B1B203}" type="slidenum">
              <a:rPr lang="en-IN" smtClean="0"/>
              <a:t>‹#›</a:t>
            </a:fld>
            <a:endParaRPr lang="en-IN"/>
          </a:p>
        </p:txBody>
      </p:sp>
    </p:spTree>
    <p:extLst>
      <p:ext uri="{BB962C8B-B14F-4D97-AF65-F5344CB8AC3E}">
        <p14:creationId xmlns:p14="http://schemas.microsoft.com/office/powerpoint/2010/main" val="120936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E8567-5B8C-4C5F-B34A-9C9150293BA8}" type="datetimeFigureOut">
              <a:rPr lang="en-IN" smtClean="0"/>
              <a:t>29-09-2023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1024EF-6953-46BF-8E0A-F9EE40B1B203}" type="slidenum">
              <a:rPr lang="en-IN" smtClean="0"/>
              <a:t>‹#›</a:t>
            </a:fld>
            <a:endParaRPr lang="en-IN"/>
          </a:p>
        </p:txBody>
      </p:sp>
    </p:spTree>
    <p:extLst>
      <p:ext uri="{BB962C8B-B14F-4D97-AF65-F5344CB8AC3E}">
        <p14:creationId xmlns:p14="http://schemas.microsoft.com/office/powerpoint/2010/main" val="419246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E8567-5B8C-4C5F-B34A-9C9150293BA8}"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024EF-6953-46BF-8E0A-F9EE40B1B203}" type="slidenum">
              <a:rPr lang="en-IN" smtClean="0"/>
              <a:t>‹#›</a:t>
            </a:fld>
            <a:endParaRPr lang="en-IN"/>
          </a:p>
        </p:txBody>
      </p:sp>
    </p:spTree>
    <p:extLst>
      <p:ext uri="{BB962C8B-B14F-4D97-AF65-F5344CB8AC3E}">
        <p14:creationId xmlns:p14="http://schemas.microsoft.com/office/powerpoint/2010/main" val="213207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E8567-5B8C-4C5F-B34A-9C9150293BA8}"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024EF-6953-46BF-8E0A-F9EE40B1B203}" type="slidenum">
              <a:rPr lang="en-IN" smtClean="0"/>
              <a:t>‹#›</a:t>
            </a:fld>
            <a:endParaRPr lang="en-IN"/>
          </a:p>
        </p:txBody>
      </p:sp>
    </p:spTree>
    <p:extLst>
      <p:ext uri="{BB962C8B-B14F-4D97-AF65-F5344CB8AC3E}">
        <p14:creationId xmlns:p14="http://schemas.microsoft.com/office/powerpoint/2010/main" val="118039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E8567-5B8C-4C5F-B34A-9C9150293BA8}" type="datetimeFigureOut">
              <a:rPr lang="en-IN" smtClean="0"/>
              <a:t>29-09-2023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024EF-6953-46BF-8E0A-F9EE40B1B203}" type="slidenum">
              <a:rPr lang="en-IN" smtClean="0"/>
              <a:t>‹#›</a:t>
            </a:fld>
            <a:endParaRPr lang="en-IN"/>
          </a:p>
        </p:txBody>
      </p:sp>
    </p:spTree>
    <p:extLst>
      <p:ext uri="{BB962C8B-B14F-4D97-AF65-F5344CB8AC3E}">
        <p14:creationId xmlns:p14="http://schemas.microsoft.com/office/powerpoint/2010/main" val="284395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87549" y="1896894"/>
            <a:ext cx="12013660" cy="2585323"/>
          </a:xfrm>
          <a:prstGeom prst="rect">
            <a:avLst/>
          </a:prstGeom>
          <a:noFill/>
        </p:spPr>
        <p:txBody>
          <a:bodyPr wrap="square" rtlCol="0">
            <a:spAutoFit/>
          </a:bodyPr>
          <a:lstStyle/>
          <a:p>
            <a:pPr algn="ctr"/>
            <a:r>
              <a:rPr lang="en-US" sz="5400" b="1" dirty="0" smtClean="0">
                <a:solidFill>
                  <a:schemeClr val="accent2"/>
                </a:solidFill>
                <a:latin typeface="Calisto MT" panose="02040603050505030304" pitchFamily="18" charset="0"/>
              </a:rPr>
              <a:t>PERSONAL BLOG </a:t>
            </a:r>
          </a:p>
          <a:p>
            <a:pPr algn="ctr"/>
            <a:r>
              <a:rPr lang="en-US" sz="5400" b="1" dirty="0" smtClean="0">
                <a:solidFill>
                  <a:schemeClr val="accent2"/>
                </a:solidFill>
                <a:latin typeface="Calisto MT" panose="02040603050505030304" pitchFamily="18" charset="0"/>
              </a:rPr>
              <a:t>ON</a:t>
            </a:r>
          </a:p>
          <a:p>
            <a:pPr algn="ctr"/>
            <a:r>
              <a:rPr lang="en-US" sz="5400" b="1" dirty="0" smtClean="0">
                <a:solidFill>
                  <a:schemeClr val="accent2"/>
                </a:solidFill>
                <a:latin typeface="Calisto MT" panose="02040603050505030304" pitchFamily="18" charset="0"/>
              </a:rPr>
              <a:t> IBM CLOUD STATIC WEB APPS</a:t>
            </a:r>
            <a:endParaRPr lang="en-IN" sz="5400" b="1" dirty="0">
              <a:solidFill>
                <a:schemeClr val="accent2"/>
              </a:solidFill>
              <a:latin typeface="Calisto MT" panose="02040603050505030304" pitchFamily="18" charset="0"/>
            </a:endParaRPr>
          </a:p>
        </p:txBody>
      </p:sp>
    </p:spTree>
    <p:extLst>
      <p:ext uri="{BB962C8B-B14F-4D97-AF65-F5344CB8AC3E}">
        <p14:creationId xmlns:p14="http://schemas.microsoft.com/office/powerpoint/2010/main" val="276663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04800" y="1138137"/>
            <a:ext cx="11887200" cy="4739759"/>
          </a:xfrm>
          <a:prstGeom prst="rect">
            <a:avLst/>
          </a:prstGeom>
          <a:noFill/>
        </p:spPr>
        <p:txBody>
          <a:bodyPr wrap="square" rtlCol="0">
            <a:spAutoFit/>
          </a:bodyPr>
          <a:lstStyle/>
          <a:p>
            <a:r>
              <a:rPr lang="en-US" sz="4400" dirty="0" smtClean="0">
                <a:solidFill>
                  <a:schemeClr val="accent2"/>
                </a:solidFill>
              </a:rPr>
              <a:t>Table of Contents:</a:t>
            </a:r>
          </a:p>
          <a:p>
            <a:endParaRPr lang="en-US" dirty="0"/>
          </a:p>
          <a:p>
            <a:r>
              <a:rPr lang="en-US" sz="4000" dirty="0" smtClean="0">
                <a:solidFill>
                  <a:schemeClr val="bg1">
                    <a:lumMod val="95000"/>
                  </a:schemeClr>
                </a:solidFill>
              </a:rPr>
              <a:t>1.Introduction</a:t>
            </a:r>
          </a:p>
          <a:p>
            <a:r>
              <a:rPr lang="en-US" sz="4000" dirty="0" smtClean="0">
                <a:solidFill>
                  <a:schemeClr val="bg1">
                    <a:lumMod val="95000"/>
                  </a:schemeClr>
                </a:solidFill>
              </a:rPr>
              <a:t>2.Problem Statement</a:t>
            </a:r>
          </a:p>
          <a:p>
            <a:r>
              <a:rPr lang="en-US" sz="4000" dirty="0" smtClean="0">
                <a:solidFill>
                  <a:schemeClr val="bg1">
                    <a:lumMod val="95000"/>
                  </a:schemeClr>
                </a:solidFill>
              </a:rPr>
              <a:t>3.Project Objective</a:t>
            </a:r>
          </a:p>
          <a:p>
            <a:r>
              <a:rPr lang="en-US" sz="4000" dirty="0" smtClean="0">
                <a:solidFill>
                  <a:schemeClr val="bg1">
                    <a:lumMod val="95000"/>
                  </a:schemeClr>
                </a:solidFill>
              </a:rPr>
              <a:t>4.Project Scope</a:t>
            </a:r>
          </a:p>
          <a:p>
            <a:r>
              <a:rPr lang="en-US" sz="4000" dirty="0" smtClean="0">
                <a:solidFill>
                  <a:schemeClr val="bg1">
                    <a:lumMod val="95000"/>
                  </a:schemeClr>
                </a:solidFill>
              </a:rPr>
              <a:t>5.Proposed Solution</a:t>
            </a:r>
          </a:p>
          <a:p>
            <a:r>
              <a:rPr lang="en-US" sz="4000" dirty="0" smtClean="0">
                <a:solidFill>
                  <a:schemeClr val="bg1">
                    <a:lumMod val="95000"/>
                  </a:schemeClr>
                </a:solidFill>
              </a:rPr>
              <a:t>6.Conclusion</a:t>
            </a:r>
            <a:endParaRPr lang="en-IN" sz="4000" dirty="0">
              <a:solidFill>
                <a:schemeClr val="bg1">
                  <a:lumMod val="95000"/>
                </a:schemeClr>
              </a:solidFill>
            </a:endParaRPr>
          </a:p>
        </p:txBody>
      </p:sp>
    </p:spTree>
    <p:extLst>
      <p:ext uri="{BB962C8B-B14F-4D97-AF65-F5344CB8AC3E}">
        <p14:creationId xmlns:p14="http://schemas.microsoft.com/office/powerpoint/2010/main" val="251397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8644" y="136187"/>
            <a:ext cx="12023387" cy="6370975"/>
          </a:xfrm>
          <a:prstGeom prst="rect">
            <a:avLst/>
          </a:prstGeom>
          <a:noFill/>
        </p:spPr>
        <p:txBody>
          <a:bodyPr wrap="square" rtlCol="0">
            <a:spAutoFit/>
          </a:bodyPr>
          <a:lstStyle/>
          <a:p>
            <a:r>
              <a:rPr lang="en-US" sz="3600" b="1" dirty="0" smtClean="0">
                <a:solidFill>
                  <a:schemeClr val="accent2"/>
                </a:solidFill>
              </a:rPr>
              <a:t>Introduction:</a:t>
            </a:r>
          </a:p>
          <a:p>
            <a:pPr algn="just"/>
            <a:r>
              <a:rPr lang="en-US" dirty="0" smtClean="0">
                <a:solidFill>
                  <a:schemeClr val="bg1">
                    <a:lumMod val="85000"/>
                  </a:schemeClr>
                </a:solidFill>
              </a:rPr>
              <a:t>                      </a:t>
            </a:r>
            <a:r>
              <a:rPr lang="en-US" sz="2800" dirty="0" smtClean="0">
                <a:solidFill>
                  <a:schemeClr val="bg1">
                    <a:lumMod val="85000"/>
                  </a:schemeClr>
                </a:solidFill>
              </a:rPr>
              <a:t>Welcome </a:t>
            </a:r>
            <a:r>
              <a:rPr lang="en-US" sz="2800" dirty="0">
                <a:solidFill>
                  <a:schemeClr val="bg1">
                    <a:lumMod val="85000"/>
                  </a:schemeClr>
                </a:solidFill>
              </a:rPr>
              <a:t>to the project proposal for "</a:t>
            </a:r>
            <a:r>
              <a:rPr lang="en-US" sz="2800" u="sng" dirty="0">
                <a:solidFill>
                  <a:schemeClr val="bg1">
                    <a:lumMod val="85000"/>
                  </a:schemeClr>
                </a:solidFill>
              </a:rPr>
              <a:t>Personal Blog on IBM Cloud Static Web Apps.</a:t>
            </a:r>
            <a:r>
              <a:rPr lang="en-US" sz="2800" dirty="0">
                <a:solidFill>
                  <a:schemeClr val="bg1">
                    <a:lumMod val="85000"/>
                  </a:schemeClr>
                </a:solidFill>
              </a:rPr>
              <a:t>" This document outlines the understanding of the project, its problem statement, objectives, scope, deliverables</a:t>
            </a:r>
            <a:r>
              <a:rPr lang="en-US" sz="2800" dirty="0" smtClean="0">
                <a:solidFill>
                  <a:schemeClr val="bg1">
                    <a:lumMod val="85000"/>
                  </a:schemeClr>
                </a:solidFill>
              </a:rPr>
              <a:t>, </a:t>
            </a:r>
            <a:r>
              <a:rPr lang="en-US" sz="2800" dirty="0">
                <a:solidFill>
                  <a:schemeClr val="bg1">
                    <a:lumMod val="85000"/>
                  </a:schemeClr>
                </a:solidFill>
              </a:rPr>
              <a:t>proposed </a:t>
            </a:r>
            <a:r>
              <a:rPr lang="en-US" sz="2800" dirty="0" smtClean="0">
                <a:solidFill>
                  <a:schemeClr val="bg1">
                    <a:lumMod val="85000"/>
                  </a:schemeClr>
                </a:solidFill>
              </a:rPr>
              <a:t>solution ,and </a:t>
            </a:r>
            <a:r>
              <a:rPr lang="en-US" sz="2800" dirty="0">
                <a:solidFill>
                  <a:schemeClr val="bg1">
                    <a:lumMod val="85000"/>
                  </a:schemeClr>
                </a:solidFill>
              </a:rPr>
              <a:t>a concluding </a:t>
            </a:r>
            <a:r>
              <a:rPr lang="en-US" sz="2800" dirty="0" smtClean="0">
                <a:solidFill>
                  <a:schemeClr val="bg1">
                    <a:lumMod val="85000"/>
                  </a:schemeClr>
                </a:solidFill>
              </a:rPr>
              <a:t>summary.</a:t>
            </a:r>
          </a:p>
          <a:p>
            <a:pPr algn="just"/>
            <a:endParaRPr lang="en-US" sz="2800" dirty="0">
              <a:solidFill>
                <a:schemeClr val="bg1">
                  <a:lumMod val="85000"/>
                </a:schemeClr>
              </a:solidFill>
            </a:endParaRPr>
          </a:p>
          <a:p>
            <a:r>
              <a:rPr lang="en-US" sz="3600" b="1" dirty="0">
                <a:solidFill>
                  <a:schemeClr val="accent2"/>
                </a:solidFill>
              </a:rPr>
              <a:t>Problem </a:t>
            </a:r>
            <a:r>
              <a:rPr lang="en-US" sz="3600" b="1" dirty="0" smtClean="0">
                <a:solidFill>
                  <a:schemeClr val="accent2"/>
                </a:solidFill>
              </a:rPr>
              <a:t>Statement:</a:t>
            </a:r>
            <a:endParaRPr lang="en-US" sz="3600" b="1" dirty="0">
              <a:solidFill>
                <a:schemeClr val="accent2"/>
              </a:solidFill>
            </a:endParaRPr>
          </a:p>
          <a:p>
            <a:pPr algn="just"/>
            <a:r>
              <a:rPr lang="en-US" sz="2800" dirty="0" smtClean="0">
                <a:solidFill>
                  <a:schemeClr val="bg1">
                    <a:lumMod val="85000"/>
                  </a:schemeClr>
                </a:solidFill>
              </a:rPr>
              <a:t>            In </a:t>
            </a:r>
            <a:r>
              <a:rPr lang="en-US" sz="2800" dirty="0">
                <a:solidFill>
                  <a:schemeClr val="bg1">
                    <a:lumMod val="85000"/>
                  </a:schemeClr>
                </a:solidFill>
              </a:rPr>
              <a:t>today's digital age, a personal blog is a powerful platform to share thoughts, ideas, and experiences with a global audience. The problem at hand is to create a personal blog website that </a:t>
            </a:r>
            <a:r>
              <a:rPr lang="en-US" sz="2800" dirty="0" smtClean="0">
                <a:solidFill>
                  <a:schemeClr val="bg1">
                    <a:lumMod val="85000"/>
                  </a:schemeClr>
                </a:solidFill>
              </a:rPr>
              <a:t>is to be </a:t>
            </a:r>
            <a:r>
              <a:rPr lang="en-US" sz="2800" dirty="0">
                <a:solidFill>
                  <a:schemeClr val="bg1">
                    <a:lumMod val="85000"/>
                  </a:schemeClr>
                </a:solidFill>
              </a:rPr>
              <a:t>hosted on the IBM Cloud using Static Web Apps. The blog should be easy to maintain, allowing the author to create, edit, and delete blog posts efficiently. Additionally, the website must be secure, responsive, and user-friendly.</a:t>
            </a:r>
          </a:p>
          <a:p>
            <a:pPr algn="just"/>
            <a:endParaRPr lang="en-IN" sz="2800" dirty="0">
              <a:solidFill>
                <a:schemeClr val="bg1">
                  <a:lumMod val="85000"/>
                </a:schemeClr>
              </a:solidFill>
            </a:endParaRPr>
          </a:p>
        </p:txBody>
      </p:sp>
    </p:spTree>
    <p:extLst>
      <p:ext uri="{BB962C8B-B14F-4D97-AF65-F5344CB8AC3E}">
        <p14:creationId xmlns:p14="http://schemas.microsoft.com/office/powerpoint/2010/main" val="187385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81064" y="135231"/>
            <a:ext cx="11990962" cy="5755422"/>
          </a:xfrm>
          <a:prstGeom prst="rect">
            <a:avLst/>
          </a:prstGeom>
        </p:spPr>
        <p:txBody>
          <a:bodyPr wrap="square">
            <a:spAutoFit/>
          </a:bodyPr>
          <a:lstStyle/>
          <a:p>
            <a:r>
              <a:rPr lang="en-US" sz="3600" b="1" i="0" dirty="0" smtClean="0">
                <a:solidFill>
                  <a:schemeClr val="accent2"/>
                </a:solidFill>
                <a:effectLst/>
                <a:latin typeface="Söhne"/>
              </a:rPr>
              <a:t>Project Objectives:</a:t>
            </a:r>
          </a:p>
          <a:p>
            <a:endParaRPr lang="en-US" sz="3200" b="1" i="0" dirty="0" smtClean="0">
              <a:solidFill>
                <a:schemeClr val="accent2">
                  <a:lumMod val="60000"/>
                  <a:lumOff val="40000"/>
                </a:schemeClr>
              </a:solidFill>
              <a:effectLst/>
              <a:latin typeface="Söhne"/>
            </a:endParaRPr>
          </a:p>
          <a:p>
            <a:r>
              <a:rPr lang="en-US" sz="3200" b="1" i="0" dirty="0" smtClean="0">
                <a:solidFill>
                  <a:schemeClr val="accent2">
                    <a:lumMod val="60000"/>
                    <a:lumOff val="40000"/>
                  </a:schemeClr>
                </a:solidFill>
                <a:effectLst/>
                <a:latin typeface="Söhne"/>
              </a:rPr>
              <a:t>Create a Personal Blog</a:t>
            </a:r>
            <a:r>
              <a:rPr lang="en-US" sz="3200" b="0" i="0" dirty="0" smtClean="0">
                <a:solidFill>
                  <a:schemeClr val="accent2">
                    <a:lumMod val="60000"/>
                    <a:lumOff val="40000"/>
                  </a:schemeClr>
                </a:solidFill>
                <a:effectLst/>
                <a:latin typeface="Söhne"/>
              </a:rPr>
              <a:t>: </a:t>
            </a:r>
            <a:r>
              <a:rPr lang="en-US" sz="2800" b="0" i="0" dirty="0" smtClean="0">
                <a:solidFill>
                  <a:srgbClr val="D1D5DB"/>
                </a:solidFill>
                <a:effectLst/>
                <a:latin typeface="Söhne"/>
              </a:rPr>
              <a:t>Develop a functional personal blog website where the author can publish articles.</a:t>
            </a:r>
          </a:p>
          <a:p>
            <a:r>
              <a:rPr lang="en-US" sz="3200" b="1" i="0" dirty="0" smtClean="0">
                <a:solidFill>
                  <a:schemeClr val="accent2">
                    <a:lumMod val="60000"/>
                    <a:lumOff val="40000"/>
                  </a:schemeClr>
                </a:solidFill>
                <a:effectLst/>
                <a:latin typeface="Söhne"/>
              </a:rPr>
              <a:t>Ease of Use</a:t>
            </a:r>
            <a:r>
              <a:rPr lang="en-US" sz="3200" b="0" i="0" dirty="0" smtClean="0">
                <a:solidFill>
                  <a:schemeClr val="accent2">
                    <a:lumMod val="60000"/>
                    <a:lumOff val="40000"/>
                  </a:schemeClr>
                </a:solidFill>
                <a:effectLst/>
                <a:latin typeface="Söhne"/>
              </a:rPr>
              <a:t>:</a:t>
            </a:r>
            <a:r>
              <a:rPr lang="en-US" sz="2800" b="0" i="0" dirty="0" smtClean="0">
                <a:solidFill>
                  <a:schemeClr val="accent2">
                    <a:lumMod val="60000"/>
                    <a:lumOff val="40000"/>
                  </a:schemeClr>
                </a:solidFill>
                <a:effectLst/>
                <a:latin typeface="Söhne"/>
              </a:rPr>
              <a:t> </a:t>
            </a:r>
            <a:r>
              <a:rPr lang="en-US" sz="2800" b="0" i="0" dirty="0" smtClean="0">
                <a:solidFill>
                  <a:srgbClr val="D1D5DB"/>
                </a:solidFill>
                <a:effectLst/>
                <a:latin typeface="Söhne"/>
              </a:rPr>
              <a:t>Ensure an intuitive and user-friendly interface for the author to manage their blog content.</a:t>
            </a:r>
          </a:p>
          <a:p>
            <a:r>
              <a:rPr lang="en-US" sz="3200" b="1" i="0" dirty="0" smtClean="0">
                <a:solidFill>
                  <a:schemeClr val="accent2">
                    <a:lumMod val="60000"/>
                    <a:lumOff val="40000"/>
                  </a:schemeClr>
                </a:solidFill>
                <a:effectLst/>
                <a:latin typeface="Söhne"/>
              </a:rPr>
              <a:t>Security</a:t>
            </a:r>
            <a:r>
              <a:rPr lang="en-US" sz="3200" b="0" i="0" dirty="0" smtClean="0">
                <a:solidFill>
                  <a:schemeClr val="accent2">
                    <a:lumMod val="60000"/>
                    <a:lumOff val="40000"/>
                  </a:schemeClr>
                </a:solidFill>
                <a:effectLst/>
                <a:latin typeface="Söhne"/>
              </a:rPr>
              <a:t>:</a:t>
            </a:r>
            <a:r>
              <a:rPr lang="en-US" b="0" i="0" dirty="0" smtClean="0">
                <a:solidFill>
                  <a:srgbClr val="D1D5DB"/>
                </a:solidFill>
                <a:effectLst/>
                <a:latin typeface="Söhne"/>
              </a:rPr>
              <a:t> </a:t>
            </a:r>
            <a:r>
              <a:rPr lang="en-US" sz="2800" b="0" i="0" dirty="0" smtClean="0">
                <a:solidFill>
                  <a:srgbClr val="D1D5DB"/>
                </a:solidFill>
                <a:effectLst/>
                <a:latin typeface="Söhne"/>
              </a:rPr>
              <a:t>Implement security measures to protect the website from common web vulnerabilities.</a:t>
            </a:r>
          </a:p>
          <a:p>
            <a:r>
              <a:rPr lang="en-US" sz="3200" b="1" i="0" dirty="0" smtClean="0">
                <a:solidFill>
                  <a:schemeClr val="accent2">
                    <a:lumMod val="60000"/>
                    <a:lumOff val="40000"/>
                  </a:schemeClr>
                </a:solidFill>
                <a:effectLst/>
                <a:latin typeface="Söhne"/>
              </a:rPr>
              <a:t>Performance</a:t>
            </a:r>
            <a:r>
              <a:rPr lang="en-US" sz="3200" b="0" i="0" dirty="0" smtClean="0">
                <a:solidFill>
                  <a:schemeClr val="accent2">
                    <a:lumMod val="60000"/>
                    <a:lumOff val="40000"/>
                  </a:schemeClr>
                </a:solidFill>
                <a:effectLst/>
                <a:latin typeface="Söhne"/>
              </a:rPr>
              <a:t>:</a:t>
            </a:r>
            <a:r>
              <a:rPr lang="en-US" b="0" i="0" dirty="0" smtClean="0">
                <a:solidFill>
                  <a:schemeClr val="accent2">
                    <a:lumMod val="60000"/>
                    <a:lumOff val="40000"/>
                  </a:schemeClr>
                </a:solidFill>
                <a:effectLst/>
                <a:latin typeface="Söhne"/>
              </a:rPr>
              <a:t> </a:t>
            </a:r>
            <a:r>
              <a:rPr lang="en-US" sz="2800" b="0" i="0" dirty="0" smtClean="0">
                <a:solidFill>
                  <a:srgbClr val="D1D5DB"/>
                </a:solidFill>
                <a:effectLst/>
                <a:latin typeface="Söhne"/>
              </a:rPr>
              <a:t>Optimize the website for fast loading times and responsiveness.</a:t>
            </a:r>
          </a:p>
          <a:p>
            <a:r>
              <a:rPr lang="en-US" sz="3200" b="1" i="0" dirty="0" smtClean="0">
                <a:solidFill>
                  <a:schemeClr val="accent2">
                    <a:lumMod val="60000"/>
                    <a:lumOff val="40000"/>
                  </a:schemeClr>
                </a:solidFill>
                <a:effectLst/>
                <a:latin typeface="Söhne"/>
              </a:rPr>
              <a:t>Scalability</a:t>
            </a:r>
            <a:r>
              <a:rPr lang="en-US" sz="3200" b="0" i="0" dirty="0" smtClean="0">
                <a:solidFill>
                  <a:schemeClr val="accent2">
                    <a:lumMod val="60000"/>
                    <a:lumOff val="40000"/>
                  </a:schemeClr>
                </a:solidFill>
                <a:effectLst/>
                <a:latin typeface="Söhne"/>
              </a:rPr>
              <a:t>:</a:t>
            </a:r>
            <a:r>
              <a:rPr lang="en-US" b="0" i="0" dirty="0" smtClean="0">
                <a:solidFill>
                  <a:srgbClr val="D1D5DB"/>
                </a:solidFill>
                <a:effectLst/>
                <a:latin typeface="Söhne"/>
              </a:rPr>
              <a:t> </a:t>
            </a:r>
            <a:r>
              <a:rPr lang="en-US" sz="2800" b="0" i="0" dirty="0" smtClean="0">
                <a:solidFill>
                  <a:srgbClr val="D1D5DB"/>
                </a:solidFill>
                <a:effectLst/>
                <a:latin typeface="Söhne"/>
              </a:rPr>
              <a:t>Design the architecture in such a way that it can handle a growing number of blog posts and visitors.</a:t>
            </a:r>
            <a:endParaRPr lang="en-US" sz="2800" b="0" i="0" dirty="0">
              <a:solidFill>
                <a:srgbClr val="D1D5DB"/>
              </a:solidFill>
              <a:effectLst/>
              <a:latin typeface="Söhne"/>
            </a:endParaRPr>
          </a:p>
        </p:txBody>
      </p:sp>
    </p:spTree>
    <p:extLst>
      <p:ext uri="{BB962C8B-B14F-4D97-AF65-F5344CB8AC3E}">
        <p14:creationId xmlns:p14="http://schemas.microsoft.com/office/powerpoint/2010/main" val="43644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158885" y="225093"/>
            <a:ext cx="11942324" cy="6247864"/>
          </a:xfrm>
          <a:prstGeom prst="rect">
            <a:avLst/>
          </a:prstGeom>
        </p:spPr>
        <p:txBody>
          <a:bodyPr wrap="square">
            <a:spAutoFit/>
          </a:bodyPr>
          <a:lstStyle/>
          <a:p>
            <a:r>
              <a:rPr lang="en-US" sz="3600" b="1" i="0" dirty="0" smtClean="0">
                <a:solidFill>
                  <a:schemeClr val="accent2"/>
                </a:solidFill>
                <a:effectLst/>
                <a:latin typeface="Söhne"/>
              </a:rPr>
              <a:t>Project Scope:</a:t>
            </a:r>
          </a:p>
          <a:p>
            <a:endParaRPr lang="en-US" sz="2800" b="0" i="0" dirty="0" smtClean="0">
              <a:solidFill>
                <a:srgbClr val="D1D5DB"/>
              </a:solidFill>
              <a:effectLst/>
              <a:latin typeface="Söhne"/>
            </a:endParaRPr>
          </a:p>
          <a:p>
            <a:r>
              <a:rPr lang="en-US" sz="2800" dirty="0" smtClean="0">
                <a:solidFill>
                  <a:schemeClr val="accent2"/>
                </a:solidFill>
                <a:latin typeface="Söhne"/>
              </a:rPr>
              <a:t>&gt;&gt;</a:t>
            </a:r>
            <a:r>
              <a:rPr lang="en-US" sz="2800" b="0" i="0" dirty="0" smtClean="0">
                <a:solidFill>
                  <a:srgbClr val="D1D5DB"/>
                </a:solidFill>
                <a:effectLst/>
                <a:latin typeface="Söhne"/>
              </a:rPr>
              <a:t>Designing and developing a personal blog website.</a:t>
            </a:r>
          </a:p>
          <a:p>
            <a:endParaRPr lang="en-US" sz="2800" b="0" i="0" dirty="0" smtClean="0">
              <a:solidFill>
                <a:srgbClr val="D1D5DB"/>
              </a:solidFill>
              <a:effectLst/>
              <a:latin typeface="Söhne"/>
            </a:endParaRPr>
          </a:p>
          <a:p>
            <a:r>
              <a:rPr lang="en-US" sz="2800" b="0" i="0" dirty="0" smtClean="0">
                <a:solidFill>
                  <a:schemeClr val="accent2"/>
                </a:solidFill>
                <a:effectLst/>
                <a:latin typeface="Söhne"/>
              </a:rPr>
              <a:t>&gt;&gt;</a:t>
            </a:r>
            <a:r>
              <a:rPr lang="en-US" sz="2800" b="0" i="0" dirty="0" smtClean="0">
                <a:solidFill>
                  <a:srgbClr val="D1D5DB"/>
                </a:solidFill>
                <a:effectLst/>
                <a:latin typeface="Söhne"/>
              </a:rPr>
              <a:t>Implementing a content management system (CMS) for the author to create and edit blog posts.</a:t>
            </a:r>
          </a:p>
          <a:p>
            <a:endParaRPr lang="en-US" sz="2800" b="0" i="0" dirty="0" smtClean="0">
              <a:solidFill>
                <a:srgbClr val="D1D5DB"/>
              </a:solidFill>
              <a:effectLst/>
              <a:latin typeface="Söhne"/>
            </a:endParaRPr>
          </a:p>
          <a:p>
            <a:r>
              <a:rPr lang="en-US" sz="2800" b="0" i="0" dirty="0" smtClean="0">
                <a:solidFill>
                  <a:schemeClr val="accent2"/>
                </a:solidFill>
                <a:effectLst/>
                <a:latin typeface="Söhne"/>
              </a:rPr>
              <a:t>&gt;&gt;</a:t>
            </a:r>
            <a:r>
              <a:rPr lang="en-US" sz="2800" b="0" i="0" dirty="0" smtClean="0">
                <a:solidFill>
                  <a:srgbClr val="D1D5DB"/>
                </a:solidFill>
                <a:effectLst/>
                <a:latin typeface="Söhne"/>
              </a:rPr>
              <a:t>Integrating with IBM Cloud services, including IBM Cloud Static Web Apps for hosting.</a:t>
            </a:r>
          </a:p>
          <a:p>
            <a:endParaRPr lang="en-US" sz="2800" b="0" i="0" dirty="0" smtClean="0">
              <a:solidFill>
                <a:srgbClr val="D1D5DB"/>
              </a:solidFill>
              <a:effectLst/>
              <a:latin typeface="Söhne"/>
            </a:endParaRPr>
          </a:p>
          <a:p>
            <a:r>
              <a:rPr lang="en-US" sz="2800" b="0" i="0" dirty="0" smtClean="0">
                <a:solidFill>
                  <a:schemeClr val="accent2"/>
                </a:solidFill>
                <a:effectLst/>
                <a:latin typeface="Söhne"/>
              </a:rPr>
              <a:t>&gt;&gt;</a:t>
            </a:r>
            <a:r>
              <a:rPr lang="en-US" sz="2800" b="0" i="0" dirty="0" smtClean="0">
                <a:solidFill>
                  <a:srgbClr val="D1D5DB"/>
                </a:solidFill>
                <a:effectLst/>
                <a:latin typeface="Söhne"/>
              </a:rPr>
              <a:t>Ensuring security through authentication and authorization mechanisms.</a:t>
            </a:r>
          </a:p>
          <a:p>
            <a:endParaRPr lang="en-US" sz="2800" b="0" i="0" dirty="0" smtClean="0">
              <a:solidFill>
                <a:srgbClr val="D1D5DB"/>
              </a:solidFill>
              <a:effectLst/>
              <a:latin typeface="Söhne"/>
            </a:endParaRPr>
          </a:p>
          <a:p>
            <a:r>
              <a:rPr lang="en-US" sz="2800" b="0" i="0" dirty="0" smtClean="0">
                <a:solidFill>
                  <a:schemeClr val="accent2"/>
                </a:solidFill>
                <a:effectLst/>
                <a:latin typeface="Söhne"/>
              </a:rPr>
              <a:t>&gt;&gt;</a:t>
            </a:r>
            <a:r>
              <a:rPr lang="en-US" sz="2800" b="0" i="0" dirty="0" smtClean="0">
                <a:solidFill>
                  <a:srgbClr val="D1D5DB"/>
                </a:solidFill>
                <a:effectLst/>
                <a:latin typeface="Söhne"/>
              </a:rPr>
              <a:t>Optimizing the website for performance and responsiveness.</a:t>
            </a:r>
            <a:endParaRPr lang="en-US" sz="2800" b="0" i="0" dirty="0">
              <a:solidFill>
                <a:srgbClr val="D1D5DB"/>
              </a:solidFill>
              <a:effectLst/>
              <a:latin typeface="Söhne"/>
            </a:endParaRPr>
          </a:p>
        </p:txBody>
      </p:sp>
    </p:spTree>
    <p:extLst>
      <p:ext uri="{BB962C8B-B14F-4D97-AF65-F5344CB8AC3E}">
        <p14:creationId xmlns:p14="http://schemas.microsoft.com/office/powerpoint/2010/main" val="129607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184824" y="149584"/>
            <a:ext cx="11828835" cy="4955203"/>
          </a:xfrm>
          <a:prstGeom prst="rect">
            <a:avLst/>
          </a:prstGeom>
        </p:spPr>
        <p:txBody>
          <a:bodyPr wrap="square">
            <a:spAutoFit/>
          </a:bodyPr>
          <a:lstStyle/>
          <a:p>
            <a:r>
              <a:rPr lang="en-US" sz="3600" b="1" i="0" dirty="0" smtClean="0">
                <a:solidFill>
                  <a:schemeClr val="accent2"/>
                </a:solidFill>
                <a:effectLst/>
                <a:latin typeface="Söhne"/>
              </a:rPr>
              <a:t>Proposed Solution:</a:t>
            </a:r>
          </a:p>
          <a:p>
            <a:endParaRPr lang="en-US" sz="2800" b="0" i="0" dirty="0" smtClean="0">
              <a:solidFill>
                <a:srgbClr val="D1D5DB"/>
              </a:solidFill>
              <a:effectLst/>
              <a:latin typeface="Söhne"/>
            </a:endParaRPr>
          </a:p>
          <a:p>
            <a:r>
              <a:rPr lang="en-US" sz="2800" b="1" i="0" dirty="0" smtClean="0">
                <a:solidFill>
                  <a:schemeClr val="accent2">
                    <a:lumMod val="60000"/>
                    <a:lumOff val="40000"/>
                  </a:schemeClr>
                </a:solidFill>
                <a:effectLst/>
                <a:latin typeface="Söhne"/>
              </a:rPr>
              <a:t>Homepage</a:t>
            </a:r>
            <a:r>
              <a:rPr lang="en-US" sz="2800" b="0" i="0" dirty="0" smtClean="0">
                <a:solidFill>
                  <a:schemeClr val="accent2">
                    <a:lumMod val="60000"/>
                    <a:lumOff val="40000"/>
                  </a:schemeClr>
                </a:solidFill>
                <a:effectLst/>
                <a:latin typeface="Söhne"/>
              </a:rPr>
              <a:t>:</a:t>
            </a:r>
            <a:r>
              <a:rPr lang="en-US" sz="2800" b="0" i="0" dirty="0" smtClean="0">
                <a:solidFill>
                  <a:srgbClr val="D1D5DB"/>
                </a:solidFill>
                <a:effectLst/>
                <a:latin typeface="Söhne"/>
              </a:rPr>
              <a:t> Displaying the latest blog posts.</a:t>
            </a:r>
          </a:p>
          <a:p>
            <a:endParaRPr lang="en-US" sz="2800" b="0" i="0" dirty="0" smtClean="0">
              <a:solidFill>
                <a:srgbClr val="D1D5DB"/>
              </a:solidFill>
              <a:effectLst/>
              <a:latin typeface="Söhne"/>
            </a:endParaRPr>
          </a:p>
          <a:p>
            <a:r>
              <a:rPr lang="en-US" sz="2800" b="1" i="0" dirty="0" smtClean="0">
                <a:solidFill>
                  <a:schemeClr val="accent2">
                    <a:lumMod val="60000"/>
                    <a:lumOff val="40000"/>
                  </a:schemeClr>
                </a:solidFill>
                <a:effectLst/>
                <a:latin typeface="Söhne"/>
              </a:rPr>
              <a:t>Blog Page</a:t>
            </a:r>
            <a:r>
              <a:rPr lang="en-US" sz="2800" b="0" i="0" dirty="0" smtClean="0">
                <a:solidFill>
                  <a:schemeClr val="accent2">
                    <a:lumMod val="60000"/>
                    <a:lumOff val="40000"/>
                  </a:schemeClr>
                </a:solidFill>
                <a:effectLst/>
                <a:latin typeface="Söhne"/>
              </a:rPr>
              <a:t>: </a:t>
            </a:r>
            <a:r>
              <a:rPr lang="en-US" sz="2800" b="0" i="0" dirty="0" smtClean="0">
                <a:solidFill>
                  <a:srgbClr val="D1D5DB"/>
                </a:solidFill>
                <a:effectLst/>
                <a:latin typeface="Söhne"/>
              </a:rPr>
              <a:t>Listing all blog posts with the ability to filter by category or date.</a:t>
            </a:r>
          </a:p>
          <a:p>
            <a:endParaRPr lang="en-US" sz="2800" b="0" i="0" dirty="0" smtClean="0">
              <a:solidFill>
                <a:srgbClr val="D1D5DB"/>
              </a:solidFill>
              <a:effectLst/>
              <a:latin typeface="Söhne"/>
            </a:endParaRPr>
          </a:p>
          <a:p>
            <a:r>
              <a:rPr lang="en-US" sz="2800" b="1" i="0" dirty="0" smtClean="0">
                <a:solidFill>
                  <a:schemeClr val="accent2">
                    <a:lumMod val="60000"/>
                    <a:lumOff val="40000"/>
                  </a:schemeClr>
                </a:solidFill>
                <a:effectLst/>
                <a:latin typeface="Söhne"/>
              </a:rPr>
              <a:t>Single Blog Post Page</a:t>
            </a:r>
            <a:r>
              <a:rPr lang="en-US" sz="2800" b="0" i="0" dirty="0" smtClean="0">
                <a:solidFill>
                  <a:schemeClr val="accent2">
                    <a:lumMod val="60000"/>
                    <a:lumOff val="40000"/>
                  </a:schemeClr>
                </a:solidFill>
                <a:effectLst/>
                <a:latin typeface="Söhne"/>
              </a:rPr>
              <a:t>: </a:t>
            </a:r>
            <a:r>
              <a:rPr lang="en-US" sz="2800" b="0" i="0" dirty="0" smtClean="0">
                <a:solidFill>
                  <a:srgbClr val="D1D5DB"/>
                </a:solidFill>
                <a:effectLst/>
                <a:latin typeface="Söhne"/>
              </a:rPr>
              <a:t>Displaying a single blog post with comments.</a:t>
            </a:r>
          </a:p>
          <a:p>
            <a:endParaRPr lang="en-US" sz="2800" b="0" i="0" dirty="0" smtClean="0">
              <a:solidFill>
                <a:srgbClr val="D1D5DB"/>
              </a:solidFill>
              <a:effectLst/>
              <a:latin typeface="Söhne"/>
            </a:endParaRPr>
          </a:p>
          <a:p>
            <a:r>
              <a:rPr lang="en-US" sz="2800" b="1" i="0" dirty="0" smtClean="0">
                <a:solidFill>
                  <a:schemeClr val="accent2">
                    <a:lumMod val="60000"/>
                    <a:lumOff val="40000"/>
                  </a:schemeClr>
                </a:solidFill>
                <a:effectLst/>
                <a:latin typeface="Söhne"/>
              </a:rPr>
              <a:t>Author Dashboard</a:t>
            </a:r>
            <a:r>
              <a:rPr lang="en-US" sz="2800" b="0" i="0" dirty="0" smtClean="0">
                <a:solidFill>
                  <a:schemeClr val="accent2">
                    <a:lumMod val="60000"/>
                    <a:lumOff val="40000"/>
                  </a:schemeClr>
                </a:solidFill>
                <a:effectLst/>
                <a:latin typeface="Söhne"/>
              </a:rPr>
              <a:t>: </a:t>
            </a:r>
            <a:r>
              <a:rPr lang="en-US" sz="2800" b="0" i="0" dirty="0" smtClean="0">
                <a:solidFill>
                  <a:srgbClr val="D1D5DB"/>
                </a:solidFill>
                <a:effectLst/>
                <a:latin typeface="Söhne"/>
              </a:rPr>
              <a:t>A secure section for the author to create, edit, and delete blog posts.</a:t>
            </a:r>
            <a:endParaRPr lang="en-US" sz="2800" b="0" i="0" dirty="0">
              <a:solidFill>
                <a:srgbClr val="D1D5DB"/>
              </a:solidFill>
              <a:effectLst/>
              <a:latin typeface="Söhne"/>
            </a:endParaRPr>
          </a:p>
        </p:txBody>
      </p:sp>
    </p:spTree>
    <p:extLst>
      <p:ext uri="{BB962C8B-B14F-4D97-AF65-F5344CB8AC3E}">
        <p14:creationId xmlns:p14="http://schemas.microsoft.com/office/powerpoint/2010/main" val="41983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295071" y="343659"/>
            <a:ext cx="11631039" cy="2369880"/>
          </a:xfrm>
          <a:prstGeom prst="rect">
            <a:avLst/>
          </a:prstGeom>
        </p:spPr>
        <p:txBody>
          <a:bodyPr wrap="square">
            <a:spAutoFit/>
          </a:bodyPr>
          <a:lstStyle/>
          <a:p>
            <a:r>
              <a:rPr lang="en-US" sz="3600" b="1" i="0" dirty="0" smtClean="0">
                <a:solidFill>
                  <a:schemeClr val="accent2"/>
                </a:solidFill>
                <a:effectLst/>
                <a:latin typeface="Söhne"/>
              </a:rPr>
              <a:t>CONCLUSION:</a:t>
            </a:r>
          </a:p>
          <a:p>
            <a:pPr algn="just"/>
            <a:r>
              <a:rPr lang="en-US" sz="2800" dirty="0" smtClean="0"/>
              <a:t>                     </a:t>
            </a:r>
            <a:r>
              <a:rPr lang="en-US" sz="2800" dirty="0" smtClean="0">
                <a:solidFill>
                  <a:schemeClr val="bg1">
                    <a:lumMod val="95000"/>
                  </a:schemeClr>
                </a:solidFill>
              </a:rPr>
              <a:t>This project aims to develop a secure and user-friendly personal blog hosted on IBM Cloud Static Web </a:t>
            </a:r>
            <a:r>
              <a:rPr lang="en-US" sz="2800" dirty="0" smtClean="0">
                <a:solidFill>
                  <a:schemeClr val="bg1">
                    <a:lumMod val="95000"/>
                  </a:schemeClr>
                </a:solidFill>
              </a:rPr>
              <a:t>Apps. </a:t>
            </a:r>
            <a:r>
              <a:rPr lang="en-US" sz="2800" dirty="0" smtClean="0">
                <a:solidFill>
                  <a:schemeClr val="bg1">
                    <a:lumMod val="85000"/>
                  </a:schemeClr>
                </a:solidFill>
              </a:rPr>
              <a:t>I </a:t>
            </a:r>
            <a:r>
              <a:rPr lang="en-US" sz="2800" dirty="0">
                <a:solidFill>
                  <a:schemeClr val="bg1">
                    <a:lumMod val="85000"/>
                  </a:schemeClr>
                </a:solidFill>
              </a:rPr>
              <a:t>believe it will provide an excellent platform for self-expression and meaningful engagement. I look forward to collaborating with the project team to turn this vision into reality.</a:t>
            </a:r>
            <a:endParaRPr lang="en-IN" sz="2800" dirty="0">
              <a:solidFill>
                <a:schemeClr val="bg1">
                  <a:lumMod val="85000"/>
                </a:schemeClr>
              </a:solidFill>
            </a:endParaRPr>
          </a:p>
        </p:txBody>
      </p:sp>
    </p:spTree>
    <p:extLst>
      <p:ext uri="{BB962C8B-B14F-4D97-AF65-F5344CB8AC3E}">
        <p14:creationId xmlns:p14="http://schemas.microsoft.com/office/powerpoint/2010/main" val="4017464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423</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Calisto MT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Smile</dc:creator>
  <cp:lastModifiedBy>Smile</cp:lastModifiedBy>
  <cp:revision>9</cp:revision>
  <dcterms:created xsi:type="dcterms:W3CDTF">2023-09-28T16:17:53Z</dcterms:created>
  <dcterms:modified xsi:type="dcterms:W3CDTF">2023-09-29T07:07:50Z</dcterms:modified>
</cp:coreProperties>
</file>