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4"/>
  </p:notesMasterIdLst>
  <p:handoutMasterIdLst>
    <p:handoutMasterId r:id="rId45"/>
  </p:handoutMasterIdLst>
  <p:sldIdLst>
    <p:sldId id="256" r:id="rId4"/>
    <p:sldId id="267" r:id="rId5"/>
    <p:sldId id="268" r:id="rId6"/>
    <p:sldId id="299" r:id="rId7"/>
    <p:sldId id="269" r:id="rId8"/>
    <p:sldId id="270" r:id="rId9"/>
    <p:sldId id="300" r:id="rId10"/>
    <p:sldId id="301" r:id="rId11"/>
    <p:sldId id="302" r:id="rId12"/>
    <p:sldId id="303" r:id="rId13"/>
    <p:sldId id="304" r:id="rId14"/>
    <p:sldId id="277"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7" r:id="rId35"/>
    <p:sldId id="328" r:id="rId36"/>
    <p:sldId id="329" r:id="rId37"/>
    <p:sldId id="330" r:id="rId38"/>
    <p:sldId id="331" r:id="rId39"/>
    <p:sldId id="326" r:id="rId40"/>
    <p:sldId id="324" r:id="rId41"/>
    <p:sldId id="325" r:id="rId42"/>
    <p:sldId id="262" r:id="rId4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8F8"/>
    <a:srgbClr val="179A9D"/>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08" autoAdjust="0"/>
  </p:normalViewPr>
  <p:slideViewPr>
    <p:cSldViewPr>
      <p:cViewPr varScale="1">
        <p:scale>
          <a:sx n="138" d="100"/>
          <a:sy n="138" d="100"/>
        </p:scale>
        <p:origin x="834" y="114"/>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2024-04-04</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2024-04-04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may observe that some collections enforce that an element must be added in a certain way to the collection and it must exit (be removed) the collection in a certain way. For example, in a queue, elements enter from one end and exit from the other end; in a stack, elements enter and exit from the same end.</a:t>
            </a:r>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a:t>
            </a:fld>
            <a:endParaRPr lang="ko-KR" altLang="en-US"/>
          </a:p>
        </p:txBody>
      </p:sp>
    </p:spTree>
    <p:extLst>
      <p:ext uri="{BB962C8B-B14F-4D97-AF65-F5344CB8AC3E}">
        <p14:creationId xmlns:p14="http://schemas.microsoft.com/office/powerpoint/2010/main" val="3412688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11</a:t>
            </a:fld>
            <a:endParaRPr lang="ko-KR" altLang="en-US"/>
          </a:p>
        </p:txBody>
      </p:sp>
    </p:spTree>
    <p:extLst>
      <p:ext uri="{BB962C8B-B14F-4D97-AF65-F5344CB8AC3E}">
        <p14:creationId xmlns:p14="http://schemas.microsoft.com/office/powerpoint/2010/main" val="67225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13</a:t>
            </a:fld>
            <a:endParaRPr lang="ko-KR" altLang="en-US"/>
          </a:p>
        </p:txBody>
      </p:sp>
    </p:spTree>
    <p:extLst>
      <p:ext uri="{BB962C8B-B14F-4D97-AF65-F5344CB8AC3E}">
        <p14:creationId xmlns:p14="http://schemas.microsoft.com/office/powerpoint/2010/main" val="238543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14</a:t>
            </a:fld>
            <a:endParaRPr lang="ko-KR" altLang="en-US"/>
          </a:p>
        </p:txBody>
      </p:sp>
    </p:spTree>
    <p:extLst>
      <p:ext uri="{BB962C8B-B14F-4D97-AF65-F5344CB8AC3E}">
        <p14:creationId xmlns:p14="http://schemas.microsoft.com/office/powerpoint/2010/main" val="3671760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15</a:t>
            </a:fld>
            <a:endParaRPr lang="ko-KR" altLang="en-US"/>
          </a:p>
        </p:txBody>
      </p:sp>
    </p:spTree>
    <p:extLst>
      <p:ext uri="{BB962C8B-B14F-4D97-AF65-F5344CB8AC3E}">
        <p14:creationId xmlns:p14="http://schemas.microsoft.com/office/powerpoint/2010/main" val="701106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16</a:t>
            </a:fld>
            <a:endParaRPr lang="ko-KR" altLang="en-US"/>
          </a:p>
        </p:txBody>
      </p:sp>
    </p:spTree>
    <p:extLst>
      <p:ext uri="{BB962C8B-B14F-4D97-AF65-F5344CB8AC3E}">
        <p14:creationId xmlns:p14="http://schemas.microsoft.com/office/powerpoint/2010/main" val="516446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indexOf() method searches for the specified object in the List from the beginning and returns the index of the first occurrence of the object. The lastIndexOf() method does the same, starting from the end of the list. Both methods return -1 if the List does not contain the specified object.</a:t>
            </a:r>
          </a:p>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17</a:t>
            </a:fld>
            <a:endParaRPr lang="ko-KR" altLang="en-US"/>
          </a:p>
        </p:txBody>
      </p:sp>
    </p:spTree>
    <p:extLst>
      <p:ext uri="{BB962C8B-B14F-4D97-AF65-F5344CB8AC3E}">
        <p14:creationId xmlns:p14="http://schemas.microsoft.com/office/powerpoint/2010/main" val="1534272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18</a:t>
            </a:fld>
            <a:endParaRPr lang="ko-KR" altLang="en-US"/>
          </a:p>
        </p:txBody>
      </p:sp>
    </p:spTree>
    <p:extLst>
      <p:ext uri="{BB962C8B-B14F-4D97-AF65-F5344CB8AC3E}">
        <p14:creationId xmlns:p14="http://schemas.microsoft.com/office/powerpoint/2010/main" val="2950329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19</a:t>
            </a:fld>
            <a:endParaRPr lang="ko-KR" altLang="en-US"/>
          </a:p>
        </p:txBody>
      </p:sp>
    </p:spTree>
    <p:extLst>
      <p:ext uri="{BB962C8B-B14F-4D97-AF65-F5344CB8AC3E}">
        <p14:creationId xmlns:p14="http://schemas.microsoft.com/office/powerpoint/2010/main" val="3052590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20</a:t>
            </a:fld>
            <a:endParaRPr lang="ko-KR" altLang="en-US"/>
          </a:p>
        </p:txBody>
      </p:sp>
    </p:spTree>
    <p:extLst>
      <p:ext uri="{BB962C8B-B14F-4D97-AF65-F5344CB8AC3E}">
        <p14:creationId xmlns:p14="http://schemas.microsoft.com/office/powerpoint/2010/main" val="3239300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21</a:t>
            </a:fld>
            <a:endParaRPr lang="ko-KR" altLang="en-US"/>
          </a:p>
        </p:txBody>
      </p:sp>
    </p:spTree>
    <p:extLst>
      <p:ext uri="{BB962C8B-B14F-4D97-AF65-F5344CB8AC3E}">
        <p14:creationId xmlns:p14="http://schemas.microsoft.com/office/powerpoint/2010/main" val="108238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a:t>
            </a:fld>
            <a:endParaRPr lang="ko-KR" altLang="en-US"/>
          </a:p>
        </p:txBody>
      </p:sp>
    </p:spTree>
    <p:extLst>
      <p:ext uri="{BB962C8B-B14F-4D97-AF65-F5344CB8AC3E}">
        <p14:creationId xmlns:p14="http://schemas.microsoft.com/office/powerpoint/2010/main" val="2306040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22</a:t>
            </a:fld>
            <a:endParaRPr lang="ko-KR" altLang="en-US"/>
          </a:p>
        </p:txBody>
      </p:sp>
    </p:spTree>
    <p:extLst>
      <p:ext uri="{BB962C8B-B14F-4D97-AF65-F5344CB8AC3E}">
        <p14:creationId xmlns:p14="http://schemas.microsoft.com/office/powerpoint/2010/main" val="1005790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23</a:t>
            </a:fld>
            <a:endParaRPr lang="ko-KR" altLang="en-US"/>
          </a:p>
        </p:txBody>
      </p:sp>
    </p:spTree>
    <p:extLst>
      <p:ext uri="{BB962C8B-B14F-4D97-AF65-F5344CB8AC3E}">
        <p14:creationId xmlns:p14="http://schemas.microsoft.com/office/powerpoint/2010/main" val="2244212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24</a:t>
            </a:fld>
            <a:endParaRPr lang="ko-KR" altLang="en-US"/>
          </a:p>
        </p:txBody>
      </p:sp>
    </p:spTree>
    <p:extLst>
      <p:ext uri="{BB962C8B-B14F-4D97-AF65-F5344CB8AC3E}">
        <p14:creationId xmlns:p14="http://schemas.microsoft.com/office/powerpoint/2010/main" val="207499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25</a:t>
            </a:fld>
            <a:endParaRPr lang="ko-KR" altLang="en-US"/>
          </a:p>
        </p:txBody>
      </p:sp>
    </p:spTree>
    <p:extLst>
      <p:ext uri="{BB962C8B-B14F-4D97-AF65-F5344CB8AC3E}">
        <p14:creationId xmlns:p14="http://schemas.microsoft.com/office/powerpoint/2010/main" val="4060250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26</a:t>
            </a:fld>
            <a:endParaRPr lang="ko-KR" altLang="en-US"/>
          </a:p>
        </p:txBody>
      </p:sp>
    </p:spTree>
    <p:extLst>
      <p:ext uri="{BB962C8B-B14F-4D97-AF65-F5344CB8AC3E}">
        <p14:creationId xmlns:p14="http://schemas.microsoft.com/office/powerpoint/2010/main" val="1148630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27</a:t>
            </a:fld>
            <a:endParaRPr lang="ko-KR" altLang="en-US"/>
          </a:p>
        </p:txBody>
      </p:sp>
    </p:spTree>
    <p:extLst>
      <p:ext uri="{BB962C8B-B14F-4D97-AF65-F5344CB8AC3E}">
        <p14:creationId xmlns:p14="http://schemas.microsoft.com/office/powerpoint/2010/main" val="2127080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28</a:t>
            </a:fld>
            <a:endParaRPr lang="ko-KR" altLang="en-US"/>
          </a:p>
        </p:txBody>
      </p:sp>
    </p:spTree>
    <p:extLst>
      <p:ext uri="{BB962C8B-B14F-4D97-AF65-F5344CB8AC3E}">
        <p14:creationId xmlns:p14="http://schemas.microsoft.com/office/powerpoint/2010/main" val="749765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29</a:t>
            </a:fld>
            <a:endParaRPr lang="ko-KR" altLang="en-US"/>
          </a:p>
        </p:txBody>
      </p:sp>
    </p:spTree>
    <p:extLst>
      <p:ext uri="{BB962C8B-B14F-4D97-AF65-F5344CB8AC3E}">
        <p14:creationId xmlns:p14="http://schemas.microsoft.com/office/powerpoint/2010/main" val="309036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30</a:t>
            </a:fld>
            <a:endParaRPr lang="ko-KR" altLang="en-US"/>
          </a:p>
        </p:txBody>
      </p:sp>
    </p:spTree>
    <p:extLst>
      <p:ext uri="{BB962C8B-B14F-4D97-AF65-F5344CB8AC3E}">
        <p14:creationId xmlns:p14="http://schemas.microsoft.com/office/powerpoint/2010/main" val="893987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31</a:t>
            </a:fld>
            <a:endParaRPr lang="ko-KR" altLang="en-US"/>
          </a:p>
        </p:txBody>
      </p:sp>
    </p:spTree>
    <p:extLst>
      <p:ext uri="{BB962C8B-B14F-4D97-AF65-F5344CB8AC3E}">
        <p14:creationId xmlns:p14="http://schemas.microsoft.com/office/powerpoint/2010/main" val="289610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4</a:t>
            </a:fld>
            <a:endParaRPr lang="ko-KR" altLang="en-US"/>
          </a:p>
        </p:txBody>
      </p:sp>
    </p:spTree>
    <p:extLst>
      <p:ext uri="{BB962C8B-B14F-4D97-AF65-F5344CB8AC3E}">
        <p14:creationId xmlns:p14="http://schemas.microsoft.com/office/powerpoint/2010/main" val="676451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96766-D3A0-83B4-6F5A-6637D4804A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E5D82-0492-A6BB-BF81-2FE7C1FDCE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0D0D1-D111-A91B-0E58-13F5EF5D9D1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A7451AA-0FF0-85F0-2E4B-A8B1037FC9F3}"/>
              </a:ext>
            </a:extLst>
          </p:cNvPr>
          <p:cNvSpPr>
            <a:spLocks noGrp="1"/>
          </p:cNvSpPr>
          <p:nvPr>
            <p:ph type="sldNum" sz="quarter" idx="5"/>
          </p:nvPr>
        </p:nvSpPr>
        <p:spPr/>
        <p:txBody>
          <a:bodyPr/>
          <a:lstStyle/>
          <a:p>
            <a:fld id="{4262991A-D88A-415F-AA3F-DF12C52C61BF}" type="slidenum">
              <a:rPr lang="ko-KR" altLang="en-US" smtClean="0"/>
              <a:t>33</a:t>
            </a:fld>
            <a:endParaRPr lang="ko-KR" altLang="en-US"/>
          </a:p>
        </p:txBody>
      </p:sp>
    </p:spTree>
    <p:extLst>
      <p:ext uri="{BB962C8B-B14F-4D97-AF65-F5344CB8AC3E}">
        <p14:creationId xmlns:p14="http://schemas.microsoft.com/office/powerpoint/2010/main" val="1546908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1F655-B678-BBD5-43A2-24ABD9A5F3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AA2A6-FE36-E2B7-132F-3D6DE2EE5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3398D-4933-E7FF-28CF-3A799D33351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D7C04A9-DE68-9A9D-C888-B8DBA26163F6}"/>
              </a:ext>
            </a:extLst>
          </p:cNvPr>
          <p:cNvSpPr>
            <a:spLocks noGrp="1"/>
          </p:cNvSpPr>
          <p:nvPr>
            <p:ph type="sldNum" sz="quarter" idx="5"/>
          </p:nvPr>
        </p:nvSpPr>
        <p:spPr/>
        <p:txBody>
          <a:bodyPr/>
          <a:lstStyle/>
          <a:p>
            <a:fld id="{4262991A-D88A-415F-AA3F-DF12C52C61BF}" type="slidenum">
              <a:rPr lang="ko-KR" altLang="en-US" smtClean="0"/>
              <a:t>34</a:t>
            </a:fld>
            <a:endParaRPr lang="ko-KR" altLang="en-US"/>
          </a:p>
        </p:txBody>
      </p:sp>
    </p:spTree>
    <p:extLst>
      <p:ext uri="{BB962C8B-B14F-4D97-AF65-F5344CB8AC3E}">
        <p14:creationId xmlns:p14="http://schemas.microsoft.com/office/powerpoint/2010/main" val="3480242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4A70B-BD96-679A-FB23-A77CAC2EA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86572-7F3C-90BC-D2AD-61BEE63742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AA11A-8763-0C5F-B554-AC4D206374D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416F2FC-D1FC-D0E7-9EE2-38B92D3A3BDC}"/>
              </a:ext>
            </a:extLst>
          </p:cNvPr>
          <p:cNvSpPr>
            <a:spLocks noGrp="1"/>
          </p:cNvSpPr>
          <p:nvPr>
            <p:ph type="sldNum" sz="quarter" idx="5"/>
          </p:nvPr>
        </p:nvSpPr>
        <p:spPr/>
        <p:txBody>
          <a:bodyPr/>
          <a:lstStyle/>
          <a:p>
            <a:fld id="{4262991A-D88A-415F-AA3F-DF12C52C61BF}" type="slidenum">
              <a:rPr lang="ko-KR" altLang="en-US" smtClean="0"/>
              <a:t>35</a:t>
            </a:fld>
            <a:endParaRPr lang="ko-KR" altLang="en-US"/>
          </a:p>
        </p:txBody>
      </p:sp>
    </p:spTree>
    <p:extLst>
      <p:ext uri="{BB962C8B-B14F-4D97-AF65-F5344CB8AC3E}">
        <p14:creationId xmlns:p14="http://schemas.microsoft.com/office/powerpoint/2010/main" val="3449591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7F346-91BC-9E37-0F6C-32B4A4C21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5B94EB-5084-91E4-7180-D7F4A6A933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15DBF0-ED3C-E61A-AC21-52032FF7DB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B8C36CC-8BCE-DB57-065C-D1B24241D692}"/>
              </a:ext>
            </a:extLst>
          </p:cNvPr>
          <p:cNvSpPr>
            <a:spLocks noGrp="1"/>
          </p:cNvSpPr>
          <p:nvPr>
            <p:ph type="sldNum" sz="quarter" idx="5"/>
          </p:nvPr>
        </p:nvSpPr>
        <p:spPr/>
        <p:txBody>
          <a:bodyPr/>
          <a:lstStyle/>
          <a:p>
            <a:fld id="{4262991A-D88A-415F-AA3F-DF12C52C61BF}" type="slidenum">
              <a:rPr lang="ko-KR" altLang="en-US" smtClean="0"/>
              <a:t>36</a:t>
            </a:fld>
            <a:endParaRPr lang="ko-KR" altLang="en-US"/>
          </a:p>
        </p:txBody>
      </p:sp>
    </p:spTree>
    <p:extLst>
      <p:ext uri="{BB962C8B-B14F-4D97-AF65-F5344CB8AC3E}">
        <p14:creationId xmlns:p14="http://schemas.microsoft.com/office/powerpoint/2010/main" val="2819368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37</a:t>
            </a:fld>
            <a:endParaRPr lang="ko-KR" altLang="en-US"/>
          </a:p>
        </p:txBody>
      </p:sp>
    </p:spTree>
    <p:extLst>
      <p:ext uri="{BB962C8B-B14F-4D97-AF65-F5344CB8AC3E}">
        <p14:creationId xmlns:p14="http://schemas.microsoft.com/office/powerpoint/2010/main" val="3067816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38</a:t>
            </a:fld>
            <a:endParaRPr lang="ko-KR" altLang="en-US"/>
          </a:p>
        </p:txBody>
      </p:sp>
    </p:spTree>
    <p:extLst>
      <p:ext uri="{BB962C8B-B14F-4D97-AF65-F5344CB8AC3E}">
        <p14:creationId xmlns:p14="http://schemas.microsoft.com/office/powerpoint/2010/main" val="977801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39</a:t>
            </a:fld>
            <a:endParaRPr lang="ko-KR" altLang="en-US"/>
          </a:p>
        </p:txBody>
      </p:sp>
    </p:spTree>
    <p:extLst>
      <p:ext uri="{BB962C8B-B14F-4D97-AF65-F5344CB8AC3E}">
        <p14:creationId xmlns:p14="http://schemas.microsoft.com/office/powerpoint/2010/main" val="368658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5</a:t>
            </a:fld>
            <a:endParaRPr lang="ko-KR" altLang="en-US"/>
          </a:p>
        </p:txBody>
      </p:sp>
    </p:spTree>
    <p:extLst>
      <p:ext uri="{BB962C8B-B14F-4D97-AF65-F5344CB8AC3E}">
        <p14:creationId xmlns:p14="http://schemas.microsoft.com/office/powerpoint/2010/main" val="521472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6</a:t>
            </a:fld>
            <a:endParaRPr lang="ko-KR" altLang="en-US"/>
          </a:p>
        </p:txBody>
      </p:sp>
    </p:spTree>
    <p:extLst>
      <p:ext uri="{BB962C8B-B14F-4D97-AF65-F5344CB8AC3E}">
        <p14:creationId xmlns:p14="http://schemas.microsoft.com/office/powerpoint/2010/main" val="302138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7</a:t>
            </a:fld>
            <a:endParaRPr lang="ko-KR" altLang="en-US"/>
          </a:p>
        </p:txBody>
      </p:sp>
    </p:spTree>
    <p:extLst>
      <p:ext uri="{BB962C8B-B14F-4D97-AF65-F5344CB8AC3E}">
        <p14:creationId xmlns:p14="http://schemas.microsoft.com/office/powerpoint/2010/main" val="81939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for-each loop is not a replacement for using an iterator. You cannot use the for-each loop everywhere you can use an iterator. For example, you cannot use the for-each loop to remove elements from the collection. The following snippet of code throws a </a:t>
            </a:r>
            <a:r>
              <a:rPr lang="en-US" dirty="0" err="1"/>
              <a:t>ConcurrentModificationException</a:t>
            </a:r>
            <a:r>
              <a:rPr lang="en-US" dirty="0"/>
              <a:t> exception:</a:t>
            </a:r>
          </a:p>
          <a:p>
            <a:r>
              <a:rPr lang="en-US" dirty="0"/>
              <a:t>List&lt;String&gt; names = get a list;</a:t>
            </a:r>
          </a:p>
          <a:p>
            <a:r>
              <a:rPr lang="en-US" dirty="0"/>
              <a:t>for(String name : names) {</a:t>
            </a:r>
          </a:p>
          <a:p>
            <a:r>
              <a:rPr lang="en-US" dirty="0"/>
              <a:t>    // Throws a </a:t>
            </a:r>
            <a:r>
              <a:rPr lang="en-US" dirty="0" err="1"/>
              <a:t>ConcurrentModificationException</a:t>
            </a:r>
            <a:endParaRPr lang="en-US" dirty="0"/>
          </a:p>
          <a:p>
            <a:r>
              <a:rPr lang="en-US" dirty="0"/>
              <a:t>    </a:t>
            </a:r>
            <a:r>
              <a:rPr lang="en-US" dirty="0" err="1"/>
              <a:t>names.remove</a:t>
            </a:r>
            <a:r>
              <a:rPr lang="en-US" dirty="0"/>
              <a:t>(name);</a:t>
            </a:r>
          </a:p>
          <a:p>
            <a:r>
              <a:rPr lang="en-US" dirty="0"/>
              <a:t>}</a:t>
            </a:r>
          </a:p>
          <a:p>
            <a:r>
              <a:rPr lang="en-US" dirty="0"/>
              <a:t>Another limitation of the for-each loop is that you must traverse from the first element to the last element of the collection. It provides no way to start from the middle of the collection. The for-each loop provides no way to visit the previously visited elements, which is allowed by the iterator of some collection types such as lists.</a:t>
            </a:r>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8</a:t>
            </a:fld>
            <a:endParaRPr lang="ko-KR" altLang="en-US"/>
          </a:p>
        </p:txBody>
      </p:sp>
    </p:spTree>
    <p:extLst>
      <p:ext uri="{BB962C8B-B14F-4D97-AF65-F5344CB8AC3E}">
        <p14:creationId xmlns:p14="http://schemas.microsoft.com/office/powerpoint/2010/main" val="104146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9</a:t>
            </a:fld>
            <a:endParaRPr lang="ko-KR" altLang="en-US"/>
          </a:p>
        </p:txBody>
      </p:sp>
    </p:spTree>
    <p:extLst>
      <p:ext uri="{BB962C8B-B14F-4D97-AF65-F5344CB8AC3E}">
        <p14:creationId xmlns:p14="http://schemas.microsoft.com/office/powerpoint/2010/main" val="3623528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10</a:t>
            </a:fld>
            <a:endParaRPr lang="ko-KR" altLang="en-US"/>
          </a:p>
        </p:txBody>
      </p:sp>
    </p:spTree>
    <p:extLst>
      <p:ext uri="{BB962C8B-B14F-4D97-AF65-F5344CB8AC3E}">
        <p14:creationId xmlns:p14="http://schemas.microsoft.com/office/powerpoint/2010/main" val="2561548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03648" y="339502"/>
            <a:ext cx="5112568" cy="2736304"/>
          </a:xfrm>
        </p:spPr>
        <p:txBody>
          <a:bodyPr/>
          <a:lstStyle/>
          <a:p>
            <a:r>
              <a:rPr lang="en-US" altLang="ko-KR" sz="6000" dirty="0">
                <a:solidFill>
                  <a:srgbClr val="002060"/>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cs typeface="Tahoma" panose="020B0604030504040204" pitchFamily="34" charset="0"/>
              </a:rPr>
              <a:t>Collections</a:t>
            </a:r>
          </a:p>
        </p:txBody>
      </p:sp>
      <p:pic>
        <p:nvPicPr>
          <p:cNvPr id="2" name="Picture 1">
            <a:extLst>
              <a:ext uri="{FF2B5EF4-FFF2-40B4-BE49-F238E27FC236}">
                <a16:creationId xmlns:a16="http://schemas.microsoft.com/office/drawing/2014/main" id="{809FBF7E-9068-42BA-C092-23A97A1A4E9B}"/>
              </a:ext>
            </a:extLst>
          </p:cNvPr>
          <p:cNvPicPr>
            <a:picLocks noChangeAspect="1"/>
          </p:cNvPicPr>
          <p:nvPr/>
        </p:nvPicPr>
        <p:blipFill>
          <a:blip r:embed="rId2"/>
          <a:stretch>
            <a:fillRect/>
          </a:stretch>
        </p:blipFill>
        <p:spPr>
          <a:xfrm>
            <a:off x="467544" y="915566"/>
            <a:ext cx="1024508" cy="1024508"/>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79512" y="1307995"/>
            <a:ext cx="8784976" cy="2677656"/>
          </a:xfrm>
          <a:prstGeom prst="rect">
            <a:avLst/>
          </a:prstGeom>
          <a:noFill/>
        </p:spPr>
        <p:txBody>
          <a:bodyPr wrap="square" rtlCol="0">
            <a:spAutoFit/>
          </a:bodyPr>
          <a:lstStyle/>
          <a:p>
            <a:r>
              <a:rPr lang="en-US" sz="1400" dirty="0">
                <a:solidFill>
                  <a:schemeClr val="tx2">
                    <a:lumMod val="75000"/>
                  </a:schemeClr>
                </a:solidFill>
              </a:rPr>
              <a:t>A set is mathematical concept that represents a collection of unique objects. In mathematics, the ordering of</a:t>
            </a:r>
          </a:p>
          <a:p>
            <a:r>
              <a:rPr lang="en-US" sz="1400" dirty="0">
                <a:solidFill>
                  <a:schemeClr val="tx2">
                    <a:lumMod val="75000"/>
                  </a:schemeClr>
                </a:solidFill>
              </a:rPr>
              <a:t>elements in a set is irrelevant.</a:t>
            </a:r>
          </a:p>
          <a:p>
            <a:endParaRPr lang="en-US" sz="1400" dirty="0">
              <a:solidFill>
                <a:schemeClr val="tx2">
                  <a:lumMod val="75000"/>
                </a:schemeClr>
              </a:solidFill>
            </a:endParaRPr>
          </a:p>
          <a:p>
            <a:r>
              <a:rPr lang="en-US" sz="1400" dirty="0">
                <a:solidFill>
                  <a:schemeClr val="tx2">
                    <a:lumMod val="75000"/>
                  </a:schemeClr>
                </a:solidFill>
              </a:rPr>
              <a:t> The Collections framework offers three types of sets:</a:t>
            </a:r>
          </a:p>
          <a:p>
            <a:endParaRPr lang="en-US" sz="1400" dirty="0">
              <a:solidFill>
                <a:schemeClr val="tx2">
                  <a:lumMod val="75000"/>
                </a:schemeClr>
              </a:solidFill>
            </a:endParaRPr>
          </a:p>
          <a:p>
            <a:pPr marL="285750" indent="-285750">
              <a:buFont typeface="Arial" panose="020B0604020202020204" pitchFamily="34" charset="0"/>
              <a:buChar char="•"/>
            </a:pPr>
            <a:r>
              <a:rPr lang="en-US" sz="1400" dirty="0">
                <a:solidFill>
                  <a:schemeClr val="tx2">
                    <a:lumMod val="75000"/>
                  </a:schemeClr>
                </a:solidFill>
              </a:rPr>
              <a:t>Mathematical set</a:t>
            </a:r>
          </a:p>
          <a:p>
            <a:pPr marL="285750" indent="-285750">
              <a:buFont typeface="Arial" panose="020B0604020202020204" pitchFamily="34" charset="0"/>
              <a:buChar char="•"/>
            </a:pPr>
            <a:endParaRPr lang="en-US" sz="1400" dirty="0">
              <a:solidFill>
                <a:schemeClr val="tx2">
                  <a:lumMod val="75000"/>
                </a:schemeClr>
              </a:solidFill>
            </a:endParaRPr>
          </a:p>
          <a:p>
            <a:pPr marL="285750" indent="-285750">
              <a:buFont typeface="Arial" panose="020B0604020202020204" pitchFamily="34" charset="0"/>
              <a:buChar char="•"/>
            </a:pPr>
            <a:r>
              <a:rPr lang="en-US" sz="1400" dirty="0">
                <a:solidFill>
                  <a:schemeClr val="tx2">
                    <a:lumMod val="75000"/>
                  </a:schemeClr>
                </a:solidFill>
              </a:rPr>
              <a:t>Sorted set</a:t>
            </a:r>
          </a:p>
          <a:p>
            <a:pPr marL="285750" indent="-285750">
              <a:buFont typeface="Arial" panose="020B0604020202020204" pitchFamily="34" charset="0"/>
              <a:buChar char="•"/>
            </a:pPr>
            <a:endParaRPr lang="en-US" sz="1400" dirty="0">
              <a:solidFill>
                <a:schemeClr val="tx2">
                  <a:lumMod val="75000"/>
                </a:schemeClr>
              </a:solidFill>
            </a:endParaRPr>
          </a:p>
          <a:p>
            <a:pPr marL="285750" indent="-285750">
              <a:buFont typeface="Arial" panose="020B0604020202020204" pitchFamily="34" charset="0"/>
              <a:buChar char="•"/>
            </a:pPr>
            <a:r>
              <a:rPr lang="en-US" sz="1400" dirty="0">
                <a:solidFill>
                  <a:schemeClr val="tx2">
                    <a:lumMod val="75000"/>
                  </a:schemeClr>
                </a:solidFill>
              </a:rPr>
              <a:t>Navigable set</a:t>
            </a:r>
          </a:p>
          <a:p>
            <a:endParaRPr lang="en-US" sz="1400" dirty="0">
              <a:solidFill>
                <a:schemeClr val="tx2">
                  <a:lumMod val="75000"/>
                </a:schemeClr>
              </a:solidFill>
            </a:endParaRPr>
          </a:p>
          <a:p>
            <a:endParaRPr lang="en-IN"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Sets</a:t>
            </a:r>
          </a:p>
        </p:txBody>
      </p:sp>
    </p:spTree>
    <p:extLst>
      <p:ext uri="{BB962C8B-B14F-4D97-AF65-F5344CB8AC3E}">
        <p14:creationId xmlns:p14="http://schemas.microsoft.com/office/powerpoint/2010/main" val="360927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79512" y="1307995"/>
            <a:ext cx="8784976" cy="3323987"/>
          </a:xfrm>
          <a:prstGeom prst="rect">
            <a:avLst/>
          </a:prstGeom>
          <a:noFill/>
        </p:spPr>
        <p:txBody>
          <a:bodyPr wrap="square" rtlCol="0">
            <a:spAutoFit/>
          </a:bodyPr>
          <a:lstStyle/>
          <a:p>
            <a:r>
              <a:rPr lang="en-US" sz="1400" dirty="0">
                <a:solidFill>
                  <a:schemeClr val="tx2">
                    <a:lumMod val="75000"/>
                  </a:schemeClr>
                </a:solidFill>
              </a:rPr>
              <a:t>Mathematical Set</a:t>
            </a:r>
          </a:p>
          <a:p>
            <a:endParaRPr lang="en-US" sz="1400" dirty="0">
              <a:solidFill>
                <a:schemeClr val="tx2">
                  <a:lumMod val="75000"/>
                </a:schemeClr>
              </a:solidFill>
            </a:endParaRPr>
          </a:p>
          <a:p>
            <a:r>
              <a:rPr lang="en-US" sz="1400" dirty="0">
                <a:solidFill>
                  <a:schemeClr val="tx2">
                    <a:lumMod val="75000"/>
                  </a:schemeClr>
                </a:solidFill>
              </a:rPr>
              <a:t>The </a:t>
            </a:r>
            <a:r>
              <a:rPr lang="en-US" sz="1400" i="1" dirty="0">
                <a:solidFill>
                  <a:schemeClr val="tx2">
                    <a:lumMod val="75000"/>
                  </a:schemeClr>
                </a:solidFill>
              </a:rPr>
              <a:t>Set&lt;E&gt; </a:t>
            </a:r>
            <a:r>
              <a:rPr lang="en-US" sz="1400" dirty="0">
                <a:solidFill>
                  <a:schemeClr val="tx2">
                    <a:lumMod val="75000"/>
                  </a:schemeClr>
                </a:solidFill>
              </a:rPr>
              <a:t>interface models a set in mathematics. In mathematics, a set is a collection of unique elements. </a:t>
            </a:r>
          </a:p>
          <a:p>
            <a:r>
              <a:rPr lang="en-US" sz="1400" dirty="0">
                <a:solidFill>
                  <a:schemeClr val="tx2">
                    <a:lumMod val="75000"/>
                  </a:schemeClr>
                </a:solidFill>
              </a:rPr>
              <a:t>That is, a set cannot contain duplicate elements. </a:t>
            </a:r>
          </a:p>
          <a:p>
            <a:endParaRPr lang="en-US" sz="1400" dirty="0">
              <a:solidFill>
                <a:schemeClr val="tx2">
                  <a:lumMod val="75000"/>
                </a:schemeClr>
              </a:solidFill>
            </a:endParaRPr>
          </a:p>
          <a:p>
            <a:r>
              <a:rPr lang="en-US" sz="1400" dirty="0">
                <a:solidFill>
                  <a:schemeClr val="tx2">
                    <a:lumMod val="75000"/>
                  </a:schemeClr>
                </a:solidFill>
              </a:rPr>
              <a:t>Java allows at most one null element in a Set because  one null element is still distinguishable from all other non-null elements and thus, it is unique. </a:t>
            </a:r>
          </a:p>
          <a:p>
            <a:endParaRPr lang="en-US" sz="1400" dirty="0">
              <a:solidFill>
                <a:schemeClr val="tx2">
                  <a:lumMod val="75000"/>
                </a:schemeClr>
              </a:solidFill>
            </a:endParaRPr>
          </a:p>
          <a:p>
            <a:r>
              <a:rPr lang="en-US" sz="1400" dirty="0">
                <a:solidFill>
                  <a:schemeClr val="tx2">
                    <a:lumMod val="75000"/>
                  </a:schemeClr>
                </a:solidFill>
              </a:rPr>
              <a:t>The ordering of the elements in a mathematical set is not important. Java follows the same rule; it does not  guarantee the ordering of the elements in a Set. You can add elements to a Set in one order, and when</a:t>
            </a:r>
          </a:p>
          <a:p>
            <a:r>
              <a:rPr lang="en-US" sz="1400" dirty="0">
                <a:solidFill>
                  <a:schemeClr val="tx2">
                    <a:lumMod val="75000"/>
                  </a:schemeClr>
                </a:solidFill>
              </a:rPr>
              <a:t>you retrieve them, they may be supplied back in a different order. </a:t>
            </a:r>
          </a:p>
          <a:p>
            <a:endParaRPr lang="en-US" sz="1400" dirty="0">
              <a:solidFill>
                <a:schemeClr val="tx2">
                  <a:lumMod val="75000"/>
                </a:schemeClr>
              </a:solidFill>
            </a:endParaRPr>
          </a:p>
          <a:p>
            <a:r>
              <a:rPr lang="en-US" sz="1400" dirty="0">
                <a:solidFill>
                  <a:schemeClr val="tx2">
                    <a:lumMod val="75000"/>
                  </a:schemeClr>
                </a:solidFill>
              </a:rPr>
              <a:t>The only guarantee is that when looping through all elements of a Set, you get each element in the Set once.</a:t>
            </a:r>
          </a:p>
          <a:p>
            <a:endParaRPr lang="en-US" sz="1400" dirty="0">
              <a:solidFill>
                <a:schemeClr val="tx2">
                  <a:lumMod val="75000"/>
                </a:schemeClr>
              </a:solidFill>
            </a:endParaRPr>
          </a:p>
          <a:p>
            <a:r>
              <a:rPr lang="en-US" sz="1400" dirty="0">
                <a:solidFill>
                  <a:schemeClr val="tx2">
                    <a:lumMod val="75000"/>
                  </a:schemeClr>
                </a:solidFill>
              </a:rPr>
              <a:t>The Collections framework provides the </a:t>
            </a:r>
            <a:r>
              <a:rPr lang="en-US" sz="1400" b="1" i="1" dirty="0">
                <a:solidFill>
                  <a:schemeClr val="tx2">
                    <a:lumMod val="75000"/>
                  </a:schemeClr>
                </a:solidFill>
              </a:rPr>
              <a:t>HashSet&lt;E&gt;</a:t>
            </a:r>
            <a:r>
              <a:rPr lang="en-US" sz="1400" dirty="0">
                <a:solidFill>
                  <a:schemeClr val="tx2">
                    <a:lumMod val="75000"/>
                  </a:schemeClr>
                </a:solidFill>
              </a:rPr>
              <a:t> class as an implementation for the </a:t>
            </a:r>
            <a:r>
              <a:rPr lang="en-US" sz="1400" i="1" dirty="0">
                <a:solidFill>
                  <a:schemeClr val="tx2">
                    <a:lumMod val="75000"/>
                  </a:schemeClr>
                </a:solidFill>
              </a:rPr>
              <a:t>Set&lt;E&gt;</a:t>
            </a:r>
            <a:r>
              <a:rPr lang="en-US" sz="1400" dirty="0">
                <a:solidFill>
                  <a:schemeClr val="tx2">
                    <a:lumMod val="75000"/>
                  </a:schemeClr>
                </a:solidFill>
              </a:rPr>
              <a:t> interface.</a:t>
            </a:r>
            <a:endParaRPr lang="en-IN"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Sets</a:t>
            </a:r>
          </a:p>
        </p:txBody>
      </p:sp>
    </p:spTree>
    <p:extLst>
      <p:ext uri="{BB962C8B-B14F-4D97-AF65-F5344CB8AC3E}">
        <p14:creationId xmlns:p14="http://schemas.microsoft.com/office/powerpoint/2010/main" val="366655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3" name="Text Placeholder 2"/>
          <p:cNvSpPr>
            <a:spLocks noGrp="1"/>
          </p:cNvSpPr>
          <p:nvPr>
            <p:ph type="body" sz="quarter" idx="11"/>
          </p:nvPr>
        </p:nvSpPr>
        <p:spPr>
          <a:xfrm>
            <a:off x="-502750" y="906928"/>
            <a:ext cx="3183650" cy="288032"/>
          </a:xfrm>
        </p:spPr>
        <p:txBody>
          <a:bodyPr/>
          <a:lstStyle/>
          <a:p>
            <a:r>
              <a:rPr lang="en-IN" sz="1800" dirty="0">
                <a:solidFill>
                  <a:schemeClr val="tx2">
                    <a:lumMod val="75000"/>
                  </a:schemeClr>
                </a:solidFill>
              </a:rPr>
              <a:t>Working with Sets</a:t>
            </a:r>
          </a:p>
        </p:txBody>
      </p:sp>
      <p:sp>
        <p:nvSpPr>
          <p:cNvPr id="12" name="TextBox 11">
            <a:extLst>
              <a:ext uri="{FF2B5EF4-FFF2-40B4-BE49-F238E27FC236}">
                <a16:creationId xmlns:a16="http://schemas.microsoft.com/office/drawing/2014/main" id="{DF45FA73-F69F-7BAB-5C8E-AB0F999EED79}"/>
              </a:ext>
            </a:extLst>
          </p:cNvPr>
          <p:cNvSpPr txBox="1"/>
          <p:nvPr/>
        </p:nvSpPr>
        <p:spPr>
          <a:xfrm>
            <a:off x="179512" y="1347614"/>
            <a:ext cx="8856984" cy="3754874"/>
          </a:xfrm>
          <a:prstGeom prst="rect">
            <a:avLst/>
          </a:prstGeom>
          <a:noFill/>
        </p:spPr>
        <p:txBody>
          <a:bodyPr wrap="square">
            <a:spAutoFit/>
          </a:bodyPr>
          <a:lstStyle/>
          <a:p>
            <a:r>
              <a:rPr lang="en-US" sz="1400" dirty="0">
                <a:solidFill>
                  <a:schemeClr val="tx2">
                    <a:lumMod val="75000"/>
                  </a:schemeClr>
                </a:solidFill>
              </a:rPr>
              <a:t>// Create a set</a:t>
            </a:r>
          </a:p>
          <a:p>
            <a:r>
              <a:rPr lang="en-US" sz="1400" i="1" dirty="0">
                <a:solidFill>
                  <a:schemeClr val="tx2">
                    <a:lumMod val="75000"/>
                  </a:schemeClr>
                </a:solidFill>
              </a:rPr>
              <a:t>Set&lt;String&gt; s1 = new HashSet&lt;&gt;();</a:t>
            </a:r>
          </a:p>
          <a:p>
            <a:r>
              <a:rPr lang="en-US" sz="1400" dirty="0">
                <a:solidFill>
                  <a:schemeClr val="tx2">
                    <a:lumMod val="75000"/>
                  </a:schemeClr>
                </a:solidFill>
              </a:rPr>
              <a:t>// Add a few elements</a:t>
            </a:r>
          </a:p>
          <a:p>
            <a:r>
              <a:rPr lang="en-US" sz="1400" dirty="0">
                <a:solidFill>
                  <a:schemeClr val="tx2">
                    <a:lumMod val="75000"/>
                  </a:schemeClr>
                </a:solidFill>
              </a:rPr>
              <a:t>s1.add("John");</a:t>
            </a:r>
          </a:p>
          <a:p>
            <a:r>
              <a:rPr lang="en-US" sz="1400" dirty="0">
                <a:solidFill>
                  <a:schemeClr val="tx2">
                    <a:lumMod val="75000"/>
                  </a:schemeClr>
                </a:solidFill>
              </a:rPr>
              <a:t>s1.add("Donna");</a:t>
            </a:r>
          </a:p>
          <a:p>
            <a:r>
              <a:rPr lang="en-US" sz="1400" dirty="0">
                <a:solidFill>
                  <a:schemeClr val="tx2">
                    <a:lumMod val="75000"/>
                  </a:schemeClr>
                </a:solidFill>
              </a:rPr>
              <a:t>		</a:t>
            </a:r>
          </a:p>
          <a:p>
            <a:r>
              <a:rPr lang="en-US" sz="1400" dirty="0">
                <a:solidFill>
                  <a:schemeClr val="tx2">
                    <a:lumMod val="75000"/>
                  </a:schemeClr>
                </a:solidFill>
              </a:rPr>
              <a:t>Java 9 added a static factory method named </a:t>
            </a:r>
            <a:r>
              <a:rPr lang="en-US" sz="1400" b="1" i="1" dirty="0">
                <a:solidFill>
                  <a:schemeClr val="tx2">
                    <a:lumMod val="75000"/>
                  </a:schemeClr>
                </a:solidFill>
              </a:rPr>
              <a:t>of() </a:t>
            </a:r>
            <a:r>
              <a:rPr lang="en-US" sz="1400" dirty="0">
                <a:solidFill>
                  <a:schemeClr val="tx2">
                    <a:lumMod val="75000"/>
                  </a:schemeClr>
                </a:solidFill>
              </a:rPr>
              <a:t>in the </a:t>
            </a:r>
            <a:r>
              <a:rPr lang="en-US" sz="1400" b="1" i="1" dirty="0">
                <a:solidFill>
                  <a:schemeClr val="tx2">
                    <a:lumMod val="75000"/>
                  </a:schemeClr>
                </a:solidFill>
              </a:rPr>
              <a:t>Set</a:t>
            </a:r>
            <a:r>
              <a:rPr lang="en-US" sz="1400" dirty="0">
                <a:solidFill>
                  <a:schemeClr val="tx2">
                    <a:lumMod val="75000"/>
                  </a:schemeClr>
                </a:solidFill>
              </a:rPr>
              <a:t> interface. The method is overloaded. </a:t>
            </a:r>
          </a:p>
          <a:p>
            <a:endParaRPr lang="en-US" sz="1400" dirty="0">
              <a:solidFill>
                <a:schemeClr val="tx2">
                  <a:lumMod val="75000"/>
                </a:schemeClr>
              </a:solidFill>
            </a:endParaRPr>
          </a:p>
          <a:p>
            <a:r>
              <a:rPr lang="en-US" sz="1400" dirty="0">
                <a:solidFill>
                  <a:schemeClr val="tx2">
                    <a:lumMod val="75000"/>
                  </a:schemeClr>
                </a:solidFill>
              </a:rPr>
              <a:t>// Create an immutable Set of three names</a:t>
            </a:r>
          </a:p>
          <a:p>
            <a:r>
              <a:rPr lang="en-US" sz="1400" i="1" dirty="0">
                <a:solidFill>
                  <a:schemeClr val="tx2">
                    <a:lumMod val="75000"/>
                  </a:schemeClr>
                </a:solidFill>
              </a:rPr>
              <a:t>Set.of("John", "Donna", "Ken");</a:t>
            </a:r>
          </a:p>
          <a:p>
            <a:endParaRPr lang="en-US" sz="1400" dirty="0">
              <a:solidFill>
                <a:schemeClr val="tx2">
                  <a:lumMod val="75000"/>
                </a:schemeClr>
              </a:solidFill>
            </a:endParaRPr>
          </a:p>
          <a:p>
            <a:r>
              <a:rPr lang="en-US" sz="1400" dirty="0">
                <a:solidFill>
                  <a:schemeClr val="tx2">
                    <a:lumMod val="75000"/>
                  </a:schemeClr>
                </a:solidFill>
              </a:rPr>
              <a:t>// Create an empty immutable Set</a:t>
            </a:r>
          </a:p>
          <a:p>
            <a:r>
              <a:rPr lang="en-US" sz="1400" i="1" dirty="0">
                <a:solidFill>
                  <a:schemeClr val="tx2">
                    <a:lumMod val="75000"/>
                  </a:schemeClr>
                </a:solidFill>
              </a:rPr>
              <a:t>Set.of();</a:t>
            </a:r>
          </a:p>
          <a:p>
            <a:endParaRPr lang="en-US" sz="1400" i="1" dirty="0">
              <a:solidFill>
                <a:schemeClr val="tx2">
                  <a:lumMod val="75000"/>
                </a:schemeClr>
              </a:solidFill>
            </a:endParaRPr>
          </a:p>
          <a:p>
            <a:r>
              <a:rPr lang="en-US" sz="1400" dirty="0">
                <a:solidFill>
                  <a:schemeClr val="tx2">
                    <a:lumMod val="75000"/>
                  </a:schemeClr>
                </a:solidFill>
              </a:rPr>
              <a:t>// Create a Set and print its elements using the forEach method</a:t>
            </a:r>
          </a:p>
          <a:p>
            <a:r>
              <a:rPr lang="en-US" sz="1400" i="1" dirty="0">
                <a:solidFill>
                  <a:schemeClr val="tx2">
                    <a:lumMod val="75000"/>
                  </a:schemeClr>
                </a:solidFill>
              </a:rPr>
              <a:t>Set&lt;String&gt; names = Set.of(new String[] {"John", "Donna", "Ken"});       </a:t>
            </a:r>
          </a:p>
          <a:p>
            <a:r>
              <a:rPr lang="en-US" sz="1400" i="1" dirty="0" err="1">
                <a:solidFill>
                  <a:schemeClr val="tx2">
                    <a:lumMod val="75000"/>
                  </a:schemeClr>
                </a:solidFill>
              </a:rPr>
              <a:t>names.forEach</a:t>
            </a:r>
            <a:r>
              <a:rPr lang="en-US" sz="1400" i="1" dirty="0">
                <a:solidFill>
                  <a:schemeClr val="tx2">
                    <a:lumMod val="75000"/>
                  </a:schemeClr>
                </a:solidFill>
              </a:rPr>
              <a:t>(System.out::</a:t>
            </a:r>
            <a:r>
              <a:rPr lang="en-US" sz="1400" i="1" dirty="0" err="1">
                <a:solidFill>
                  <a:schemeClr val="tx2">
                    <a:lumMod val="75000"/>
                  </a:schemeClr>
                </a:solidFill>
              </a:rPr>
              <a:t>println</a:t>
            </a:r>
            <a:r>
              <a:rPr lang="en-US" sz="1400" i="1" dirty="0">
                <a:solidFill>
                  <a:schemeClr val="tx2">
                    <a:lumMod val="75000"/>
                  </a:schemeClr>
                </a:solidFill>
              </a:rPr>
              <a:t>);</a:t>
            </a:r>
            <a:endParaRPr lang="en-IN" sz="1400" i="1" dirty="0">
              <a:solidFill>
                <a:schemeClr val="tx2">
                  <a:lumMod val="75000"/>
                </a:schemeClr>
              </a:solidFill>
            </a:endParaRPr>
          </a:p>
        </p:txBody>
      </p:sp>
    </p:spTree>
    <p:extLst>
      <p:ext uri="{BB962C8B-B14F-4D97-AF65-F5344CB8AC3E}">
        <p14:creationId xmlns:p14="http://schemas.microsoft.com/office/powerpoint/2010/main" val="403465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3" name="Text Placeholder 2"/>
          <p:cNvSpPr>
            <a:spLocks noGrp="1"/>
          </p:cNvSpPr>
          <p:nvPr>
            <p:ph type="body" sz="quarter" idx="11"/>
          </p:nvPr>
        </p:nvSpPr>
        <p:spPr>
          <a:xfrm>
            <a:off x="-502750" y="906928"/>
            <a:ext cx="3183650" cy="288032"/>
          </a:xfrm>
        </p:spPr>
        <p:txBody>
          <a:bodyPr/>
          <a:lstStyle/>
          <a:p>
            <a:r>
              <a:rPr lang="en-IN" sz="1800" dirty="0">
                <a:solidFill>
                  <a:schemeClr val="tx2">
                    <a:lumMod val="75000"/>
                  </a:schemeClr>
                </a:solidFill>
              </a:rPr>
              <a:t>Working with Sets</a:t>
            </a:r>
          </a:p>
        </p:txBody>
      </p:sp>
      <p:sp>
        <p:nvSpPr>
          <p:cNvPr id="12" name="TextBox 11">
            <a:extLst>
              <a:ext uri="{FF2B5EF4-FFF2-40B4-BE49-F238E27FC236}">
                <a16:creationId xmlns:a16="http://schemas.microsoft.com/office/drawing/2014/main" id="{DF45FA73-F69F-7BAB-5C8E-AB0F999EED79}"/>
              </a:ext>
            </a:extLst>
          </p:cNvPr>
          <p:cNvSpPr txBox="1"/>
          <p:nvPr/>
        </p:nvSpPr>
        <p:spPr>
          <a:xfrm>
            <a:off x="179512" y="1347614"/>
            <a:ext cx="8856984" cy="3323987"/>
          </a:xfrm>
          <a:prstGeom prst="rect">
            <a:avLst/>
          </a:prstGeom>
          <a:noFill/>
        </p:spPr>
        <p:txBody>
          <a:bodyPr wrap="square">
            <a:spAutoFit/>
          </a:bodyPr>
          <a:lstStyle/>
          <a:p>
            <a:r>
              <a:rPr lang="en-US" sz="1400" i="1" dirty="0">
                <a:solidFill>
                  <a:schemeClr val="tx2">
                    <a:lumMod val="75000"/>
                  </a:schemeClr>
                </a:solidFill>
              </a:rPr>
              <a:t>LinkedHashSet&lt;E&gt; - </a:t>
            </a:r>
            <a:r>
              <a:rPr lang="en-US" sz="1400" dirty="0">
                <a:solidFill>
                  <a:schemeClr val="tx2">
                    <a:lumMod val="75000"/>
                  </a:schemeClr>
                </a:solidFill>
              </a:rPr>
              <a:t>another implementation class for the </a:t>
            </a:r>
            <a:r>
              <a:rPr lang="en-US" sz="1400" i="1" dirty="0">
                <a:solidFill>
                  <a:schemeClr val="tx2">
                    <a:lumMod val="75000"/>
                  </a:schemeClr>
                </a:solidFill>
              </a:rPr>
              <a:t>Set&lt;E&gt;</a:t>
            </a:r>
            <a:r>
              <a:rPr lang="en-US" sz="1400" dirty="0">
                <a:solidFill>
                  <a:schemeClr val="tx2">
                    <a:lumMod val="75000"/>
                  </a:schemeClr>
                </a:solidFill>
              </a:rPr>
              <a:t> interface</a:t>
            </a:r>
            <a:r>
              <a:rPr lang="en-US" sz="1400" i="1" dirty="0">
                <a:solidFill>
                  <a:schemeClr val="tx2">
                    <a:lumMod val="75000"/>
                  </a:schemeClr>
                </a:solidFill>
              </a:rPr>
              <a:t>.</a:t>
            </a:r>
          </a:p>
          <a:p>
            <a:endParaRPr lang="en-US" sz="1400" i="1" dirty="0">
              <a:solidFill>
                <a:schemeClr val="tx2">
                  <a:lumMod val="75000"/>
                </a:schemeClr>
              </a:solidFill>
            </a:endParaRPr>
          </a:p>
          <a:p>
            <a:r>
              <a:rPr lang="en-US" sz="1400" dirty="0">
                <a:solidFill>
                  <a:schemeClr val="tx2">
                    <a:lumMod val="75000"/>
                  </a:schemeClr>
                </a:solidFill>
              </a:rPr>
              <a:t>The class adds one feature over the </a:t>
            </a:r>
            <a:r>
              <a:rPr lang="en-US" sz="1400" i="1" dirty="0">
                <a:solidFill>
                  <a:schemeClr val="tx2">
                    <a:lumMod val="75000"/>
                  </a:schemeClr>
                </a:solidFill>
              </a:rPr>
              <a:t>HashSet</a:t>
            </a:r>
            <a:r>
              <a:rPr lang="en-US" sz="1400" dirty="0">
                <a:solidFill>
                  <a:schemeClr val="tx2">
                    <a:lumMod val="75000"/>
                  </a:schemeClr>
                </a:solidFill>
              </a:rPr>
              <a:t> implementation. The implementation guarantees that the             iterator of a </a:t>
            </a:r>
            <a:r>
              <a:rPr lang="en-US" sz="1400" i="1" dirty="0">
                <a:solidFill>
                  <a:schemeClr val="tx2">
                    <a:lumMod val="75000"/>
                  </a:schemeClr>
                </a:solidFill>
              </a:rPr>
              <a:t>Set</a:t>
            </a:r>
            <a:r>
              <a:rPr lang="en-US" sz="1400" dirty="0">
                <a:solidFill>
                  <a:schemeClr val="tx2">
                    <a:lumMod val="75000"/>
                  </a:schemeClr>
                </a:solidFill>
              </a:rPr>
              <a:t> will return the elements in the same order the elements were inserted.</a:t>
            </a:r>
          </a:p>
          <a:p>
            <a:endParaRPr lang="en-US" sz="1400" dirty="0">
              <a:solidFill>
                <a:schemeClr val="tx2">
                  <a:lumMod val="75000"/>
                </a:schemeClr>
              </a:solidFill>
            </a:endParaRPr>
          </a:p>
          <a:p>
            <a:r>
              <a:rPr lang="en-US" sz="1400" dirty="0">
                <a:solidFill>
                  <a:schemeClr val="tx2">
                    <a:lumMod val="75000"/>
                  </a:schemeClr>
                </a:solidFill>
              </a:rPr>
              <a:t>You can perform union, intersection, and difference (or minus) operations on mathematical sets. You</a:t>
            </a:r>
          </a:p>
          <a:p>
            <a:r>
              <a:rPr lang="en-US" sz="1400" dirty="0">
                <a:solidFill>
                  <a:schemeClr val="tx2">
                    <a:lumMod val="75000"/>
                  </a:schemeClr>
                </a:solidFill>
              </a:rPr>
              <a:t>can perform the same operations on sets in Java. </a:t>
            </a:r>
          </a:p>
          <a:p>
            <a:endParaRPr lang="en-US" sz="1400" dirty="0">
              <a:solidFill>
                <a:schemeClr val="tx2">
                  <a:lumMod val="75000"/>
                </a:schemeClr>
              </a:solidFill>
            </a:endParaRPr>
          </a:p>
          <a:p>
            <a:r>
              <a:rPr lang="en-US" sz="1400" dirty="0">
                <a:solidFill>
                  <a:schemeClr val="tx2">
                    <a:lumMod val="75000"/>
                  </a:schemeClr>
                </a:solidFill>
              </a:rPr>
              <a:t>The union of two sets s1 and s2 contains elements from both sets with no duplicates - </a:t>
            </a:r>
            <a:r>
              <a:rPr lang="en-US" sz="1400" i="1" dirty="0">
                <a:solidFill>
                  <a:schemeClr val="tx2">
                    <a:lumMod val="75000"/>
                  </a:schemeClr>
                </a:solidFill>
              </a:rPr>
              <a:t>s1.addAll(s2)</a:t>
            </a:r>
          </a:p>
          <a:p>
            <a:endParaRPr lang="en-US" sz="1400" dirty="0">
              <a:solidFill>
                <a:schemeClr val="tx2">
                  <a:lumMod val="75000"/>
                </a:schemeClr>
              </a:solidFill>
            </a:endParaRPr>
          </a:p>
          <a:p>
            <a:r>
              <a:rPr lang="en-US" sz="1400" dirty="0">
                <a:solidFill>
                  <a:schemeClr val="tx2">
                    <a:lumMod val="75000"/>
                  </a:schemeClr>
                </a:solidFill>
              </a:rPr>
              <a:t>The intersection of two sets s1 and s2 contains elements that are common to both sets - </a:t>
            </a:r>
            <a:r>
              <a:rPr lang="en-US" sz="1400" i="1" dirty="0">
                <a:solidFill>
                  <a:schemeClr val="tx2">
                    <a:lumMod val="75000"/>
                  </a:schemeClr>
                </a:solidFill>
              </a:rPr>
              <a:t>s1.retainAll(s2)</a:t>
            </a:r>
          </a:p>
          <a:p>
            <a:endParaRPr lang="en-US" sz="1400" dirty="0">
              <a:solidFill>
                <a:schemeClr val="tx2">
                  <a:lumMod val="75000"/>
                </a:schemeClr>
              </a:solidFill>
            </a:endParaRPr>
          </a:p>
          <a:p>
            <a:r>
              <a:rPr lang="en-US" sz="1400" dirty="0">
                <a:solidFill>
                  <a:schemeClr val="tx2">
                    <a:lumMod val="75000"/>
                  </a:schemeClr>
                </a:solidFill>
              </a:rPr>
              <a:t>The difference of two sets, is a set that contains all elements of s1 that are not in s2 - </a:t>
            </a:r>
            <a:r>
              <a:rPr lang="en-US" sz="1400" i="1" dirty="0">
                <a:solidFill>
                  <a:schemeClr val="tx2">
                    <a:lumMod val="75000"/>
                  </a:schemeClr>
                </a:solidFill>
              </a:rPr>
              <a:t>s1.removeAll(s2)</a:t>
            </a:r>
          </a:p>
          <a:p>
            <a:endParaRPr lang="en-US" sz="1400" i="1" dirty="0">
              <a:solidFill>
                <a:schemeClr val="tx2">
                  <a:lumMod val="75000"/>
                </a:schemeClr>
              </a:solidFill>
            </a:endParaRPr>
          </a:p>
          <a:p>
            <a:r>
              <a:rPr lang="en-US" sz="1400" dirty="0">
                <a:solidFill>
                  <a:schemeClr val="tx2">
                    <a:lumMod val="75000"/>
                  </a:schemeClr>
                </a:solidFill>
              </a:rPr>
              <a:t>Set s1 is a subset of set s2 if set s2 contains all elements that are also present in set s1 - </a:t>
            </a:r>
            <a:r>
              <a:rPr lang="en-US" sz="1400" i="1" dirty="0">
                <a:solidFill>
                  <a:schemeClr val="tx2">
                    <a:lumMod val="75000"/>
                  </a:schemeClr>
                </a:solidFill>
              </a:rPr>
              <a:t>s2.containsAll(s1)</a:t>
            </a:r>
            <a:endParaRPr lang="en-IN" sz="1400" i="1" dirty="0">
              <a:solidFill>
                <a:schemeClr val="tx2">
                  <a:lumMod val="75000"/>
                </a:schemeClr>
              </a:solidFill>
            </a:endParaRPr>
          </a:p>
        </p:txBody>
      </p:sp>
    </p:spTree>
    <p:extLst>
      <p:ext uri="{BB962C8B-B14F-4D97-AF65-F5344CB8AC3E}">
        <p14:creationId xmlns:p14="http://schemas.microsoft.com/office/powerpoint/2010/main" val="254007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79512" y="1307995"/>
            <a:ext cx="8856984" cy="3108543"/>
          </a:xfrm>
          <a:prstGeom prst="rect">
            <a:avLst/>
          </a:prstGeom>
          <a:noFill/>
        </p:spPr>
        <p:txBody>
          <a:bodyPr wrap="square" rtlCol="0">
            <a:spAutoFit/>
          </a:bodyPr>
          <a:lstStyle/>
          <a:p>
            <a:r>
              <a:rPr lang="en-US" sz="1400" dirty="0">
                <a:solidFill>
                  <a:schemeClr val="tx2">
                    <a:lumMod val="75000"/>
                  </a:schemeClr>
                </a:solidFill>
              </a:rPr>
              <a:t>Sorted Set</a:t>
            </a:r>
          </a:p>
          <a:p>
            <a:endParaRPr lang="en-US" sz="1400" dirty="0">
              <a:solidFill>
                <a:schemeClr val="tx2">
                  <a:lumMod val="75000"/>
                </a:schemeClr>
              </a:solidFill>
            </a:endParaRPr>
          </a:p>
          <a:p>
            <a:r>
              <a:rPr lang="en-US" sz="1400" dirty="0">
                <a:solidFill>
                  <a:schemeClr val="tx2">
                    <a:lumMod val="75000"/>
                  </a:schemeClr>
                </a:solidFill>
              </a:rPr>
              <a:t>A sorted set is a set that imposes ordering on its elements. . A </a:t>
            </a:r>
            <a:r>
              <a:rPr lang="en-US" sz="1400" i="1" dirty="0">
                <a:solidFill>
                  <a:schemeClr val="tx2">
                    <a:lumMod val="75000"/>
                  </a:schemeClr>
                </a:solidFill>
              </a:rPr>
              <a:t>SortedSet</a:t>
            </a:r>
            <a:r>
              <a:rPr lang="en-US" sz="1400" dirty="0">
                <a:solidFill>
                  <a:schemeClr val="tx2">
                    <a:lumMod val="75000"/>
                  </a:schemeClr>
                </a:solidFill>
              </a:rPr>
              <a:t> must know how to sort its elements as they are added.</a:t>
            </a:r>
          </a:p>
          <a:p>
            <a:endParaRPr lang="en-US" sz="1400" dirty="0">
              <a:solidFill>
                <a:schemeClr val="tx2">
                  <a:lumMod val="75000"/>
                </a:schemeClr>
              </a:solidFill>
            </a:endParaRPr>
          </a:p>
          <a:p>
            <a:r>
              <a:rPr lang="en-US" sz="1400" dirty="0">
                <a:solidFill>
                  <a:schemeClr val="tx2">
                    <a:lumMod val="75000"/>
                  </a:schemeClr>
                </a:solidFill>
              </a:rPr>
              <a:t> The sorted set relies on two things to sort its elements:</a:t>
            </a:r>
          </a:p>
          <a:p>
            <a:endParaRPr lang="en-US" sz="1400" dirty="0">
              <a:solidFill>
                <a:schemeClr val="tx2">
                  <a:lumMod val="75000"/>
                </a:schemeClr>
              </a:solidFill>
            </a:endParaRPr>
          </a:p>
          <a:p>
            <a:pPr marL="742950" lvl="1" indent="-285750">
              <a:buFont typeface="Arial" panose="020B0604020202020204" pitchFamily="34" charset="0"/>
              <a:buChar char="•"/>
            </a:pPr>
            <a:r>
              <a:rPr lang="en-US" sz="1400" dirty="0">
                <a:solidFill>
                  <a:schemeClr val="tx2">
                    <a:lumMod val="75000"/>
                  </a:schemeClr>
                </a:solidFill>
              </a:rPr>
              <a:t>If its elements implement the </a:t>
            </a:r>
            <a:r>
              <a:rPr lang="en-US" sz="1400" i="1" dirty="0">
                <a:solidFill>
                  <a:schemeClr val="tx2">
                    <a:lumMod val="75000"/>
                  </a:schemeClr>
                </a:solidFill>
              </a:rPr>
              <a:t>Comparable</a:t>
            </a:r>
            <a:r>
              <a:rPr lang="en-US" sz="1400" dirty="0">
                <a:solidFill>
                  <a:schemeClr val="tx2">
                    <a:lumMod val="75000"/>
                  </a:schemeClr>
                </a:solidFill>
              </a:rPr>
              <a:t> interface, it will use the </a:t>
            </a:r>
            <a:r>
              <a:rPr lang="en-US" sz="1400" i="1" dirty="0">
                <a:solidFill>
                  <a:schemeClr val="tx2">
                    <a:lumMod val="75000"/>
                  </a:schemeClr>
                </a:solidFill>
              </a:rPr>
              <a:t>compareTo</a:t>
            </a:r>
            <a:r>
              <a:rPr lang="en-US" sz="1400" dirty="0">
                <a:solidFill>
                  <a:schemeClr val="tx2">
                    <a:lumMod val="75000"/>
                  </a:schemeClr>
                </a:solidFill>
              </a:rPr>
              <a:t>() method of elements to sort them.</a:t>
            </a:r>
          </a:p>
          <a:p>
            <a:pPr marL="285750" indent="-285750">
              <a:buFont typeface="Arial" panose="020B0604020202020204" pitchFamily="34" charset="0"/>
              <a:buChar char="•"/>
            </a:pPr>
            <a:endParaRPr lang="en-US" sz="1400" dirty="0">
              <a:solidFill>
                <a:schemeClr val="tx2">
                  <a:lumMod val="75000"/>
                </a:schemeClr>
              </a:solidFill>
            </a:endParaRPr>
          </a:p>
          <a:p>
            <a:pPr marL="742950" lvl="1" indent="-285750">
              <a:buFont typeface="Arial" panose="020B0604020202020204" pitchFamily="34" charset="0"/>
              <a:buChar char="•"/>
            </a:pPr>
            <a:r>
              <a:rPr lang="en-US" sz="1400" dirty="0">
                <a:solidFill>
                  <a:schemeClr val="tx2">
                    <a:lumMod val="75000"/>
                  </a:schemeClr>
                </a:solidFill>
              </a:rPr>
              <a:t>You can supply a </a:t>
            </a:r>
            <a:r>
              <a:rPr lang="en-US" sz="1400" i="1" dirty="0">
                <a:solidFill>
                  <a:schemeClr val="tx2">
                    <a:lumMod val="75000"/>
                  </a:schemeClr>
                </a:solidFill>
              </a:rPr>
              <a:t>Comparator</a:t>
            </a:r>
            <a:r>
              <a:rPr lang="en-US" sz="1400" dirty="0">
                <a:solidFill>
                  <a:schemeClr val="tx2">
                    <a:lumMod val="75000"/>
                  </a:schemeClr>
                </a:solidFill>
              </a:rPr>
              <a:t> to use a custom sorting. (If a </a:t>
            </a:r>
            <a:r>
              <a:rPr lang="en-US" sz="1400" i="1" dirty="0">
                <a:solidFill>
                  <a:schemeClr val="tx2">
                    <a:lumMod val="75000"/>
                  </a:schemeClr>
                </a:solidFill>
              </a:rPr>
              <a:t>Comparator</a:t>
            </a:r>
            <a:r>
              <a:rPr lang="en-US" sz="1400" dirty="0">
                <a:solidFill>
                  <a:schemeClr val="tx2">
                    <a:lumMod val="75000"/>
                  </a:schemeClr>
                </a:solidFill>
              </a:rPr>
              <a:t> is specified, the </a:t>
            </a:r>
            <a:r>
              <a:rPr lang="en-US" sz="1400" i="1" dirty="0">
                <a:solidFill>
                  <a:schemeClr val="tx2">
                    <a:lumMod val="75000"/>
                  </a:schemeClr>
                </a:solidFill>
              </a:rPr>
              <a:t>Comparator</a:t>
            </a:r>
            <a:r>
              <a:rPr lang="en-US" sz="1400" dirty="0">
                <a:solidFill>
                  <a:schemeClr val="tx2">
                    <a:lumMod val="75000"/>
                  </a:schemeClr>
                </a:solidFill>
              </a:rPr>
              <a:t> is used for sorting irrespective of the elements implementing the Comparable interface).</a:t>
            </a:r>
          </a:p>
          <a:p>
            <a:pPr marL="742950" lvl="1" indent="-285750">
              <a:buFont typeface="Arial" panose="020B0604020202020204" pitchFamily="34" charset="0"/>
              <a:buChar char="•"/>
            </a:pPr>
            <a:endParaRPr lang="en-US" sz="1400" dirty="0">
              <a:solidFill>
                <a:schemeClr val="tx2">
                  <a:lumMod val="75000"/>
                </a:schemeClr>
              </a:solidFill>
            </a:endParaRPr>
          </a:p>
          <a:p>
            <a:r>
              <a:rPr lang="en-US" sz="1400" dirty="0">
                <a:solidFill>
                  <a:schemeClr val="tx2">
                    <a:lumMod val="75000"/>
                  </a:schemeClr>
                </a:solidFill>
              </a:rPr>
              <a:t>  The </a:t>
            </a:r>
            <a:r>
              <a:rPr lang="en-US" sz="1400" b="1" i="1" dirty="0">
                <a:solidFill>
                  <a:schemeClr val="tx2">
                    <a:lumMod val="75000"/>
                  </a:schemeClr>
                </a:solidFill>
              </a:rPr>
              <a:t>TreeSet</a:t>
            </a:r>
            <a:r>
              <a:rPr lang="en-US" sz="1400" i="1" dirty="0">
                <a:solidFill>
                  <a:schemeClr val="tx2">
                    <a:lumMod val="75000"/>
                  </a:schemeClr>
                </a:solidFill>
              </a:rPr>
              <a:t>&lt;E&gt;</a:t>
            </a:r>
            <a:r>
              <a:rPr lang="en-US" sz="1400" dirty="0">
                <a:solidFill>
                  <a:schemeClr val="tx2">
                    <a:lumMod val="75000"/>
                  </a:schemeClr>
                </a:solidFill>
              </a:rPr>
              <a:t> class is one of the implementation classes for the </a:t>
            </a:r>
            <a:r>
              <a:rPr lang="en-US" sz="1400" i="1" dirty="0">
                <a:solidFill>
                  <a:schemeClr val="tx2">
                    <a:lumMod val="75000"/>
                  </a:schemeClr>
                </a:solidFill>
              </a:rPr>
              <a:t>SortedSet</a:t>
            </a:r>
            <a:r>
              <a:rPr lang="en-US" sz="1400" dirty="0">
                <a:solidFill>
                  <a:schemeClr val="tx2">
                    <a:lumMod val="75000"/>
                  </a:schemeClr>
                </a:solidFill>
              </a:rPr>
              <a:t> interface.</a:t>
            </a:r>
            <a:endParaRPr lang="en-IN"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Sets</a:t>
            </a:r>
          </a:p>
        </p:txBody>
      </p:sp>
    </p:spTree>
    <p:extLst>
      <p:ext uri="{BB962C8B-B14F-4D97-AF65-F5344CB8AC3E}">
        <p14:creationId xmlns:p14="http://schemas.microsoft.com/office/powerpoint/2010/main" val="290208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59279" y="1349722"/>
            <a:ext cx="8589185" cy="3323987"/>
          </a:xfrm>
          <a:prstGeom prst="rect">
            <a:avLst/>
          </a:prstGeom>
          <a:noFill/>
        </p:spPr>
        <p:txBody>
          <a:bodyPr wrap="square" rtlCol="0">
            <a:spAutoFit/>
          </a:bodyPr>
          <a:lstStyle/>
          <a:p>
            <a:r>
              <a:rPr lang="en-US" sz="1400" dirty="0">
                <a:solidFill>
                  <a:schemeClr val="tx2">
                    <a:lumMod val="75000"/>
                  </a:schemeClr>
                </a:solidFill>
              </a:rPr>
              <a:t>Sorted Set</a:t>
            </a:r>
          </a:p>
          <a:p>
            <a:endParaRPr lang="en-US" sz="1400" dirty="0">
              <a:solidFill>
                <a:schemeClr val="tx2">
                  <a:lumMod val="75000"/>
                </a:schemeClr>
              </a:solidFill>
            </a:endParaRPr>
          </a:p>
          <a:p>
            <a:r>
              <a:rPr lang="en-US" sz="1400" dirty="0">
                <a:solidFill>
                  <a:schemeClr val="tx2">
                    <a:lumMod val="75000"/>
                  </a:schemeClr>
                </a:solidFill>
              </a:rPr>
              <a:t>The SortedSet interface inherits all methods of the Set interface; it also adds some more.</a:t>
            </a:r>
          </a:p>
          <a:p>
            <a:endParaRPr lang="en-US" sz="1400" dirty="0">
              <a:solidFill>
                <a:schemeClr val="tx2">
                  <a:lumMod val="75000"/>
                </a:schemeClr>
              </a:solidFill>
            </a:endParaRPr>
          </a:p>
          <a:p>
            <a:pPr marL="742950" lvl="1" indent="-285750">
              <a:buFont typeface="Arial" panose="020B0604020202020204" pitchFamily="34" charset="0"/>
              <a:buChar char="•"/>
            </a:pPr>
            <a:r>
              <a:rPr lang="en-IN" sz="1400" i="1" dirty="0">
                <a:solidFill>
                  <a:schemeClr val="tx2">
                    <a:lumMod val="75000"/>
                  </a:schemeClr>
                </a:solidFill>
              </a:rPr>
              <a:t>subSet(E fromElement, E toElement)</a:t>
            </a:r>
          </a:p>
          <a:p>
            <a:pPr marL="742950" lvl="1" indent="-285750">
              <a:buFont typeface="Arial" panose="020B0604020202020204" pitchFamily="34" charset="0"/>
              <a:buChar char="•"/>
            </a:pPr>
            <a:r>
              <a:rPr lang="en-IN" sz="1400" i="1" dirty="0">
                <a:solidFill>
                  <a:schemeClr val="tx2">
                    <a:lumMod val="75000"/>
                  </a:schemeClr>
                </a:solidFill>
              </a:rPr>
              <a:t>first()</a:t>
            </a:r>
          </a:p>
          <a:p>
            <a:pPr marL="742950" lvl="1" indent="-285750">
              <a:buFont typeface="Arial" panose="020B0604020202020204" pitchFamily="34" charset="0"/>
              <a:buChar char="•"/>
            </a:pPr>
            <a:r>
              <a:rPr lang="en-IN" sz="1400" i="1" dirty="0">
                <a:solidFill>
                  <a:schemeClr val="tx2">
                    <a:lumMod val="75000"/>
                  </a:schemeClr>
                </a:solidFill>
              </a:rPr>
              <a:t>last()</a:t>
            </a:r>
          </a:p>
          <a:p>
            <a:pPr marL="742950" lvl="1" indent="-285750">
              <a:buFont typeface="Arial" panose="020B0604020202020204" pitchFamily="34" charset="0"/>
              <a:buChar char="•"/>
            </a:pPr>
            <a:r>
              <a:rPr lang="en-US" sz="1400" i="1" dirty="0">
                <a:solidFill>
                  <a:schemeClr val="tx2">
                    <a:lumMod val="75000"/>
                  </a:schemeClr>
                </a:solidFill>
              </a:rPr>
              <a:t>headSet(E toElement)</a:t>
            </a:r>
          </a:p>
          <a:p>
            <a:pPr marL="742950" lvl="1" indent="-285750">
              <a:buFont typeface="Arial" panose="020B0604020202020204" pitchFamily="34" charset="0"/>
              <a:buChar char="•"/>
            </a:pPr>
            <a:r>
              <a:rPr lang="en-US" sz="1400" i="1" dirty="0">
                <a:solidFill>
                  <a:schemeClr val="tx2">
                    <a:lumMod val="75000"/>
                  </a:schemeClr>
                </a:solidFill>
              </a:rPr>
              <a:t>tailSet(E fromElement)</a:t>
            </a:r>
          </a:p>
          <a:p>
            <a:pPr marL="742950" lvl="1" indent="-285750">
              <a:buFont typeface="Arial" panose="020B0604020202020204" pitchFamily="34" charset="0"/>
              <a:buChar char="•"/>
            </a:pPr>
            <a:endParaRPr lang="en-US" sz="1400" i="1" dirty="0">
              <a:solidFill>
                <a:schemeClr val="tx2">
                  <a:lumMod val="75000"/>
                </a:schemeClr>
              </a:solidFill>
            </a:endParaRPr>
          </a:p>
          <a:p>
            <a:pPr marL="742950" lvl="1" indent="-285750">
              <a:buFont typeface="Arial" panose="020B0604020202020204" pitchFamily="34" charset="0"/>
              <a:buChar char="•"/>
            </a:pPr>
            <a:endParaRPr lang="en-US" sz="1400" i="1" dirty="0">
              <a:solidFill>
                <a:schemeClr val="tx2">
                  <a:lumMod val="75000"/>
                </a:schemeClr>
              </a:solidFill>
            </a:endParaRPr>
          </a:p>
          <a:p>
            <a:r>
              <a:rPr lang="en-US" sz="1400" i="1" dirty="0">
                <a:solidFill>
                  <a:schemeClr val="tx2">
                    <a:lumMod val="75000"/>
                  </a:schemeClr>
                </a:solidFill>
              </a:rPr>
              <a:t>* </a:t>
            </a:r>
            <a:r>
              <a:rPr lang="en-US" sz="1400" dirty="0">
                <a:solidFill>
                  <a:schemeClr val="tx2">
                    <a:lumMod val="75000"/>
                  </a:schemeClr>
                </a:solidFill>
              </a:rPr>
              <a:t>If a </a:t>
            </a:r>
            <a:r>
              <a:rPr lang="en-US" sz="1400" i="1" dirty="0">
                <a:solidFill>
                  <a:schemeClr val="tx2">
                    <a:lumMod val="75000"/>
                  </a:schemeClr>
                </a:solidFill>
              </a:rPr>
              <a:t>SortedSet</a:t>
            </a:r>
            <a:r>
              <a:rPr lang="en-US" sz="1400" dirty="0">
                <a:solidFill>
                  <a:schemeClr val="tx2">
                    <a:lumMod val="75000"/>
                  </a:schemeClr>
                </a:solidFill>
              </a:rPr>
              <a:t> uses natural order (uses the </a:t>
            </a:r>
            <a:r>
              <a:rPr lang="en-US" sz="1400" i="1" dirty="0">
                <a:solidFill>
                  <a:schemeClr val="tx2">
                    <a:lumMod val="75000"/>
                  </a:schemeClr>
                </a:solidFill>
              </a:rPr>
              <a:t>Comparable</a:t>
            </a:r>
            <a:r>
              <a:rPr lang="en-US" sz="1400" dirty="0">
                <a:solidFill>
                  <a:schemeClr val="tx2">
                    <a:lumMod val="75000"/>
                  </a:schemeClr>
                </a:solidFill>
              </a:rPr>
              <a:t> interface’s </a:t>
            </a:r>
            <a:r>
              <a:rPr lang="en-US" sz="1400" i="1" dirty="0">
                <a:solidFill>
                  <a:schemeClr val="tx2">
                    <a:lumMod val="75000"/>
                  </a:schemeClr>
                </a:solidFill>
              </a:rPr>
              <a:t>compareTo</a:t>
            </a:r>
            <a:r>
              <a:rPr lang="en-US" sz="1400" dirty="0">
                <a:solidFill>
                  <a:schemeClr val="tx2">
                    <a:lumMod val="75000"/>
                  </a:schemeClr>
                </a:solidFill>
              </a:rPr>
              <a:t>() method), adding a </a:t>
            </a:r>
            <a:r>
              <a:rPr lang="en-US" sz="1400" i="1" dirty="0">
                <a:solidFill>
                  <a:schemeClr val="tx2">
                    <a:lumMod val="75000"/>
                  </a:schemeClr>
                </a:solidFill>
              </a:rPr>
              <a:t>null</a:t>
            </a:r>
            <a:r>
              <a:rPr lang="en-US" sz="1400" dirty="0">
                <a:solidFill>
                  <a:schemeClr val="tx2">
                    <a:lumMod val="75000"/>
                  </a:schemeClr>
                </a:solidFill>
              </a:rPr>
              <a:t> 	           element will throw a </a:t>
            </a:r>
            <a:r>
              <a:rPr lang="en-US" sz="1400" i="1" dirty="0">
                <a:solidFill>
                  <a:schemeClr val="tx2">
                    <a:lumMod val="75000"/>
                  </a:schemeClr>
                </a:solidFill>
              </a:rPr>
              <a:t>NullPointerException.</a:t>
            </a:r>
          </a:p>
          <a:p>
            <a:endParaRPr lang="en-IN" sz="1400" i="1" dirty="0">
              <a:solidFill>
                <a:schemeClr val="tx2">
                  <a:lumMod val="75000"/>
                </a:schemeClr>
              </a:solidFill>
            </a:endParaRPr>
          </a:p>
          <a:p>
            <a:r>
              <a:rPr lang="en-US" sz="1400" dirty="0">
                <a:solidFill>
                  <a:schemeClr val="tx2">
                    <a:lumMod val="75000"/>
                  </a:schemeClr>
                </a:solidFill>
              </a:rPr>
              <a:t> * If you use a </a:t>
            </a:r>
            <a:r>
              <a:rPr lang="en-US" sz="1400" i="1" dirty="0">
                <a:solidFill>
                  <a:schemeClr val="tx2">
                    <a:lumMod val="75000"/>
                  </a:schemeClr>
                </a:solidFill>
              </a:rPr>
              <a:t>Comparator</a:t>
            </a:r>
            <a:r>
              <a:rPr lang="en-US" sz="1400" dirty="0">
                <a:solidFill>
                  <a:schemeClr val="tx2">
                    <a:lumMod val="75000"/>
                  </a:schemeClr>
                </a:solidFill>
              </a:rPr>
              <a:t> to apply the ordering, it is up to you to allow a null element in the </a:t>
            </a:r>
            <a:r>
              <a:rPr lang="en-US" sz="1400" i="1" dirty="0">
                <a:solidFill>
                  <a:schemeClr val="tx2">
                    <a:lumMod val="75000"/>
                  </a:schemeClr>
                </a:solidFill>
              </a:rPr>
              <a:t>SortedSet</a:t>
            </a:r>
            <a:r>
              <a:rPr lang="en-US" sz="1400" dirty="0">
                <a:solidFill>
                  <a:schemeClr val="tx2">
                    <a:lumMod val="75000"/>
                  </a:schemeClr>
                </a:solidFill>
              </a:rPr>
              <a:t>.</a:t>
            </a:r>
            <a:endParaRPr lang="en-IN"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Sets</a:t>
            </a:r>
          </a:p>
        </p:txBody>
      </p:sp>
    </p:spTree>
    <p:extLst>
      <p:ext uri="{BB962C8B-B14F-4D97-AF65-F5344CB8AC3E}">
        <p14:creationId xmlns:p14="http://schemas.microsoft.com/office/powerpoint/2010/main" val="222404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59279" y="1349722"/>
            <a:ext cx="8733201" cy="2893100"/>
          </a:xfrm>
          <a:prstGeom prst="rect">
            <a:avLst/>
          </a:prstGeom>
          <a:noFill/>
        </p:spPr>
        <p:txBody>
          <a:bodyPr wrap="square" rtlCol="0">
            <a:spAutoFit/>
          </a:bodyPr>
          <a:lstStyle/>
          <a:p>
            <a:r>
              <a:rPr lang="en-US" sz="1400" dirty="0">
                <a:solidFill>
                  <a:schemeClr val="tx2">
                    <a:lumMod val="75000"/>
                  </a:schemeClr>
                </a:solidFill>
              </a:rPr>
              <a:t>Navigable Set</a:t>
            </a:r>
          </a:p>
          <a:p>
            <a:endParaRPr lang="en-US" sz="1400" dirty="0">
              <a:solidFill>
                <a:schemeClr val="tx2">
                  <a:lumMod val="75000"/>
                </a:schemeClr>
              </a:solidFill>
            </a:endParaRPr>
          </a:p>
          <a:p>
            <a:r>
              <a:rPr lang="en-US" sz="1400" dirty="0">
                <a:solidFill>
                  <a:schemeClr val="tx2">
                    <a:lumMod val="75000"/>
                  </a:schemeClr>
                </a:solidFill>
              </a:rPr>
              <a:t>An instance of the </a:t>
            </a:r>
            <a:r>
              <a:rPr lang="en-US" sz="1400" i="1" dirty="0">
                <a:solidFill>
                  <a:schemeClr val="tx2">
                    <a:lumMod val="75000"/>
                  </a:schemeClr>
                </a:solidFill>
              </a:rPr>
              <a:t>NavigableSet&lt;E&gt;</a:t>
            </a:r>
            <a:r>
              <a:rPr lang="en-US" sz="1400" dirty="0">
                <a:solidFill>
                  <a:schemeClr val="tx2">
                    <a:lumMod val="75000"/>
                  </a:schemeClr>
                </a:solidFill>
              </a:rPr>
              <a:t> interface represents a navigable set. The </a:t>
            </a:r>
            <a:r>
              <a:rPr lang="en-US" sz="1400" i="1" dirty="0">
                <a:solidFill>
                  <a:schemeClr val="tx2">
                    <a:lumMod val="75000"/>
                  </a:schemeClr>
                </a:solidFill>
              </a:rPr>
              <a:t>NavigableSet</a:t>
            </a:r>
            <a:r>
              <a:rPr lang="en-US" sz="1400" dirty="0">
                <a:solidFill>
                  <a:schemeClr val="tx2">
                    <a:lumMod val="75000"/>
                  </a:schemeClr>
                </a:solidFill>
              </a:rPr>
              <a:t> interface inherits from the </a:t>
            </a:r>
            <a:r>
              <a:rPr lang="en-US" sz="1400" i="1" dirty="0">
                <a:solidFill>
                  <a:schemeClr val="tx2">
                    <a:lumMod val="75000"/>
                  </a:schemeClr>
                </a:solidFill>
              </a:rPr>
              <a:t>SortedSet</a:t>
            </a:r>
            <a:r>
              <a:rPr lang="en-US" sz="1400" dirty="0">
                <a:solidFill>
                  <a:schemeClr val="tx2">
                    <a:lumMod val="75000"/>
                  </a:schemeClr>
                </a:solidFill>
              </a:rPr>
              <a:t> interface and defines some additional methods to extend the functionality provided by     the </a:t>
            </a:r>
            <a:r>
              <a:rPr lang="en-US" sz="1400" i="1" dirty="0">
                <a:solidFill>
                  <a:schemeClr val="tx2">
                    <a:lumMod val="75000"/>
                  </a:schemeClr>
                </a:solidFill>
              </a:rPr>
              <a:t>SortedSet.</a:t>
            </a:r>
          </a:p>
          <a:p>
            <a:endParaRPr lang="en-US" sz="1400" i="1" dirty="0">
              <a:solidFill>
                <a:schemeClr val="tx2">
                  <a:lumMod val="75000"/>
                </a:schemeClr>
              </a:solidFill>
            </a:endParaRPr>
          </a:p>
          <a:p>
            <a:pPr marL="742950" lvl="1" indent="-285750">
              <a:buFont typeface="Arial" panose="020B0604020202020204" pitchFamily="34" charset="0"/>
              <a:buChar char="•"/>
            </a:pPr>
            <a:r>
              <a:rPr lang="en-US" sz="1400" i="1" dirty="0">
                <a:solidFill>
                  <a:schemeClr val="tx2">
                    <a:lumMod val="75000"/>
                  </a:schemeClr>
                </a:solidFill>
              </a:rPr>
              <a:t>descendingSet() - </a:t>
            </a:r>
            <a:r>
              <a:rPr lang="en-US" sz="1400" dirty="0">
                <a:solidFill>
                  <a:schemeClr val="tx2">
                    <a:lumMod val="75000"/>
                  </a:schemeClr>
                </a:solidFill>
              </a:rPr>
              <a:t>returns another view of the same </a:t>
            </a:r>
            <a:r>
              <a:rPr lang="en-US" sz="1400" i="1" dirty="0">
                <a:solidFill>
                  <a:schemeClr val="tx2">
                    <a:lumMod val="75000"/>
                  </a:schemeClr>
                </a:solidFill>
              </a:rPr>
              <a:t>NavigableSet</a:t>
            </a:r>
            <a:r>
              <a:rPr lang="en-US" sz="1400" dirty="0">
                <a:solidFill>
                  <a:schemeClr val="tx2">
                    <a:lumMod val="75000"/>
                  </a:schemeClr>
                </a:solidFill>
              </a:rPr>
              <a:t> in the reverse order.</a:t>
            </a:r>
          </a:p>
          <a:p>
            <a:pPr marL="742950" lvl="1" indent="-285750">
              <a:buFont typeface="Arial" panose="020B0604020202020204" pitchFamily="34" charset="0"/>
              <a:buChar char="•"/>
            </a:pPr>
            <a:r>
              <a:rPr lang="en-US" sz="1400" i="1" dirty="0">
                <a:solidFill>
                  <a:schemeClr val="tx2">
                    <a:lumMod val="75000"/>
                  </a:schemeClr>
                </a:solidFill>
              </a:rPr>
              <a:t>lower() – returns the greatest element in the NavigableSet that is less than the specified element. </a:t>
            </a:r>
          </a:p>
          <a:p>
            <a:pPr marL="742950" lvl="1" indent="-285750">
              <a:buFont typeface="Arial" panose="020B0604020202020204" pitchFamily="34" charset="0"/>
              <a:buChar char="•"/>
            </a:pPr>
            <a:r>
              <a:rPr lang="en-US" sz="1400" i="1" dirty="0">
                <a:solidFill>
                  <a:schemeClr val="tx2">
                    <a:lumMod val="75000"/>
                  </a:schemeClr>
                </a:solidFill>
              </a:rPr>
              <a:t>floor() - returns the greatest element that is less than or equal to the specified element.</a:t>
            </a:r>
          </a:p>
          <a:p>
            <a:pPr marL="742950" lvl="1" indent="-285750">
              <a:buFont typeface="Arial" panose="020B0604020202020204" pitchFamily="34" charset="0"/>
              <a:buChar char="•"/>
            </a:pPr>
            <a:r>
              <a:rPr lang="en-US" sz="1400" i="1" dirty="0">
                <a:solidFill>
                  <a:schemeClr val="tx2">
                    <a:lumMod val="75000"/>
                  </a:schemeClr>
                </a:solidFill>
              </a:rPr>
              <a:t>higher() - returns the least element that is greater than the specified element.</a:t>
            </a:r>
          </a:p>
          <a:p>
            <a:pPr marL="742950" lvl="1" indent="-285750">
              <a:buFont typeface="Arial" panose="020B0604020202020204" pitchFamily="34" charset="0"/>
              <a:buChar char="•"/>
            </a:pPr>
            <a:r>
              <a:rPr lang="en-US" sz="1400" i="1" dirty="0">
                <a:solidFill>
                  <a:schemeClr val="tx2">
                    <a:lumMod val="75000"/>
                  </a:schemeClr>
                </a:solidFill>
              </a:rPr>
              <a:t>ceiling() - returns the least element that is greater than or equal to a specified element.</a:t>
            </a:r>
          </a:p>
          <a:p>
            <a:pPr marL="742950" lvl="1" indent="-285750">
              <a:buFont typeface="Arial" panose="020B0604020202020204" pitchFamily="34" charset="0"/>
              <a:buChar char="•"/>
            </a:pPr>
            <a:r>
              <a:rPr lang="en-US" sz="1400" i="1" dirty="0">
                <a:solidFill>
                  <a:schemeClr val="tx2">
                    <a:lumMod val="75000"/>
                  </a:schemeClr>
                </a:solidFill>
              </a:rPr>
              <a:t>pollFirst() - retrieve and remove the first element.</a:t>
            </a:r>
          </a:p>
          <a:p>
            <a:pPr marL="742950" lvl="1" indent="-285750">
              <a:buFont typeface="Arial" panose="020B0604020202020204" pitchFamily="34" charset="0"/>
              <a:buChar char="•"/>
            </a:pPr>
            <a:r>
              <a:rPr lang="en-US" sz="1400" i="1" dirty="0">
                <a:solidFill>
                  <a:schemeClr val="tx2">
                    <a:lumMod val="75000"/>
                  </a:schemeClr>
                </a:solidFill>
              </a:rPr>
              <a:t>pollLast() - retrieve and remove the last element.</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Sets</a:t>
            </a:r>
          </a:p>
        </p:txBody>
      </p:sp>
    </p:spTree>
    <p:extLst>
      <p:ext uri="{BB962C8B-B14F-4D97-AF65-F5344CB8AC3E}">
        <p14:creationId xmlns:p14="http://schemas.microsoft.com/office/powerpoint/2010/main" val="89003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59279" y="1349722"/>
            <a:ext cx="8877217" cy="3539430"/>
          </a:xfrm>
          <a:prstGeom prst="rect">
            <a:avLst/>
          </a:prstGeom>
          <a:noFill/>
        </p:spPr>
        <p:txBody>
          <a:bodyPr wrap="square" rtlCol="0">
            <a:spAutoFit/>
          </a:bodyPr>
          <a:lstStyle/>
          <a:p>
            <a:r>
              <a:rPr lang="en-US" sz="1400" dirty="0">
                <a:solidFill>
                  <a:schemeClr val="tx2">
                    <a:lumMod val="75000"/>
                  </a:schemeClr>
                </a:solidFill>
              </a:rPr>
              <a:t>A list is an ordered collection of objects. A list is also known as a sequence. </a:t>
            </a:r>
          </a:p>
          <a:p>
            <a:endParaRPr lang="en-US" sz="1400" dirty="0">
              <a:solidFill>
                <a:schemeClr val="tx2">
                  <a:lumMod val="75000"/>
                </a:schemeClr>
              </a:solidFill>
            </a:endParaRPr>
          </a:p>
          <a:p>
            <a:r>
              <a:rPr lang="en-US" sz="1400" dirty="0">
                <a:solidFill>
                  <a:schemeClr val="tx2">
                    <a:lumMod val="75000"/>
                  </a:schemeClr>
                </a:solidFill>
              </a:rPr>
              <a:t>An instance of the </a:t>
            </a:r>
            <a:r>
              <a:rPr lang="en-US" sz="1400" i="1" dirty="0">
                <a:solidFill>
                  <a:schemeClr val="tx2">
                    <a:lumMod val="75000"/>
                  </a:schemeClr>
                </a:solidFill>
              </a:rPr>
              <a:t>List&lt;E&gt;</a:t>
            </a:r>
            <a:r>
              <a:rPr lang="en-US" sz="1400" dirty="0">
                <a:solidFill>
                  <a:schemeClr val="tx2">
                    <a:lumMod val="75000"/>
                  </a:schemeClr>
                </a:solidFill>
              </a:rPr>
              <a:t> interface represents a list in the Collections framework. </a:t>
            </a:r>
          </a:p>
          <a:p>
            <a:endParaRPr lang="en-US" sz="1400" dirty="0">
              <a:solidFill>
                <a:schemeClr val="tx2">
                  <a:lumMod val="75000"/>
                </a:schemeClr>
              </a:solidFill>
            </a:endParaRPr>
          </a:p>
          <a:p>
            <a:r>
              <a:rPr lang="en-US" sz="1400" dirty="0">
                <a:solidFill>
                  <a:schemeClr val="tx2">
                    <a:lumMod val="75000"/>
                  </a:schemeClr>
                </a:solidFill>
              </a:rPr>
              <a:t>A list can have duplicate elements. </a:t>
            </a:r>
          </a:p>
          <a:p>
            <a:endParaRPr lang="en-US" sz="1400" dirty="0">
              <a:solidFill>
                <a:schemeClr val="tx2">
                  <a:lumMod val="75000"/>
                </a:schemeClr>
              </a:solidFill>
            </a:endParaRPr>
          </a:p>
          <a:p>
            <a:r>
              <a:rPr lang="en-US" sz="1400" dirty="0">
                <a:solidFill>
                  <a:schemeClr val="tx2">
                    <a:lumMod val="75000"/>
                  </a:schemeClr>
                </a:solidFill>
              </a:rPr>
              <a:t>You can also store multiple null values in a list.</a:t>
            </a:r>
          </a:p>
          <a:p>
            <a:endParaRPr lang="en-US" sz="1400" i="1" dirty="0">
              <a:solidFill>
                <a:schemeClr val="tx2">
                  <a:lumMod val="75000"/>
                </a:schemeClr>
              </a:solidFill>
            </a:endParaRPr>
          </a:p>
          <a:p>
            <a:r>
              <a:rPr lang="en-US" sz="1400" dirty="0">
                <a:solidFill>
                  <a:schemeClr val="tx2">
                    <a:lumMod val="75000"/>
                  </a:schemeClr>
                </a:solidFill>
              </a:rPr>
              <a:t>It allows you to add an element to the end of the </a:t>
            </a:r>
            <a:r>
              <a:rPr lang="en-US" sz="1400" i="1" dirty="0">
                <a:solidFill>
                  <a:schemeClr val="tx2">
                    <a:lumMod val="75000"/>
                  </a:schemeClr>
                </a:solidFill>
              </a:rPr>
              <a:t>List</a:t>
            </a:r>
            <a:r>
              <a:rPr lang="en-US" sz="1400" dirty="0">
                <a:solidFill>
                  <a:schemeClr val="tx2">
                    <a:lumMod val="75000"/>
                  </a:schemeClr>
                </a:solidFill>
              </a:rPr>
              <a:t> or at any position identified by an integer called the </a:t>
            </a:r>
            <a:r>
              <a:rPr lang="en-US" sz="1400" i="1" dirty="0">
                <a:solidFill>
                  <a:schemeClr val="tx2">
                    <a:lumMod val="75000"/>
                  </a:schemeClr>
                </a:solidFill>
              </a:rPr>
              <a:t>index</a:t>
            </a:r>
            <a:r>
              <a:rPr lang="en-US" sz="1400" dirty="0">
                <a:solidFill>
                  <a:schemeClr val="tx2">
                    <a:lumMod val="75000"/>
                  </a:schemeClr>
                </a:solidFill>
              </a:rPr>
              <a:t>.  The index of an element in a </a:t>
            </a:r>
            <a:r>
              <a:rPr lang="en-US" sz="1400" i="1" dirty="0">
                <a:solidFill>
                  <a:schemeClr val="tx2">
                    <a:lumMod val="75000"/>
                  </a:schemeClr>
                </a:solidFill>
              </a:rPr>
              <a:t>List</a:t>
            </a:r>
            <a:r>
              <a:rPr lang="en-US" sz="1400" dirty="0">
                <a:solidFill>
                  <a:schemeClr val="tx2">
                    <a:lumMod val="75000"/>
                  </a:schemeClr>
                </a:solidFill>
              </a:rPr>
              <a:t> is zero-based.</a:t>
            </a:r>
          </a:p>
          <a:p>
            <a:endParaRPr lang="en-US" sz="1400" dirty="0">
              <a:solidFill>
                <a:schemeClr val="tx2">
                  <a:lumMod val="75000"/>
                </a:schemeClr>
              </a:solidFill>
            </a:endParaRPr>
          </a:p>
          <a:p>
            <a:r>
              <a:rPr lang="en-US" sz="1400" i="1" dirty="0">
                <a:solidFill>
                  <a:schemeClr val="tx2">
                    <a:lumMod val="75000"/>
                  </a:schemeClr>
                </a:solidFill>
              </a:rPr>
              <a:t>add(int index, E element), addAll(int index, Collection&lt;? extends E&gt; c), get(int index), remove(int index)</a:t>
            </a:r>
          </a:p>
          <a:p>
            <a:r>
              <a:rPr lang="en-US" sz="1400" i="1" dirty="0">
                <a:solidFill>
                  <a:schemeClr val="tx2">
                    <a:lumMod val="75000"/>
                  </a:schemeClr>
                </a:solidFill>
              </a:rPr>
              <a:t>set(int index, E element) </a:t>
            </a:r>
            <a:r>
              <a:rPr lang="en-US" sz="1400" dirty="0">
                <a:solidFill>
                  <a:schemeClr val="tx2">
                    <a:lumMod val="75000"/>
                  </a:schemeClr>
                </a:solidFill>
              </a:rPr>
              <a:t>methods to add, get, remove, and replace its elements using indexes.</a:t>
            </a:r>
          </a:p>
          <a:p>
            <a:endParaRPr lang="en-US" sz="1400" dirty="0">
              <a:solidFill>
                <a:schemeClr val="tx2">
                  <a:lumMod val="75000"/>
                </a:schemeClr>
              </a:solidFill>
            </a:endParaRPr>
          </a:p>
          <a:p>
            <a:r>
              <a:rPr lang="en-US" sz="1400" i="1" dirty="0">
                <a:solidFill>
                  <a:schemeClr val="tx2">
                    <a:lumMod val="75000"/>
                  </a:schemeClr>
                </a:solidFill>
              </a:rPr>
              <a:t>indexOf(Object o) </a:t>
            </a:r>
            <a:r>
              <a:rPr lang="en-US" sz="1400" dirty="0">
                <a:solidFill>
                  <a:schemeClr val="tx2">
                    <a:lumMod val="75000"/>
                  </a:schemeClr>
                </a:solidFill>
              </a:rPr>
              <a:t>or</a:t>
            </a:r>
            <a:r>
              <a:rPr lang="en-US" sz="1400" i="1" dirty="0">
                <a:solidFill>
                  <a:schemeClr val="tx2">
                    <a:lumMod val="75000"/>
                  </a:schemeClr>
                </a:solidFill>
              </a:rPr>
              <a:t> lastIndexOf(Object o) - </a:t>
            </a:r>
            <a:r>
              <a:rPr lang="en-US" sz="1400" dirty="0">
                <a:solidFill>
                  <a:schemeClr val="tx2">
                    <a:lumMod val="75000"/>
                  </a:schemeClr>
                </a:solidFill>
              </a:rPr>
              <a:t>search for the position of an element in the </a:t>
            </a:r>
            <a:r>
              <a:rPr lang="en-US" sz="1400" i="1" dirty="0">
                <a:solidFill>
                  <a:schemeClr val="tx2">
                    <a:lumMod val="75000"/>
                  </a:schemeClr>
                </a:solidFill>
              </a:rPr>
              <a:t>List</a:t>
            </a:r>
          </a:p>
          <a:p>
            <a:endParaRPr lang="en-US"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Lists</a:t>
            </a:r>
          </a:p>
        </p:txBody>
      </p:sp>
      <p:pic>
        <p:nvPicPr>
          <p:cNvPr id="4" name="Picture 3">
            <a:extLst>
              <a:ext uri="{FF2B5EF4-FFF2-40B4-BE49-F238E27FC236}">
                <a16:creationId xmlns:a16="http://schemas.microsoft.com/office/drawing/2014/main" id="{FA3AEC73-E0B3-BEA6-F75D-9582E9A39FE0}"/>
              </a:ext>
            </a:extLst>
          </p:cNvPr>
          <p:cNvPicPr>
            <a:picLocks noChangeAspect="1"/>
          </p:cNvPicPr>
          <p:nvPr/>
        </p:nvPicPr>
        <p:blipFill>
          <a:blip r:embed="rId3"/>
          <a:stretch>
            <a:fillRect/>
          </a:stretch>
        </p:blipFill>
        <p:spPr>
          <a:xfrm>
            <a:off x="4644008" y="2298367"/>
            <a:ext cx="3493224" cy="546765"/>
          </a:xfrm>
          <a:prstGeom prst="rect">
            <a:avLst/>
          </a:prstGeom>
        </p:spPr>
      </p:pic>
    </p:spTree>
    <p:extLst>
      <p:ext uri="{BB962C8B-B14F-4D97-AF65-F5344CB8AC3E}">
        <p14:creationId xmlns:p14="http://schemas.microsoft.com/office/powerpoint/2010/main" val="310466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8877217" cy="4185761"/>
          </a:xfrm>
          <a:prstGeom prst="rect">
            <a:avLst/>
          </a:prstGeom>
          <a:noFill/>
        </p:spPr>
        <p:txBody>
          <a:bodyPr wrap="square" rtlCol="0">
            <a:spAutoFit/>
          </a:bodyPr>
          <a:lstStyle/>
          <a:p>
            <a:r>
              <a:rPr lang="en-US" sz="1400" dirty="0">
                <a:solidFill>
                  <a:schemeClr val="tx2">
                    <a:lumMod val="75000"/>
                  </a:schemeClr>
                </a:solidFill>
              </a:rPr>
              <a:t> </a:t>
            </a:r>
            <a:r>
              <a:rPr lang="en-US" sz="1400" i="1" dirty="0">
                <a:solidFill>
                  <a:schemeClr val="tx2">
                    <a:lumMod val="75000"/>
                  </a:schemeClr>
                </a:solidFill>
              </a:rPr>
              <a:t>subList(int fromIndex, int toIndex) </a:t>
            </a:r>
            <a:r>
              <a:rPr lang="en-US" sz="1400" dirty="0">
                <a:solidFill>
                  <a:schemeClr val="tx2">
                    <a:lumMod val="75000"/>
                  </a:schemeClr>
                </a:solidFill>
              </a:rPr>
              <a:t>gives you a sub-list (another view) of the original list.</a:t>
            </a:r>
          </a:p>
          <a:p>
            <a:endParaRPr lang="en-US" sz="1400" dirty="0">
              <a:solidFill>
                <a:schemeClr val="tx2">
                  <a:lumMod val="75000"/>
                </a:schemeClr>
              </a:solidFill>
            </a:endParaRPr>
          </a:p>
          <a:p>
            <a:r>
              <a:rPr lang="en-US" sz="1400" dirty="0">
                <a:solidFill>
                  <a:schemeClr val="tx2">
                    <a:lumMod val="75000"/>
                  </a:schemeClr>
                </a:solidFill>
              </a:rPr>
              <a:t>It provides a specialized iterator for its elements, which is an instance of the </a:t>
            </a:r>
            <a:r>
              <a:rPr lang="en-US" sz="1400" i="1" dirty="0">
                <a:solidFill>
                  <a:schemeClr val="tx2">
                    <a:lumMod val="75000"/>
                  </a:schemeClr>
                </a:solidFill>
              </a:rPr>
              <a:t>ListIterator&lt;E&gt;</a:t>
            </a:r>
            <a:r>
              <a:rPr lang="en-US" sz="1400" dirty="0">
                <a:solidFill>
                  <a:schemeClr val="tx2">
                    <a:lumMod val="75000"/>
                  </a:schemeClr>
                </a:solidFill>
              </a:rPr>
              <a:t> interface. This        iterator lets you iterate over its elements in both directions (forward and backward) at the same time. </a:t>
            </a:r>
          </a:p>
          <a:p>
            <a:endParaRPr lang="en-US" sz="1400" dirty="0">
              <a:solidFill>
                <a:schemeClr val="tx2">
                  <a:lumMod val="75000"/>
                </a:schemeClr>
              </a:solidFill>
            </a:endParaRPr>
          </a:p>
          <a:p>
            <a:r>
              <a:rPr lang="en-US" sz="1400" dirty="0">
                <a:solidFill>
                  <a:schemeClr val="tx2">
                    <a:lumMod val="75000"/>
                  </a:schemeClr>
                </a:solidFill>
              </a:rPr>
              <a:t>The two of many implementation classes for the List interface:	</a:t>
            </a:r>
          </a:p>
          <a:p>
            <a:r>
              <a:rPr lang="en-US" sz="1400" dirty="0">
                <a:solidFill>
                  <a:schemeClr val="tx2">
                    <a:lumMod val="75000"/>
                  </a:schemeClr>
                </a:solidFill>
              </a:rPr>
              <a:t>	• </a:t>
            </a:r>
            <a:r>
              <a:rPr lang="en-US" sz="1400" i="1" dirty="0">
                <a:solidFill>
                  <a:schemeClr val="tx2">
                    <a:lumMod val="75000"/>
                  </a:schemeClr>
                </a:solidFill>
              </a:rPr>
              <a:t>ArrayList&lt;E&gt; - backed by a array</a:t>
            </a:r>
          </a:p>
          <a:p>
            <a:r>
              <a:rPr lang="en-US" sz="1400" dirty="0">
                <a:solidFill>
                  <a:schemeClr val="tx2">
                    <a:lumMod val="75000"/>
                  </a:schemeClr>
                </a:solidFill>
              </a:rPr>
              <a:t>	• </a:t>
            </a:r>
            <a:r>
              <a:rPr lang="en-US" sz="1400" i="1" dirty="0">
                <a:solidFill>
                  <a:schemeClr val="tx2">
                    <a:lumMod val="75000"/>
                  </a:schemeClr>
                </a:solidFill>
              </a:rPr>
              <a:t>LinkedList&lt;E&gt; - backed by a linked list</a:t>
            </a:r>
          </a:p>
          <a:p>
            <a:endParaRPr lang="en-US" sz="1400" i="1" dirty="0">
              <a:solidFill>
                <a:schemeClr val="tx2">
                  <a:lumMod val="75000"/>
                </a:schemeClr>
              </a:solidFill>
            </a:endParaRPr>
          </a:p>
          <a:p>
            <a:r>
              <a:rPr lang="en-US" sz="1400" dirty="0">
                <a:solidFill>
                  <a:schemeClr val="tx2">
                    <a:lumMod val="75000"/>
                  </a:schemeClr>
                </a:solidFill>
              </a:rPr>
              <a:t>An </a:t>
            </a:r>
            <a:r>
              <a:rPr lang="en-US" sz="1400" i="1" dirty="0">
                <a:solidFill>
                  <a:schemeClr val="tx2">
                    <a:lumMod val="75000"/>
                  </a:schemeClr>
                </a:solidFill>
              </a:rPr>
              <a:t>ArrayList</a:t>
            </a:r>
            <a:r>
              <a:rPr lang="en-US" sz="1400" dirty="0">
                <a:solidFill>
                  <a:schemeClr val="tx2">
                    <a:lumMod val="75000"/>
                  </a:schemeClr>
                </a:solidFill>
              </a:rPr>
              <a:t> performs better if you access (get and set) the elements of the list frequently.</a:t>
            </a:r>
          </a:p>
          <a:p>
            <a:endParaRPr lang="en-US" sz="1400" dirty="0">
              <a:solidFill>
                <a:schemeClr val="tx2">
                  <a:lumMod val="75000"/>
                </a:schemeClr>
              </a:solidFill>
            </a:endParaRPr>
          </a:p>
          <a:p>
            <a:r>
              <a:rPr lang="en-US" sz="1400" dirty="0">
                <a:solidFill>
                  <a:schemeClr val="tx2">
                    <a:lumMod val="75000"/>
                  </a:schemeClr>
                </a:solidFill>
              </a:rPr>
              <a:t>Accessing elements in an </a:t>
            </a:r>
            <a:r>
              <a:rPr lang="en-US" sz="1400" i="1" dirty="0">
                <a:solidFill>
                  <a:schemeClr val="tx2">
                    <a:lumMod val="75000"/>
                  </a:schemeClr>
                </a:solidFill>
              </a:rPr>
              <a:t>ArrayList</a:t>
            </a:r>
            <a:r>
              <a:rPr lang="en-US" sz="1400" dirty="0">
                <a:solidFill>
                  <a:schemeClr val="tx2">
                    <a:lumMod val="75000"/>
                  </a:schemeClr>
                </a:solidFill>
              </a:rPr>
              <a:t> is faster because accessing an element from an array is always fast.</a:t>
            </a:r>
          </a:p>
          <a:p>
            <a:endParaRPr lang="en-US" sz="1400" dirty="0">
              <a:solidFill>
                <a:schemeClr val="tx2">
                  <a:lumMod val="75000"/>
                </a:schemeClr>
              </a:solidFill>
            </a:endParaRPr>
          </a:p>
          <a:p>
            <a:r>
              <a:rPr lang="en-US" sz="1400" dirty="0">
                <a:solidFill>
                  <a:schemeClr val="tx2">
                    <a:lumMod val="75000"/>
                  </a:schemeClr>
                </a:solidFill>
              </a:rPr>
              <a:t>Adding or removing elements from an ArrayList performs slower, unless done from the end, because an          ArrayList has to perform an array copy internally to keep the elements in sequence.</a:t>
            </a:r>
          </a:p>
          <a:p>
            <a:endParaRPr lang="en-US" sz="1400" dirty="0">
              <a:solidFill>
                <a:schemeClr val="tx2">
                  <a:lumMod val="75000"/>
                </a:schemeClr>
              </a:solidFill>
            </a:endParaRPr>
          </a:p>
          <a:p>
            <a:r>
              <a:rPr lang="en-US" sz="1400" dirty="0">
                <a:solidFill>
                  <a:schemeClr val="tx2">
                    <a:lumMod val="75000"/>
                  </a:schemeClr>
                </a:solidFill>
              </a:rPr>
              <a:t>The LinkedList performs better compared to ArrayList for adding and removing elements from the middle of    the list. However, it is slower for accessing elements of the list, unless at the head of the list.</a:t>
            </a:r>
          </a:p>
          <a:p>
            <a:endParaRPr lang="en-US"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Lists</a:t>
            </a:r>
          </a:p>
        </p:txBody>
      </p:sp>
    </p:spTree>
    <p:extLst>
      <p:ext uri="{BB962C8B-B14F-4D97-AF65-F5344CB8AC3E}">
        <p14:creationId xmlns:p14="http://schemas.microsoft.com/office/powerpoint/2010/main" val="63185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8877217" cy="3754874"/>
          </a:xfrm>
          <a:prstGeom prst="rect">
            <a:avLst/>
          </a:prstGeom>
          <a:noFill/>
        </p:spPr>
        <p:txBody>
          <a:bodyPr wrap="square" rtlCol="0">
            <a:spAutoFit/>
          </a:bodyPr>
          <a:lstStyle/>
          <a:p>
            <a:r>
              <a:rPr lang="en-US" sz="1400" dirty="0">
                <a:solidFill>
                  <a:schemeClr val="tx2">
                    <a:lumMod val="75000"/>
                  </a:schemeClr>
                </a:solidFill>
              </a:rPr>
              <a:t>/ Create a list of strings</a:t>
            </a:r>
          </a:p>
          <a:p>
            <a:r>
              <a:rPr lang="en-US" sz="1400" i="1" dirty="0">
                <a:solidFill>
                  <a:schemeClr val="tx2">
                    <a:lumMod val="75000"/>
                  </a:schemeClr>
                </a:solidFill>
              </a:rPr>
              <a:t>List&lt;String&gt; nameList = new ArrayList&lt;&gt;();</a:t>
            </a:r>
          </a:p>
          <a:p>
            <a:r>
              <a:rPr lang="en-US" sz="1400" i="1" dirty="0">
                <a:solidFill>
                  <a:schemeClr val="tx2">
                    <a:lumMod val="75000"/>
                  </a:schemeClr>
                </a:solidFill>
              </a:rPr>
              <a:t>nameList.add("John");    </a:t>
            </a:r>
            <a:r>
              <a:rPr lang="en-US" sz="1400" dirty="0">
                <a:solidFill>
                  <a:schemeClr val="tx2">
                    <a:lumMod val="75000"/>
                  </a:schemeClr>
                </a:solidFill>
              </a:rPr>
              <a:t>// Adds John at the index 0 </a:t>
            </a:r>
          </a:p>
          <a:p>
            <a:r>
              <a:rPr lang="en-US" sz="1400" i="1" dirty="0">
                <a:solidFill>
                  <a:schemeClr val="tx2">
                    <a:lumMod val="75000"/>
                  </a:schemeClr>
                </a:solidFill>
              </a:rPr>
              <a:t>nameList.add("Richard"); </a:t>
            </a:r>
            <a:r>
              <a:rPr lang="en-US" sz="1400" dirty="0">
                <a:solidFill>
                  <a:schemeClr val="tx2">
                    <a:lumMod val="75000"/>
                  </a:schemeClr>
                </a:solidFill>
              </a:rPr>
              <a:t>// Adds Richard at the index 1</a:t>
            </a:r>
          </a:p>
          <a:p>
            <a:endParaRPr lang="en-US" sz="1400" dirty="0">
              <a:solidFill>
                <a:schemeClr val="tx2">
                  <a:lumMod val="75000"/>
                </a:schemeClr>
              </a:solidFill>
            </a:endParaRPr>
          </a:p>
          <a:p>
            <a:r>
              <a:rPr lang="en-US" sz="1400" dirty="0">
                <a:solidFill>
                  <a:schemeClr val="tx2">
                    <a:lumMod val="75000"/>
                  </a:schemeClr>
                </a:solidFill>
              </a:rPr>
              <a:t>// Add an element at index 1 </a:t>
            </a:r>
          </a:p>
          <a:p>
            <a:r>
              <a:rPr lang="en-US" sz="1400" i="1" dirty="0">
                <a:solidFill>
                  <a:schemeClr val="tx2">
                    <a:lumMod val="75000"/>
                  </a:schemeClr>
                </a:solidFill>
              </a:rPr>
              <a:t>nameList.add(1, "Sara"); </a:t>
            </a:r>
          </a:p>
          <a:p>
            <a:endParaRPr lang="en-US" sz="1400" i="1" dirty="0">
              <a:solidFill>
                <a:schemeClr val="tx2">
                  <a:lumMod val="75000"/>
                </a:schemeClr>
              </a:solidFill>
            </a:endParaRPr>
          </a:p>
          <a:p>
            <a:r>
              <a:rPr lang="en-US" sz="1400" i="1" dirty="0">
                <a:solidFill>
                  <a:schemeClr val="tx2">
                    <a:lumMod val="75000"/>
                  </a:schemeClr>
                </a:solidFill>
              </a:rPr>
              <a:t> </a:t>
            </a:r>
            <a:r>
              <a:rPr lang="en-US" sz="1400" dirty="0">
                <a:solidFill>
                  <a:schemeClr val="tx2">
                    <a:lumMod val="75000"/>
                  </a:schemeClr>
                </a:solidFill>
              </a:rPr>
              <a:t>List does not allow inserting an element at any arbitrary index by using </a:t>
            </a:r>
            <a:r>
              <a:rPr lang="en-US" sz="1400" i="1" dirty="0">
                <a:solidFill>
                  <a:schemeClr val="tx2">
                    <a:lumMod val="75000"/>
                  </a:schemeClr>
                </a:solidFill>
              </a:rPr>
              <a:t>the add(int index, E element) </a:t>
            </a:r>
            <a:r>
              <a:rPr lang="en-US" sz="1400" dirty="0">
                <a:solidFill>
                  <a:schemeClr val="tx2">
                    <a:lumMod val="75000"/>
                  </a:schemeClr>
                </a:solidFill>
              </a:rPr>
              <a:t>method. If the </a:t>
            </a:r>
            <a:r>
              <a:rPr lang="en-US" sz="1400" i="1" dirty="0">
                <a:solidFill>
                  <a:schemeClr val="tx2">
                    <a:lumMod val="75000"/>
                  </a:schemeClr>
                </a:solidFill>
              </a:rPr>
              <a:t>List</a:t>
            </a:r>
            <a:r>
              <a:rPr lang="en-US" sz="1400" dirty="0">
                <a:solidFill>
                  <a:schemeClr val="tx2">
                    <a:lumMod val="75000"/>
                  </a:schemeClr>
                </a:solidFill>
              </a:rPr>
              <a:t> is empty, you can use only 0 as the index to add the first element to the list.</a:t>
            </a:r>
          </a:p>
          <a:p>
            <a:endParaRPr lang="en-US" sz="1400" dirty="0">
              <a:solidFill>
                <a:schemeClr val="tx2">
                  <a:lumMod val="75000"/>
                </a:schemeClr>
              </a:solidFill>
            </a:endParaRPr>
          </a:p>
          <a:p>
            <a:r>
              <a:rPr lang="en-US" sz="1400" dirty="0">
                <a:solidFill>
                  <a:schemeClr val="tx2">
                    <a:lumMod val="75000"/>
                  </a:schemeClr>
                </a:solidFill>
              </a:rPr>
              <a:t>If you have five elements in a </a:t>
            </a:r>
            <a:r>
              <a:rPr lang="en-US" sz="1400" i="1" dirty="0">
                <a:solidFill>
                  <a:schemeClr val="tx2">
                    <a:lumMod val="75000"/>
                  </a:schemeClr>
                </a:solidFill>
              </a:rPr>
              <a:t>List</a:t>
            </a:r>
            <a:r>
              <a:rPr lang="en-US" sz="1400" dirty="0">
                <a:solidFill>
                  <a:schemeClr val="tx2">
                    <a:lumMod val="75000"/>
                  </a:schemeClr>
                </a:solidFill>
              </a:rPr>
              <a:t>, index from 0 to 4 will insert an element between existing elements. Index of 5 will append the element to the end of the List. This implies that a </a:t>
            </a:r>
            <a:r>
              <a:rPr lang="en-US" sz="1400" i="1" dirty="0">
                <a:solidFill>
                  <a:schemeClr val="tx2">
                    <a:lumMod val="75000"/>
                  </a:schemeClr>
                </a:solidFill>
              </a:rPr>
              <a:t>List</a:t>
            </a:r>
            <a:r>
              <a:rPr lang="en-US" sz="1400" dirty="0">
                <a:solidFill>
                  <a:schemeClr val="tx2">
                    <a:lumMod val="75000"/>
                  </a:schemeClr>
                </a:solidFill>
              </a:rPr>
              <a:t> must grow sequentially.</a:t>
            </a:r>
          </a:p>
          <a:p>
            <a:endParaRPr lang="en-US" sz="1400" dirty="0">
              <a:solidFill>
                <a:schemeClr val="tx2">
                  <a:lumMod val="75000"/>
                </a:schemeClr>
              </a:solidFill>
            </a:endParaRPr>
          </a:p>
          <a:p>
            <a:r>
              <a:rPr lang="en-US" sz="1400" dirty="0">
                <a:solidFill>
                  <a:schemeClr val="tx2">
                    <a:lumMod val="75000"/>
                  </a:schemeClr>
                </a:solidFill>
              </a:rPr>
              <a:t>Java 9 added a static factory method named </a:t>
            </a:r>
            <a:r>
              <a:rPr lang="en-US" sz="1400" i="1" dirty="0">
                <a:solidFill>
                  <a:schemeClr val="tx2">
                    <a:lumMod val="75000"/>
                  </a:schemeClr>
                </a:solidFill>
              </a:rPr>
              <a:t>of() </a:t>
            </a:r>
            <a:r>
              <a:rPr lang="en-US" sz="1400" dirty="0">
                <a:solidFill>
                  <a:schemeClr val="tx2">
                    <a:lumMod val="75000"/>
                  </a:schemeClr>
                </a:solidFill>
              </a:rPr>
              <a:t>in the List interface. </a:t>
            </a:r>
            <a:r>
              <a:rPr lang="en-US" sz="1400" i="1" dirty="0">
                <a:solidFill>
                  <a:schemeClr val="tx2">
                    <a:lumMod val="75000"/>
                  </a:schemeClr>
                </a:solidFill>
              </a:rPr>
              <a:t>List.of("John", "Donna", "Ken");</a:t>
            </a:r>
          </a:p>
          <a:p>
            <a:endParaRPr lang="en-US" sz="1400" i="1" dirty="0">
              <a:solidFill>
                <a:schemeClr val="tx2">
                  <a:lumMod val="75000"/>
                </a:schemeClr>
              </a:solidFill>
            </a:endParaRPr>
          </a:p>
          <a:p>
            <a:r>
              <a:rPr lang="en-US" sz="1400" dirty="0">
                <a:solidFill>
                  <a:schemeClr val="tx2">
                    <a:lumMod val="75000"/>
                  </a:schemeClr>
                </a:solidFill>
              </a:rPr>
              <a:t>The static </a:t>
            </a:r>
            <a:r>
              <a:rPr lang="en-US" sz="1400" i="1" dirty="0">
                <a:solidFill>
                  <a:schemeClr val="tx2">
                    <a:lumMod val="75000"/>
                  </a:schemeClr>
                </a:solidFill>
              </a:rPr>
              <a:t>of() </a:t>
            </a:r>
            <a:r>
              <a:rPr lang="en-US" sz="1400" dirty="0">
                <a:solidFill>
                  <a:schemeClr val="tx2">
                    <a:lumMod val="75000"/>
                  </a:schemeClr>
                </a:solidFill>
              </a:rPr>
              <a:t>method of the List interface creates an immutable List. </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Lists</a:t>
            </a:r>
          </a:p>
        </p:txBody>
      </p:sp>
      <p:pic>
        <p:nvPicPr>
          <p:cNvPr id="3" name="Picture 2">
            <a:extLst>
              <a:ext uri="{FF2B5EF4-FFF2-40B4-BE49-F238E27FC236}">
                <a16:creationId xmlns:a16="http://schemas.microsoft.com/office/drawing/2014/main" id="{F7874D37-6AEE-FCE0-28C6-94386E642B56}"/>
              </a:ext>
            </a:extLst>
          </p:cNvPr>
          <p:cNvPicPr>
            <a:picLocks noChangeAspect="1"/>
          </p:cNvPicPr>
          <p:nvPr/>
        </p:nvPicPr>
        <p:blipFill>
          <a:blip r:embed="rId3"/>
          <a:stretch>
            <a:fillRect/>
          </a:stretch>
        </p:blipFill>
        <p:spPr>
          <a:xfrm>
            <a:off x="4716016" y="1304286"/>
            <a:ext cx="3493311" cy="548688"/>
          </a:xfrm>
          <a:prstGeom prst="rect">
            <a:avLst/>
          </a:prstGeom>
        </p:spPr>
      </p:pic>
      <p:pic>
        <p:nvPicPr>
          <p:cNvPr id="5" name="Picture 4">
            <a:extLst>
              <a:ext uri="{FF2B5EF4-FFF2-40B4-BE49-F238E27FC236}">
                <a16:creationId xmlns:a16="http://schemas.microsoft.com/office/drawing/2014/main" id="{84F3238D-D5E4-4506-C08A-22F36341AE16}"/>
              </a:ext>
            </a:extLst>
          </p:cNvPr>
          <p:cNvPicPr>
            <a:picLocks noChangeAspect="1"/>
          </p:cNvPicPr>
          <p:nvPr/>
        </p:nvPicPr>
        <p:blipFill>
          <a:blip r:embed="rId4"/>
          <a:stretch>
            <a:fillRect/>
          </a:stretch>
        </p:blipFill>
        <p:spPr>
          <a:xfrm>
            <a:off x="4571999" y="2161349"/>
            <a:ext cx="4087247" cy="617783"/>
          </a:xfrm>
          <a:prstGeom prst="rect">
            <a:avLst/>
          </a:prstGeom>
        </p:spPr>
      </p:pic>
      <p:pic>
        <p:nvPicPr>
          <p:cNvPr id="6" name="Picture 5">
            <a:extLst>
              <a:ext uri="{FF2B5EF4-FFF2-40B4-BE49-F238E27FC236}">
                <a16:creationId xmlns:a16="http://schemas.microsoft.com/office/drawing/2014/main" id="{61C3CA57-0FF8-ABE6-66E2-3DE460CC5F26}"/>
              </a:ext>
            </a:extLst>
          </p:cNvPr>
          <p:cNvPicPr>
            <a:picLocks noChangeAspect="1"/>
          </p:cNvPicPr>
          <p:nvPr/>
        </p:nvPicPr>
        <p:blipFill>
          <a:blip r:embed="rId5"/>
          <a:stretch>
            <a:fillRect/>
          </a:stretch>
        </p:blipFill>
        <p:spPr>
          <a:xfrm>
            <a:off x="36287" y="2931790"/>
            <a:ext cx="176366" cy="237554"/>
          </a:xfrm>
          <a:prstGeom prst="rect">
            <a:avLst/>
          </a:prstGeom>
          <a:noFill/>
          <a:ln>
            <a:solidFill>
              <a:schemeClr val="accent2">
                <a:lumMod val="60000"/>
                <a:lumOff val="40000"/>
              </a:schemeClr>
            </a:solidFill>
          </a:ln>
          <a:effectLst>
            <a:glow rad="63500">
              <a:schemeClr val="accent1">
                <a:satMod val="175000"/>
                <a:alpha val="40000"/>
              </a:schemeClr>
            </a:glow>
          </a:effectLst>
        </p:spPr>
      </p:pic>
      <p:cxnSp>
        <p:nvCxnSpPr>
          <p:cNvPr id="9" name="Connector: Elbow 8">
            <a:extLst>
              <a:ext uri="{FF2B5EF4-FFF2-40B4-BE49-F238E27FC236}">
                <a16:creationId xmlns:a16="http://schemas.microsoft.com/office/drawing/2014/main" id="{33126F20-46F2-34ED-57D5-AF9EEEFE5FFB}"/>
              </a:ext>
            </a:extLst>
          </p:cNvPr>
          <p:cNvCxnSpPr>
            <a:endCxn id="3" idx="1"/>
          </p:cNvCxnSpPr>
          <p:nvPr/>
        </p:nvCxnSpPr>
        <p:spPr>
          <a:xfrm rot="5400000" flipH="1" flipV="1">
            <a:off x="4470832" y="1607790"/>
            <a:ext cx="274344" cy="216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73960B3-67A5-593B-8F3C-C75CE4350F9B}"/>
              </a:ext>
            </a:extLst>
          </p:cNvPr>
          <p:cNvCxnSpPr/>
          <p:nvPr/>
        </p:nvCxnSpPr>
        <p:spPr>
          <a:xfrm flipV="1">
            <a:off x="2555776" y="2499742"/>
            <a:ext cx="2016223" cy="72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19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123478"/>
            <a:ext cx="5688632" cy="576064"/>
          </a:xfrm>
        </p:spPr>
        <p:txBody>
          <a:bodyPr/>
          <a:lstStyle/>
          <a:p>
            <a:r>
              <a:rPr lang="en-US" altLang="ko-KR" b="1" dirty="0">
                <a:solidFill>
                  <a:srgbClr val="002060"/>
                </a:solidFill>
                <a:latin typeface="Roboto" panose="02000000000000000000" pitchFamily="2" charset="0"/>
                <a:ea typeface="Roboto" panose="02000000000000000000" pitchFamily="2" charset="0"/>
                <a:cs typeface="Tahoma" panose="020B0604030504040204" pitchFamily="34" charset="0"/>
              </a:rPr>
              <a:t>What is a Collection!!</a:t>
            </a:r>
            <a:endParaRPr lang="ko-KR" altLang="en-US" b="1" dirty="0">
              <a:solidFill>
                <a:srgbClr val="002060"/>
              </a:solidFill>
              <a:latin typeface="Roboto" panose="02000000000000000000" pitchFamily="2" charset="0"/>
              <a:cs typeface="Tahoma" panose="020B0604030504040204" pitchFamily="34" charset="0"/>
            </a:endParaRPr>
          </a:p>
        </p:txBody>
      </p:sp>
      <p:sp>
        <p:nvSpPr>
          <p:cNvPr id="3" name="Text Placeholder 2"/>
          <p:cNvSpPr>
            <a:spLocks noGrp="1"/>
          </p:cNvSpPr>
          <p:nvPr>
            <p:ph type="body" sz="quarter" idx="11"/>
          </p:nvPr>
        </p:nvSpPr>
        <p:spPr>
          <a:xfrm>
            <a:off x="683568" y="773291"/>
            <a:ext cx="8829766" cy="1150387"/>
          </a:xfrm>
        </p:spPr>
        <p:txBody>
          <a:bodyPr/>
          <a:lstStyle/>
          <a:p>
            <a:pPr marL="285750" lvl="0" indent="-285750" algn="l">
              <a:buFont typeface="Arial" panose="020B0604020202020204" pitchFamily="34" charset="0"/>
              <a:buChar char="•"/>
            </a:pPr>
            <a:r>
              <a:rPr lang="en-US" altLang="ko-KR" dirty="0">
                <a:solidFill>
                  <a:srgbClr val="002060"/>
                </a:solidFill>
                <a:latin typeface="Roboto" panose="02000000000000000000" pitchFamily="2" charset="0"/>
                <a:ea typeface="Roboto" panose="02000000000000000000" pitchFamily="2" charset="0"/>
                <a:cs typeface="Tahoma" panose="020B0604030504040204" pitchFamily="34" charset="0"/>
              </a:rPr>
              <a:t>A collection is an object that contains a group of objects.</a:t>
            </a:r>
          </a:p>
          <a:p>
            <a:pPr marL="285750" lvl="0" indent="-285750" algn="l">
              <a:buFont typeface="Arial" panose="020B0604020202020204" pitchFamily="34" charset="0"/>
              <a:buChar char="•"/>
            </a:pPr>
            <a:r>
              <a:rPr lang="en-US" altLang="ko-KR" dirty="0">
                <a:solidFill>
                  <a:srgbClr val="002060"/>
                </a:solidFill>
                <a:latin typeface="Roboto" panose="02000000000000000000" pitchFamily="2" charset="0"/>
                <a:ea typeface="Roboto" panose="02000000000000000000" pitchFamily="2" charset="0"/>
                <a:cs typeface="Tahoma" panose="020B0604030504040204" pitchFamily="34" charset="0"/>
              </a:rPr>
              <a:t>Each object in a collection is called an element of the collection.</a:t>
            </a:r>
          </a:p>
          <a:p>
            <a:pPr lvl="0" algn="l"/>
            <a:endParaRPr lang="en-US" altLang="ko-KR" dirty="0">
              <a:solidFill>
                <a:srgbClr val="002060"/>
              </a:solidFill>
              <a:latin typeface="Roboto" panose="02000000000000000000" pitchFamily="2" charset="0"/>
              <a:ea typeface="Roboto" panose="02000000000000000000" pitchFamily="2" charset="0"/>
              <a:cs typeface="Tahoma" panose="020B0604030504040204" pitchFamily="34" charset="0"/>
            </a:endParaRPr>
          </a:p>
        </p:txBody>
      </p:sp>
      <p:sp>
        <p:nvSpPr>
          <p:cNvPr id="4" name="TextBox 3"/>
          <p:cNvSpPr txBox="1"/>
          <p:nvPr/>
        </p:nvSpPr>
        <p:spPr>
          <a:xfrm>
            <a:off x="2267743" y="1740753"/>
            <a:ext cx="6282967" cy="646331"/>
          </a:xfrm>
          <a:prstGeom prst="rect">
            <a:avLst/>
          </a:prstGeom>
          <a:noFill/>
        </p:spPr>
        <p:txBody>
          <a:bodyPr wrap="square" rtlCol="0">
            <a:spAutoFit/>
          </a:bodyPr>
          <a:lstStyle/>
          <a:p>
            <a:r>
              <a:rPr lang="en-US" altLang="ko-KR" sz="1200" dirty="0">
                <a:solidFill>
                  <a:srgbClr val="002060"/>
                </a:solidFill>
                <a:latin typeface="Roboto" panose="02000000000000000000" pitchFamily="2" charset="0"/>
                <a:ea typeface="Roboto" panose="02000000000000000000" pitchFamily="2" charset="0"/>
                <a:cs typeface="Tahoma" panose="020B0604030504040204" pitchFamily="34" charset="0"/>
              </a:rPr>
              <a:t>The designers of the Java language realized the need to manage different kinds of collections and incorporated a framework in the Java library, which is called the </a:t>
            </a:r>
            <a:r>
              <a:rPr lang="en-US" altLang="ko-KR" sz="1200" i="1" dirty="0">
                <a:solidFill>
                  <a:srgbClr val="002060"/>
                </a:solidFill>
                <a:latin typeface="Roboto" panose="02000000000000000000" pitchFamily="2" charset="0"/>
                <a:ea typeface="Roboto" panose="02000000000000000000" pitchFamily="2" charset="0"/>
                <a:cs typeface="Tahoma" panose="020B0604030504040204" pitchFamily="34" charset="0"/>
              </a:rPr>
              <a:t>Collections</a:t>
            </a:r>
            <a:r>
              <a:rPr lang="en-US" altLang="ko-KR" sz="1200" dirty="0">
                <a:solidFill>
                  <a:srgbClr val="002060"/>
                </a:solidFill>
                <a:latin typeface="Roboto" panose="02000000000000000000" pitchFamily="2" charset="0"/>
                <a:ea typeface="Roboto" panose="02000000000000000000" pitchFamily="2" charset="0"/>
                <a:cs typeface="Tahoma" panose="020B0604030504040204" pitchFamily="34" charset="0"/>
              </a:rPr>
              <a:t> </a:t>
            </a:r>
            <a:r>
              <a:rPr lang="en-US" altLang="ko-KR" sz="1200" i="1" dirty="0">
                <a:solidFill>
                  <a:srgbClr val="002060"/>
                </a:solidFill>
                <a:latin typeface="Roboto" panose="02000000000000000000" pitchFamily="2" charset="0"/>
                <a:ea typeface="Roboto" panose="02000000000000000000" pitchFamily="2" charset="0"/>
                <a:cs typeface="Tahoma" panose="020B0604030504040204" pitchFamily="34" charset="0"/>
              </a:rPr>
              <a:t>framework</a:t>
            </a:r>
            <a:r>
              <a:rPr lang="en-US" altLang="ko-KR" sz="1200" dirty="0">
                <a:solidFill>
                  <a:srgbClr val="002060"/>
                </a:solidFill>
                <a:latin typeface="Roboto" panose="02000000000000000000" pitchFamily="2" charset="0"/>
                <a:ea typeface="Roboto" panose="02000000000000000000" pitchFamily="2" charset="0"/>
                <a:cs typeface="Tahoma" panose="020B0604030504040204" pitchFamily="34" charset="0"/>
              </a:rPr>
              <a:t>.</a:t>
            </a:r>
          </a:p>
        </p:txBody>
      </p:sp>
      <p:sp>
        <p:nvSpPr>
          <p:cNvPr id="15" name="TextBox 14">
            <a:extLst>
              <a:ext uri="{FF2B5EF4-FFF2-40B4-BE49-F238E27FC236}">
                <a16:creationId xmlns:a16="http://schemas.microsoft.com/office/drawing/2014/main" id="{0FCA3921-3189-2C61-1E2A-B51AE0E2F196}"/>
              </a:ext>
            </a:extLst>
          </p:cNvPr>
          <p:cNvSpPr txBox="1"/>
          <p:nvPr/>
        </p:nvSpPr>
        <p:spPr>
          <a:xfrm>
            <a:off x="241572" y="2591569"/>
            <a:ext cx="6282967" cy="276999"/>
          </a:xfrm>
          <a:prstGeom prst="rect">
            <a:avLst/>
          </a:prstGeom>
          <a:noFill/>
        </p:spPr>
        <p:txBody>
          <a:bodyPr wrap="square" rtlCol="0">
            <a:spAutoFit/>
          </a:bodyPr>
          <a:lstStyle/>
          <a:p>
            <a:r>
              <a:rPr lang="en-US" altLang="ko-KR" sz="1200" dirty="0">
                <a:solidFill>
                  <a:srgbClr val="002060"/>
                </a:solidFill>
                <a:latin typeface="Roboto" panose="02000000000000000000" pitchFamily="2" charset="0"/>
                <a:ea typeface="Roboto" panose="02000000000000000000" pitchFamily="2" charset="0"/>
                <a:cs typeface="Tahoma" panose="020B0604030504040204" pitchFamily="34" charset="0"/>
              </a:rPr>
              <a:t>Five types of collections</a:t>
            </a:r>
          </a:p>
        </p:txBody>
      </p:sp>
      <p:pic>
        <p:nvPicPr>
          <p:cNvPr id="17" name="Picture 16">
            <a:extLst>
              <a:ext uri="{FF2B5EF4-FFF2-40B4-BE49-F238E27FC236}">
                <a16:creationId xmlns:a16="http://schemas.microsoft.com/office/drawing/2014/main" id="{DCEFC4CD-77EB-87DF-9F33-F0D7CD46900C}"/>
              </a:ext>
            </a:extLst>
          </p:cNvPr>
          <p:cNvPicPr>
            <a:picLocks noChangeAspect="1"/>
          </p:cNvPicPr>
          <p:nvPr/>
        </p:nvPicPr>
        <p:blipFill>
          <a:blip r:embed="rId3"/>
          <a:stretch>
            <a:fillRect/>
          </a:stretch>
        </p:blipFill>
        <p:spPr>
          <a:xfrm>
            <a:off x="373021" y="2891140"/>
            <a:ext cx="1368367" cy="1120770"/>
          </a:xfrm>
          <a:prstGeom prst="rect">
            <a:avLst/>
          </a:prstGeom>
        </p:spPr>
      </p:pic>
      <p:pic>
        <p:nvPicPr>
          <p:cNvPr id="19" name="Picture 18">
            <a:extLst>
              <a:ext uri="{FF2B5EF4-FFF2-40B4-BE49-F238E27FC236}">
                <a16:creationId xmlns:a16="http://schemas.microsoft.com/office/drawing/2014/main" id="{9538A027-F8C2-5737-D892-BEA47A751376}"/>
              </a:ext>
            </a:extLst>
          </p:cNvPr>
          <p:cNvPicPr>
            <a:picLocks noChangeAspect="1"/>
          </p:cNvPicPr>
          <p:nvPr/>
        </p:nvPicPr>
        <p:blipFill>
          <a:blip r:embed="rId4"/>
          <a:stretch>
            <a:fillRect/>
          </a:stretch>
        </p:blipFill>
        <p:spPr>
          <a:xfrm>
            <a:off x="1926637" y="3073053"/>
            <a:ext cx="4562544" cy="617381"/>
          </a:xfrm>
          <a:prstGeom prst="rect">
            <a:avLst/>
          </a:prstGeom>
        </p:spPr>
      </p:pic>
      <p:pic>
        <p:nvPicPr>
          <p:cNvPr id="21" name="Picture 20">
            <a:extLst>
              <a:ext uri="{FF2B5EF4-FFF2-40B4-BE49-F238E27FC236}">
                <a16:creationId xmlns:a16="http://schemas.microsoft.com/office/drawing/2014/main" id="{052D1E3E-A2C4-5F4E-3A62-2680FB267BA6}"/>
              </a:ext>
            </a:extLst>
          </p:cNvPr>
          <p:cNvPicPr>
            <a:picLocks noChangeAspect="1"/>
          </p:cNvPicPr>
          <p:nvPr/>
        </p:nvPicPr>
        <p:blipFill>
          <a:blip r:embed="rId5"/>
          <a:stretch>
            <a:fillRect/>
          </a:stretch>
        </p:blipFill>
        <p:spPr>
          <a:xfrm>
            <a:off x="1920932" y="3894150"/>
            <a:ext cx="4562545" cy="518463"/>
          </a:xfrm>
          <a:prstGeom prst="rect">
            <a:avLst/>
          </a:prstGeom>
        </p:spPr>
      </p:pic>
      <p:pic>
        <p:nvPicPr>
          <p:cNvPr id="23" name="Picture 22">
            <a:extLst>
              <a:ext uri="{FF2B5EF4-FFF2-40B4-BE49-F238E27FC236}">
                <a16:creationId xmlns:a16="http://schemas.microsoft.com/office/drawing/2014/main" id="{B7FC7D9D-8C55-908B-442F-FD7C6CFB26B2}"/>
              </a:ext>
            </a:extLst>
          </p:cNvPr>
          <p:cNvPicPr>
            <a:picLocks noChangeAspect="1"/>
          </p:cNvPicPr>
          <p:nvPr/>
        </p:nvPicPr>
        <p:blipFill>
          <a:blip r:embed="rId6"/>
          <a:stretch>
            <a:fillRect/>
          </a:stretch>
        </p:blipFill>
        <p:spPr>
          <a:xfrm>
            <a:off x="6804248" y="2591569"/>
            <a:ext cx="1103764" cy="1191074"/>
          </a:xfrm>
          <a:prstGeom prst="rect">
            <a:avLst/>
          </a:prstGeom>
        </p:spPr>
      </p:pic>
      <p:pic>
        <p:nvPicPr>
          <p:cNvPr id="25" name="Picture 24">
            <a:extLst>
              <a:ext uri="{FF2B5EF4-FFF2-40B4-BE49-F238E27FC236}">
                <a16:creationId xmlns:a16="http://schemas.microsoft.com/office/drawing/2014/main" id="{445DAF95-8BC1-874E-9E78-EB589656E8A0}"/>
              </a:ext>
            </a:extLst>
          </p:cNvPr>
          <p:cNvPicPr>
            <a:picLocks noChangeAspect="1"/>
          </p:cNvPicPr>
          <p:nvPr/>
        </p:nvPicPr>
        <p:blipFill>
          <a:blip r:embed="rId7"/>
          <a:stretch>
            <a:fillRect/>
          </a:stretch>
        </p:blipFill>
        <p:spPr>
          <a:xfrm>
            <a:off x="7126273" y="4011910"/>
            <a:ext cx="1919976" cy="1055255"/>
          </a:xfrm>
          <a:prstGeom prst="rect">
            <a:avLst/>
          </a:prstGeom>
        </p:spPr>
      </p:pic>
      <p:pic>
        <p:nvPicPr>
          <p:cNvPr id="5" name="Picture 4">
            <a:extLst>
              <a:ext uri="{FF2B5EF4-FFF2-40B4-BE49-F238E27FC236}">
                <a16:creationId xmlns:a16="http://schemas.microsoft.com/office/drawing/2014/main" id="{CF56D143-E71F-AC1F-EBBD-35332BDE1FB8}"/>
              </a:ext>
            </a:extLst>
          </p:cNvPr>
          <p:cNvPicPr>
            <a:picLocks noChangeAspect="1"/>
          </p:cNvPicPr>
          <p:nvPr/>
        </p:nvPicPr>
        <p:blipFill>
          <a:blip r:embed="rId8"/>
          <a:stretch>
            <a:fillRect/>
          </a:stretch>
        </p:blipFill>
        <p:spPr>
          <a:xfrm>
            <a:off x="391241" y="222517"/>
            <a:ext cx="341406" cy="377985"/>
          </a:xfrm>
          <a:prstGeom prst="rect">
            <a:avLst/>
          </a:prstGeom>
        </p:spPr>
      </p:pic>
    </p:spTree>
    <p:extLst>
      <p:ext uri="{BB962C8B-B14F-4D97-AF65-F5344CB8AC3E}">
        <p14:creationId xmlns:p14="http://schemas.microsoft.com/office/powerpoint/2010/main" val="97944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539430"/>
          </a:xfrm>
          <a:prstGeom prst="rect">
            <a:avLst/>
          </a:prstGeom>
          <a:noFill/>
        </p:spPr>
        <p:txBody>
          <a:bodyPr wrap="square" rtlCol="0">
            <a:spAutoFit/>
          </a:bodyPr>
          <a:lstStyle/>
          <a:p>
            <a:r>
              <a:rPr lang="en-US" sz="1400" dirty="0">
                <a:solidFill>
                  <a:schemeClr val="tx2">
                    <a:lumMod val="75000"/>
                  </a:schemeClr>
                </a:solidFill>
              </a:rPr>
              <a:t> The </a:t>
            </a:r>
            <a:r>
              <a:rPr lang="en-US" sz="1400" i="1" dirty="0">
                <a:solidFill>
                  <a:schemeClr val="tx2">
                    <a:lumMod val="75000"/>
                  </a:schemeClr>
                </a:solidFill>
              </a:rPr>
              <a:t>ListIterator</a:t>
            </a:r>
            <a:r>
              <a:rPr lang="en-US" sz="1400" dirty="0">
                <a:solidFill>
                  <a:schemeClr val="tx2">
                    <a:lumMod val="75000"/>
                  </a:schemeClr>
                </a:solidFill>
              </a:rPr>
              <a:t> interface inherits from the Iterator interface; </a:t>
            </a:r>
          </a:p>
          <a:p>
            <a:endParaRPr lang="en-US" sz="1400" dirty="0">
              <a:solidFill>
                <a:schemeClr val="tx2">
                  <a:lumMod val="75000"/>
                </a:schemeClr>
              </a:solidFill>
            </a:endParaRPr>
          </a:p>
          <a:p>
            <a:r>
              <a:rPr lang="en-US" sz="1400" dirty="0">
                <a:solidFill>
                  <a:schemeClr val="tx2">
                    <a:lumMod val="75000"/>
                  </a:schemeClr>
                </a:solidFill>
              </a:rPr>
              <a:t>It adds a few more methods to give access to elements in the list from the current position in the backward       direction.</a:t>
            </a:r>
          </a:p>
          <a:p>
            <a:endParaRPr lang="en-US" sz="1400" dirty="0">
              <a:solidFill>
                <a:schemeClr val="tx2">
                  <a:lumMod val="75000"/>
                </a:schemeClr>
              </a:solidFill>
            </a:endParaRPr>
          </a:p>
          <a:p>
            <a:r>
              <a:rPr lang="en-US" sz="1400" dirty="0">
                <a:solidFill>
                  <a:schemeClr val="tx2">
                    <a:lumMod val="75000"/>
                  </a:schemeClr>
                </a:solidFill>
              </a:rPr>
              <a:t>// Get a full list iterator</a:t>
            </a:r>
          </a:p>
          <a:p>
            <a:r>
              <a:rPr lang="en-US" sz="1400" i="1" dirty="0">
                <a:solidFill>
                  <a:schemeClr val="tx2">
                    <a:lumMod val="75000"/>
                  </a:schemeClr>
                </a:solidFill>
              </a:rPr>
              <a:t>ListIterator&lt;String&gt; fullIterator = list.listIterator();</a:t>
            </a:r>
          </a:p>
          <a:p>
            <a:endParaRPr lang="en-US" sz="1400" i="1" dirty="0">
              <a:solidFill>
                <a:schemeClr val="tx2">
                  <a:lumMod val="75000"/>
                </a:schemeClr>
              </a:solidFill>
            </a:endParaRPr>
          </a:p>
          <a:p>
            <a:r>
              <a:rPr lang="en-US" sz="1400" dirty="0">
                <a:solidFill>
                  <a:schemeClr val="tx2">
                    <a:lumMod val="75000"/>
                  </a:schemeClr>
                </a:solidFill>
              </a:rPr>
              <a:t>// Get a list iterator, which will start at index 5 in the forward direction.</a:t>
            </a:r>
          </a:p>
          <a:p>
            <a:r>
              <a:rPr lang="en-US" sz="1400" i="1" dirty="0">
                <a:solidFill>
                  <a:schemeClr val="tx2">
                    <a:lumMod val="75000"/>
                  </a:schemeClr>
                </a:solidFill>
              </a:rPr>
              <a:t>ListIterator&lt;String&gt; partialIterator = list.listIterator(5);</a:t>
            </a:r>
          </a:p>
          <a:p>
            <a:endParaRPr lang="en-US" sz="1400" i="1" dirty="0">
              <a:solidFill>
                <a:schemeClr val="tx2">
                  <a:lumMod val="75000"/>
                </a:schemeClr>
              </a:solidFill>
            </a:endParaRPr>
          </a:p>
          <a:p>
            <a:r>
              <a:rPr lang="en-US" sz="1400" dirty="0">
                <a:solidFill>
                  <a:schemeClr val="tx2">
                    <a:lumMod val="75000"/>
                  </a:schemeClr>
                </a:solidFill>
              </a:rPr>
              <a:t>The </a:t>
            </a:r>
            <a:r>
              <a:rPr lang="en-US" sz="1400" i="1" dirty="0">
                <a:solidFill>
                  <a:schemeClr val="tx2">
                    <a:lumMod val="75000"/>
                  </a:schemeClr>
                </a:solidFill>
              </a:rPr>
              <a:t>hasPrevious()</a:t>
            </a:r>
            <a:r>
              <a:rPr lang="en-US" sz="1400" dirty="0">
                <a:solidFill>
                  <a:schemeClr val="tx2">
                    <a:lumMod val="75000"/>
                  </a:schemeClr>
                </a:solidFill>
              </a:rPr>
              <a:t> method of the </a:t>
            </a:r>
            <a:r>
              <a:rPr lang="en-US" sz="1400" i="1" dirty="0">
                <a:solidFill>
                  <a:schemeClr val="tx2">
                    <a:lumMod val="75000"/>
                  </a:schemeClr>
                </a:solidFill>
              </a:rPr>
              <a:t>ListIterator</a:t>
            </a:r>
            <a:r>
              <a:rPr lang="en-US" sz="1400" dirty="0">
                <a:solidFill>
                  <a:schemeClr val="tx2">
                    <a:lumMod val="75000"/>
                  </a:schemeClr>
                </a:solidFill>
              </a:rPr>
              <a:t> returns true if there is an element before the current position. To    get the previous element, use its </a:t>
            </a:r>
            <a:r>
              <a:rPr lang="en-US" sz="1400" i="1" dirty="0">
                <a:solidFill>
                  <a:schemeClr val="tx2">
                    <a:lumMod val="75000"/>
                  </a:schemeClr>
                </a:solidFill>
              </a:rPr>
              <a:t>previous()</a:t>
            </a:r>
            <a:r>
              <a:rPr lang="en-US" sz="1400" dirty="0">
                <a:solidFill>
                  <a:schemeClr val="tx2">
                    <a:lumMod val="75000"/>
                  </a:schemeClr>
                </a:solidFill>
              </a:rPr>
              <a:t> method.</a:t>
            </a:r>
          </a:p>
          <a:p>
            <a:endParaRPr lang="en-US" sz="1400" dirty="0">
              <a:solidFill>
                <a:schemeClr val="tx2">
                  <a:lumMod val="75000"/>
                </a:schemeClr>
              </a:solidFill>
            </a:endParaRPr>
          </a:p>
          <a:p>
            <a:r>
              <a:rPr lang="en-US" sz="1400" dirty="0">
                <a:solidFill>
                  <a:schemeClr val="tx2">
                    <a:lumMod val="75000"/>
                  </a:schemeClr>
                </a:solidFill>
              </a:rPr>
              <a:t> A </a:t>
            </a:r>
            <a:r>
              <a:rPr lang="en-US" sz="1400" i="1" dirty="0">
                <a:solidFill>
                  <a:schemeClr val="tx2">
                    <a:lumMod val="75000"/>
                  </a:schemeClr>
                </a:solidFill>
              </a:rPr>
              <a:t>ListIterator</a:t>
            </a:r>
            <a:r>
              <a:rPr lang="en-US" sz="1400" dirty="0">
                <a:solidFill>
                  <a:schemeClr val="tx2">
                    <a:lumMod val="75000"/>
                  </a:schemeClr>
                </a:solidFill>
              </a:rPr>
              <a:t> lets you look ahead or look back in a </a:t>
            </a:r>
            <a:r>
              <a:rPr lang="en-US" sz="1400" i="1" dirty="0">
                <a:solidFill>
                  <a:schemeClr val="tx2">
                    <a:lumMod val="75000"/>
                  </a:schemeClr>
                </a:solidFill>
              </a:rPr>
              <a:t>List</a:t>
            </a:r>
            <a:r>
              <a:rPr lang="en-US" sz="1400" dirty="0">
                <a:solidFill>
                  <a:schemeClr val="tx2">
                    <a:lumMod val="75000"/>
                  </a:schemeClr>
                </a:solidFill>
              </a:rPr>
              <a:t>. Call to the next() method moves it one index forward     and the call to the previous() method moves it one index backward.</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Lists</a:t>
            </a:r>
          </a:p>
        </p:txBody>
      </p:sp>
    </p:spTree>
    <p:extLst>
      <p:ext uri="{BB962C8B-B14F-4D97-AF65-F5344CB8AC3E}">
        <p14:creationId xmlns:p14="http://schemas.microsoft.com/office/powerpoint/2010/main" val="244401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323987"/>
          </a:xfrm>
          <a:prstGeom prst="rect">
            <a:avLst/>
          </a:prstGeom>
          <a:noFill/>
        </p:spPr>
        <p:txBody>
          <a:bodyPr wrap="square" rtlCol="0">
            <a:spAutoFit/>
          </a:bodyPr>
          <a:lstStyle/>
          <a:p>
            <a:r>
              <a:rPr lang="en-US" sz="1400" dirty="0">
                <a:solidFill>
                  <a:schemeClr val="tx2">
                    <a:lumMod val="75000"/>
                  </a:schemeClr>
                </a:solidFill>
              </a:rPr>
              <a:t>It contains key-value mappings. </a:t>
            </a:r>
          </a:p>
          <a:p>
            <a:endParaRPr lang="en-US" sz="1400" dirty="0">
              <a:solidFill>
                <a:schemeClr val="tx2">
                  <a:lumMod val="75000"/>
                </a:schemeClr>
              </a:solidFill>
            </a:endParaRPr>
          </a:p>
          <a:p>
            <a:r>
              <a:rPr lang="en-US" sz="1400" dirty="0">
                <a:solidFill>
                  <a:schemeClr val="tx2">
                    <a:lumMod val="75000"/>
                  </a:schemeClr>
                </a:solidFill>
              </a:rPr>
              <a:t>The first column contains keys; the second column contains the values associated with the keys.</a:t>
            </a:r>
          </a:p>
          <a:p>
            <a:endParaRPr lang="en-US" sz="1400" dirty="0">
              <a:solidFill>
                <a:schemeClr val="tx2">
                  <a:lumMod val="75000"/>
                </a:schemeClr>
              </a:solidFill>
            </a:endParaRPr>
          </a:p>
          <a:p>
            <a:r>
              <a:rPr lang="en-US" sz="1400" dirty="0">
                <a:solidFill>
                  <a:schemeClr val="tx2">
                    <a:lumMod val="75000"/>
                  </a:schemeClr>
                </a:solidFill>
              </a:rPr>
              <a:t>Sometimes a map is also known as a dictionary.</a:t>
            </a:r>
          </a:p>
          <a:p>
            <a:endParaRPr lang="en-US" sz="1400" dirty="0">
              <a:solidFill>
                <a:schemeClr val="tx2">
                  <a:lumMod val="75000"/>
                </a:schemeClr>
              </a:solidFill>
            </a:endParaRPr>
          </a:p>
          <a:p>
            <a:r>
              <a:rPr lang="en-US" sz="1400" dirty="0">
                <a:solidFill>
                  <a:schemeClr val="tx2">
                    <a:lumMod val="75000"/>
                  </a:schemeClr>
                </a:solidFill>
              </a:rPr>
              <a:t>Think of </a:t>
            </a:r>
            <a:r>
              <a:rPr lang="en-US" sz="1400" i="1" dirty="0">
                <a:solidFill>
                  <a:schemeClr val="tx2">
                    <a:lumMod val="75000"/>
                  </a:schemeClr>
                </a:solidFill>
              </a:rPr>
              <a:t>Map</a:t>
            </a:r>
            <a:r>
              <a:rPr lang="en-US" sz="1400" dirty="0">
                <a:solidFill>
                  <a:schemeClr val="tx2">
                    <a:lumMod val="75000"/>
                  </a:schemeClr>
                </a:solidFill>
              </a:rPr>
              <a:t> as a collection in which each element  represents a key-value pair as &lt;</a:t>
            </a:r>
            <a:r>
              <a:rPr lang="en-US" sz="1400" i="1" dirty="0">
                <a:solidFill>
                  <a:schemeClr val="tx2">
                    <a:lumMod val="75000"/>
                  </a:schemeClr>
                </a:solidFill>
              </a:rPr>
              <a:t>key</a:t>
            </a:r>
            <a:r>
              <a:rPr lang="en-US" sz="1400" dirty="0">
                <a:solidFill>
                  <a:schemeClr val="tx2">
                    <a:lumMod val="75000"/>
                  </a:schemeClr>
                </a:solidFill>
              </a:rPr>
              <a:t>, </a:t>
            </a:r>
            <a:r>
              <a:rPr lang="en-US" sz="1400" i="1" dirty="0">
                <a:solidFill>
                  <a:schemeClr val="tx2">
                    <a:lumMod val="75000"/>
                  </a:schemeClr>
                </a:solidFill>
              </a:rPr>
              <a:t>value</a:t>
            </a:r>
            <a:r>
              <a:rPr lang="en-US" sz="1400" dirty="0">
                <a:solidFill>
                  <a:schemeClr val="tx2">
                    <a:lumMod val="75000"/>
                  </a:schemeClr>
                </a:solidFill>
              </a:rPr>
              <a:t>&gt;.</a:t>
            </a:r>
          </a:p>
          <a:p>
            <a:endParaRPr lang="en-US" sz="1400" dirty="0">
              <a:solidFill>
                <a:schemeClr val="tx2">
                  <a:lumMod val="75000"/>
                </a:schemeClr>
              </a:solidFill>
            </a:endParaRPr>
          </a:p>
          <a:p>
            <a:r>
              <a:rPr lang="en-US" sz="1400" dirty="0">
                <a:solidFill>
                  <a:schemeClr val="tx2">
                    <a:lumMod val="75000"/>
                  </a:schemeClr>
                </a:solidFill>
              </a:rPr>
              <a:t>The key and the value must be reference types. You cannot use primitive types (int, double, etc.) for either keys</a:t>
            </a:r>
          </a:p>
          <a:p>
            <a:r>
              <a:rPr lang="en-US" sz="1400" dirty="0">
                <a:solidFill>
                  <a:schemeClr val="tx2">
                    <a:lumMod val="75000"/>
                  </a:schemeClr>
                </a:solidFill>
              </a:rPr>
              <a:t>or values in a map.</a:t>
            </a:r>
          </a:p>
          <a:p>
            <a:endParaRPr lang="en-US" sz="1400" dirty="0">
              <a:solidFill>
                <a:schemeClr val="tx2">
                  <a:lumMod val="75000"/>
                </a:schemeClr>
              </a:solidFill>
            </a:endParaRPr>
          </a:p>
          <a:p>
            <a:r>
              <a:rPr lang="en-US" sz="1400" dirty="0">
                <a:solidFill>
                  <a:schemeClr val="tx2">
                    <a:lumMod val="75000"/>
                  </a:schemeClr>
                </a:solidFill>
              </a:rPr>
              <a:t>A map is represented by an instance of the </a:t>
            </a:r>
            <a:r>
              <a:rPr lang="en-US" sz="1400" i="1" dirty="0">
                <a:solidFill>
                  <a:schemeClr val="tx2">
                    <a:lumMod val="75000"/>
                  </a:schemeClr>
                </a:solidFill>
              </a:rPr>
              <a:t>Map</a:t>
            </a:r>
            <a:r>
              <a:rPr lang="en-US" sz="1400" dirty="0">
                <a:solidFill>
                  <a:schemeClr val="tx2">
                    <a:lumMod val="75000"/>
                  </a:schemeClr>
                </a:solidFill>
              </a:rPr>
              <a:t>&lt;</a:t>
            </a:r>
            <a:r>
              <a:rPr lang="en-US" sz="1400" i="1" dirty="0">
                <a:solidFill>
                  <a:schemeClr val="tx2">
                    <a:lumMod val="75000"/>
                  </a:schemeClr>
                </a:solidFill>
              </a:rPr>
              <a:t>K</a:t>
            </a:r>
            <a:r>
              <a:rPr lang="en-US" sz="1400" dirty="0">
                <a:solidFill>
                  <a:schemeClr val="tx2">
                    <a:lumMod val="75000"/>
                  </a:schemeClr>
                </a:solidFill>
              </a:rPr>
              <a:t>,</a:t>
            </a:r>
            <a:r>
              <a:rPr lang="en-US" sz="1400" i="1" dirty="0">
                <a:solidFill>
                  <a:schemeClr val="tx2">
                    <a:lumMod val="75000"/>
                  </a:schemeClr>
                </a:solidFill>
              </a:rPr>
              <a:t>V</a:t>
            </a:r>
            <a:r>
              <a:rPr lang="en-US" sz="1400" dirty="0">
                <a:solidFill>
                  <a:schemeClr val="tx2">
                    <a:lumMod val="75000"/>
                  </a:schemeClr>
                </a:solidFill>
              </a:rPr>
              <a:t>&gt; interface.</a:t>
            </a:r>
          </a:p>
          <a:p>
            <a:endParaRPr lang="en-US" sz="1400" dirty="0">
              <a:solidFill>
                <a:schemeClr val="tx2">
                  <a:lumMod val="75000"/>
                </a:schemeClr>
              </a:solidFill>
            </a:endParaRPr>
          </a:p>
          <a:p>
            <a:r>
              <a:rPr lang="en-US" sz="1400" dirty="0">
                <a:solidFill>
                  <a:schemeClr val="tx2">
                    <a:lumMod val="75000"/>
                  </a:schemeClr>
                </a:solidFill>
              </a:rPr>
              <a:t>The </a:t>
            </a:r>
            <a:r>
              <a:rPr lang="en-US" sz="1400" i="1" dirty="0">
                <a:solidFill>
                  <a:schemeClr val="tx2">
                    <a:lumMod val="75000"/>
                  </a:schemeClr>
                </a:solidFill>
              </a:rPr>
              <a:t>Map</a:t>
            </a:r>
            <a:r>
              <a:rPr lang="en-US" sz="1400" dirty="0">
                <a:solidFill>
                  <a:schemeClr val="tx2">
                    <a:lumMod val="75000"/>
                  </a:schemeClr>
                </a:solidFill>
              </a:rPr>
              <a:t> interface is not inherited from the </a:t>
            </a:r>
            <a:r>
              <a:rPr lang="en-US" sz="1400" i="1" dirty="0">
                <a:solidFill>
                  <a:schemeClr val="tx2">
                    <a:lumMod val="75000"/>
                  </a:schemeClr>
                </a:solidFill>
              </a:rPr>
              <a:t>Collection</a:t>
            </a:r>
            <a:r>
              <a:rPr lang="en-US" sz="1400" dirty="0">
                <a:solidFill>
                  <a:schemeClr val="tx2">
                    <a:lumMod val="75000"/>
                  </a:schemeClr>
                </a:solidFill>
              </a:rPr>
              <a:t> interface.</a:t>
            </a:r>
          </a:p>
          <a:p>
            <a:endParaRPr lang="en-US"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154310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539430"/>
          </a:xfrm>
          <a:prstGeom prst="rect">
            <a:avLst/>
          </a:prstGeom>
          <a:noFill/>
        </p:spPr>
        <p:txBody>
          <a:bodyPr wrap="square" rtlCol="0">
            <a:spAutoFit/>
          </a:bodyPr>
          <a:lstStyle/>
          <a:p>
            <a:r>
              <a:rPr lang="en-US" sz="1400" dirty="0">
                <a:solidFill>
                  <a:schemeClr val="tx2">
                    <a:lumMod val="75000"/>
                  </a:schemeClr>
                </a:solidFill>
              </a:rPr>
              <a:t>A </a:t>
            </a:r>
            <a:r>
              <a:rPr lang="en-US" sz="1400" i="1" dirty="0">
                <a:solidFill>
                  <a:schemeClr val="tx2">
                    <a:lumMod val="75000"/>
                  </a:schemeClr>
                </a:solidFill>
              </a:rPr>
              <a:t>Map</a:t>
            </a:r>
            <a:r>
              <a:rPr lang="en-US" sz="1400" dirty="0">
                <a:solidFill>
                  <a:schemeClr val="tx2">
                    <a:lumMod val="75000"/>
                  </a:schemeClr>
                </a:solidFill>
              </a:rPr>
              <a:t> does not allow any duplicate keys. Each key is mapped to exactly one value. In other words, each key in a </a:t>
            </a:r>
            <a:r>
              <a:rPr lang="en-US" sz="1400" i="1" dirty="0">
                <a:solidFill>
                  <a:schemeClr val="tx2">
                    <a:lumMod val="75000"/>
                  </a:schemeClr>
                </a:solidFill>
              </a:rPr>
              <a:t>Map</a:t>
            </a:r>
            <a:r>
              <a:rPr lang="en-US" sz="1400" dirty="0">
                <a:solidFill>
                  <a:schemeClr val="tx2">
                    <a:lumMod val="75000"/>
                  </a:schemeClr>
                </a:solidFill>
              </a:rPr>
              <a:t> has exactly one value. Values do not have to be unique. </a:t>
            </a:r>
          </a:p>
          <a:p>
            <a:endParaRPr lang="en-US" sz="1400" dirty="0">
              <a:solidFill>
                <a:schemeClr val="tx2">
                  <a:lumMod val="75000"/>
                </a:schemeClr>
              </a:solidFill>
            </a:endParaRPr>
          </a:p>
          <a:p>
            <a:r>
              <a:rPr lang="en-US" sz="1400" dirty="0">
                <a:solidFill>
                  <a:schemeClr val="tx2">
                    <a:lumMod val="75000"/>
                  </a:schemeClr>
                </a:solidFill>
              </a:rPr>
              <a:t>That is, two keys may map to the same value. </a:t>
            </a:r>
          </a:p>
          <a:p>
            <a:endParaRPr lang="en-US" sz="1400" dirty="0">
              <a:solidFill>
                <a:schemeClr val="tx2">
                  <a:lumMod val="75000"/>
                </a:schemeClr>
              </a:solidFill>
            </a:endParaRPr>
          </a:p>
          <a:p>
            <a:r>
              <a:rPr lang="en-US" sz="1400" dirty="0">
                <a:solidFill>
                  <a:schemeClr val="tx2">
                    <a:lumMod val="75000"/>
                  </a:schemeClr>
                </a:solidFill>
              </a:rPr>
              <a:t>A </a:t>
            </a:r>
            <a:r>
              <a:rPr lang="en-US" sz="1400" i="1" dirty="0">
                <a:solidFill>
                  <a:schemeClr val="tx2">
                    <a:lumMod val="75000"/>
                  </a:schemeClr>
                </a:solidFill>
              </a:rPr>
              <a:t>Map</a:t>
            </a:r>
            <a:r>
              <a:rPr lang="en-US" sz="1400" dirty="0">
                <a:solidFill>
                  <a:schemeClr val="tx2">
                    <a:lumMod val="75000"/>
                  </a:schemeClr>
                </a:solidFill>
              </a:rPr>
              <a:t> allows for at most one null value as its key and multiple null values as its values.</a:t>
            </a:r>
          </a:p>
          <a:p>
            <a:endParaRPr lang="en-US" sz="1400" dirty="0">
              <a:solidFill>
                <a:schemeClr val="tx2">
                  <a:lumMod val="75000"/>
                </a:schemeClr>
              </a:solidFill>
            </a:endParaRPr>
          </a:p>
          <a:p>
            <a:r>
              <a:rPr lang="en-US" sz="1400" dirty="0">
                <a:solidFill>
                  <a:schemeClr val="tx2">
                    <a:lumMod val="75000"/>
                  </a:schemeClr>
                </a:solidFill>
              </a:rPr>
              <a:t>The methods in the </a:t>
            </a:r>
            <a:r>
              <a:rPr lang="en-US" sz="1400" i="1" dirty="0">
                <a:solidFill>
                  <a:schemeClr val="tx2">
                    <a:lumMod val="75000"/>
                  </a:schemeClr>
                </a:solidFill>
              </a:rPr>
              <a:t>Map</a:t>
            </a:r>
            <a:r>
              <a:rPr lang="en-US" sz="1400" dirty="0">
                <a:solidFill>
                  <a:schemeClr val="tx2">
                    <a:lumMod val="75000"/>
                  </a:schemeClr>
                </a:solidFill>
              </a:rPr>
              <a:t> interface may be classified in the following four categories:</a:t>
            </a:r>
          </a:p>
          <a:p>
            <a:endParaRPr lang="en-US" sz="1400" dirty="0">
              <a:solidFill>
                <a:schemeClr val="tx2">
                  <a:lumMod val="75000"/>
                </a:schemeClr>
              </a:solidFill>
            </a:endParaRPr>
          </a:p>
          <a:p>
            <a:pPr lvl="1"/>
            <a:r>
              <a:rPr lang="en-US" sz="1400" dirty="0">
                <a:solidFill>
                  <a:schemeClr val="tx2">
                    <a:lumMod val="75000"/>
                  </a:schemeClr>
                </a:solidFill>
              </a:rPr>
              <a:t>• Methods for basic operations</a:t>
            </a:r>
          </a:p>
          <a:p>
            <a:pPr lvl="1"/>
            <a:endParaRPr lang="en-US" sz="1400" dirty="0">
              <a:solidFill>
                <a:schemeClr val="tx2">
                  <a:lumMod val="75000"/>
                </a:schemeClr>
              </a:solidFill>
            </a:endParaRPr>
          </a:p>
          <a:p>
            <a:pPr lvl="1"/>
            <a:r>
              <a:rPr lang="en-US" sz="1400" dirty="0">
                <a:solidFill>
                  <a:schemeClr val="tx2">
                    <a:lumMod val="75000"/>
                  </a:schemeClr>
                </a:solidFill>
              </a:rPr>
              <a:t>• Methods for bulk operations</a:t>
            </a:r>
          </a:p>
          <a:p>
            <a:pPr lvl="1"/>
            <a:endParaRPr lang="en-US" sz="1400" dirty="0">
              <a:solidFill>
                <a:schemeClr val="tx2">
                  <a:lumMod val="75000"/>
                </a:schemeClr>
              </a:solidFill>
            </a:endParaRPr>
          </a:p>
          <a:p>
            <a:pPr lvl="1"/>
            <a:r>
              <a:rPr lang="en-US" sz="1400" dirty="0">
                <a:solidFill>
                  <a:schemeClr val="tx2">
                    <a:lumMod val="75000"/>
                  </a:schemeClr>
                </a:solidFill>
              </a:rPr>
              <a:t>• Methods for view operations</a:t>
            </a:r>
          </a:p>
          <a:p>
            <a:pPr lvl="1"/>
            <a:endParaRPr lang="en-US" sz="1400" dirty="0">
              <a:solidFill>
                <a:schemeClr val="tx2">
                  <a:lumMod val="75000"/>
                </a:schemeClr>
              </a:solidFill>
            </a:endParaRPr>
          </a:p>
          <a:p>
            <a:pPr lvl="1"/>
            <a:r>
              <a:rPr lang="en-US" sz="1400" dirty="0">
                <a:solidFill>
                  <a:schemeClr val="tx2">
                    <a:lumMod val="75000"/>
                  </a:schemeClr>
                </a:solidFill>
              </a:rPr>
              <a:t>• Methods for comparison operations </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1339743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4583527" cy="2677656"/>
          </a:xfrm>
          <a:prstGeom prst="rect">
            <a:avLst/>
          </a:prstGeom>
          <a:noFill/>
        </p:spPr>
        <p:txBody>
          <a:bodyPr wrap="square" rtlCol="0">
            <a:spAutoFit/>
          </a:bodyPr>
          <a:lstStyle/>
          <a:p>
            <a:r>
              <a:rPr lang="en-US" sz="1400" b="1" dirty="0">
                <a:solidFill>
                  <a:schemeClr val="tx2">
                    <a:lumMod val="75000"/>
                  </a:schemeClr>
                </a:solidFill>
              </a:rPr>
              <a:t>Basic operations</a:t>
            </a:r>
          </a:p>
          <a:p>
            <a:r>
              <a:rPr lang="en-US" sz="1400" dirty="0">
                <a:solidFill>
                  <a:schemeClr val="tx2">
                    <a:lumMod val="75000"/>
                  </a:schemeClr>
                </a:solidFill>
              </a:rPr>
              <a:t>• </a:t>
            </a:r>
            <a:r>
              <a:rPr lang="en-US" sz="1400" i="1" dirty="0">
                <a:solidFill>
                  <a:schemeClr val="tx2">
                    <a:lumMod val="75000"/>
                  </a:schemeClr>
                </a:solidFill>
              </a:rPr>
              <a:t>int size()</a:t>
            </a:r>
          </a:p>
          <a:p>
            <a:r>
              <a:rPr lang="en-US" sz="1400" i="1" dirty="0">
                <a:solidFill>
                  <a:schemeClr val="tx2">
                    <a:lumMod val="75000"/>
                  </a:schemeClr>
                </a:solidFill>
              </a:rPr>
              <a:t>• boolean isEmpty()</a:t>
            </a:r>
          </a:p>
          <a:p>
            <a:r>
              <a:rPr lang="en-US" sz="1400" i="1" dirty="0">
                <a:solidFill>
                  <a:schemeClr val="tx2">
                    <a:lumMod val="75000"/>
                  </a:schemeClr>
                </a:solidFill>
              </a:rPr>
              <a:t>• boolean containsKey(Object key)</a:t>
            </a:r>
          </a:p>
          <a:p>
            <a:r>
              <a:rPr lang="en-US" sz="1400" i="1" dirty="0">
                <a:solidFill>
                  <a:schemeClr val="tx2">
                    <a:lumMod val="75000"/>
                  </a:schemeClr>
                </a:solidFill>
              </a:rPr>
              <a:t>• boolean containsValue(Object value)</a:t>
            </a:r>
          </a:p>
          <a:p>
            <a:r>
              <a:rPr lang="en-US" sz="1400" i="1" dirty="0">
                <a:solidFill>
                  <a:schemeClr val="tx2">
                    <a:lumMod val="75000"/>
                  </a:schemeClr>
                </a:solidFill>
              </a:rPr>
              <a:t>• V get(Object key)</a:t>
            </a:r>
          </a:p>
          <a:p>
            <a:r>
              <a:rPr lang="en-US" sz="1400" i="1" dirty="0">
                <a:solidFill>
                  <a:schemeClr val="tx2">
                    <a:lumMod val="75000"/>
                  </a:schemeClr>
                </a:solidFill>
              </a:rPr>
              <a:t>• V getOrDefault(Object key, V defaultValue)</a:t>
            </a:r>
          </a:p>
          <a:p>
            <a:r>
              <a:rPr lang="en-US" sz="1400" i="1" dirty="0">
                <a:solidFill>
                  <a:schemeClr val="tx2">
                    <a:lumMod val="75000"/>
                  </a:schemeClr>
                </a:solidFill>
              </a:rPr>
              <a:t>• V put(K key, V value)</a:t>
            </a:r>
          </a:p>
          <a:p>
            <a:r>
              <a:rPr lang="en-US" sz="1400" i="1" dirty="0">
                <a:solidFill>
                  <a:schemeClr val="tx2">
                    <a:lumMod val="75000"/>
                  </a:schemeClr>
                </a:solidFill>
              </a:rPr>
              <a:t>• V putIfAbsent(K key, V value)</a:t>
            </a:r>
          </a:p>
          <a:p>
            <a:r>
              <a:rPr lang="en-US" sz="1400" i="1" dirty="0">
                <a:solidFill>
                  <a:schemeClr val="tx2">
                    <a:lumMod val="75000"/>
                  </a:schemeClr>
                </a:solidFill>
              </a:rPr>
              <a:t>• V remove(Object key)</a:t>
            </a:r>
          </a:p>
          <a:p>
            <a:r>
              <a:rPr lang="en-US" sz="1400" i="1" dirty="0">
                <a:solidFill>
                  <a:schemeClr val="tx2">
                    <a:lumMod val="75000"/>
                  </a:schemeClr>
                </a:solidFill>
              </a:rPr>
              <a:t>• boolean remove(Object key, Object value)</a:t>
            </a:r>
          </a:p>
          <a:p>
            <a:r>
              <a:rPr lang="en-US" sz="1400" i="1" dirty="0">
                <a:solidFill>
                  <a:schemeClr val="tx2">
                    <a:lumMod val="75000"/>
                  </a:schemeClr>
                </a:solidFill>
              </a:rPr>
              <a:t>• boolean replace(K key, V oldValue, V newValue)</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
        <p:nvSpPr>
          <p:cNvPr id="3" name="TextBox 2">
            <a:extLst>
              <a:ext uri="{FF2B5EF4-FFF2-40B4-BE49-F238E27FC236}">
                <a16:creationId xmlns:a16="http://schemas.microsoft.com/office/drawing/2014/main" id="{353ED6BF-19F3-A636-97BC-96AC9544F390}"/>
              </a:ext>
            </a:extLst>
          </p:cNvPr>
          <p:cNvSpPr txBox="1"/>
          <p:nvPr/>
        </p:nvSpPr>
        <p:spPr>
          <a:xfrm>
            <a:off x="164465" y="3962554"/>
            <a:ext cx="5631670" cy="954107"/>
          </a:xfrm>
          <a:prstGeom prst="rect">
            <a:avLst/>
          </a:prstGeom>
          <a:noFill/>
        </p:spPr>
        <p:txBody>
          <a:bodyPr wrap="square" rtlCol="0">
            <a:spAutoFit/>
          </a:bodyPr>
          <a:lstStyle/>
          <a:p>
            <a:r>
              <a:rPr lang="en-US" sz="1400" b="1" dirty="0">
                <a:solidFill>
                  <a:schemeClr val="tx2">
                    <a:lumMod val="75000"/>
                  </a:schemeClr>
                </a:solidFill>
              </a:rPr>
              <a:t>Bulk operations</a:t>
            </a:r>
          </a:p>
          <a:p>
            <a:r>
              <a:rPr lang="en-US" sz="1400" dirty="0">
                <a:solidFill>
                  <a:schemeClr val="tx2">
                    <a:lumMod val="75000"/>
                  </a:schemeClr>
                </a:solidFill>
              </a:rPr>
              <a:t>• </a:t>
            </a:r>
            <a:r>
              <a:rPr lang="en-US" sz="1400" i="1" dirty="0">
                <a:solidFill>
                  <a:schemeClr val="tx2">
                    <a:lumMod val="75000"/>
                  </a:schemeClr>
                </a:solidFill>
              </a:rPr>
              <a:t>void clear()</a:t>
            </a:r>
          </a:p>
          <a:p>
            <a:r>
              <a:rPr lang="en-US" sz="1400" i="1" dirty="0">
                <a:solidFill>
                  <a:schemeClr val="tx2">
                    <a:lumMod val="75000"/>
                  </a:schemeClr>
                </a:solidFill>
              </a:rPr>
              <a:t>• void putAll(Map&lt;? extends K, ? extends V&gt; m)</a:t>
            </a:r>
          </a:p>
          <a:p>
            <a:r>
              <a:rPr lang="en-US" sz="1400" i="1" dirty="0">
                <a:solidFill>
                  <a:schemeClr val="tx2">
                    <a:lumMod val="75000"/>
                  </a:schemeClr>
                </a:solidFill>
              </a:rPr>
              <a:t>• void replaceAll(BiFunction&lt;? super K,? super V,? extends V&gt; function)</a:t>
            </a:r>
          </a:p>
        </p:txBody>
      </p:sp>
      <p:cxnSp>
        <p:nvCxnSpPr>
          <p:cNvPr id="5" name="Straight Connector 4">
            <a:extLst>
              <a:ext uri="{FF2B5EF4-FFF2-40B4-BE49-F238E27FC236}">
                <a16:creationId xmlns:a16="http://schemas.microsoft.com/office/drawing/2014/main" id="{F2D465F3-9B37-5C6F-5D34-65DEE083E5F1}"/>
              </a:ext>
            </a:extLst>
          </p:cNvPr>
          <p:cNvCxnSpPr>
            <a:cxnSpLocks/>
          </p:cNvCxnSpPr>
          <p:nvPr/>
        </p:nvCxnSpPr>
        <p:spPr>
          <a:xfrm>
            <a:off x="0" y="3886954"/>
            <a:ext cx="474799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DAB7DC-C24C-D9E3-4DAC-68DBFE5750ED}"/>
              </a:ext>
            </a:extLst>
          </p:cNvPr>
          <p:cNvSpPr txBox="1"/>
          <p:nvPr/>
        </p:nvSpPr>
        <p:spPr>
          <a:xfrm>
            <a:off x="4900967" y="1209298"/>
            <a:ext cx="4243033" cy="1692771"/>
          </a:xfrm>
          <a:prstGeom prst="rect">
            <a:avLst/>
          </a:prstGeom>
          <a:noFill/>
        </p:spPr>
        <p:txBody>
          <a:bodyPr wrap="square" rtlCol="0">
            <a:spAutoFit/>
          </a:bodyPr>
          <a:lstStyle/>
          <a:p>
            <a:r>
              <a:rPr lang="en-US" sz="1400" b="1" dirty="0">
                <a:solidFill>
                  <a:schemeClr val="tx2">
                    <a:lumMod val="75000"/>
                  </a:schemeClr>
                </a:solidFill>
              </a:rPr>
              <a:t>View operations</a:t>
            </a:r>
          </a:p>
          <a:p>
            <a:r>
              <a:rPr lang="en-US" sz="1400" i="1" dirty="0">
                <a:solidFill>
                  <a:schemeClr val="tx2">
                    <a:lumMod val="75000"/>
                  </a:schemeClr>
                </a:solidFill>
              </a:rPr>
              <a:t>• Set&lt;K&gt; </a:t>
            </a:r>
            <a:r>
              <a:rPr lang="en-US" sz="1400" i="1" dirty="0" err="1">
                <a:solidFill>
                  <a:schemeClr val="tx2">
                    <a:lumMod val="75000"/>
                  </a:schemeClr>
                </a:solidFill>
              </a:rPr>
              <a:t>keySet</a:t>
            </a:r>
            <a:r>
              <a:rPr lang="en-US" sz="1400" i="1" dirty="0">
                <a:solidFill>
                  <a:schemeClr val="tx2">
                    <a:lumMod val="75000"/>
                  </a:schemeClr>
                </a:solidFill>
              </a:rPr>
              <a:t>()</a:t>
            </a:r>
          </a:p>
          <a:p>
            <a:r>
              <a:rPr lang="en-US" sz="1400" i="1" dirty="0">
                <a:solidFill>
                  <a:schemeClr val="tx2">
                    <a:lumMod val="75000"/>
                  </a:schemeClr>
                </a:solidFill>
              </a:rPr>
              <a:t>• Collection&lt;V&gt; values()</a:t>
            </a:r>
          </a:p>
          <a:p>
            <a:r>
              <a:rPr lang="en-US" sz="1400" i="1" dirty="0">
                <a:solidFill>
                  <a:schemeClr val="tx2">
                    <a:lumMod val="75000"/>
                  </a:schemeClr>
                </a:solidFill>
              </a:rPr>
              <a:t>• Set&lt;</a:t>
            </a:r>
            <a:r>
              <a:rPr lang="en-US" sz="1400" i="1" dirty="0" err="1">
                <a:solidFill>
                  <a:schemeClr val="tx2">
                    <a:lumMod val="75000"/>
                  </a:schemeClr>
                </a:solidFill>
              </a:rPr>
              <a:t>Map.Entry</a:t>
            </a:r>
            <a:r>
              <a:rPr lang="en-US" sz="1400" i="1" dirty="0">
                <a:solidFill>
                  <a:schemeClr val="tx2">
                    <a:lumMod val="75000"/>
                  </a:schemeClr>
                </a:solidFill>
              </a:rPr>
              <a:t>&lt;K,V&gt;&gt; </a:t>
            </a:r>
            <a:r>
              <a:rPr lang="en-US" sz="1400" i="1" dirty="0" err="1">
                <a:solidFill>
                  <a:schemeClr val="tx2">
                    <a:lumMod val="75000"/>
                  </a:schemeClr>
                </a:solidFill>
              </a:rPr>
              <a:t>entrySet</a:t>
            </a:r>
            <a:r>
              <a:rPr lang="en-US" sz="1400" i="1" dirty="0">
                <a:solidFill>
                  <a:schemeClr val="tx2">
                    <a:lumMod val="75000"/>
                  </a:schemeClr>
                </a:solidFill>
              </a:rPr>
              <a:t>()</a:t>
            </a:r>
          </a:p>
          <a:p>
            <a:pPr lvl="1"/>
            <a:endParaRPr lang="en-US" sz="1400" i="1" dirty="0">
              <a:solidFill>
                <a:schemeClr val="tx2">
                  <a:lumMod val="75000"/>
                </a:schemeClr>
              </a:solidFill>
            </a:endParaRPr>
          </a:p>
          <a:p>
            <a:r>
              <a:rPr lang="en-US" sz="1000" i="1" dirty="0">
                <a:solidFill>
                  <a:schemeClr val="tx2">
                    <a:lumMod val="75000"/>
                  </a:schemeClr>
                </a:solidFill>
              </a:rPr>
              <a:t>* </a:t>
            </a:r>
            <a:r>
              <a:rPr lang="en-US" sz="1000" dirty="0">
                <a:solidFill>
                  <a:schemeClr val="tx2">
                    <a:lumMod val="75000"/>
                  </a:schemeClr>
                </a:solidFill>
              </a:rPr>
              <a:t>Note that all keys and all &lt;key, value&gt; pairs are always unique in a </a:t>
            </a:r>
            <a:r>
              <a:rPr lang="en-US" sz="1000" i="1" dirty="0">
                <a:solidFill>
                  <a:schemeClr val="tx2">
                    <a:lumMod val="75000"/>
                  </a:schemeClr>
                </a:solidFill>
              </a:rPr>
              <a:t>Map</a:t>
            </a:r>
            <a:r>
              <a:rPr lang="en-US" sz="1000" dirty="0">
                <a:solidFill>
                  <a:schemeClr val="tx2">
                    <a:lumMod val="75000"/>
                  </a:schemeClr>
                </a:solidFill>
              </a:rPr>
              <a:t> and that is the reason why you get their </a:t>
            </a:r>
            <a:r>
              <a:rPr lang="en-US" sz="1000" i="1" dirty="0">
                <a:solidFill>
                  <a:schemeClr val="tx2">
                    <a:lumMod val="75000"/>
                  </a:schemeClr>
                </a:solidFill>
              </a:rPr>
              <a:t>Set</a:t>
            </a:r>
            <a:r>
              <a:rPr lang="en-US" sz="1000" dirty="0">
                <a:solidFill>
                  <a:schemeClr val="tx2">
                    <a:lumMod val="75000"/>
                  </a:schemeClr>
                </a:solidFill>
              </a:rPr>
              <a:t> views. Since a </a:t>
            </a:r>
            <a:r>
              <a:rPr lang="en-US" sz="1000" i="1" dirty="0">
                <a:solidFill>
                  <a:schemeClr val="tx2">
                    <a:lumMod val="75000"/>
                  </a:schemeClr>
                </a:solidFill>
              </a:rPr>
              <a:t>Map</a:t>
            </a:r>
            <a:r>
              <a:rPr lang="en-US" sz="1000" dirty="0">
                <a:solidFill>
                  <a:schemeClr val="tx2">
                    <a:lumMod val="75000"/>
                  </a:schemeClr>
                </a:solidFill>
              </a:rPr>
              <a:t> may       contain duplicate values, you get a </a:t>
            </a:r>
            <a:r>
              <a:rPr lang="en-US" sz="1000" i="1" dirty="0">
                <a:solidFill>
                  <a:schemeClr val="tx2">
                    <a:lumMod val="75000"/>
                  </a:schemeClr>
                </a:solidFill>
              </a:rPr>
              <a:t>Collection</a:t>
            </a:r>
            <a:r>
              <a:rPr lang="en-US" sz="1000" dirty="0">
                <a:solidFill>
                  <a:schemeClr val="tx2">
                    <a:lumMod val="75000"/>
                  </a:schemeClr>
                </a:solidFill>
              </a:rPr>
              <a:t> view of its values</a:t>
            </a:r>
            <a:r>
              <a:rPr lang="en-US" sz="1400" i="1" dirty="0">
                <a:solidFill>
                  <a:schemeClr val="tx2">
                    <a:lumMod val="75000"/>
                  </a:schemeClr>
                </a:solidFill>
              </a:rPr>
              <a:t>.</a:t>
            </a:r>
          </a:p>
        </p:txBody>
      </p:sp>
      <p:cxnSp>
        <p:nvCxnSpPr>
          <p:cNvPr id="9" name="Straight Connector 8">
            <a:extLst>
              <a:ext uri="{FF2B5EF4-FFF2-40B4-BE49-F238E27FC236}">
                <a16:creationId xmlns:a16="http://schemas.microsoft.com/office/drawing/2014/main" id="{F01A6C04-E475-62CE-D8A2-C1F45A52EF11}"/>
              </a:ext>
            </a:extLst>
          </p:cNvPr>
          <p:cNvCxnSpPr>
            <a:cxnSpLocks/>
          </p:cNvCxnSpPr>
          <p:nvPr/>
        </p:nvCxnSpPr>
        <p:spPr>
          <a:xfrm>
            <a:off x="4751981" y="952049"/>
            <a:ext cx="0" cy="293490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B586797-DB1A-7143-9B13-E9FA150FB537}"/>
              </a:ext>
            </a:extLst>
          </p:cNvPr>
          <p:cNvSpPr txBox="1"/>
          <p:nvPr/>
        </p:nvSpPr>
        <p:spPr>
          <a:xfrm>
            <a:off x="4900967" y="3291830"/>
            <a:ext cx="4243033" cy="738664"/>
          </a:xfrm>
          <a:prstGeom prst="rect">
            <a:avLst/>
          </a:prstGeom>
          <a:noFill/>
        </p:spPr>
        <p:txBody>
          <a:bodyPr wrap="square" rtlCol="0">
            <a:spAutoFit/>
          </a:bodyPr>
          <a:lstStyle/>
          <a:p>
            <a:r>
              <a:rPr lang="en-US" sz="1400" b="1" dirty="0">
                <a:solidFill>
                  <a:schemeClr val="tx2">
                    <a:lumMod val="75000"/>
                  </a:schemeClr>
                </a:solidFill>
              </a:rPr>
              <a:t>Comparison operations</a:t>
            </a:r>
          </a:p>
          <a:p>
            <a:r>
              <a:rPr lang="en-US" sz="1400" i="1" dirty="0">
                <a:solidFill>
                  <a:schemeClr val="tx2">
                    <a:lumMod val="75000"/>
                  </a:schemeClr>
                </a:solidFill>
              </a:rPr>
              <a:t>• boolean equals(Object o)</a:t>
            </a:r>
          </a:p>
          <a:p>
            <a:r>
              <a:rPr lang="en-US" sz="1400" i="1" dirty="0">
                <a:solidFill>
                  <a:schemeClr val="tx2">
                    <a:lumMod val="75000"/>
                  </a:schemeClr>
                </a:solidFill>
              </a:rPr>
              <a:t>• int hashCode()</a:t>
            </a:r>
          </a:p>
        </p:txBody>
      </p:sp>
      <p:cxnSp>
        <p:nvCxnSpPr>
          <p:cNvPr id="14" name="Straight Connector 13">
            <a:extLst>
              <a:ext uri="{FF2B5EF4-FFF2-40B4-BE49-F238E27FC236}">
                <a16:creationId xmlns:a16="http://schemas.microsoft.com/office/drawing/2014/main" id="{D172B220-FF00-3240-84A7-19F27C0DFDE0}"/>
              </a:ext>
            </a:extLst>
          </p:cNvPr>
          <p:cNvCxnSpPr/>
          <p:nvPr/>
        </p:nvCxnSpPr>
        <p:spPr>
          <a:xfrm>
            <a:off x="4747991" y="2955087"/>
            <a:ext cx="43960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06E70C4-977C-61F0-55BF-280A5D0CB077}"/>
              </a:ext>
            </a:extLst>
          </p:cNvPr>
          <p:cNvCxnSpPr/>
          <p:nvPr/>
        </p:nvCxnSpPr>
        <p:spPr>
          <a:xfrm rot="16200000" flipH="1">
            <a:off x="4679794" y="3955150"/>
            <a:ext cx="1256546" cy="1120153"/>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258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970318"/>
          </a:xfrm>
          <a:prstGeom prst="rect">
            <a:avLst/>
          </a:prstGeom>
          <a:noFill/>
        </p:spPr>
        <p:txBody>
          <a:bodyPr wrap="square" rtlCol="0">
            <a:spAutoFit/>
          </a:bodyPr>
          <a:lstStyle/>
          <a:p>
            <a:r>
              <a:rPr lang="en-US" sz="1400" dirty="0">
                <a:solidFill>
                  <a:schemeClr val="tx2">
                    <a:lumMod val="75000"/>
                  </a:schemeClr>
                </a:solidFill>
              </a:rPr>
              <a:t>The </a:t>
            </a:r>
            <a:r>
              <a:rPr lang="en-US" sz="1400" i="1" dirty="0">
                <a:solidFill>
                  <a:schemeClr val="tx2">
                    <a:lumMod val="75000"/>
                  </a:schemeClr>
                </a:solidFill>
              </a:rPr>
              <a:t>HashMap&lt;K,V&gt; and LinkedHashMap&lt;K,V&gt;</a:t>
            </a:r>
            <a:r>
              <a:rPr lang="en-US" sz="1400" dirty="0">
                <a:solidFill>
                  <a:schemeClr val="tx2">
                    <a:lumMod val="75000"/>
                  </a:schemeClr>
                </a:solidFill>
              </a:rPr>
              <a:t> are two of the available implementation classes for the </a:t>
            </a:r>
            <a:r>
              <a:rPr lang="en-US" sz="1400" i="1" dirty="0">
                <a:solidFill>
                  <a:schemeClr val="tx2">
                    <a:lumMod val="75000"/>
                  </a:schemeClr>
                </a:solidFill>
              </a:rPr>
              <a:t>Map&lt;K,V&gt;</a:t>
            </a:r>
            <a:r>
              <a:rPr lang="en-US" sz="1400" dirty="0">
                <a:solidFill>
                  <a:schemeClr val="tx2">
                    <a:lumMod val="75000"/>
                  </a:schemeClr>
                </a:solidFill>
              </a:rPr>
              <a:t> interface.</a:t>
            </a:r>
          </a:p>
          <a:p>
            <a:endParaRPr lang="en-US" sz="1400" dirty="0">
              <a:solidFill>
                <a:schemeClr val="tx2">
                  <a:lumMod val="75000"/>
                </a:schemeClr>
              </a:solidFill>
            </a:endParaRPr>
          </a:p>
          <a:p>
            <a:r>
              <a:rPr lang="en-US" sz="1400" dirty="0">
                <a:solidFill>
                  <a:schemeClr val="tx2">
                    <a:lumMod val="75000"/>
                  </a:schemeClr>
                </a:solidFill>
              </a:rPr>
              <a:t>The </a:t>
            </a:r>
            <a:r>
              <a:rPr lang="en-US" sz="1400" i="1" dirty="0">
                <a:solidFill>
                  <a:schemeClr val="tx2">
                    <a:lumMod val="75000"/>
                  </a:schemeClr>
                </a:solidFill>
              </a:rPr>
              <a:t>HashMap</a:t>
            </a:r>
            <a:r>
              <a:rPr lang="en-US" sz="1400" dirty="0">
                <a:solidFill>
                  <a:schemeClr val="tx2">
                    <a:lumMod val="75000"/>
                  </a:schemeClr>
                </a:solidFill>
              </a:rPr>
              <a:t> allows one null value as a key and multiple null values as the values.</a:t>
            </a:r>
          </a:p>
          <a:p>
            <a:endParaRPr lang="en-US" sz="1400" dirty="0">
              <a:solidFill>
                <a:schemeClr val="tx2">
                  <a:lumMod val="75000"/>
                </a:schemeClr>
              </a:solidFill>
            </a:endParaRPr>
          </a:p>
          <a:p>
            <a:r>
              <a:rPr lang="en-US" sz="1400" dirty="0">
                <a:solidFill>
                  <a:schemeClr val="tx2">
                    <a:lumMod val="75000"/>
                  </a:schemeClr>
                </a:solidFill>
              </a:rPr>
              <a:t>The </a:t>
            </a:r>
            <a:r>
              <a:rPr lang="en-US" sz="1400" i="1" dirty="0">
                <a:solidFill>
                  <a:schemeClr val="tx2">
                    <a:lumMod val="75000"/>
                  </a:schemeClr>
                </a:solidFill>
              </a:rPr>
              <a:t>LinkedHashMap</a:t>
            </a:r>
            <a:r>
              <a:rPr lang="en-US" sz="1400" dirty="0">
                <a:solidFill>
                  <a:schemeClr val="tx2">
                    <a:lumMod val="75000"/>
                  </a:schemeClr>
                </a:solidFill>
              </a:rPr>
              <a:t> is another implementation class for the </a:t>
            </a:r>
            <a:r>
              <a:rPr lang="en-US" sz="1400" i="1" dirty="0">
                <a:solidFill>
                  <a:schemeClr val="tx2">
                    <a:lumMod val="75000"/>
                  </a:schemeClr>
                </a:solidFill>
              </a:rPr>
              <a:t>Map</a:t>
            </a:r>
            <a:r>
              <a:rPr lang="en-US" sz="1400" dirty="0">
                <a:solidFill>
                  <a:schemeClr val="tx2">
                    <a:lumMod val="75000"/>
                  </a:schemeClr>
                </a:solidFill>
              </a:rPr>
              <a:t> interface. It stores entries in the </a:t>
            </a:r>
            <a:r>
              <a:rPr lang="en-US" sz="1400" i="1" dirty="0">
                <a:solidFill>
                  <a:schemeClr val="tx2">
                    <a:lumMod val="75000"/>
                  </a:schemeClr>
                </a:solidFill>
              </a:rPr>
              <a:t>Map</a:t>
            </a:r>
          </a:p>
          <a:p>
            <a:r>
              <a:rPr lang="en-US" sz="1400" dirty="0">
                <a:solidFill>
                  <a:schemeClr val="tx2">
                    <a:lumMod val="75000"/>
                  </a:schemeClr>
                </a:solidFill>
              </a:rPr>
              <a:t>using a doubly linked list. It defines the iteration ordering as the insertion order of the entries. If you want to</a:t>
            </a:r>
          </a:p>
          <a:p>
            <a:r>
              <a:rPr lang="en-US" sz="1400" dirty="0">
                <a:solidFill>
                  <a:schemeClr val="tx2">
                    <a:lumMod val="75000"/>
                  </a:schemeClr>
                </a:solidFill>
              </a:rPr>
              <a:t>iterate over entries in a </a:t>
            </a:r>
            <a:r>
              <a:rPr lang="en-US" sz="1400" i="1" dirty="0">
                <a:solidFill>
                  <a:schemeClr val="tx2">
                    <a:lumMod val="75000"/>
                  </a:schemeClr>
                </a:solidFill>
              </a:rPr>
              <a:t>Map</a:t>
            </a:r>
            <a:r>
              <a:rPr lang="en-US" sz="1400" dirty="0">
                <a:solidFill>
                  <a:schemeClr val="tx2">
                    <a:lumMod val="75000"/>
                  </a:schemeClr>
                </a:solidFill>
              </a:rPr>
              <a:t> in its insertion order, you need to use </a:t>
            </a:r>
            <a:r>
              <a:rPr lang="en-US" sz="1400" i="1" dirty="0">
                <a:solidFill>
                  <a:schemeClr val="tx2">
                    <a:lumMod val="75000"/>
                  </a:schemeClr>
                </a:solidFill>
              </a:rPr>
              <a:t>LinkedHashMap</a:t>
            </a:r>
            <a:r>
              <a:rPr lang="en-US" sz="1400" dirty="0">
                <a:solidFill>
                  <a:schemeClr val="tx2">
                    <a:lumMod val="75000"/>
                  </a:schemeClr>
                </a:solidFill>
              </a:rPr>
              <a:t> instead of </a:t>
            </a:r>
            <a:r>
              <a:rPr lang="en-US" sz="1400" i="1" dirty="0">
                <a:solidFill>
                  <a:schemeClr val="tx2">
                    <a:lumMod val="75000"/>
                  </a:schemeClr>
                </a:solidFill>
              </a:rPr>
              <a:t>HashMap.</a:t>
            </a:r>
          </a:p>
          <a:p>
            <a:endParaRPr lang="en-US" sz="1400" i="1" dirty="0">
              <a:solidFill>
                <a:schemeClr val="tx2">
                  <a:lumMod val="75000"/>
                </a:schemeClr>
              </a:solidFill>
            </a:endParaRPr>
          </a:p>
          <a:p>
            <a:r>
              <a:rPr lang="en-US" sz="1400" dirty="0">
                <a:solidFill>
                  <a:schemeClr val="tx2">
                    <a:lumMod val="75000"/>
                  </a:schemeClr>
                </a:solidFill>
              </a:rPr>
              <a:t> The </a:t>
            </a:r>
            <a:r>
              <a:rPr lang="en-US" sz="1400" i="1" dirty="0" err="1">
                <a:solidFill>
                  <a:schemeClr val="tx2">
                    <a:lumMod val="75000"/>
                  </a:schemeClr>
                </a:solidFill>
              </a:rPr>
              <a:t>keySet</a:t>
            </a:r>
            <a:r>
              <a:rPr lang="en-US" sz="1400" i="1" dirty="0">
                <a:solidFill>
                  <a:schemeClr val="tx2">
                    <a:lumMod val="75000"/>
                  </a:schemeClr>
                </a:solidFill>
              </a:rPr>
              <a:t>(),</a:t>
            </a:r>
            <a:r>
              <a:rPr lang="en-US" sz="1400" dirty="0">
                <a:solidFill>
                  <a:schemeClr val="tx2">
                    <a:lumMod val="75000"/>
                  </a:schemeClr>
                </a:solidFill>
              </a:rPr>
              <a:t> </a:t>
            </a:r>
            <a:r>
              <a:rPr lang="en-US" sz="1400" i="1" dirty="0">
                <a:solidFill>
                  <a:schemeClr val="tx2">
                    <a:lumMod val="75000"/>
                  </a:schemeClr>
                </a:solidFill>
              </a:rPr>
              <a:t>values(),</a:t>
            </a:r>
            <a:r>
              <a:rPr lang="en-US" sz="1400" dirty="0">
                <a:solidFill>
                  <a:schemeClr val="tx2">
                    <a:lumMod val="75000"/>
                  </a:schemeClr>
                </a:solidFill>
              </a:rPr>
              <a:t> and </a:t>
            </a:r>
            <a:r>
              <a:rPr lang="en-US" sz="1400" i="1" dirty="0" err="1">
                <a:solidFill>
                  <a:schemeClr val="tx2">
                    <a:lumMod val="75000"/>
                  </a:schemeClr>
                </a:solidFill>
              </a:rPr>
              <a:t>entrySet</a:t>
            </a:r>
            <a:r>
              <a:rPr lang="en-US" sz="1400" i="1" dirty="0">
                <a:solidFill>
                  <a:schemeClr val="tx2">
                    <a:lumMod val="75000"/>
                  </a:schemeClr>
                </a:solidFill>
              </a:rPr>
              <a:t>()</a:t>
            </a:r>
            <a:r>
              <a:rPr lang="en-US" sz="1400" dirty="0">
                <a:solidFill>
                  <a:schemeClr val="tx2">
                    <a:lumMod val="75000"/>
                  </a:schemeClr>
                </a:solidFill>
              </a:rPr>
              <a:t> methods of a map return a </a:t>
            </a:r>
            <a:r>
              <a:rPr lang="en-US" sz="1400" i="1" dirty="0">
                <a:solidFill>
                  <a:schemeClr val="tx2">
                    <a:lumMod val="75000"/>
                  </a:schemeClr>
                </a:solidFill>
              </a:rPr>
              <a:t>Set</a:t>
            </a:r>
            <a:r>
              <a:rPr lang="en-US" sz="1400" dirty="0">
                <a:solidFill>
                  <a:schemeClr val="tx2">
                    <a:lumMod val="75000"/>
                  </a:schemeClr>
                </a:solidFill>
              </a:rPr>
              <a:t> of keys, a </a:t>
            </a:r>
            <a:r>
              <a:rPr lang="en-US" sz="1400" i="1" dirty="0">
                <a:solidFill>
                  <a:schemeClr val="tx2">
                    <a:lumMod val="75000"/>
                  </a:schemeClr>
                </a:solidFill>
              </a:rPr>
              <a:t>Collection</a:t>
            </a:r>
            <a:r>
              <a:rPr lang="en-US" sz="1400" dirty="0">
                <a:solidFill>
                  <a:schemeClr val="tx2">
                    <a:lumMod val="75000"/>
                  </a:schemeClr>
                </a:solidFill>
              </a:rPr>
              <a:t> of values, and a </a:t>
            </a:r>
            <a:r>
              <a:rPr lang="en-US" sz="1400" i="1" dirty="0">
                <a:solidFill>
                  <a:schemeClr val="tx2">
                    <a:lumMod val="75000"/>
                  </a:schemeClr>
                </a:solidFill>
              </a:rPr>
              <a:t>Set</a:t>
            </a:r>
            <a:r>
              <a:rPr lang="en-US" sz="1400" dirty="0">
                <a:solidFill>
                  <a:schemeClr val="tx2">
                    <a:lumMod val="75000"/>
                  </a:schemeClr>
                </a:solidFill>
              </a:rPr>
              <a:t> of entries.</a:t>
            </a:r>
          </a:p>
          <a:p>
            <a:endParaRPr lang="en-US" sz="1400" dirty="0">
              <a:solidFill>
                <a:schemeClr val="tx2">
                  <a:lumMod val="75000"/>
                </a:schemeClr>
              </a:solidFill>
            </a:endParaRPr>
          </a:p>
          <a:p>
            <a:r>
              <a:rPr lang="en-US" sz="1400" dirty="0">
                <a:solidFill>
                  <a:schemeClr val="tx2">
                    <a:lumMod val="75000"/>
                  </a:schemeClr>
                </a:solidFill>
              </a:rPr>
              <a:t>Each key-value pair in a map is called an entry. An entry is represented by an instance of the </a:t>
            </a:r>
            <a:r>
              <a:rPr lang="en-US" sz="1400" i="1" dirty="0">
                <a:solidFill>
                  <a:schemeClr val="tx2">
                    <a:lumMod val="75000"/>
                  </a:schemeClr>
                </a:solidFill>
              </a:rPr>
              <a:t>Map.Entry&lt;K,V&gt;        </a:t>
            </a:r>
            <a:r>
              <a:rPr lang="en-US" sz="1400" dirty="0">
                <a:solidFill>
                  <a:schemeClr val="tx2">
                    <a:lumMod val="75000"/>
                  </a:schemeClr>
                </a:solidFill>
              </a:rPr>
              <a:t>interface. </a:t>
            </a:r>
            <a:r>
              <a:rPr lang="en-US" sz="1400" i="1" dirty="0">
                <a:solidFill>
                  <a:schemeClr val="tx2">
                    <a:lumMod val="75000"/>
                  </a:schemeClr>
                </a:solidFill>
              </a:rPr>
              <a:t>Map.Entry&lt;K,V&gt; </a:t>
            </a:r>
            <a:r>
              <a:rPr lang="en-US" sz="1400" dirty="0">
                <a:solidFill>
                  <a:schemeClr val="tx2">
                    <a:lumMod val="75000"/>
                  </a:schemeClr>
                </a:solidFill>
              </a:rPr>
              <a:t>is a nested static interface of the </a:t>
            </a:r>
            <a:r>
              <a:rPr lang="en-US" sz="1400" i="1" dirty="0">
                <a:solidFill>
                  <a:schemeClr val="tx2">
                    <a:lumMod val="75000"/>
                  </a:schemeClr>
                </a:solidFill>
              </a:rPr>
              <a:t>Map&lt;K,V&gt;</a:t>
            </a:r>
            <a:r>
              <a:rPr lang="en-US" sz="1400" dirty="0">
                <a:solidFill>
                  <a:schemeClr val="tx2">
                    <a:lumMod val="75000"/>
                  </a:schemeClr>
                </a:solidFill>
              </a:rPr>
              <a:t> interface. It has three commonly used     methods called </a:t>
            </a:r>
            <a:r>
              <a:rPr lang="en-US" sz="1400" i="1" dirty="0" err="1">
                <a:solidFill>
                  <a:schemeClr val="tx2">
                    <a:lumMod val="75000"/>
                  </a:schemeClr>
                </a:solidFill>
              </a:rPr>
              <a:t>getKey</a:t>
            </a:r>
            <a:r>
              <a:rPr lang="en-US" sz="1400" i="1" dirty="0">
                <a:solidFill>
                  <a:schemeClr val="tx2">
                    <a:lumMod val="75000"/>
                  </a:schemeClr>
                </a:solidFill>
              </a:rPr>
              <a:t>(), </a:t>
            </a:r>
            <a:r>
              <a:rPr lang="en-US" sz="1400" i="1" dirty="0" err="1">
                <a:solidFill>
                  <a:schemeClr val="tx2">
                    <a:lumMod val="75000"/>
                  </a:schemeClr>
                </a:solidFill>
              </a:rPr>
              <a:t>getValue</a:t>
            </a:r>
            <a:r>
              <a:rPr lang="en-US" sz="1400" i="1" dirty="0">
                <a:solidFill>
                  <a:schemeClr val="tx2">
                    <a:lumMod val="75000"/>
                  </a:schemeClr>
                </a:solidFill>
              </a:rPr>
              <a:t>(), </a:t>
            </a:r>
            <a:r>
              <a:rPr lang="en-US" sz="1400" dirty="0">
                <a:solidFill>
                  <a:schemeClr val="tx2">
                    <a:lumMod val="75000"/>
                  </a:schemeClr>
                </a:solidFill>
              </a:rPr>
              <a:t>and</a:t>
            </a:r>
            <a:r>
              <a:rPr lang="en-US" sz="1400" i="1" dirty="0">
                <a:solidFill>
                  <a:schemeClr val="tx2">
                    <a:lumMod val="75000"/>
                  </a:schemeClr>
                </a:solidFill>
              </a:rPr>
              <a:t> </a:t>
            </a:r>
            <a:r>
              <a:rPr lang="en-US" sz="1400" i="1" dirty="0" err="1">
                <a:solidFill>
                  <a:schemeClr val="tx2">
                    <a:lumMod val="75000"/>
                  </a:schemeClr>
                </a:solidFill>
              </a:rPr>
              <a:t>setValue</a:t>
            </a:r>
            <a:r>
              <a:rPr lang="en-US" sz="1400" i="1" dirty="0">
                <a:solidFill>
                  <a:schemeClr val="tx2">
                    <a:lumMod val="75000"/>
                  </a:schemeClr>
                </a:solidFill>
              </a:rPr>
              <a:t>().</a:t>
            </a:r>
          </a:p>
          <a:p>
            <a:endParaRPr lang="en-US" sz="1400" i="1" dirty="0">
              <a:solidFill>
                <a:schemeClr val="tx2">
                  <a:lumMod val="75000"/>
                </a:schemeClr>
              </a:solidFill>
            </a:endParaRPr>
          </a:p>
          <a:p>
            <a:r>
              <a:rPr lang="en-US" sz="1400" dirty="0">
                <a:solidFill>
                  <a:schemeClr val="tx2">
                    <a:lumMod val="75000"/>
                  </a:schemeClr>
                </a:solidFill>
              </a:rPr>
              <a:t>Java 8 added a </a:t>
            </a:r>
            <a:r>
              <a:rPr lang="en-US" sz="1400" i="1" dirty="0">
                <a:solidFill>
                  <a:schemeClr val="tx2">
                    <a:lumMod val="75000"/>
                  </a:schemeClr>
                </a:solidFill>
              </a:rPr>
              <a:t>forEach(</a:t>
            </a:r>
            <a:r>
              <a:rPr lang="en-US" sz="1400" i="1" dirty="0" err="1">
                <a:solidFill>
                  <a:schemeClr val="tx2">
                    <a:lumMod val="75000"/>
                  </a:schemeClr>
                </a:solidFill>
              </a:rPr>
              <a:t>BiConsumer</a:t>
            </a:r>
            <a:r>
              <a:rPr lang="en-US" sz="1400" i="1" dirty="0">
                <a:solidFill>
                  <a:schemeClr val="tx2">
                    <a:lumMod val="75000"/>
                  </a:schemeClr>
                </a:solidFill>
              </a:rPr>
              <a:t>&lt;? super K,? super V&gt; action) </a:t>
            </a:r>
            <a:r>
              <a:rPr lang="en-US" sz="1400" dirty="0">
                <a:solidFill>
                  <a:schemeClr val="tx2">
                    <a:lumMod val="75000"/>
                  </a:schemeClr>
                </a:solidFill>
              </a:rPr>
              <a:t>method to the </a:t>
            </a:r>
            <a:r>
              <a:rPr lang="en-US" sz="1400" i="1" dirty="0">
                <a:solidFill>
                  <a:schemeClr val="tx2">
                    <a:lumMod val="75000"/>
                  </a:schemeClr>
                </a:solidFill>
              </a:rPr>
              <a:t>Map&lt;K,V&gt;</a:t>
            </a:r>
            <a:r>
              <a:rPr lang="en-US" sz="1400" dirty="0">
                <a:solidFill>
                  <a:schemeClr val="tx2">
                    <a:lumMod val="75000"/>
                  </a:schemeClr>
                </a:solidFill>
              </a:rPr>
              <a:t> interface that lets you  iterate over all entries in the map in a cleaner way.</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1599566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2893100"/>
          </a:xfrm>
          <a:prstGeom prst="rect">
            <a:avLst/>
          </a:prstGeom>
          <a:noFill/>
        </p:spPr>
        <p:txBody>
          <a:bodyPr wrap="square" rtlCol="0">
            <a:spAutoFit/>
          </a:bodyPr>
          <a:lstStyle/>
          <a:p>
            <a:r>
              <a:rPr lang="en-US" sz="1400" dirty="0">
                <a:solidFill>
                  <a:schemeClr val="tx2">
                    <a:lumMod val="75000"/>
                  </a:schemeClr>
                </a:solidFill>
              </a:rPr>
              <a:t>Java 9 added an overloaded </a:t>
            </a:r>
            <a:r>
              <a:rPr lang="en-US" sz="1400" i="1" dirty="0">
                <a:solidFill>
                  <a:schemeClr val="tx2">
                    <a:lumMod val="75000"/>
                  </a:schemeClr>
                </a:solidFill>
              </a:rPr>
              <a:t>of()</a:t>
            </a:r>
            <a:r>
              <a:rPr lang="en-US" sz="1400" dirty="0">
                <a:solidFill>
                  <a:schemeClr val="tx2">
                    <a:lumMod val="75000"/>
                  </a:schemeClr>
                </a:solidFill>
              </a:rPr>
              <a:t> static factory method to the Map&lt;K,V&gt; interface that provides a</a:t>
            </a:r>
          </a:p>
          <a:p>
            <a:r>
              <a:rPr lang="en-US" sz="1400" dirty="0">
                <a:solidFill>
                  <a:schemeClr val="tx2">
                    <a:lumMod val="75000"/>
                  </a:schemeClr>
                </a:solidFill>
              </a:rPr>
              <a:t>simple and compact way to create immutable maps.</a:t>
            </a:r>
          </a:p>
          <a:p>
            <a:endParaRPr lang="en-US" sz="1400" dirty="0">
              <a:solidFill>
                <a:schemeClr val="tx2">
                  <a:lumMod val="75000"/>
                </a:schemeClr>
              </a:solidFill>
            </a:endParaRPr>
          </a:p>
          <a:p>
            <a:r>
              <a:rPr lang="en-US" sz="1400" dirty="0">
                <a:solidFill>
                  <a:schemeClr val="tx2">
                    <a:lumMod val="75000"/>
                  </a:schemeClr>
                </a:solidFill>
              </a:rPr>
              <a:t>There are 11 versions of the of() method that let you create an immutable Map of zero to ten key-value entries.</a:t>
            </a:r>
          </a:p>
          <a:p>
            <a:endParaRPr lang="en-US" sz="1400" dirty="0">
              <a:solidFill>
                <a:schemeClr val="tx2">
                  <a:lumMod val="75000"/>
                </a:schemeClr>
              </a:solidFill>
            </a:endParaRPr>
          </a:p>
          <a:p>
            <a:r>
              <a:rPr lang="en-US" sz="1400" dirty="0">
                <a:solidFill>
                  <a:schemeClr val="tx2">
                    <a:lumMod val="75000"/>
                  </a:schemeClr>
                </a:solidFill>
              </a:rPr>
              <a:t>// An empty, immutable Map</a:t>
            </a:r>
          </a:p>
          <a:p>
            <a:r>
              <a:rPr lang="en-US" sz="1400" i="1" dirty="0">
                <a:solidFill>
                  <a:schemeClr val="tx2">
                    <a:lumMod val="75000"/>
                  </a:schemeClr>
                </a:solidFill>
              </a:rPr>
              <a:t>Map&lt;Integer, String&gt; </a:t>
            </a:r>
            <a:r>
              <a:rPr lang="en-US" sz="1400" i="1" dirty="0" err="1">
                <a:solidFill>
                  <a:schemeClr val="tx2">
                    <a:lumMod val="75000"/>
                  </a:schemeClr>
                </a:solidFill>
              </a:rPr>
              <a:t>emptyMap</a:t>
            </a:r>
            <a:r>
              <a:rPr lang="en-US" sz="1400" i="1" dirty="0">
                <a:solidFill>
                  <a:schemeClr val="tx2">
                    <a:lumMod val="75000"/>
                  </a:schemeClr>
                </a:solidFill>
              </a:rPr>
              <a:t> = </a:t>
            </a:r>
            <a:r>
              <a:rPr lang="en-US" sz="1400" i="1" dirty="0" err="1">
                <a:solidFill>
                  <a:schemeClr val="tx2">
                    <a:lumMod val="75000"/>
                  </a:schemeClr>
                </a:solidFill>
              </a:rPr>
              <a:t>Map.of</a:t>
            </a:r>
            <a:r>
              <a:rPr lang="en-US" sz="1400" i="1" dirty="0">
                <a:solidFill>
                  <a:schemeClr val="tx2">
                    <a:lumMod val="75000"/>
                  </a:schemeClr>
                </a:solidFill>
              </a:rPr>
              <a:t>();</a:t>
            </a:r>
          </a:p>
          <a:p>
            <a:endParaRPr lang="en-US" sz="1400" dirty="0">
              <a:solidFill>
                <a:schemeClr val="tx2">
                  <a:lumMod val="75000"/>
                </a:schemeClr>
              </a:solidFill>
            </a:endParaRPr>
          </a:p>
          <a:p>
            <a:r>
              <a:rPr lang="en-US" sz="1400" dirty="0">
                <a:solidFill>
                  <a:schemeClr val="tx2">
                    <a:lumMod val="75000"/>
                  </a:schemeClr>
                </a:solidFill>
              </a:rPr>
              <a:t>// A singleton, unmodifiable Map</a:t>
            </a:r>
          </a:p>
          <a:p>
            <a:r>
              <a:rPr lang="en-US" sz="1400" i="1" dirty="0">
                <a:solidFill>
                  <a:schemeClr val="tx2">
                    <a:lumMod val="75000"/>
                  </a:schemeClr>
                </a:solidFill>
              </a:rPr>
              <a:t>Map&lt;String, String&gt; </a:t>
            </a:r>
            <a:r>
              <a:rPr lang="en-US" sz="1400" i="1" dirty="0" err="1">
                <a:solidFill>
                  <a:schemeClr val="tx2">
                    <a:lumMod val="75000"/>
                  </a:schemeClr>
                </a:solidFill>
              </a:rPr>
              <a:t>singletonMap</a:t>
            </a:r>
            <a:r>
              <a:rPr lang="en-US" sz="1400" i="1" dirty="0">
                <a:solidFill>
                  <a:schemeClr val="tx2">
                    <a:lumMod val="75000"/>
                  </a:schemeClr>
                </a:solidFill>
              </a:rPr>
              <a:t> = </a:t>
            </a:r>
            <a:r>
              <a:rPr lang="en-US" sz="1400" i="1" dirty="0" err="1">
                <a:solidFill>
                  <a:schemeClr val="tx2">
                    <a:lumMod val="75000"/>
                  </a:schemeClr>
                </a:solidFill>
              </a:rPr>
              <a:t>Map.of</a:t>
            </a:r>
            <a:r>
              <a:rPr lang="en-US" sz="1400" i="1" dirty="0">
                <a:solidFill>
                  <a:schemeClr val="tx2">
                    <a:lumMod val="75000"/>
                  </a:schemeClr>
                </a:solidFill>
              </a:rPr>
              <a:t>("Ken", "(205)678-9823");</a:t>
            </a:r>
          </a:p>
          <a:p>
            <a:endParaRPr lang="en-US" sz="1400" dirty="0">
              <a:solidFill>
                <a:schemeClr val="tx2">
                  <a:lumMod val="75000"/>
                </a:schemeClr>
              </a:solidFill>
            </a:endParaRPr>
          </a:p>
          <a:p>
            <a:r>
              <a:rPr lang="en-US" sz="1400" dirty="0">
                <a:solidFill>
                  <a:schemeClr val="tx2">
                    <a:lumMod val="75000"/>
                  </a:schemeClr>
                </a:solidFill>
              </a:rPr>
              <a:t>// A immutable Map with two entries</a:t>
            </a:r>
          </a:p>
          <a:p>
            <a:r>
              <a:rPr lang="en-US" sz="1400" i="1" dirty="0">
                <a:solidFill>
                  <a:schemeClr val="tx2">
                    <a:lumMod val="75000"/>
                  </a:schemeClr>
                </a:solidFill>
              </a:rPr>
              <a:t>Map&lt;Integer, String&gt; </a:t>
            </a:r>
            <a:r>
              <a:rPr lang="en-US" sz="1400" i="1" dirty="0" err="1">
                <a:solidFill>
                  <a:schemeClr val="tx2">
                    <a:lumMod val="75000"/>
                  </a:schemeClr>
                </a:solidFill>
              </a:rPr>
              <a:t>luckyNumbers</a:t>
            </a:r>
            <a:r>
              <a:rPr lang="en-US" sz="1400" i="1" dirty="0">
                <a:solidFill>
                  <a:schemeClr val="tx2">
                    <a:lumMod val="75000"/>
                  </a:schemeClr>
                </a:solidFill>
              </a:rPr>
              <a:t> = </a:t>
            </a:r>
            <a:r>
              <a:rPr lang="en-US" sz="1400" i="1" dirty="0" err="1">
                <a:solidFill>
                  <a:schemeClr val="tx2">
                    <a:lumMod val="75000"/>
                  </a:schemeClr>
                </a:solidFill>
              </a:rPr>
              <a:t>Map.of</a:t>
            </a:r>
            <a:r>
              <a:rPr lang="en-US" sz="1400" i="1" dirty="0">
                <a:solidFill>
                  <a:schemeClr val="tx2">
                    <a:lumMod val="75000"/>
                  </a:schemeClr>
                </a:solidFill>
              </a:rPr>
              <a:t>(1, "One", 2, "Two");</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337876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970318"/>
          </a:xfrm>
          <a:prstGeom prst="rect">
            <a:avLst/>
          </a:prstGeom>
          <a:noFill/>
        </p:spPr>
        <p:txBody>
          <a:bodyPr wrap="square" rtlCol="0">
            <a:spAutoFit/>
          </a:bodyPr>
          <a:lstStyle/>
          <a:p>
            <a:r>
              <a:rPr lang="en-US" sz="1400" dirty="0">
                <a:solidFill>
                  <a:schemeClr val="tx2">
                    <a:lumMod val="75000"/>
                  </a:schemeClr>
                </a:solidFill>
              </a:rPr>
              <a:t>To create an immutable Map with an arbitrary number of entries, Java 9 provided a static method named</a:t>
            </a:r>
          </a:p>
          <a:p>
            <a:r>
              <a:rPr lang="en-US" sz="1400" i="1" dirty="0">
                <a:solidFill>
                  <a:schemeClr val="tx2">
                    <a:lumMod val="75000"/>
                  </a:schemeClr>
                </a:solidFill>
              </a:rPr>
              <a:t>ofEntries() </a:t>
            </a:r>
            <a:r>
              <a:rPr lang="en-US" sz="1400" dirty="0">
                <a:solidFill>
                  <a:schemeClr val="tx2">
                    <a:lumMod val="75000"/>
                  </a:schemeClr>
                </a:solidFill>
              </a:rPr>
              <a:t>in the </a:t>
            </a:r>
            <a:r>
              <a:rPr lang="en-US" sz="1400" i="1" dirty="0">
                <a:solidFill>
                  <a:schemeClr val="tx2">
                    <a:lumMod val="75000"/>
                  </a:schemeClr>
                </a:solidFill>
              </a:rPr>
              <a:t>Map</a:t>
            </a:r>
            <a:r>
              <a:rPr lang="en-US" sz="1400" dirty="0">
                <a:solidFill>
                  <a:schemeClr val="tx2">
                    <a:lumMod val="75000"/>
                  </a:schemeClr>
                </a:solidFill>
              </a:rPr>
              <a:t> interface.</a:t>
            </a:r>
          </a:p>
          <a:p>
            <a:endParaRPr lang="en-US" sz="1400" i="1" dirty="0">
              <a:solidFill>
                <a:schemeClr val="tx2">
                  <a:lumMod val="75000"/>
                </a:schemeClr>
              </a:solidFill>
            </a:endParaRPr>
          </a:p>
          <a:p>
            <a:r>
              <a:rPr lang="en-US" sz="1400" i="1" dirty="0">
                <a:solidFill>
                  <a:schemeClr val="tx2">
                    <a:lumMod val="75000"/>
                  </a:schemeClr>
                </a:solidFill>
              </a:rPr>
              <a:t>&lt;K,V&gt; Map&lt;K,V&gt; ofEntries(Map.Entry&lt;? extends K,? extends V&gt;... entries)</a:t>
            </a:r>
          </a:p>
          <a:p>
            <a:endParaRPr lang="en-US" sz="1400" i="1" dirty="0">
              <a:solidFill>
                <a:schemeClr val="tx2">
                  <a:lumMod val="75000"/>
                </a:schemeClr>
              </a:solidFill>
            </a:endParaRPr>
          </a:p>
          <a:p>
            <a:r>
              <a:rPr lang="en-US" sz="1400" dirty="0">
                <a:solidFill>
                  <a:schemeClr val="tx2">
                    <a:lumMod val="75000"/>
                  </a:schemeClr>
                </a:solidFill>
              </a:rPr>
              <a:t>To use the </a:t>
            </a:r>
            <a:r>
              <a:rPr lang="en-US" sz="1400" i="1" dirty="0">
                <a:solidFill>
                  <a:schemeClr val="tx2">
                    <a:lumMod val="75000"/>
                  </a:schemeClr>
                </a:solidFill>
              </a:rPr>
              <a:t>ofEntries() </a:t>
            </a:r>
            <a:r>
              <a:rPr lang="en-US" sz="1400" dirty="0">
                <a:solidFill>
                  <a:schemeClr val="tx2">
                    <a:lumMod val="75000"/>
                  </a:schemeClr>
                </a:solidFill>
              </a:rPr>
              <a:t>method, you need to box each map entry in a </a:t>
            </a:r>
            <a:r>
              <a:rPr lang="en-US" sz="1400" i="1" dirty="0">
                <a:solidFill>
                  <a:schemeClr val="tx2">
                    <a:lumMod val="75000"/>
                  </a:schemeClr>
                </a:solidFill>
              </a:rPr>
              <a:t>Map.Entry</a:t>
            </a:r>
            <a:r>
              <a:rPr lang="en-US" sz="1400" dirty="0">
                <a:solidFill>
                  <a:schemeClr val="tx2">
                    <a:lumMod val="75000"/>
                  </a:schemeClr>
                </a:solidFill>
              </a:rPr>
              <a:t> instance. Java 9 provides a           convenience </a:t>
            </a:r>
            <a:r>
              <a:rPr lang="en-US" sz="1400" i="1" dirty="0">
                <a:solidFill>
                  <a:schemeClr val="tx2">
                    <a:lumMod val="75000"/>
                  </a:schemeClr>
                </a:solidFill>
              </a:rPr>
              <a:t>entry() </a:t>
            </a:r>
            <a:r>
              <a:rPr lang="en-US" sz="1400" dirty="0">
                <a:solidFill>
                  <a:schemeClr val="tx2">
                    <a:lumMod val="75000"/>
                  </a:schemeClr>
                </a:solidFill>
              </a:rPr>
              <a:t>static method in the </a:t>
            </a:r>
            <a:r>
              <a:rPr lang="en-US" sz="1400" i="1" dirty="0">
                <a:solidFill>
                  <a:schemeClr val="tx2">
                    <a:lumMod val="75000"/>
                  </a:schemeClr>
                </a:solidFill>
              </a:rPr>
              <a:t>Map</a:t>
            </a:r>
            <a:r>
              <a:rPr lang="en-US" sz="1400" dirty="0">
                <a:solidFill>
                  <a:schemeClr val="tx2">
                    <a:lumMod val="75000"/>
                  </a:schemeClr>
                </a:solidFill>
              </a:rPr>
              <a:t> interface to create instances of </a:t>
            </a:r>
            <a:r>
              <a:rPr lang="en-US" sz="1400" i="1" dirty="0">
                <a:solidFill>
                  <a:schemeClr val="tx2">
                    <a:lumMod val="75000"/>
                  </a:schemeClr>
                </a:solidFill>
              </a:rPr>
              <a:t>Map.Entry.</a:t>
            </a:r>
          </a:p>
          <a:p>
            <a:endParaRPr lang="en-US" sz="1400" i="1" dirty="0">
              <a:solidFill>
                <a:schemeClr val="tx2">
                  <a:lumMod val="75000"/>
                </a:schemeClr>
              </a:solidFill>
            </a:endParaRPr>
          </a:p>
          <a:p>
            <a:r>
              <a:rPr lang="en-US" sz="1400" i="1" dirty="0">
                <a:solidFill>
                  <a:schemeClr val="tx2">
                    <a:lumMod val="75000"/>
                  </a:schemeClr>
                </a:solidFill>
              </a:rPr>
              <a:t>&lt;K,V&gt; Map.Entry&lt;K,V&gt; entry(K </a:t>
            </a:r>
            <a:r>
              <a:rPr lang="en-US" sz="1400" i="1" dirty="0" err="1">
                <a:solidFill>
                  <a:schemeClr val="tx2">
                    <a:lumMod val="75000"/>
                  </a:schemeClr>
                </a:solidFill>
              </a:rPr>
              <a:t>k</a:t>
            </a:r>
            <a:r>
              <a:rPr lang="en-US" sz="1400" i="1" dirty="0">
                <a:solidFill>
                  <a:schemeClr val="tx2">
                    <a:lumMod val="75000"/>
                  </a:schemeClr>
                </a:solidFill>
              </a:rPr>
              <a:t>, V v)</a:t>
            </a:r>
          </a:p>
          <a:p>
            <a:endParaRPr lang="en-US" sz="1400" i="1" dirty="0">
              <a:solidFill>
                <a:schemeClr val="tx2">
                  <a:lumMod val="75000"/>
                </a:schemeClr>
              </a:solidFill>
            </a:endParaRPr>
          </a:p>
          <a:p>
            <a:r>
              <a:rPr lang="en-US" sz="1400" i="1" dirty="0">
                <a:solidFill>
                  <a:schemeClr val="tx2">
                    <a:lumMod val="75000"/>
                  </a:schemeClr>
                </a:solidFill>
              </a:rPr>
              <a:t>import </a:t>
            </a:r>
            <a:r>
              <a:rPr lang="en-US" sz="1400" i="1" dirty="0" err="1">
                <a:solidFill>
                  <a:schemeClr val="tx2">
                    <a:lumMod val="75000"/>
                  </a:schemeClr>
                </a:solidFill>
              </a:rPr>
              <a:t>java.util.Map</a:t>
            </a:r>
            <a:r>
              <a:rPr lang="en-US" sz="1400" i="1" dirty="0">
                <a:solidFill>
                  <a:schemeClr val="tx2">
                    <a:lumMod val="75000"/>
                  </a:schemeClr>
                </a:solidFill>
              </a:rPr>
              <a:t>;</a:t>
            </a:r>
          </a:p>
          <a:p>
            <a:r>
              <a:rPr lang="en-US" sz="1400" i="1" dirty="0">
                <a:solidFill>
                  <a:schemeClr val="tx2">
                    <a:lumMod val="75000"/>
                  </a:schemeClr>
                </a:solidFill>
              </a:rPr>
              <a:t>import static </a:t>
            </a:r>
            <a:r>
              <a:rPr lang="en-US" sz="1400" i="1" dirty="0" err="1">
                <a:solidFill>
                  <a:schemeClr val="tx2">
                    <a:lumMod val="75000"/>
                  </a:schemeClr>
                </a:solidFill>
              </a:rPr>
              <a:t>java.util.Map.entry</a:t>
            </a:r>
            <a:r>
              <a:rPr lang="en-US" sz="1400" i="1" dirty="0">
                <a:solidFill>
                  <a:schemeClr val="tx2">
                    <a:lumMod val="75000"/>
                  </a:schemeClr>
                </a:solidFill>
              </a:rPr>
              <a:t>;</a:t>
            </a:r>
          </a:p>
          <a:p>
            <a:r>
              <a:rPr lang="en-US" sz="1400" i="1" dirty="0">
                <a:solidFill>
                  <a:schemeClr val="tx2">
                    <a:lumMod val="75000"/>
                  </a:schemeClr>
                </a:solidFill>
              </a:rPr>
              <a:t>// Use the </a:t>
            </a:r>
            <a:r>
              <a:rPr lang="en-US" sz="1400" i="1" dirty="0" err="1">
                <a:solidFill>
                  <a:schemeClr val="tx2">
                    <a:lumMod val="75000"/>
                  </a:schemeClr>
                </a:solidFill>
              </a:rPr>
              <a:t>Map.ofEntries</a:t>
            </a:r>
            <a:r>
              <a:rPr lang="en-US" sz="1400" i="1" dirty="0">
                <a:solidFill>
                  <a:schemeClr val="tx2">
                    <a:lumMod val="75000"/>
                  </a:schemeClr>
                </a:solidFill>
              </a:rPr>
              <a:t>() and </a:t>
            </a:r>
            <a:r>
              <a:rPr lang="en-US" sz="1400" i="1" dirty="0" err="1">
                <a:solidFill>
                  <a:schemeClr val="tx2">
                    <a:lumMod val="75000"/>
                  </a:schemeClr>
                </a:solidFill>
              </a:rPr>
              <a:t>Map.entry</a:t>
            </a:r>
            <a:r>
              <a:rPr lang="en-US" sz="1400" i="1" dirty="0">
                <a:solidFill>
                  <a:schemeClr val="tx2">
                    <a:lumMod val="75000"/>
                  </a:schemeClr>
                </a:solidFill>
              </a:rPr>
              <a:t>() methods to create an immutable Map</a:t>
            </a:r>
          </a:p>
          <a:p>
            <a:r>
              <a:rPr lang="en-US" sz="1400" i="1" dirty="0">
                <a:solidFill>
                  <a:schemeClr val="tx2">
                    <a:lumMod val="75000"/>
                  </a:schemeClr>
                </a:solidFill>
              </a:rPr>
              <a:t>Map&lt;Integer, String&gt; </a:t>
            </a:r>
            <a:r>
              <a:rPr lang="en-US" sz="1400" i="1" dirty="0" err="1">
                <a:solidFill>
                  <a:schemeClr val="tx2">
                    <a:lumMod val="75000"/>
                  </a:schemeClr>
                </a:solidFill>
              </a:rPr>
              <a:t>numberToWord</a:t>
            </a:r>
            <a:r>
              <a:rPr lang="en-US" sz="1400" i="1" dirty="0">
                <a:solidFill>
                  <a:schemeClr val="tx2">
                    <a:lumMod val="75000"/>
                  </a:schemeClr>
                </a:solidFill>
              </a:rPr>
              <a:t> = </a:t>
            </a:r>
            <a:r>
              <a:rPr lang="en-US" sz="1400" i="1" dirty="0" err="1">
                <a:solidFill>
                  <a:schemeClr val="tx2">
                    <a:lumMod val="75000"/>
                  </a:schemeClr>
                </a:solidFill>
              </a:rPr>
              <a:t>Map.ofEntries</a:t>
            </a:r>
            <a:r>
              <a:rPr lang="en-US" sz="1400" i="1" dirty="0">
                <a:solidFill>
                  <a:schemeClr val="tx2">
                    <a:lumMod val="75000"/>
                  </a:schemeClr>
                </a:solidFill>
              </a:rPr>
              <a:t>(entry(1, "One"),</a:t>
            </a:r>
          </a:p>
          <a:p>
            <a:r>
              <a:rPr lang="en-US" sz="1400" i="1" dirty="0">
                <a:solidFill>
                  <a:schemeClr val="tx2">
                    <a:lumMod val="75000"/>
                  </a:schemeClr>
                </a:solidFill>
              </a:rPr>
              <a:t>                                                  		            entry(2, "Two"),</a:t>
            </a:r>
          </a:p>
          <a:p>
            <a:r>
              <a:rPr lang="en-US" sz="1400" i="1" dirty="0">
                <a:solidFill>
                  <a:schemeClr val="tx2">
                    <a:lumMod val="75000"/>
                  </a:schemeClr>
                </a:solidFill>
              </a:rPr>
              <a:t>                                                  		            entry(3, "Three"));</a:t>
            </a:r>
          </a:p>
          <a:p>
            <a:endParaRPr lang="en-US" sz="1400" i="1" dirty="0">
              <a:solidFill>
                <a:schemeClr val="tx2">
                  <a:lumMod val="75000"/>
                </a:schemeClr>
              </a:solidFill>
            </a:endParaRPr>
          </a:p>
          <a:p>
            <a:r>
              <a:rPr lang="en-US" sz="1400" dirty="0">
                <a:solidFill>
                  <a:schemeClr val="tx2">
                    <a:lumMod val="75000"/>
                  </a:schemeClr>
                </a:solidFill>
              </a:rPr>
              <a:t>The returned maps from the </a:t>
            </a:r>
            <a:r>
              <a:rPr lang="en-US" sz="1400" i="1" dirty="0">
                <a:solidFill>
                  <a:schemeClr val="tx2">
                    <a:lumMod val="75000"/>
                  </a:schemeClr>
                </a:solidFill>
              </a:rPr>
              <a:t>of() </a:t>
            </a:r>
            <a:r>
              <a:rPr lang="en-US" sz="1400" dirty="0">
                <a:solidFill>
                  <a:schemeClr val="tx2">
                    <a:lumMod val="75000"/>
                  </a:schemeClr>
                </a:solidFill>
              </a:rPr>
              <a:t>and </a:t>
            </a:r>
            <a:r>
              <a:rPr lang="en-US" sz="1400" i="1" dirty="0">
                <a:solidFill>
                  <a:schemeClr val="tx2">
                    <a:lumMod val="75000"/>
                  </a:schemeClr>
                </a:solidFill>
              </a:rPr>
              <a:t>ofEntries() </a:t>
            </a:r>
            <a:r>
              <a:rPr lang="en-US" sz="1400" dirty="0">
                <a:solidFill>
                  <a:schemeClr val="tx2">
                    <a:lumMod val="75000"/>
                  </a:schemeClr>
                </a:solidFill>
              </a:rPr>
              <a:t>methods do not allow null in keys or values.</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640817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539430"/>
          </a:xfrm>
          <a:prstGeom prst="rect">
            <a:avLst/>
          </a:prstGeom>
          <a:noFill/>
        </p:spPr>
        <p:txBody>
          <a:bodyPr wrap="square" rtlCol="0">
            <a:spAutoFit/>
          </a:bodyPr>
          <a:lstStyle/>
          <a:p>
            <a:r>
              <a:rPr lang="en-US" sz="1400" dirty="0">
                <a:solidFill>
                  <a:schemeClr val="tx2">
                    <a:lumMod val="75000"/>
                  </a:schemeClr>
                </a:solidFill>
              </a:rPr>
              <a:t>Sorted Maps</a:t>
            </a:r>
          </a:p>
          <a:p>
            <a:endParaRPr lang="en-US" sz="1400" dirty="0">
              <a:solidFill>
                <a:schemeClr val="tx2">
                  <a:lumMod val="75000"/>
                </a:schemeClr>
              </a:solidFill>
            </a:endParaRPr>
          </a:p>
          <a:p>
            <a:r>
              <a:rPr lang="en-US" sz="1400" dirty="0">
                <a:solidFill>
                  <a:schemeClr val="tx2">
                    <a:lumMod val="75000"/>
                  </a:schemeClr>
                </a:solidFill>
              </a:rPr>
              <a:t>A sorted map stores entries in a map in an ordered way. It sorts the map entries on </a:t>
            </a:r>
            <a:r>
              <a:rPr lang="en-US" sz="1400" b="1" dirty="0">
                <a:solidFill>
                  <a:schemeClr val="tx2">
                    <a:lumMod val="75000"/>
                  </a:schemeClr>
                </a:solidFill>
              </a:rPr>
              <a:t>keys</a:t>
            </a:r>
            <a:r>
              <a:rPr lang="en-US" sz="1400" dirty="0">
                <a:solidFill>
                  <a:schemeClr val="tx2">
                    <a:lumMod val="75000"/>
                  </a:schemeClr>
                </a:solidFill>
              </a:rPr>
              <a:t> based on either</a:t>
            </a:r>
          </a:p>
          <a:p>
            <a:r>
              <a:rPr lang="en-US" sz="1400" dirty="0">
                <a:solidFill>
                  <a:schemeClr val="tx2">
                    <a:lumMod val="75000"/>
                  </a:schemeClr>
                </a:solidFill>
              </a:rPr>
              <a:t>natural sort order or a custom sort order. </a:t>
            </a:r>
          </a:p>
          <a:p>
            <a:endParaRPr lang="en-US" sz="1400" dirty="0">
              <a:solidFill>
                <a:schemeClr val="tx2">
                  <a:lumMod val="75000"/>
                </a:schemeClr>
              </a:solidFill>
            </a:endParaRPr>
          </a:p>
          <a:p>
            <a:r>
              <a:rPr lang="en-US" sz="1400" dirty="0">
                <a:solidFill>
                  <a:schemeClr val="tx2">
                    <a:lumMod val="75000"/>
                  </a:schemeClr>
                </a:solidFill>
              </a:rPr>
              <a:t>The natural sort order is defined by the </a:t>
            </a:r>
            <a:r>
              <a:rPr lang="en-US" sz="1400" i="1" dirty="0">
                <a:solidFill>
                  <a:schemeClr val="tx2">
                    <a:lumMod val="75000"/>
                  </a:schemeClr>
                </a:solidFill>
              </a:rPr>
              <a:t>Comparable</a:t>
            </a:r>
            <a:r>
              <a:rPr lang="en-US" sz="1400" dirty="0">
                <a:solidFill>
                  <a:schemeClr val="tx2">
                    <a:lumMod val="75000"/>
                  </a:schemeClr>
                </a:solidFill>
              </a:rPr>
              <a:t> interface of the keys. If the keys do not implement the Comparable interface, you must use a </a:t>
            </a:r>
            <a:r>
              <a:rPr lang="en-US" sz="1400" i="1" dirty="0">
                <a:solidFill>
                  <a:schemeClr val="tx2">
                    <a:lumMod val="75000"/>
                  </a:schemeClr>
                </a:solidFill>
              </a:rPr>
              <a:t>Comparator</a:t>
            </a:r>
            <a:r>
              <a:rPr lang="en-US" sz="1400" dirty="0">
                <a:solidFill>
                  <a:schemeClr val="tx2">
                    <a:lumMod val="75000"/>
                  </a:schemeClr>
                </a:solidFill>
              </a:rPr>
              <a:t> to sort the entries.</a:t>
            </a:r>
          </a:p>
          <a:p>
            <a:endParaRPr lang="en-US" sz="1400" dirty="0">
              <a:solidFill>
                <a:schemeClr val="tx2">
                  <a:lumMod val="75000"/>
                </a:schemeClr>
              </a:solidFill>
            </a:endParaRPr>
          </a:p>
          <a:p>
            <a:r>
              <a:rPr lang="en-US" sz="1400" dirty="0">
                <a:solidFill>
                  <a:schemeClr val="tx2">
                    <a:lumMod val="75000"/>
                  </a:schemeClr>
                </a:solidFill>
              </a:rPr>
              <a:t>If the keys implement the </a:t>
            </a:r>
            <a:r>
              <a:rPr lang="en-US" sz="1400" i="1" dirty="0">
                <a:solidFill>
                  <a:schemeClr val="tx2">
                    <a:lumMod val="75000"/>
                  </a:schemeClr>
                </a:solidFill>
              </a:rPr>
              <a:t>Comparable</a:t>
            </a:r>
            <a:r>
              <a:rPr lang="en-US" sz="1400" dirty="0">
                <a:solidFill>
                  <a:schemeClr val="tx2">
                    <a:lumMod val="75000"/>
                  </a:schemeClr>
                </a:solidFill>
              </a:rPr>
              <a:t> interface and you use a </a:t>
            </a:r>
            <a:r>
              <a:rPr lang="en-US" sz="1400" i="1" dirty="0">
                <a:solidFill>
                  <a:schemeClr val="tx2">
                    <a:lumMod val="75000"/>
                  </a:schemeClr>
                </a:solidFill>
              </a:rPr>
              <a:t>Comparator</a:t>
            </a:r>
            <a:r>
              <a:rPr lang="en-US" sz="1400" dirty="0">
                <a:solidFill>
                  <a:schemeClr val="tx2">
                    <a:lumMod val="75000"/>
                  </a:schemeClr>
                </a:solidFill>
              </a:rPr>
              <a:t>, the </a:t>
            </a:r>
            <a:r>
              <a:rPr lang="en-US" sz="1400" i="1" dirty="0">
                <a:solidFill>
                  <a:schemeClr val="tx2">
                    <a:lumMod val="75000"/>
                  </a:schemeClr>
                </a:solidFill>
              </a:rPr>
              <a:t>Comparator</a:t>
            </a:r>
            <a:r>
              <a:rPr lang="en-US" sz="1400" dirty="0">
                <a:solidFill>
                  <a:schemeClr val="tx2">
                    <a:lumMod val="75000"/>
                  </a:schemeClr>
                </a:solidFill>
              </a:rPr>
              <a:t> is used to sort the</a:t>
            </a:r>
          </a:p>
          <a:p>
            <a:r>
              <a:rPr lang="en-US" sz="1400" dirty="0">
                <a:solidFill>
                  <a:schemeClr val="tx2">
                    <a:lumMod val="75000"/>
                  </a:schemeClr>
                </a:solidFill>
              </a:rPr>
              <a:t>keys.</a:t>
            </a:r>
          </a:p>
          <a:p>
            <a:endParaRPr lang="en-US" sz="1400" dirty="0">
              <a:solidFill>
                <a:schemeClr val="tx2">
                  <a:lumMod val="75000"/>
                </a:schemeClr>
              </a:solidFill>
            </a:endParaRPr>
          </a:p>
          <a:p>
            <a:r>
              <a:rPr lang="en-US" sz="1400" dirty="0">
                <a:solidFill>
                  <a:schemeClr val="tx2">
                    <a:lumMod val="75000"/>
                  </a:schemeClr>
                </a:solidFill>
              </a:rPr>
              <a:t>An instance of the </a:t>
            </a:r>
            <a:r>
              <a:rPr lang="en-US" sz="1400" i="1" dirty="0">
                <a:solidFill>
                  <a:schemeClr val="tx2">
                    <a:lumMod val="75000"/>
                  </a:schemeClr>
                </a:solidFill>
              </a:rPr>
              <a:t>SortedMap&lt;K,V&gt;</a:t>
            </a:r>
            <a:r>
              <a:rPr lang="en-US" sz="1400" dirty="0">
                <a:solidFill>
                  <a:schemeClr val="tx2">
                    <a:lumMod val="75000"/>
                  </a:schemeClr>
                </a:solidFill>
              </a:rPr>
              <a:t> interface represented a sorted map. The </a:t>
            </a:r>
            <a:r>
              <a:rPr lang="en-US" sz="1400" i="1" dirty="0">
                <a:solidFill>
                  <a:schemeClr val="tx2">
                    <a:lumMod val="75000"/>
                  </a:schemeClr>
                </a:solidFill>
              </a:rPr>
              <a:t>SortedMap&lt;K,V&gt;</a:t>
            </a:r>
            <a:r>
              <a:rPr lang="en-US" sz="1400" dirty="0">
                <a:solidFill>
                  <a:schemeClr val="tx2">
                    <a:lumMod val="75000"/>
                  </a:schemeClr>
                </a:solidFill>
              </a:rPr>
              <a:t> interface</a:t>
            </a:r>
          </a:p>
          <a:p>
            <a:r>
              <a:rPr lang="en-US" sz="1400" dirty="0">
                <a:solidFill>
                  <a:schemeClr val="tx2">
                    <a:lumMod val="75000"/>
                  </a:schemeClr>
                </a:solidFill>
              </a:rPr>
              <a:t>inherits from the </a:t>
            </a:r>
            <a:r>
              <a:rPr lang="en-US" sz="1400" i="1" dirty="0">
                <a:solidFill>
                  <a:schemeClr val="tx2">
                    <a:lumMod val="75000"/>
                  </a:schemeClr>
                </a:solidFill>
              </a:rPr>
              <a:t>Map&lt;K,V&gt; </a:t>
            </a:r>
            <a:r>
              <a:rPr lang="en-US" sz="1400" dirty="0">
                <a:solidFill>
                  <a:schemeClr val="tx2">
                    <a:lumMod val="75000"/>
                  </a:schemeClr>
                </a:solidFill>
              </a:rPr>
              <a:t>interface. A </a:t>
            </a:r>
            <a:r>
              <a:rPr lang="en-US" sz="1400" i="1" dirty="0">
                <a:solidFill>
                  <a:schemeClr val="tx2">
                    <a:lumMod val="75000"/>
                  </a:schemeClr>
                </a:solidFill>
              </a:rPr>
              <a:t>SortedMap</a:t>
            </a:r>
            <a:r>
              <a:rPr lang="en-US" sz="1400" dirty="0">
                <a:solidFill>
                  <a:schemeClr val="tx2">
                    <a:lumMod val="75000"/>
                  </a:schemeClr>
                </a:solidFill>
              </a:rPr>
              <a:t> is to a </a:t>
            </a:r>
            <a:r>
              <a:rPr lang="en-US" sz="1400" i="1" dirty="0">
                <a:solidFill>
                  <a:schemeClr val="tx2">
                    <a:lumMod val="75000"/>
                  </a:schemeClr>
                </a:solidFill>
              </a:rPr>
              <a:t>Map</a:t>
            </a:r>
            <a:r>
              <a:rPr lang="en-US" sz="1400" dirty="0">
                <a:solidFill>
                  <a:schemeClr val="tx2">
                    <a:lumMod val="75000"/>
                  </a:schemeClr>
                </a:solidFill>
              </a:rPr>
              <a:t> what a </a:t>
            </a:r>
            <a:r>
              <a:rPr lang="en-US" sz="1400" i="1" dirty="0">
                <a:solidFill>
                  <a:schemeClr val="tx2">
                    <a:lumMod val="75000"/>
                  </a:schemeClr>
                </a:solidFill>
              </a:rPr>
              <a:t>SortedSet</a:t>
            </a:r>
            <a:r>
              <a:rPr lang="en-US" sz="1400" dirty="0">
                <a:solidFill>
                  <a:schemeClr val="tx2">
                    <a:lumMod val="75000"/>
                  </a:schemeClr>
                </a:solidFill>
              </a:rPr>
              <a:t> is to a </a:t>
            </a:r>
            <a:r>
              <a:rPr lang="en-US" sz="1400" i="1" dirty="0">
                <a:solidFill>
                  <a:schemeClr val="tx2">
                    <a:lumMod val="75000"/>
                  </a:schemeClr>
                </a:solidFill>
              </a:rPr>
              <a:t>Set</a:t>
            </a:r>
            <a:r>
              <a:rPr lang="en-US" sz="1400" dirty="0">
                <a:solidFill>
                  <a:schemeClr val="tx2">
                    <a:lumMod val="75000"/>
                  </a:schemeClr>
                </a:solidFill>
              </a:rPr>
              <a:t>.</a:t>
            </a:r>
          </a:p>
          <a:p>
            <a:endParaRPr lang="en-US" sz="1400" dirty="0">
              <a:solidFill>
                <a:schemeClr val="tx2">
                  <a:lumMod val="75000"/>
                </a:schemeClr>
              </a:solidFill>
            </a:endParaRPr>
          </a:p>
          <a:p>
            <a:r>
              <a:rPr lang="en-US" sz="1400" dirty="0">
                <a:solidFill>
                  <a:schemeClr val="tx2">
                    <a:lumMod val="75000"/>
                  </a:schemeClr>
                </a:solidFill>
              </a:rPr>
              <a:t>The </a:t>
            </a:r>
            <a:r>
              <a:rPr lang="en-US" sz="1400" b="1" i="1" dirty="0">
                <a:solidFill>
                  <a:schemeClr val="tx2">
                    <a:lumMod val="75000"/>
                  </a:schemeClr>
                </a:solidFill>
              </a:rPr>
              <a:t>TreeMap</a:t>
            </a:r>
            <a:r>
              <a:rPr lang="en-US" sz="1400" i="1" dirty="0">
                <a:solidFill>
                  <a:schemeClr val="tx2">
                    <a:lumMod val="75000"/>
                  </a:schemeClr>
                </a:solidFill>
              </a:rPr>
              <a:t>&lt;K,V&gt;</a:t>
            </a:r>
            <a:r>
              <a:rPr lang="en-US" sz="1400" dirty="0">
                <a:solidFill>
                  <a:schemeClr val="tx2">
                    <a:lumMod val="75000"/>
                  </a:schemeClr>
                </a:solidFill>
              </a:rPr>
              <a:t> class is the implementation class for the </a:t>
            </a:r>
            <a:r>
              <a:rPr lang="en-US" sz="1400" i="1" dirty="0">
                <a:solidFill>
                  <a:schemeClr val="tx2">
                    <a:lumMod val="75000"/>
                  </a:schemeClr>
                </a:solidFill>
              </a:rPr>
              <a:t>SortedMap&lt;K.V&gt;</a:t>
            </a:r>
            <a:r>
              <a:rPr lang="en-US" sz="1400" dirty="0">
                <a:solidFill>
                  <a:schemeClr val="tx2">
                    <a:lumMod val="75000"/>
                  </a:schemeClr>
                </a:solidFill>
              </a:rPr>
              <a:t> interface.</a:t>
            </a:r>
          </a:p>
          <a:p>
            <a:endParaRPr lang="en-US"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2530916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323987"/>
          </a:xfrm>
          <a:prstGeom prst="rect">
            <a:avLst/>
          </a:prstGeom>
          <a:noFill/>
        </p:spPr>
        <p:txBody>
          <a:bodyPr wrap="square" rtlCol="0">
            <a:spAutoFit/>
          </a:bodyPr>
          <a:lstStyle/>
          <a:p>
            <a:r>
              <a:rPr lang="en-US" sz="1400" dirty="0">
                <a:solidFill>
                  <a:schemeClr val="tx2">
                    <a:lumMod val="75000"/>
                  </a:schemeClr>
                </a:solidFill>
              </a:rPr>
              <a:t>The </a:t>
            </a:r>
            <a:r>
              <a:rPr lang="en-US" sz="1400" i="1" dirty="0">
                <a:solidFill>
                  <a:schemeClr val="tx2">
                    <a:lumMod val="75000"/>
                  </a:schemeClr>
                </a:solidFill>
              </a:rPr>
              <a:t>SortedMap</a:t>
            </a:r>
            <a:r>
              <a:rPr lang="en-US" sz="1400" dirty="0">
                <a:solidFill>
                  <a:schemeClr val="tx2">
                    <a:lumMod val="75000"/>
                  </a:schemeClr>
                </a:solidFill>
              </a:rPr>
              <a:t> interface contains methods that let you take advantage of the sorted keys in the map.</a:t>
            </a:r>
          </a:p>
          <a:p>
            <a:endParaRPr lang="en-US" sz="1400" dirty="0">
              <a:solidFill>
                <a:schemeClr val="tx2">
                  <a:lumMod val="75000"/>
                </a:schemeClr>
              </a:solidFill>
            </a:endParaRPr>
          </a:p>
          <a:p>
            <a:pPr marL="742950" lvl="1" indent="-285750">
              <a:buFont typeface="Arial" panose="020B0604020202020204" pitchFamily="34" charset="0"/>
              <a:buChar char="•"/>
            </a:pPr>
            <a:r>
              <a:rPr lang="en-US" sz="1400" i="1" dirty="0">
                <a:solidFill>
                  <a:schemeClr val="tx2">
                    <a:lumMod val="75000"/>
                  </a:schemeClr>
                </a:solidFill>
              </a:rPr>
              <a:t>Comparator&lt;? super K&gt; comparator() </a:t>
            </a:r>
          </a:p>
          <a:p>
            <a:pPr marL="742950" lvl="1" indent="-285750">
              <a:buFont typeface="Arial" panose="020B0604020202020204" pitchFamily="34" charset="0"/>
              <a:buChar char="•"/>
            </a:pPr>
            <a:r>
              <a:rPr lang="en-US" sz="1400" i="1" dirty="0">
                <a:solidFill>
                  <a:schemeClr val="tx2">
                    <a:lumMod val="75000"/>
                  </a:schemeClr>
                </a:solidFill>
              </a:rPr>
              <a:t>K firstKey()</a:t>
            </a:r>
          </a:p>
          <a:p>
            <a:pPr marL="742950" lvl="1" indent="-285750">
              <a:buFont typeface="Arial" panose="020B0604020202020204" pitchFamily="34" charset="0"/>
              <a:buChar char="•"/>
            </a:pPr>
            <a:r>
              <a:rPr lang="en-US" sz="1400" i="1" dirty="0">
                <a:solidFill>
                  <a:schemeClr val="tx2">
                    <a:lumMod val="75000"/>
                  </a:schemeClr>
                </a:solidFill>
              </a:rPr>
              <a:t>SortedMap&lt;K, V&gt; headMap(K </a:t>
            </a:r>
            <a:r>
              <a:rPr lang="en-US" sz="1400" i="1" dirty="0" err="1">
                <a:solidFill>
                  <a:schemeClr val="tx2">
                    <a:lumMod val="75000"/>
                  </a:schemeClr>
                </a:solidFill>
              </a:rPr>
              <a:t>toKey</a:t>
            </a:r>
            <a:r>
              <a:rPr lang="en-US" sz="1400" i="1" dirty="0">
                <a:solidFill>
                  <a:schemeClr val="tx2">
                    <a:lumMod val="75000"/>
                  </a:schemeClr>
                </a:solidFill>
              </a:rPr>
              <a:t>)</a:t>
            </a:r>
          </a:p>
          <a:p>
            <a:pPr marL="742950" lvl="1" indent="-285750">
              <a:buFont typeface="Arial" panose="020B0604020202020204" pitchFamily="34" charset="0"/>
              <a:buChar char="•"/>
            </a:pPr>
            <a:r>
              <a:rPr lang="en-US" sz="1400" i="1" dirty="0">
                <a:solidFill>
                  <a:schemeClr val="tx2">
                    <a:lumMod val="75000"/>
                  </a:schemeClr>
                </a:solidFill>
              </a:rPr>
              <a:t>K lastKey()</a:t>
            </a:r>
          </a:p>
          <a:p>
            <a:pPr marL="742950" lvl="1" indent="-285750">
              <a:buFont typeface="Arial" panose="020B0604020202020204" pitchFamily="34" charset="0"/>
              <a:buChar char="•"/>
            </a:pPr>
            <a:r>
              <a:rPr lang="en-US" sz="1400" i="1" dirty="0">
                <a:solidFill>
                  <a:schemeClr val="tx2">
                    <a:lumMod val="75000"/>
                  </a:schemeClr>
                </a:solidFill>
              </a:rPr>
              <a:t>SortedMap&lt;K, V&gt; subMap(K </a:t>
            </a:r>
            <a:r>
              <a:rPr lang="en-US" sz="1400" i="1" dirty="0" err="1">
                <a:solidFill>
                  <a:schemeClr val="tx2">
                    <a:lumMod val="75000"/>
                  </a:schemeClr>
                </a:solidFill>
              </a:rPr>
              <a:t>fromKey</a:t>
            </a:r>
            <a:r>
              <a:rPr lang="en-US" sz="1400" i="1" dirty="0">
                <a:solidFill>
                  <a:schemeClr val="tx2">
                    <a:lumMod val="75000"/>
                  </a:schemeClr>
                </a:solidFill>
              </a:rPr>
              <a:t>, K </a:t>
            </a:r>
            <a:r>
              <a:rPr lang="en-US" sz="1400" i="1" dirty="0" err="1">
                <a:solidFill>
                  <a:schemeClr val="tx2">
                    <a:lumMod val="75000"/>
                  </a:schemeClr>
                </a:solidFill>
              </a:rPr>
              <a:t>toKey</a:t>
            </a:r>
            <a:r>
              <a:rPr lang="en-US" sz="1400" i="1" dirty="0">
                <a:solidFill>
                  <a:schemeClr val="tx2">
                    <a:lumMod val="75000"/>
                  </a:schemeClr>
                </a:solidFill>
              </a:rPr>
              <a:t>)</a:t>
            </a:r>
          </a:p>
          <a:p>
            <a:pPr marL="742950" lvl="1" indent="-285750">
              <a:buFont typeface="Arial" panose="020B0604020202020204" pitchFamily="34" charset="0"/>
              <a:buChar char="•"/>
            </a:pPr>
            <a:r>
              <a:rPr lang="en-US" sz="1400" i="1" dirty="0">
                <a:solidFill>
                  <a:schemeClr val="tx2">
                    <a:lumMod val="75000"/>
                  </a:schemeClr>
                </a:solidFill>
              </a:rPr>
              <a:t>SortedMap&lt;K, V&gt; tailMap(K </a:t>
            </a:r>
            <a:r>
              <a:rPr lang="en-US" sz="1400" i="1" dirty="0" err="1">
                <a:solidFill>
                  <a:schemeClr val="tx2">
                    <a:lumMod val="75000"/>
                  </a:schemeClr>
                </a:solidFill>
              </a:rPr>
              <a:t>fromKey</a:t>
            </a:r>
            <a:r>
              <a:rPr lang="en-US" sz="1400" i="1" dirty="0">
                <a:solidFill>
                  <a:schemeClr val="tx2">
                    <a:lumMod val="75000"/>
                  </a:schemeClr>
                </a:solidFill>
              </a:rPr>
              <a:t>)</a:t>
            </a:r>
          </a:p>
          <a:p>
            <a:pPr lvl="1"/>
            <a:endParaRPr lang="en-US" sz="1400" dirty="0">
              <a:solidFill>
                <a:schemeClr val="tx2">
                  <a:lumMod val="75000"/>
                </a:schemeClr>
              </a:solidFill>
            </a:endParaRPr>
          </a:p>
          <a:p>
            <a:r>
              <a:rPr lang="en-US" sz="1400" dirty="0">
                <a:solidFill>
                  <a:schemeClr val="tx2">
                    <a:lumMod val="75000"/>
                  </a:schemeClr>
                </a:solidFill>
              </a:rPr>
              <a:t>If you want to use a </a:t>
            </a:r>
            <a:r>
              <a:rPr lang="en-US" sz="1400" i="1" dirty="0">
                <a:solidFill>
                  <a:schemeClr val="tx2">
                    <a:lumMod val="75000"/>
                  </a:schemeClr>
                </a:solidFill>
              </a:rPr>
              <a:t>Comparator</a:t>
            </a:r>
            <a:r>
              <a:rPr lang="en-US" sz="1400" dirty="0">
                <a:solidFill>
                  <a:schemeClr val="tx2">
                    <a:lumMod val="75000"/>
                  </a:schemeClr>
                </a:solidFill>
              </a:rPr>
              <a:t> to sort the entries based keys in a </a:t>
            </a:r>
            <a:r>
              <a:rPr lang="en-US" sz="1400" i="1" dirty="0">
                <a:solidFill>
                  <a:schemeClr val="tx2">
                    <a:lumMod val="75000"/>
                  </a:schemeClr>
                </a:solidFill>
              </a:rPr>
              <a:t>SortedMap</a:t>
            </a:r>
            <a:r>
              <a:rPr lang="en-US" sz="1400" dirty="0">
                <a:solidFill>
                  <a:schemeClr val="tx2">
                    <a:lumMod val="75000"/>
                  </a:schemeClr>
                </a:solidFill>
              </a:rPr>
              <a:t>, you need use the constructor of      the </a:t>
            </a:r>
            <a:r>
              <a:rPr lang="en-US" sz="1400" i="1" dirty="0">
                <a:solidFill>
                  <a:schemeClr val="tx2">
                    <a:lumMod val="75000"/>
                  </a:schemeClr>
                </a:solidFill>
              </a:rPr>
              <a:t>TreeMap</a:t>
            </a:r>
            <a:r>
              <a:rPr lang="en-US" sz="1400" dirty="0">
                <a:solidFill>
                  <a:schemeClr val="tx2">
                    <a:lumMod val="75000"/>
                  </a:schemeClr>
                </a:solidFill>
              </a:rPr>
              <a:t> class that takes a </a:t>
            </a:r>
            <a:r>
              <a:rPr lang="en-US" sz="1400" i="1" dirty="0">
                <a:solidFill>
                  <a:schemeClr val="tx2">
                    <a:lumMod val="75000"/>
                  </a:schemeClr>
                </a:solidFill>
              </a:rPr>
              <a:t>Comparator</a:t>
            </a:r>
            <a:r>
              <a:rPr lang="en-US" sz="1400" dirty="0">
                <a:solidFill>
                  <a:schemeClr val="tx2">
                    <a:lumMod val="75000"/>
                  </a:schemeClr>
                </a:solidFill>
              </a:rPr>
              <a:t> as an argument. </a:t>
            </a:r>
          </a:p>
          <a:p>
            <a:endParaRPr lang="en-US" sz="1400" dirty="0">
              <a:solidFill>
                <a:schemeClr val="tx2">
                  <a:lumMod val="75000"/>
                </a:schemeClr>
              </a:solidFill>
            </a:endParaRPr>
          </a:p>
          <a:p>
            <a:pPr lvl="1"/>
            <a:r>
              <a:rPr lang="en-US" sz="1400" i="1" dirty="0">
                <a:solidFill>
                  <a:schemeClr val="tx2">
                    <a:lumMod val="75000"/>
                  </a:schemeClr>
                </a:solidFill>
              </a:rPr>
              <a:t>Comparator&lt;String&gt; keyComparator = Comparator.comparing(String::length)							.thenComparing(String::compareToIgnoreCase);   </a:t>
            </a:r>
          </a:p>
          <a:p>
            <a:pPr lvl="1"/>
            <a:r>
              <a:rPr lang="en-US" sz="1400" i="1" dirty="0">
                <a:solidFill>
                  <a:schemeClr val="tx2">
                    <a:lumMod val="75000"/>
                  </a:schemeClr>
                </a:solidFill>
              </a:rPr>
              <a:t>SortedMap&lt;String, String&gt; </a:t>
            </a:r>
            <a:r>
              <a:rPr lang="en-US" sz="1400" i="1" dirty="0" err="1">
                <a:solidFill>
                  <a:schemeClr val="tx2">
                    <a:lumMod val="75000"/>
                  </a:schemeClr>
                </a:solidFill>
              </a:rPr>
              <a:t>sMap</a:t>
            </a:r>
            <a:r>
              <a:rPr lang="en-US" sz="1400" i="1" dirty="0">
                <a:solidFill>
                  <a:schemeClr val="tx2">
                    <a:lumMod val="75000"/>
                  </a:schemeClr>
                </a:solidFill>
              </a:rPr>
              <a:t> = new TreeMap&lt;&gt;(keyComparator);</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2525507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2246769"/>
          </a:xfrm>
          <a:prstGeom prst="rect">
            <a:avLst/>
          </a:prstGeom>
          <a:noFill/>
        </p:spPr>
        <p:txBody>
          <a:bodyPr wrap="square" rtlCol="0">
            <a:spAutoFit/>
          </a:bodyPr>
          <a:lstStyle/>
          <a:p>
            <a:r>
              <a:rPr lang="en-US" sz="1400" dirty="0">
                <a:solidFill>
                  <a:schemeClr val="tx2">
                    <a:lumMod val="75000"/>
                  </a:schemeClr>
                </a:solidFill>
              </a:rPr>
              <a:t>Navigable Maps</a:t>
            </a:r>
          </a:p>
          <a:p>
            <a:endParaRPr lang="en-US" sz="1400" dirty="0">
              <a:solidFill>
                <a:schemeClr val="tx2">
                  <a:lumMod val="75000"/>
                </a:schemeClr>
              </a:solidFill>
            </a:endParaRPr>
          </a:p>
          <a:p>
            <a:r>
              <a:rPr lang="en-US" sz="1400" dirty="0">
                <a:solidFill>
                  <a:schemeClr val="tx2">
                    <a:lumMod val="75000"/>
                  </a:schemeClr>
                </a:solidFill>
              </a:rPr>
              <a:t>A navigable map is represented by an instance of the </a:t>
            </a:r>
            <a:r>
              <a:rPr lang="en-US" sz="1400" i="1" dirty="0">
                <a:solidFill>
                  <a:schemeClr val="tx2">
                    <a:lumMod val="75000"/>
                  </a:schemeClr>
                </a:solidFill>
              </a:rPr>
              <a:t>NavigableMap&lt;K,V&gt;</a:t>
            </a:r>
            <a:r>
              <a:rPr lang="en-US" sz="1400" dirty="0">
                <a:solidFill>
                  <a:schemeClr val="tx2">
                    <a:lumMod val="75000"/>
                  </a:schemeClr>
                </a:solidFill>
              </a:rPr>
              <a:t> interface. It extends the</a:t>
            </a:r>
          </a:p>
          <a:p>
            <a:r>
              <a:rPr lang="en-US" sz="1400" i="1" dirty="0">
                <a:solidFill>
                  <a:schemeClr val="tx2">
                    <a:lumMod val="75000"/>
                  </a:schemeClr>
                </a:solidFill>
              </a:rPr>
              <a:t>SortedMap&lt;K,V&gt;</a:t>
            </a:r>
            <a:r>
              <a:rPr lang="en-US" sz="1400" dirty="0">
                <a:solidFill>
                  <a:schemeClr val="tx2">
                    <a:lumMod val="75000"/>
                  </a:schemeClr>
                </a:solidFill>
              </a:rPr>
              <a:t> interface.</a:t>
            </a:r>
          </a:p>
          <a:p>
            <a:endParaRPr lang="en-US" sz="1400" dirty="0">
              <a:solidFill>
                <a:schemeClr val="tx2">
                  <a:lumMod val="75000"/>
                </a:schemeClr>
              </a:solidFill>
            </a:endParaRPr>
          </a:p>
          <a:p>
            <a:r>
              <a:rPr lang="en-US" sz="1400" dirty="0">
                <a:solidFill>
                  <a:schemeClr val="tx2">
                    <a:lumMod val="75000"/>
                  </a:schemeClr>
                </a:solidFill>
              </a:rPr>
              <a:t>It adds some useful features like getting the closest match for a key, getting a view of the map in reverse order, etc. </a:t>
            </a:r>
          </a:p>
          <a:p>
            <a:endParaRPr lang="en-US" sz="1400" dirty="0">
              <a:solidFill>
                <a:schemeClr val="tx2">
                  <a:lumMod val="75000"/>
                </a:schemeClr>
              </a:solidFill>
            </a:endParaRPr>
          </a:p>
          <a:p>
            <a:r>
              <a:rPr lang="en-US" sz="1400" dirty="0">
                <a:solidFill>
                  <a:schemeClr val="tx2">
                    <a:lumMod val="75000"/>
                  </a:schemeClr>
                </a:solidFill>
              </a:rPr>
              <a:t>The </a:t>
            </a:r>
            <a:r>
              <a:rPr lang="en-US" sz="1400" b="1" i="1" dirty="0">
                <a:solidFill>
                  <a:schemeClr val="tx2">
                    <a:lumMod val="75000"/>
                  </a:schemeClr>
                </a:solidFill>
              </a:rPr>
              <a:t>TreeMap</a:t>
            </a:r>
            <a:r>
              <a:rPr lang="en-US" sz="1400" i="1" dirty="0">
                <a:solidFill>
                  <a:schemeClr val="tx2">
                    <a:lumMod val="75000"/>
                  </a:schemeClr>
                </a:solidFill>
              </a:rPr>
              <a:t>&lt;K,V&gt;</a:t>
            </a:r>
            <a:r>
              <a:rPr lang="en-US" sz="1400" dirty="0">
                <a:solidFill>
                  <a:schemeClr val="tx2">
                    <a:lumMod val="75000"/>
                  </a:schemeClr>
                </a:solidFill>
              </a:rPr>
              <a:t> class is the implementation class for the </a:t>
            </a:r>
            <a:r>
              <a:rPr lang="en-US" sz="1400" i="1" dirty="0">
                <a:solidFill>
                  <a:schemeClr val="tx2">
                    <a:lumMod val="75000"/>
                  </a:schemeClr>
                </a:solidFill>
              </a:rPr>
              <a:t>NavigableMap&lt;K,V&gt;</a:t>
            </a:r>
            <a:r>
              <a:rPr lang="en-US" sz="1400" dirty="0">
                <a:solidFill>
                  <a:schemeClr val="tx2">
                    <a:lumMod val="75000"/>
                  </a:schemeClr>
                </a:solidFill>
              </a:rPr>
              <a:t> interface.</a:t>
            </a:r>
          </a:p>
          <a:p>
            <a:endParaRPr lang="en-US"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409951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latin typeface="Roboto" panose="02000000000000000000" pitchFamily="2" charset="0"/>
                <a:ea typeface="Roboto" panose="02000000000000000000" pitchFamily="2" charset="0"/>
              </a:rPr>
              <a:t>Architecture of the Collection Framework</a:t>
            </a:r>
            <a:endParaRPr lang="ko-KR" altLang="en-US" dirty="0">
              <a:solidFill>
                <a:schemeClr val="tx2">
                  <a:lumMod val="75000"/>
                </a:schemeClr>
              </a:solidFill>
              <a:latin typeface="Roboto" panose="02000000000000000000" pitchFamily="2" charset="0"/>
            </a:endParaRPr>
          </a:p>
        </p:txBody>
      </p:sp>
      <p:sp>
        <p:nvSpPr>
          <p:cNvPr id="5" name="Rectangle 4"/>
          <p:cNvSpPr/>
          <p:nvPr/>
        </p:nvSpPr>
        <p:spPr>
          <a:xfrm>
            <a:off x="395536" y="699542"/>
            <a:ext cx="8568952" cy="4320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TextBox 31">
            <a:extLst>
              <a:ext uri="{FF2B5EF4-FFF2-40B4-BE49-F238E27FC236}">
                <a16:creationId xmlns:a16="http://schemas.microsoft.com/office/drawing/2014/main" id="{83937850-DE4B-9FB2-C6EC-902CFC8B7BB8}"/>
              </a:ext>
            </a:extLst>
          </p:cNvPr>
          <p:cNvSpPr txBox="1"/>
          <p:nvPr/>
        </p:nvSpPr>
        <p:spPr>
          <a:xfrm>
            <a:off x="467545" y="771550"/>
            <a:ext cx="8424936" cy="4401205"/>
          </a:xfrm>
          <a:prstGeom prst="rect">
            <a:avLst/>
          </a:prstGeom>
          <a:noFill/>
        </p:spPr>
        <p:txBody>
          <a:bodyPr wrap="square" rtlCol="0">
            <a:spAutoFit/>
          </a:bodyPr>
          <a:lstStyle/>
          <a:p>
            <a:r>
              <a:rPr lang="en-US" dirty="0"/>
              <a:t>The Collections framework consists of three main components:</a:t>
            </a:r>
          </a:p>
          <a:p>
            <a:pPr marL="285750" indent="-285750">
              <a:buFont typeface="Arial" panose="020B0604020202020204" pitchFamily="34" charset="0"/>
              <a:buChar char="•"/>
            </a:pPr>
            <a:r>
              <a:rPr lang="en-US" dirty="0"/>
              <a:t>Interfaces</a:t>
            </a:r>
          </a:p>
          <a:p>
            <a:r>
              <a:rPr lang="en-US" sz="1400" dirty="0"/>
              <a:t>	represent specific types of collections in the framework. There is one interface defined for    	every type of collection; </a:t>
            </a:r>
          </a:p>
          <a:p>
            <a:pPr marL="1200150" lvl="2" indent="-285750">
              <a:buFont typeface="Wingdings" panose="05000000000000000000" pitchFamily="2" charset="2"/>
              <a:buChar char="ü"/>
            </a:pPr>
            <a:r>
              <a:rPr lang="en-US" sz="1400" dirty="0"/>
              <a:t>List&lt;E&gt; interface represents a list</a:t>
            </a:r>
          </a:p>
          <a:p>
            <a:pPr marL="1200150" lvl="2" indent="-285750">
              <a:buFont typeface="Wingdings" panose="05000000000000000000" pitchFamily="2" charset="2"/>
              <a:buChar char="ü"/>
            </a:pPr>
            <a:r>
              <a:rPr lang="en-US" sz="1400" dirty="0"/>
              <a:t>Set&lt;E&gt; interface represents a set		</a:t>
            </a:r>
          </a:p>
          <a:p>
            <a:pPr marL="1200150" lvl="2" indent="-285750">
              <a:buFont typeface="Wingdings" panose="05000000000000000000" pitchFamily="2" charset="2"/>
              <a:buChar char="ü"/>
            </a:pPr>
            <a:r>
              <a:rPr lang="en-US" sz="1400" dirty="0"/>
              <a:t>Map&lt;K,V&gt; interface represents a map</a:t>
            </a:r>
          </a:p>
          <a:p>
            <a:endParaRPr lang="en-US" dirty="0"/>
          </a:p>
          <a:p>
            <a:pPr marL="285750" indent="-285750">
              <a:buFont typeface="Arial" panose="020B0604020202020204" pitchFamily="34" charset="0"/>
              <a:buChar char="•"/>
            </a:pPr>
            <a:r>
              <a:rPr lang="en-US" dirty="0"/>
              <a:t>Implementation classes</a:t>
            </a:r>
          </a:p>
          <a:p>
            <a:pPr lvl="1"/>
            <a:r>
              <a:rPr lang="en-US" dirty="0"/>
              <a:t>	</a:t>
            </a:r>
            <a:r>
              <a:rPr lang="en-US" sz="1400" dirty="0"/>
              <a:t>The Collections framework provides implementations of collection interfaces, which are       called implementation classes.</a:t>
            </a:r>
          </a:p>
          <a:p>
            <a:endParaRPr lang="en-US" sz="1400" dirty="0"/>
          </a:p>
          <a:p>
            <a:pPr marL="285750" indent="-285750">
              <a:buFont typeface="Arial" panose="020B0604020202020204" pitchFamily="34" charset="0"/>
              <a:buChar char="•"/>
            </a:pPr>
            <a:r>
              <a:rPr lang="en-US" dirty="0"/>
              <a:t>Algorithm classes</a:t>
            </a:r>
          </a:p>
          <a:p>
            <a:pPr lvl="1"/>
            <a:r>
              <a:rPr lang="en-US" sz="1400" dirty="0"/>
              <a:t>	Sometimes you need to perform different actions on a collection, such as searching through a collection, converting a collection of one type to another type, copying elements from one collection to another, sorting elements of a collection in a specific order, etc. The algorithm classes let    you apply these kinds of algorithms to your collections.</a:t>
            </a:r>
          </a:p>
          <a:p>
            <a:pPr lvl="1"/>
            <a:endParaRPr lang="en-IN" dirty="0"/>
          </a:p>
        </p:txBody>
      </p:sp>
      <p:pic>
        <p:nvPicPr>
          <p:cNvPr id="33" name="Picture 32">
            <a:extLst>
              <a:ext uri="{FF2B5EF4-FFF2-40B4-BE49-F238E27FC236}">
                <a16:creationId xmlns:a16="http://schemas.microsoft.com/office/drawing/2014/main" id="{D8660CF6-BA93-B5A7-FC7F-6F6B26B3A30E}"/>
              </a:ext>
            </a:extLst>
          </p:cNvPr>
          <p:cNvPicPr>
            <a:picLocks noChangeAspect="1"/>
          </p:cNvPicPr>
          <p:nvPr/>
        </p:nvPicPr>
        <p:blipFill>
          <a:blip r:embed="rId3"/>
          <a:stretch>
            <a:fillRect/>
          </a:stretch>
        </p:blipFill>
        <p:spPr>
          <a:xfrm>
            <a:off x="60227" y="136445"/>
            <a:ext cx="335309" cy="335309"/>
          </a:xfrm>
          <a:prstGeom prst="rect">
            <a:avLst/>
          </a:prstGeom>
        </p:spPr>
      </p:pic>
    </p:spTree>
    <p:extLst>
      <p:ext uri="{BB962C8B-B14F-4D97-AF65-F5344CB8AC3E}">
        <p14:creationId xmlns:p14="http://schemas.microsoft.com/office/powerpoint/2010/main" val="1280216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970318"/>
          </a:xfrm>
          <a:prstGeom prst="rect">
            <a:avLst/>
          </a:prstGeom>
          <a:noFill/>
        </p:spPr>
        <p:txBody>
          <a:bodyPr wrap="square" rtlCol="0">
            <a:spAutoFit/>
          </a:bodyPr>
          <a:lstStyle/>
          <a:p>
            <a:r>
              <a:rPr lang="en-US" sz="1400" dirty="0">
                <a:solidFill>
                  <a:schemeClr val="tx2">
                    <a:lumMod val="75000"/>
                  </a:schemeClr>
                </a:solidFill>
              </a:rPr>
              <a:t>Concurrent Maps</a:t>
            </a:r>
          </a:p>
          <a:p>
            <a:endParaRPr lang="en-US" sz="1400" dirty="0">
              <a:solidFill>
                <a:schemeClr val="tx2">
                  <a:lumMod val="75000"/>
                </a:schemeClr>
              </a:solidFill>
            </a:endParaRPr>
          </a:p>
          <a:p>
            <a:r>
              <a:rPr lang="en-US" sz="1400" dirty="0">
                <a:solidFill>
                  <a:schemeClr val="tx2">
                    <a:lumMod val="75000"/>
                  </a:schemeClr>
                </a:solidFill>
              </a:rPr>
              <a:t>Sometimes you need to perform multiple operations on a map atomically when the map is used by multiple</a:t>
            </a:r>
          </a:p>
          <a:p>
            <a:r>
              <a:rPr lang="en-US" sz="1400" dirty="0">
                <a:solidFill>
                  <a:schemeClr val="tx2">
                    <a:lumMod val="75000"/>
                  </a:schemeClr>
                </a:solidFill>
              </a:rPr>
              <a:t>threads concurrently. </a:t>
            </a:r>
          </a:p>
          <a:p>
            <a:endParaRPr lang="en-US" sz="1400" dirty="0">
              <a:solidFill>
                <a:schemeClr val="tx2">
                  <a:lumMod val="75000"/>
                </a:schemeClr>
              </a:solidFill>
            </a:endParaRPr>
          </a:p>
          <a:p>
            <a:r>
              <a:rPr lang="en-US" sz="1400" dirty="0">
                <a:solidFill>
                  <a:schemeClr val="tx2">
                    <a:lumMod val="75000"/>
                  </a:schemeClr>
                </a:solidFill>
              </a:rPr>
              <a:t>For example, you may want to put a new key-value pair in a map only if the key does not already exist in the map</a:t>
            </a:r>
          </a:p>
          <a:p>
            <a:endParaRPr lang="en-US" sz="1400" dirty="0">
              <a:solidFill>
                <a:schemeClr val="tx2">
                  <a:lumMod val="75000"/>
                </a:schemeClr>
              </a:solidFill>
            </a:endParaRPr>
          </a:p>
          <a:p>
            <a:pPr lvl="3"/>
            <a:r>
              <a:rPr lang="en-US" sz="1400" dirty="0">
                <a:solidFill>
                  <a:schemeClr val="tx2">
                    <a:lumMod val="75000"/>
                  </a:schemeClr>
                </a:solidFill>
              </a:rPr>
              <a:t>// Need to lock the entire map</a:t>
            </a:r>
          </a:p>
          <a:p>
            <a:pPr lvl="3"/>
            <a:r>
              <a:rPr lang="en-US" sz="1400" i="1" dirty="0">
                <a:solidFill>
                  <a:schemeClr val="tx2">
                    <a:lumMod val="75000"/>
                  </a:schemeClr>
                </a:solidFill>
              </a:rPr>
              <a:t>synchronized(map) {</a:t>
            </a:r>
          </a:p>
          <a:p>
            <a:pPr lvl="3"/>
            <a:r>
              <a:rPr lang="en-US" sz="1400" i="1" dirty="0">
                <a:solidFill>
                  <a:schemeClr val="tx2">
                    <a:lumMod val="75000"/>
                  </a:schemeClr>
                </a:solidFill>
              </a:rPr>
              <a:t>    if (</a:t>
            </a:r>
            <a:r>
              <a:rPr lang="en-US" sz="1400" i="1" dirty="0" err="1">
                <a:solidFill>
                  <a:schemeClr val="tx2">
                    <a:lumMod val="75000"/>
                  </a:schemeClr>
                </a:solidFill>
              </a:rPr>
              <a:t>map.containsKey</a:t>
            </a:r>
            <a:r>
              <a:rPr lang="en-US" sz="1400" i="1" dirty="0">
                <a:solidFill>
                  <a:schemeClr val="tx2">
                    <a:lumMod val="75000"/>
                  </a:schemeClr>
                </a:solidFill>
              </a:rPr>
              <a:t>(key)) {</a:t>
            </a:r>
          </a:p>
          <a:p>
            <a:pPr lvl="3"/>
            <a:r>
              <a:rPr lang="en-US" sz="1400" i="1" dirty="0">
                <a:solidFill>
                  <a:schemeClr val="tx2">
                    <a:lumMod val="75000"/>
                  </a:schemeClr>
                </a:solidFill>
              </a:rPr>
              <a:t>        // Key is already in the map </a:t>
            </a:r>
          </a:p>
          <a:p>
            <a:pPr lvl="3"/>
            <a:r>
              <a:rPr lang="en-US" sz="1400" i="1" dirty="0">
                <a:solidFill>
                  <a:schemeClr val="tx2">
                    <a:lumMod val="75000"/>
                  </a:schemeClr>
                </a:solidFill>
              </a:rPr>
              <a:t>    } else {</a:t>
            </a:r>
          </a:p>
          <a:p>
            <a:pPr lvl="3"/>
            <a:r>
              <a:rPr lang="en-US" sz="1400" i="1" dirty="0">
                <a:solidFill>
                  <a:schemeClr val="tx2">
                    <a:lumMod val="75000"/>
                  </a:schemeClr>
                </a:solidFill>
              </a:rPr>
              <a:t>        map.put(key, value); // Add the new key-value </a:t>
            </a:r>
          </a:p>
          <a:p>
            <a:pPr lvl="3"/>
            <a:r>
              <a:rPr lang="en-US" sz="1400" i="1" dirty="0">
                <a:solidFill>
                  <a:schemeClr val="tx2">
                    <a:lumMod val="75000"/>
                  </a:schemeClr>
                </a:solidFill>
              </a:rPr>
              <a:t>    }</a:t>
            </a:r>
          </a:p>
          <a:p>
            <a:pPr lvl="3"/>
            <a:endParaRPr lang="en-US" sz="1400" dirty="0">
              <a:solidFill>
                <a:schemeClr val="tx2">
                  <a:lumMod val="75000"/>
                </a:schemeClr>
              </a:solidFill>
            </a:endParaRPr>
          </a:p>
          <a:p>
            <a:r>
              <a:rPr lang="en-US" sz="1400" dirty="0">
                <a:solidFill>
                  <a:schemeClr val="tx2">
                    <a:lumMod val="75000"/>
                  </a:schemeClr>
                </a:solidFill>
              </a:rPr>
              <a:t>Locking the map was necessary because you needed to perform two things atomically: </a:t>
            </a:r>
          </a:p>
          <a:p>
            <a:pPr marL="742950" lvl="1" indent="-285750">
              <a:buFont typeface="Arial" panose="020B0604020202020204" pitchFamily="34" charset="0"/>
              <a:buChar char="•"/>
            </a:pPr>
            <a:r>
              <a:rPr lang="en-US" sz="1400" dirty="0">
                <a:solidFill>
                  <a:schemeClr val="tx2">
                    <a:lumMod val="75000"/>
                  </a:schemeClr>
                </a:solidFill>
              </a:rPr>
              <a:t>testing for a key’s existence </a:t>
            </a:r>
          </a:p>
          <a:p>
            <a:pPr marL="742950" lvl="1" indent="-285750">
              <a:buFont typeface="Arial" panose="020B0604020202020204" pitchFamily="34" charset="0"/>
              <a:buChar char="•"/>
            </a:pPr>
            <a:r>
              <a:rPr lang="en-US" sz="1400" dirty="0">
                <a:solidFill>
                  <a:schemeClr val="tx2">
                    <a:lumMod val="75000"/>
                  </a:schemeClr>
                </a:solidFill>
              </a:rPr>
              <a:t>putting the key-value if the test fails.</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1602688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2677656"/>
          </a:xfrm>
          <a:prstGeom prst="rect">
            <a:avLst/>
          </a:prstGeom>
          <a:noFill/>
        </p:spPr>
        <p:txBody>
          <a:bodyPr wrap="square" rtlCol="0">
            <a:spAutoFit/>
          </a:bodyPr>
          <a:lstStyle/>
          <a:p>
            <a:r>
              <a:rPr lang="en-US" sz="1400" dirty="0">
                <a:solidFill>
                  <a:schemeClr val="tx2">
                    <a:lumMod val="75000"/>
                  </a:schemeClr>
                </a:solidFill>
              </a:rPr>
              <a:t>Concurrent Maps</a:t>
            </a:r>
          </a:p>
          <a:p>
            <a:endParaRPr lang="en-US" sz="1400" dirty="0">
              <a:solidFill>
                <a:schemeClr val="tx2">
                  <a:lumMod val="75000"/>
                </a:schemeClr>
              </a:solidFill>
            </a:endParaRPr>
          </a:p>
          <a:p>
            <a:r>
              <a:rPr lang="en-US" sz="1400" dirty="0">
                <a:solidFill>
                  <a:schemeClr val="tx2">
                    <a:lumMod val="75000"/>
                  </a:schemeClr>
                </a:solidFill>
              </a:rPr>
              <a:t> A </a:t>
            </a:r>
            <a:r>
              <a:rPr lang="en-US" sz="1400" i="1" dirty="0">
                <a:solidFill>
                  <a:schemeClr val="tx2">
                    <a:lumMod val="75000"/>
                  </a:schemeClr>
                </a:solidFill>
              </a:rPr>
              <a:t>ConcurrentMap</a:t>
            </a:r>
            <a:r>
              <a:rPr lang="en-US" sz="1400" dirty="0">
                <a:solidFill>
                  <a:schemeClr val="tx2">
                    <a:lumMod val="75000"/>
                  </a:schemeClr>
                </a:solidFill>
              </a:rPr>
              <a:t> enables you to perform concurrent operations, without resorting to locking the map.</a:t>
            </a:r>
          </a:p>
          <a:p>
            <a:endParaRPr lang="en-US" sz="1400" dirty="0">
              <a:solidFill>
                <a:schemeClr val="tx2">
                  <a:lumMod val="75000"/>
                </a:schemeClr>
              </a:solidFill>
            </a:endParaRPr>
          </a:p>
          <a:p>
            <a:r>
              <a:rPr lang="en-US" sz="1400" dirty="0">
                <a:solidFill>
                  <a:schemeClr val="tx2">
                    <a:lumMod val="75000"/>
                  </a:schemeClr>
                </a:solidFill>
              </a:rPr>
              <a:t>The </a:t>
            </a:r>
            <a:r>
              <a:rPr lang="en-US" sz="1400" i="1" dirty="0">
                <a:solidFill>
                  <a:schemeClr val="tx2">
                    <a:lumMod val="75000"/>
                  </a:schemeClr>
                </a:solidFill>
              </a:rPr>
              <a:t>ConcurrentHashMap&lt;K,V&gt;</a:t>
            </a:r>
            <a:r>
              <a:rPr lang="en-US" sz="1400" dirty="0">
                <a:solidFill>
                  <a:schemeClr val="tx2">
                    <a:lumMod val="75000"/>
                  </a:schemeClr>
                </a:solidFill>
              </a:rPr>
              <a:t> class is an implementation class for the </a:t>
            </a:r>
            <a:r>
              <a:rPr lang="en-US" sz="1400" i="1" dirty="0">
                <a:solidFill>
                  <a:schemeClr val="tx2">
                    <a:lumMod val="75000"/>
                  </a:schemeClr>
                </a:solidFill>
              </a:rPr>
              <a:t>ConcurrentMap&lt;K,V&gt;</a:t>
            </a:r>
            <a:r>
              <a:rPr lang="en-US" sz="1400" dirty="0">
                <a:solidFill>
                  <a:schemeClr val="tx2">
                    <a:lumMod val="75000"/>
                  </a:schemeClr>
                </a:solidFill>
              </a:rPr>
              <a:t> interface.</a:t>
            </a:r>
          </a:p>
          <a:p>
            <a:r>
              <a:rPr lang="en-US" sz="1400" dirty="0">
                <a:solidFill>
                  <a:schemeClr val="tx2">
                    <a:lumMod val="75000"/>
                  </a:schemeClr>
                </a:solidFill>
              </a:rPr>
              <a:t>Both of them are in the java.util.concurrent package.</a:t>
            </a:r>
          </a:p>
          <a:p>
            <a:endParaRPr lang="en-US" sz="1400" dirty="0">
              <a:solidFill>
                <a:schemeClr val="tx2">
                  <a:lumMod val="75000"/>
                </a:schemeClr>
              </a:solidFill>
            </a:endParaRPr>
          </a:p>
          <a:p>
            <a:r>
              <a:rPr lang="en-US" sz="1400" dirty="0">
                <a:solidFill>
                  <a:schemeClr val="tx2">
                    <a:lumMod val="75000"/>
                  </a:schemeClr>
                </a:solidFill>
              </a:rPr>
              <a:t>An instance of the </a:t>
            </a:r>
            <a:r>
              <a:rPr lang="en-US" sz="1400" i="1" dirty="0">
                <a:solidFill>
                  <a:schemeClr val="tx2">
                    <a:lumMod val="75000"/>
                  </a:schemeClr>
                </a:solidFill>
              </a:rPr>
              <a:t>ConcurrentNavigableMap&lt;K,V&gt;</a:t>
            </a:r>
            <a:r>
              <a:rPr lang="en-US" sz="1400" dirty="0">
                <a:solidFill>
                  <a:schemeClr val="tx2">
                    <a:lumMod val="75000"/>
                  </a:schemeClr>
                </a:solidFill>
              </a:rPr>
              <a:t> interface represents a concurrent and navigable map. The        interface inherits from the </a:t>
            </a:r>
            <a:r>
              <a:rPr lang="en-US" sz="1400" i="1" dirty="0">
                <a:solidFill>
                  <a:schemeClr val="tx2">
                    <a:lumMod val="75000"/>
                  </a:schemeClr>
                </a:solidFill>
              </a:rPr>
              <a:t>ConcurrentMap&lt;K,V&gt;</a:t>
            </a:r>
            <a:r>
              <a:rPr lang="en-US" sz="1400" dirty="0">
                <a:solidFill>
                  <a:schemeClr val="tx2">
                    <a:lumMod val="75000"/>
                  </a:schemeClr>
                </a:solidFill>
              </a:rPr>
              <a:t> and </a:t>
            </a:r>
            <a:r>
              <a:rPr lang="en-US" sz="1400" i="1" dirty="0">
                <a:solidFill>
                  <a:schemeClr val="tx2">
                    <a:lumMod val="75000"/>
                  </a:schemeClr>
                </a:solidFill>
              </a:rPr>
              <a:t>NavigableMap&lt;K,V&gt;</a:t>
            </a:r>
            <a:r>
              <a:rPr lang="en-US" sz="1400" dirty="0">
                <a:solidFill>
                  <a:schemeClr val="tx2">
                    <a:lumMod val="75000"/>
                  </a:schemeClr>
                </a:solidFill>
              </a:rPr>
              <a:t> interfaces.</a:t>
            </a:r>
          </a:p>
          <a:p>
            <a:endParaRPr lang="en-US" sz="1400" dirty="0">
              <a:solidFill>
                <a:schemeClr val="tx2">
                  <a:lumMod val="75000"/>
                </a:schemeClr>
              </a:solidFill>
            </a:endParaRPr>
          </a:p>
          <a:p>
            <a:r>
              <a:rPr lang="en-US" sz="1400" dirty="0">
                <a:solidFill>
                  <a:schemeClr val="tx2">
                    <a:lumMod val="75000"/>
                  </a:schemeClr>
                </a:solidFill>
              </a:rPr>
              <a:t>The </a:t>
            </a:r>
            <a:r>
              <a:rPr lang="en-US" sz="1400" i="1" dirty="0">
                <a:solidFill>
                  <a:schemeClr val="tx2">
                    <a:lumMod val="75000"/>
                  </a:schemeClr>
                </a:solidFill>
              </a:rPr>
              <a:t>ConcurrentSkipListMap&lt;K,V&gt;</a:t>
            </a:r>
            <a:r>
              <a:rPr lang="en-US" sz="1400" dirty="0">
                <a:solidFill>
                  <a:schemeClr val="tx2">
                    <a:lumMod val="75000"/>
                  </a:schemeClr>
                </a:solidFill>
              </a:rPr>
              <a:t> is the implementation class for the </a:t>
            </a:r>
            <a:r>
              <a:rPr lang="en-US" sz="1400" i="1" dirty="0">
                <a:solidFill>
                  <a:schemeClr val="tx2">
                    <a:lumMod val="75000"/>
                  </a:schemeClr>
                </a:solidFill>
              </a:rPr>
              <a:t>ConcurrentNavigableMap&lt;K,V&gt;</a:t>
            </a:r>
            <a:r>
              <a:rPr lang="en-US" sz="1400" dirty="0">
                <a:solidFill>
                  <a:schemeClr val="tx2">
                    <a:lumMod val="75000"/>
                  </a:schemeClr>
                </a:solidFill>
              </a:rPr>
              <a:t> interface</a:t>
            </a:r>
          </a:p>
          <a:p>
            <a:endParaRPr lang="en-US"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Working with Maps</a:t>
            </a:r>
          </a:p>
        </p:txBody>
      </p:sp>
    </p:spTree>
    <p:extLst>
      <p:ext uri="{BB962C8B-B14F-4D97-AF65-F5344CB8AC3E}">
        <p14:creationId xmlns:p14="http://schemas.microsoft.com/office/powerpoint/2010/main" val="1037277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4A4E6-988D-C31D-EB56-44CA5FA3DE5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070C0E5-7B69-B107-E2B2-D7383EFCEBFB}"/>
              </a:ext>
            </a:extLst>
          </p:cNvPr>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3" name="Text Placeholder 2">
            <a:extLst>
              <a:ext uri="{FF2B5EF4-FFF2-40B4-BE49-F238E27FC236}">
                <a16:creationId xmlns:a16="http://schemas.microsoft.com/office/drawing/2014/main" id="{85F477FD-CF2B-E9F8-9F6C-F7C1D1CF1CDE}"/>
              </a:ext>
            </a:extLst>
          </p:cNvPr>
          <p:cNvSpPr>
            <a:spLocks noGrp="1"/>
          </p:cNvSpPr>
          <p:nvPr>
            <p:ph type="body" sz="quarter" idx="11"/>
          </p:nvPr>
        </p:nvSpPr>
        <p:spPr>
          <a:xfrm>
            <a:off x="459952" y="854686"/>
            <a:ext cx="2367867" cy="288032"/>
          </a:xfrm>
        </p:spPr>
        <p:txBody>
          <a:bodyPr/>
          <a:lstStyle/>
          <a:p>
            <a:r>
              <a:rPr lang="en-IN" sz="1800" dirty="0">
                <a:solidFill>
                  <a:schemeClr val="tx2">
                    <a:lumMod val="75000"/>
                  </a:schemeClr>
                </a:solidFill>
              </a:rPr>
              <a:t>Working with Queues</a:t>
            </a:r>
          </a:p>
        </p:txBody>
      </p:sp>
      <p:sp>
        <p:nvSpPr>
          <p:cNvPr id="12" name="TextBox 11">
            <a:extLst>
              <a:ext uri="{FF2B5EF4-FFF2-40B4-BE49-F238E27FC236}">
                <a16:creationId xmlns:a16="http://schemas.microsoft.com/office/drawing/2014/main" id="{4035319C-5340-F776-6D2E-8AA4CE72F2F6}"/>
              </a:ext>
            </a:extLst>
          </p:cNvPr>
          <p:cNvSpPr txBox="1"/>
          <p:nvPr/>
        </p:nvSpPr>
        <p:spPr>
          <a:xfrm>
            <a:off x="107504" y="1275606"/>
            <a:ext cx="9036496" cy="3970318"/>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75000"/>
                  </a:srgbClr>
                </a:solidFill>
                <a:effectLst/>
                <a:uLnTx/>
                <a:uFillTx/>
                <a:latin typeface="Roboto"/>
                <a:cs typeface="+mn-cs"/>
              </a:rPr>
              <a:t>A queue is a collection based on the notion of a real-world queue. A queue is a collection of objects on which</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75000"/>
                  </a:srgbClr>
                </a:solidFill>
                <a:effectLst/>
                <a:uLnTx/>
                <a:uFillTx/>
                <a:latin typeface="Roboto"/>
                <a:cs typeface="+mn-cs"/>
              </a:rPr>
              <a:t>some kind of processing is applied one element at a time.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400" dirty="0">
              <a:solidFill>
                <a:srgbClr val="1F497D">
                  <a:lumMod val="75000"/>
                </a:srgbClr>
              </a:solidFill>
              <a:latin typeface="Roboto"/>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75000"/>
                  </a:srgbClr>
                </a:solidFill>
                <a:effectLst/>
                <a:uLnTx/>
                <a:uFillTx/>
                <a:latin typeface="Roboto"/>
                <a:cs typeface="+mn-cs"/>
              </a:rPr>
              <a:t>A queue has two ends, known as the head and tail. In a simple queue, objects are added to the tail and removed from the head; the object added first will be removed first.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400" dirty="0">
              <a:solidFill>
                <a:srgbClr val="1F497D">
                  <a:lumMod val="75000"/>
                </a:srgbClr>
              </a:solidFill>
              <a:latin typeface="Roboto"/>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497D">
                    <a:lumMod val="75000"/>
                  </a:srgbClr>
                </a:solidFill>
                <a:effectLst/>
                <a:uLnTx/>
                <a:uFillTx/>
                <a:latin typeface="Roboto"/>
                <a:cs typeface="+mn-cs"/>
              </a:rPr>
              <a:t>Queues can be categorized based on the way they allow insertion and removal of their elements.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400" dirty="0">
              <a:solidFill>
                <a:srgbClr val="1F497D">
                  <a:lumMod val="75000"/>
                </a:srgbClr>
              </a:solidFill>
              <a:latin typeface="Roboto"/>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1F497D">
                    <a:lumMod val="75000"/>
                  </a:srgbClr>
                </a:solidFill>
                <a:effectLst/>
                <a:uLnTx/>
                <a:uFillTx/>
                <a:latin typeface="Roboto"/>
                <a:cs typeface="+mn-cs"/>
              </a:rPr>
              <a:t>simple queue</a:t>
            </a:r>
            <a:r>
              <a:rPr kumimoji="0" lang="en-US" sz="1400" b="0" u="none" strike="noStrike" kern="1200" cap="none" spc="0" normalizeH="0" baseline="0" noProof="0" dirty="0">
                <a:ln>
                  <a:noFill/>
                </a:ln>
                <a:solidFill>
                  <a:srgbClr val="1F497D">
                    <a:lumMod val="75000"/>
                  </a:srgbClr>
                </a:solidFill>
                <a:effectLst/>
                <a:uLnTx/>
                <a:uFillTx/>
                <a:latin typeface="Roboto"/>
                <a:cs typeface="+mn-cs"/>
              </a:rPr>
              <a:t>: allows insertion at the tail and removal from the head.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1" dirty="0">
                <a:solidFill>
                  <a:srgbClr val="1F497D">
                    <a:lumMod val="75000"/>
                  </a:srgbClr>
                </a:solidFill>
                <a:latin typeface="Roboto"/>
              </a:rPr>
              <a:t>priority queue</a:t>
            </a:r>
            <a:r>
              <a:rPr lang="en-US" sz="1400" dirty="0">
                <a:solidFill>
                  <a:srgbClr val="1F497D">
                    <a:lumMod val="75000"/>
                  </a:srgbClr>
                </a:solidFill>
                <a:latin typeface="Roboto"/>
              </a:rPr>
              <a:t>: associates a priority with every element, element with the highest priority to be removed</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1F497D">
                    <a:lumMod val="75000"/>
                  </a:srgbClr>
                </a:solidFill>
                <a:effectLst/>
                <a:uLnTx/>
                <a:uFillTx/>
                <a:latin typeface="Roboto"/>
                <a:cs typeface="+mn-cs"/>
              </a:rPr>
              <a:t>delay queue</a:t>
            </a:r>
            <a:r>
              <a:rPr kumimoji="0" lang="en-US" sz="1400" b="0" u="none" strike="noStrike" kern="1200" cap="none" spc="0" normalizeH="0" baseline="0" noProof="0" dirty="0">
                <a:ln>
                  <a:noFill/>
                </a:ln>
                <a:solidFill>
                  <a:srgbClr val="1F497D">
                    <a:lumMod val="75000"/>
                  </a:srgbClr>
                </a:solidFill>
                <a:effectLst/>
                <a:uLnTx/>
                <a:uFillTx/>
                <a:latin typeface="Roboto"/>
                <a:cs typeface="+mn-cs"/>
              </a:rPr>
              <a:t>: associates a delay with every element, removal of the element only when its delay has elapsed.</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1F497D">
                    <a:lumMod val="75000"/>
                  </a:srgbClr>
                </a:solidFill>
                <a:effectLst/>
                <a:uLnTx/>
                <a:uFillTx/>
                <a:latin typeface="Roboto"/>
                <a:cs typeface="+mn-cs"/>
              </a:rPr>
              <a:t>doubly ended queue</a:t>
            </a:r>
            <a:r>
              <a:rPr kumimoji="0" lang="en-US" sz="1400" b="0" u="none" strike="noStrike" kern="1200" cap="none" spc="0" normalizeH="0" baseline="0" noProof="0" dirty="0">
                <a:ln>
                  <a:noFill/>
                </a:ln>
                <a:solidFill>
                  <a:srgbClr val="1F497D">
                    <a:lumMod val="75000"/>
                  </a:srgbClr>
                </a:solidFill>
                <a:effectLst/>
                <a:uLnTx/>
                <a:uFillTx/>
                <a:latin typeface="Roboto"/>
                <a:cs typeface="+mn-cs"/>
              </a:rPr>
              <a:t>:  allows for insertion and removal of its elements from the head as well as the tail.</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1F497D">
                    <a:lumMod val="75000"/>
                  </a:srgbClr>
                </a:solidFill>
                <a:effectLst/>
                <a:uLnTx/>
                <a:uFillTx/>
                <a:latin typeface="Roboto"/>
                <a:cs typeface="+mn-cs"/>
              </a:rPr>
              <a:t>blocking queue</a:t>
            </a:r>
            <a:r>
              <a:rPr kumimoji="0" lang="en-US" sz="1400" b="0" u="none" strike="noStrike" kern="1200" cap="none" spc="0" normalizeH="0" baseline="0" noProof="0" dirty="0">
                <a:ln>
                  <a:noFill/>
                </a:ln>
                <a:solidFill>
                  <a:srgbClr val="1F497D">
                    <a:lumMod val="75000"/>
                  </a:srgbClr>
                </a:solidFill>
                <a:effectLst/>
                <a:uLnTx/>
                <a:uFillTx/>
                <a:latin typeface="Roboto"/>
                <a:cs typeface="+mn-cs"/>
              </a:rPr>
              <a:t>:  blocks the thread that adds elements when it is full, blocks the thread removing elements      	         from it when it is empty.</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1F497D">
                    <a:lumMod val="75000"/>
                  </a:srgbClr>
                </a:solidFill>
                <a:effectLst/>
                <a:uLnTx/>
                <a:uFillTx/>
                <a:latin typeface="Roboto"/>
                <a:cs typeface="+mn-cs"/>
              </a:rPr>
              <a:t>transfer queue:</a:t>
            </a:r>
            <a:r>
              <a:rPr kumimoji="0" lang="en-US" sz="1400" b="0" u="none" strike="noStrike" kern="1200" cap="none" spc="0" normalizeH="0" baseline="0" noProof="0" dirty="0">
                <a:ln>
                  <a:noFill/>
                </a:ln>
                <a:solidFill>
                  <a:srgbClr val="1F497D">
                    <a:lumMod val="75000"/>
                  </a:srgbClr>
                </a:solidFill>
                <a:effectLst/>
                <a:uLnTx/>
                <a:uFillTx/>
                <a:latin typeface="Roboto"/>
                <a:cs typeface="+mn-cs"/>
              </a:rPr>
              <a:t> a special type of blocking queue where a handoff of an object occurs between two threads (a        	        producer and a consumer).</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1F497D">
                    <a:lumMod val="75000"/>
                  </a:srgbClr>
                </a:solidFill>
                <a:effectLst/>
                <a:uLnTx/>
                <a:uFillTx/>
                <a:latin typeface="Roboto"/>
                <a:cs typeface="+mn-cs"/>
              </a:rPr>
              <a:t>blocking doubly ended queue</a:t>
            </a:r>
            <a:r>
              <a:rPr kumimoji="0" lang="en-US" sz="1400" b="0" u="none" strike="noStrike" kern="1200" cap="none" spc="0" normalizeH="0" baseline="0" noProof="0" dirty="0">
                <a:ln>
                  <a:noFill/>
                </a:ln>
                <a:solidFill>
                  <a:srgbClr val="1F497D">
                    <a:lumMod val="75000"/>
                  </a:srgbClr>
                </a:solidFill>
                <a:effectLst/>
                <a:uLnTx/>
                <a:uFillTx/>
                <a:latin typeface="Roboto"/>
                <a:cs typeface="+mn-cs"/>
              </a:rPr>
              <a:t>: a combination of a doubly ended queue and a blocking queue.</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IN" sz="1400" b="0" i="1" u="none" strike="noStrike" kern="1200" cap="none" spc="0" normalizeH="0" baseline="0" noProof="0" dirty="0">
              <a:ln>
                <a:noFill/>
              </a:ln>
              <a:solidFill>
                <a:srgbClr val="1F497D">
                  <a:lumMod val="75000"/>
                </a:srgbClr>
              </a:solidFill>
              <a:effectLst/>
              <a:uLnTx/>
              <a:uFillTx/>
              <a:latin typeface="Roboto"/>
              <a:cs typeface="+mn-cs"/>
            </a:endParaRPr>
          </a:p>
        </p:txBody>
      </p:sp>
      <p:pic>
        <p:nvPicPr>
          <p:cNvPr id="5" name="Picture 4">
            <a:extLst>
              <a:ext uri="{FF2B5EF4-FFF2-40B4-BE49-F238E27FC236}">
                <a16:creationId xmlns:a16="http://schemas.microsoft.com/office/drawing/2014/main" id="{831E7E70-CE09-F64E-9D2E-D51D85676E9B}"/>
              </a:ext>
            </a:extLst>
          </p:cNvPr>
          <p:cNvPicPr>
            <a:picLocks noChangeAspect="1"/>
          </p:cNvPicPr>
          <p:nvPr/>
        </p:nvPicPr>
        <p:blipFill>
          <a:blip r:embed="rId2"/>
          <a:stretch>
            <a:fillRect/>
          </a:stretch>
        </p:blipFill>
        <p:spPr>
          <a:xfrm>
            <a:off x="179512" y="850402"/>
            <a:ext cx="280440" cy="274344"/>
          </a:xfrm>
          <a:prstGeom prst="rect">
            <a:avLst/>
          </a:prstGeom>
        </p:spPr>
      </p:pic>
    </p:spTree>
    <p:extLst>
      <p:ext uri="{BB962C8B-B14F-4D97-AF65-F5344CB8AC3E}">
        <p14:creationId xmlns:p14="http://schemas.microsoft.com/office/powerpoint/2010/main" val="3035259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0E09F-3B16-9E11-4C11-8194F67E242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60C4742-6826-0573-68EC-3C80FAEECAD3}"/>
              </a:ext>
            </a:extLst>
          </p:cNvPr>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086F9028-05A2-09BD-50A9-4D980D44BE40}"/>
              </a:ext>
            </a:extLst>
          </p:cNvPr>
          <p:cNvSpPr txBox="1"/>
          <p:nvPr/>
        </p:nvSpPr>
        <p:spPr>
          <a:xfrm>
            <a:off x="99939" y="1209298"/>
            <a:ext cx="9144000" cy="3754874"/>
          </a:xfrm>
          <a:prstGeom prst="rect">
            <a:avLst/>
          </a:prstGeom>
          <a:noFill/>
        </p:spPr>
        <p:txBody>
          <a:bodyPr wrap="square" rtlCol="0">
            <a:spAutoFit/>
          </a:bodyPr>
          <a:lstStyle/>
          <a:p>
            <a:r>
              <a:rPr lang="en-US" sz="1400" dirty="0">
                <a:solidFill>
                  <a:schemeClr val="tx2">
                    <a:lumMod val="75000"/>
                  </a:schemeClr>
                </a:solidFill>
              </a:rPr>
              <a:t>Simple Queues</a:t>
            </a:r>
          </a:p>
          <a:p>
            <a:endParaRPr lang="en-US" sz="1400" dirty="0">
              <a:solidFill>
                <a:schemeClr val="tx2">
                  <a:lumMod val="75000"/>
                </a:schemeClr>
              </a:solidFill>
            </a:endParaRPr>
          </a:p>
          <a:p>
            <a:r>
              <a:rPr lang="en-US" sz="1400" dirty="0">
                <a:solidFill>
                  <a:schemeClr val="tx2">
                    <a:lumMod val="75000"/>
                  </a:schemeClr>
                </a:solidFill>
              </a:rPr>
              <a:t>Simple queues are represented by an instance of the </a:t>
            </a:r>
            <a:r>
              <a:rPr lang="en-US" sz="1400" i="1" dirty="0">
                <a:solidFill>
                  <a:schemeClr val="tx2">
                    <a:lumMod val="75000"/>
                  </a:schemeClr>
                </a:solidFill>
              </a:rPr>
              <a:t>Queue&lt;E&gt;</a:t>
            </a:r>
            <a:r>
              <a:rPr lang="en-US" sz="1400" dirty="0">
                <a:solidFill>
                  <a:schemeClr val="tx2">
                    <a:lumMod val="75000"/>
                  </a:schemeClr>
                </a:solidFill>
              </a:rPr>
              <a:t> interface. The </a:t>
            </a:r>
            <a:r>
              <a:rPr lang="en-US" sz="1400" i="1" dirty="0">
                <a:solidFill>
                  <a:schemeClr val="tx2">
                    <a:lumMod val="75000"/>
                  </a:schemeClr>
                </a:solidFill>
              </a:rPr>
              <a:t>LinkedList&lt;E&gt;</a:t>
            </a:r>
            <a:r>
              <a:rPr lang="en-US" sz="1400" dirty="0">
                <a:solidFill>
                  <a:schemeClr val="tx2">
                    <a:lumMod val="75000"/>
                  </a:schemeClr>
                </a:solidFill>
              </a:rPr>
              <a:t> and </a:t>
            </a:r>
            <a:r>
              <a:rPr lang="en-US" sz="1400" i="1" dirty="0">
                <a:solidFill>
                  <a:schemeClr val="tx2">
                    <a:lumMod val="75000"/>
                  </a:schemeClr>
                </a:solidFill>
              </a:rPr>
              <a:t>PriorityQueue&lt;E&gt;</a:t>
            </a:r>
            <a:r>
              <a:rPr lang="en-US" sz="1400" dirty="0">
                <a:solidFill>
                  <a:schemeClr val="tx2">
                    <a:lumMod val="75000"/>
                  </a:schemeClr>
                </a:solidFill>
              </a:rPr>
              <a:t> are two implementation classes for the </a:t>
            </a:r>
            <a:r>
              <a:rPr lang="en-US" sz="1400" i="1" dirty="0">
                <a:solidFill>
                  <a:schemeClr val="tx2">
                    <a:lumMod val="75000"/>
                  </a:schemeClr>
                </a:solidFill>
              </a:rPr>
              <a:t>Queue&lt;E&gt;</a:t>
            </a:r>
            <a:r>
              <a:rPr lang="en-US" sz="1400" dirty="0">
                <a:solidFill>
                  <a:schemeClr val="tx2">
                    <a:lumMod val="75000"/>
                  </a:schemeClr>
                </a:solidFill>
              </a:rPr>
              <a:t> interface.</a:t>
            </a:r>
          </a:p>
          <a:p>
            <a:endParaRPr lang="en-US" sz="1400" dirty="0">
              <a:solidFill>
                <a:schemeClr val="tx2">
                  <a:lumMod val="75000"/>
                </a:schemeClr>
              </a:solidFill>
            </a:endParaRPr>
          </a:p>
          <a:p>
            <a:r>
              <a:rPr lang="en-US" sz="1400" dirty="0">
                <a:solidFill>
                  <a:schemeClr val="tx2">
                    <a:lumMod val="75000"/>
                  </a:schemeClr>
                </a:solidFill>
              </a:rPr>
              <a:t>How many elements can a queue hold? When the length of a queue is unlimited, it is called an </a:t>
            </a:r>
            <a:r>
              <a:rPr lang="en-US" sz="1400" i="1" dirty="0">
                <a:solidFill>
                  <a:schemeClr val="tx2">
                    <a:lumMod val="75000"/>
                  </a:schemeClr>
                </a:solidFill>
              </a:rPr>
              <a:t>unbounded</a:t>
            </a:r>
            <a:r>
              <a:rPr lang="en-US" sz="1400" dirty="0">
                <a:solidFill>
                  <a:schemeClr val="tx2">
                    <a:lumMod val="75000"/>
                  </a:schemeClr>
                </a:solidFill>
              </a:rPr>
              <a:t> </a:t>
            </a:r>
            <a:r>
              <a:rPr lang="en-US" sz="1400" i="1" dirty="0">
                <a:solidFill>
                  <a:schemeClr val="tx2">
                    <a:lumMod val="75000"/>
                  </a:schemeClr>
                </a:solidFill>
              </a:rPr>
              <a:t>queue.</a:t>
            </a:r>
            <a:r>
              <a:rPr lang="en-US" sz="1400" dirty="0">
                <a:solidFill>
                  <a:schemeClr val="tx2">
                    <a:lumMod val="75000"/>
                  </a:schemeClr>
                </a:solidFill>
              </a:rPr>
              <a:t> When the length of the queue is predefined, it is called a bounded queue.</a:t>
            </a:r>
          </a:p>
          <a:p>
            <a:endParaRPr lang="en-US" sz="1400" dirty="0">
              <a:solidFill>
                <a:schemeClr val="tx2">
                  <a:lumMod val="75000"/>
                </a:schemeClr>
              </a:solidFill>
            </a:endParaRPr>
          </a:p>
          <a:p>
            <a:r>
              <a:rPr lang="en-US" sz="1400" dirty="0">
                <a:solidFill>
                  <a:schemeClr val="tx2">
                    <a:lumMod val="75000"/>
                  </a:schemeClr>
                </a:solidFill>
              </a:rPr>
              <a:t>Which element of the queue comes out next? A queue always has an entry point and an exit point. The exit point   is called the </a:t>
            </a:r>
            <a:r>
              <a:rPr lang="en-US" sz="1400" i="1" dirty="0">
                <a:solidFill>
                  <a:schemeClr val="tx2">
                    <a:lumMod val="75000"/>
                  </a:schemeClr>
                </a:solidFill>
              </a:rPr>
              <a:t>head</a:t>
            </a:r>
            <a:r>
              <a:rPr lang="en-US" sz="1400" dirty="0">
                <a:solidFill>
                  <a:schemeClr val="tx2">
                    <a:lumMod val="75000"/>
                  </a:schemeClr>
                </a:solidFill>
              </a:rPr>
              <a:t> and the entry point is called the </a:t>
            </a:r>
            <a:r>
              <a:rPr lang="en-US" sz="1400" i="1" dirty="0">
                <a:solidFill>
                  <a:schemeClr val="tx2">
                    <a:lumMod val="75000"/>
                  </a:schemeClr>
                </a:solidFill>
              </a:rPr>
              <a:t>tail</a:t>
            </a:r>
            <a:r>
              <a:rPr lang="en-US" sz="1400" dirty="0">
                <a:solidFill>
                  <a:schemeClr val="tx2">
                    <a:lumMod val="75000"/>
                  </a:schemeClr>
                </a:solidFill>
              </a:rPr>
              <a:t>. The head and the tail may be the same. If the head and the  tail of a queue are the same, it is called a Last In, First Out (</a:t>
            </a:r>
            <a:r>
              <a:rPr lang="en-US" sz="1400" i="1" dirty="0">
                <a:solidFill>
                  <a:schemeClr val="tx2">
                    <a:lumMod val="75000"/>
                  </a:schemeClr>
                </a:solidFill>
              </a:rPr>
              <a:t>LIFO</a:t>
            </a:r>
            <a:r>
              <a:rPr lang="en-US" sz="1400" dirty="0">
                <a:solidFill>
                  <a:schemeClr val="tx2">
                    <a:lumMod val="75000"/>
                  </a:schemeClr>
                </a:solidFill>
              </a:rPr>
              <a:t>) queue. A </a:t>
            </a:r>
            <a:r>
              <a:rPr lang="en-US" sz="1400" i="1" dirty="0">
                <a:solidFill>
                  <a:schemeClr val="tx2">
                    <a:lumMod val="75000"/>
                  </a:schemeClr>
                </a:solidFill>
              </a:rPr>
              <a:t>LIFO</a:t>
            </a:r>
            <a:r>
              <a:rPr lang="en-US" sz="1400" dirty="0">
                <a:solidFill>
                  <a:schemeClr val="tx2">
                    <a:lumMod val="75000"/>
                  </a:schemeClr>
                </a:solidFill>
              </a:rPr>
              <a:t> queue is also known as a </a:t>
            </a:r>
            <a:r>
              <a:rPr lang="en-US" sz="1400" i="1" dirty="0">
                <a:solidFill>
                  <a:schemeClr val="tx2">
                    <a:lumMod val="75000"/>
                  </a:schemeClr>
                </a:solidFill>
              </a:rPr>
              <a:t>stack</a:t>
            </a:r>
            <a:r>
              <a:rPr lang="en-US" sz="1400" dirty="0">
                <a:solidFill>
                  <a:schemeClr val="tx2">
                    <a:lumMod val="75000"/>
                  </a:schemeClr>
                </a:solidFill>
              </a:rPr>
              <a:t>. </a:t>
            </a:r>
          </a:p>
          <a:p>
            <a:endParaRPr lang="en-US" sz="1400" dirty="0">
              <a:solidFill>
                <a:schemeClr val="tx2">
                  <a:lumMod val="75000"/>
                </a:schemeClr>
              </a:solidFill>
            </a:endParaRPr>
          </a:p>
          <a:p>
            <a:r>
              <a:rPr lang="en-US" sz="1400" dirty="0">
                <a:solidFill>
                  <a:schemeClr val="tx2">
                    <a:lumMod val="75000"/>
                  </a:schemeClr>
                </a:solidFill>
              </a:rPr>
              <a:t>The head and the tail of a queue may be different. If a queue follows a rule that the element entering the queue     first will leave the queue first (first come, first served rule), it is called a First In, First Out (</a:t>
            </a:r>
            <a:r>
              <a:rPr lang="en-US" sz="1400" i="1" dirty="0">
                <a:solidFill>
                  <a:schemeClr val="tx2">
                    <a:lumMod val="75000"/>
                  </a:schemeClr>
                </a:solidFill>
              </a:rPr>
              <a:t>FIFO</a:t>
            </a:r>
            <a:r>
              <a:rPr lang="en-US" sz="1400" dirty="0">
                <a:solidFill>
                  <a:schemeClr val="tx2">
                    <a:lumMod val="75000"/>
                  </a:schemeClr>
                </a:solidFill>
              </a:rPr>
              <a:t>) queue. </a:t>
            </a:r>
          </a:p>
          <a:p>
            <a:endParaRPr lang="en-US" sz="1400" dirty="0">
              <a:solidFill>
                <a:schemeClr val="tx2">
                  <a:lumMod val="75000"/>
                </a:schemeClr>
              </a:solidFill>
            </a:endParaRPr>
          </a:p>
          <a:p>
            <a:r>
              <a:rPr lang="en-US" sz="1400" dirty="0">
                <a:solidFill>
                  <a:schemeClr val="tx2">
                    <a:lumMod val="75000"/>
                  </a:schemeClr>
                </a:solidFill>
              </a:rPr>
              <a:t>Java also has a kind of queue called a </a:t>
            </a:r>
            <a:r>
              <a:rPr lang="en-US" sz="1400" i="1" dirty="0">
                <a:solidFill>
                  <a:schemeClr val="tx2">
                    <a:lumMod val="75000"/>
                  </a:schemeClr>
                </a:solidFill>
              </a:rPr>
              <a:t>priority queue</a:t>
            </a:r>
            <a:r>
              <a:rPr lang="en-US" sz="1400" dirty="0">
                <a:solidFill>
                  <a:schemeClr val="tx2">
                    <a:lumMod val="75000"/>
                  </a:schemeClr>
                </a:solidFill>
              </a:rPr>
              <a:t>. In </a:t>
            </a:r>
            <a:r>
              <a:rPr lang="en-US" sz="1400" i="1" dirty="0">
                <a:solidFill>
                  <a:schemeClr val="tx2">
                    <a:lumMod val="75000"/>
                  </a:schemeClr>
                </a:solidFill>
              </a:rPr>
              <a:t>priority queue</a:t>
            </a:r>
            <a:r>
              <a:rPr lang="en-US" sz="1400" dirty="0">
                <a:solidFill>
                  <a:schemeClr val="tx2">
                    <a:lumMod val="75000"/>
                  </a:schemeClr>
                </a:solidFill>
              </a:rPr>
              <a:t>, you define the priority using a </a:t>
            </a:r>
            <a:r>
              <a:rPr lang="en-US" sz="1400" i="1" dirty="0">
                <a:solidFill>
                  <a:schemeClr val="tx2">
                    <a:lumMod val="75000"/>
                  </a:schemeClr>
                </a:solidFill>
              </a:rPr>
              <a:t>Comparator</a:t>
            </a:r>
            <a:r>
              <a:rPr lang="en-US" sz="1400" dirty="0">
                <a:solidFill>
                  <a:schemeClr val="tx2">
                    <a:lumMod val="75000"/>
                  </a:schemeClr>
                </a:solidFill>
              </a:rPr>
              <a:t> or implement the </a:t>
            </a:r>
            <a:r>
              <a:rPr lang="en-US" sz="1400" i="1" dirty="0">
                <a:solidFill>
                  <a:schemeClr val="tx2">
                    <a:lumMod val="75000"/>
                  </a:schemeClr>
                </a:solidFill>
              </a:rPr>
              <a:t>Comparable</a:t>
            </a:r>
            <a:r>
              <a:rPr lang="en-US" sz="1400" dirty="0">
                <a:solidFill>
                  <a:schemeClr val="tx2">
                    <a:lumMod val="75000"/>
                  </a:schemeClr>
                </a:solidFill>
              </a:rPr>
              <a:t> interface in the elements’ class.</a:t>
            </a:r>
          </a:p>
        </p:txBody>
      </p:sp>
      <p:sp>
        <p:nvSpPr>
          <p:cNvPr id="7" name="TextBox 6">
            <a:extLst>
              <a:ext uri="{FF2B5EF4-FFF2-40B4-BE49-F238E27FC236}">
                <a16:creationId xmlns:a16="http://schemas.microsoft.com/office/drawing/2014/main" id="{D8019079-AC24-64D6-9DF4-C3FCAD1F56D2}"/>
              </a:ext>
            </a:extLst>
          </p:cNvPr>
          <p:cNvSpPr txBox="1"/>
          <p:nvPr/>
        </p:nvSpPr>
        <p:spPr>
          <a:xfrm>
            <a:off x="376882" y="839966"/>
            <a:ext cx="2394918" cy="369332"/>
          </a:xfrm>
          <a:prstGeom prst="rect">
            <a:avLst/>
          </a:prstGeom>
          <a:noFill/>
        </p:spPr>
        <p:txBody>
          <a:bodyPr wrap="square">
            <a:spAutoFit/>
          </a:bodyPr>
          <a:lstStyle/>
          <a:p>
            <a:r>
              <a:rPr lang="en-IN" sz="1800" dirty="0">
                <a:solidFill>
                  <a:schemeClr val="tx2">
                    <a:lumMod val="75000"/>
                  </a:schemeClr>
                </a:solidFill>
              </a:rPr>
              <a:t>Working with Queues</a:t>
            </a:r>
          </a:p>
        </p:txBody>
      </p:sp>
      <p:pic>
        <p:nvPicPr>
          <p:cNvPr id="5" name="Picture 4">
            <a:extLst>
              <a:ext uri="{FF2B5EF4-FFF2-40B4-BE49-F238E27FC236}">
                <a16:creationId xmlns:a16="http://schemas.microsoft.com/office/drawing/2014/main" id="{CDE7BBA9-7522-638C-EA04-DEBC19017F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38" y="839966"/>
            <a:ext cx="276944" cy="276944"/>
          </a:xfrm>
          <a:prstGeom prst="rect">
            <a:avLst/>
          </a:prstGeom>
        </p:spPr>
      </p:pic>
    </p:spTree>
    <p:extLst>
      <p:ext uri="{BB962C8B-B14F-4D97-AF65-F5344CB8AC3E}">
        <p14:creationId xmlns:p14="http://schemas.microsoft.com/office/powerpoint/2010/main" val="1981077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6AC2C-2757-1526-2ECB-D9ABF08D438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6CAAAA7-2B46-8F1A-0857-3C63C3EC40CC}"/>
              </a:ext>
            </a:extLst>
          </p:cNvPr>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FE895B9-214C-72D9-9318-7DE3A52A608C}"/>
              </a:ext>
            </a:extLst>
          </p:cNvPr>
          <p:cNvSpPr txBox="1"/>
          <p:nvPr/>
        </p:nvSpPr>
        <p:spPr>
          <a:xfrm>
            <a:off x="539552" y="1144611"/>
            <a:ext cx="4248468" cy="1384995"/>
          </a:xfrm>
          <a:prstGeom prst="rect">
            <a:avLst/>
          </a:prstGeom>
          <a:noFill/>
        </p:spPr>
        <p:txBody>
          <a:bodyPr wrap="square" rtlCol="0">
            <a:spAutoFit/>
          </a:bodyPr>
          <a:lstStyle/>
          <a:p>
            <a:r>
              <a:rPr lang="en-US" sz="1400" dirty="0">
                <a:solidFill>
                  <a:schemeClr val="tx2">
                    <a:lumMod val="75000"/>
                  </a:schemeClr>
                </a:solidFill>
              </a:rPr>
              <a:t>Simple Queues</a:t>
            </a:r>
          </a:p>
          <a:p>
            <a:endParaRPr lang="en-US" sz="1400" dirty="0">
              <a:solidFill>
                <a:schemeClr val="tx2">
                  <a:lumMod val="75000"/>
                </a:schemeClr>
              </a:solidFill>
            </a:endParaRPr>
          </a:p>
          <a:p>
            <a:r>
              <a:rPr lang="en-US" sz="1400" dirty="0">
                <a:solidFill>
                  <a:schemeClr val="tx2">
                    <a:lumMod val="75000"/>
                  </a:schemeClr>
                </a:solidFill>
              </a:rPr>
              <a:t>A queue lets you perform three basic operations:</a:t>
            </a:r>
          </a:p>
          <a:p>
            <a:pPr lvl="1"/>
            <a:r>
              <a:rPr lang="en-US" sz="1400" dirty="0">
                <a:solidFill>
                  <a:schemeClr val="tx2">
                    <a:lumMod val="75000"/>
                  </a:schemeClr>
                </a:solidFill>
              </a:rPr>
              <a:t>• Add an element to its tail</a:t>
            </a:r>
          </a:p>
          <a:p>
            <a:pPr lvl="1"/>
            <a:r>
              <a:rPr lang="en-US" sz="1400" dirty="0">
                <a:solidFill>
                  <a:schemeClr val="tx2">
                    <a:lumMod val="75000"/>
                  </a:schemeClr>
                </a:solidFill>
              </a:rPr>
              <a:t>• Remove an element from its head</a:t>
            </a:r>
          </a:p>
          <a:p>
            <a:pPr lvl="1"/>
            <a:r>
              <a:rPr lang="en-US" sz="1400" dirty="0">
                <a:solidFill>
                  <a:schemeClr val="tx2">
                    <a:lumMod val="75000"/>
                  </a:schemeClr>
                </a:solidFill>
              </a:rPr>
              <a:t>• Peek the element at its head</a:t>
            </a:r>
          </a:p>
        </p:txBody>
      </p:sp>
      <p:sp>
        <p:nvSpPr>
          <p:cNvPr id="7" name="TextBox 6">
            <a:extLst>
              <a:ext uri="{FF2B5EF4-FFF2-40B4-BE49-F238E27FC236}">
                <a16:creationId xmlns:a16="http://schemas.microsoft.com/office/drawing/2014/main" id="{22CD8054-D49E-33CF-2649-65201FD2F929}"/>
              </a:ext>
            </a:extLst>
          </p:cNvPr>
          <p:cNvSpPr txBox="1"/>
          <p:nvPr/>
        </p:nvSpPr>
        <p:spPr>
          <a:xfrm>
            <a:off x="514190" y="839966"/>
            <a:ext cx="2473634" cy="369332"/>
          </a:xfrm>
          <a:prstGeom prst="rect">
            <a:avLst/>
          </a:prstGeom>
          <a:noFill/>
        </p:spPr>
        <p:txBody>
          <a:bodyPr wrap="square">
            <a:spAutoFit/>
          </a:bodyPr>
          <a:lstStyle/>
          <a:p>
            <a:r>
              <a:rPr lang="en-IN" sz="1800" dirty="0">
                <a:solidFill>
                  <a:schemeClr val="tx2">
                    <a:lumMod val="75000"/>
                  </a:schemeClr>
                </a:solidFill>
              </a:rPr>
              <a:t>Working with Queues</a:t>
            </a:r>
          </a:p>
        </p:txBody>
      </p:sp>
      <p:pic>
        <p:nvPicPr>
          <p:cNvPr id="5" name="Picture 4">
            <a:extLst>
              <a:ext uri="{FF2B5EF4-FFF2-40B4-BE49-F238E27FC236}">
                <a16:creationId xmlns:a16="http://schemas.microsoft.com/office/drawing/2014/main" id="{C3D70622-E817-572E-21B6-85035DFDC9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246" y="856351"/>
            <a:ext cx="276944" cy="276944"/>
          </a:xfrm>
          <a:prstGeom prst="rect">
            <a:avLst/>
          </a:prstGeom>
        </p:spPr>
      </p:pic>
      <p:sp>
        <p:nvSpPr>
          <p:cNvPr id="8" name="Rectangle 7">
            <a:extLst>
              <a:ext uri="{FF2B5EF4-FFF2-40B4-BE49-F238E27FC236}">
                <a16:creationId xmlns:a16="http://schemas.microsoft.com/office/drawing/2014/main" id="{DEA804D5-73F4-7014-BE27-8BB7E14DF223}"/>
              </a:ext>
            </a:extLst>
          </p:cNvPr>
          <p:cNvSpPr/>
          <p:nvPr/>
        </p:nvSpPr>
        <p:spPr>
          <a:xfrm>
            <a:off x="539552" y="2715766"/>
            <a:ext cx="8496942" cy="230045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CDD414B7-2E87-FFAC-A09B-EDC5C6A84661}"/>
              </a:ext>
            </a:extLst>
          </p:cNvPr>
          <p:cNvSpPr/>
          <p:nvPr/>
        </p:nvSpPr>
        <p:spPr>
          <a:xfrm>
            <a:off x="539551" y="2715765"/>
            <a:ext cx="2376255" cy="310735"/>
          </a:xfrm>
          <a:prstGeom prst="rect">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Category</a:t>
            </a:r>
          </a:p>
        </p:txBody>
      </p:sp>
      <p:sp>
        <p:nvSpPr>
          <p:cNvPr id="15" name="Rectangle 14">
            <a:extLst>
              <a:ext uri="{FF2B5EF4-FFF2-40B4-BE49-F238E27FC236}">
                <a16:creationId xmlns:a16="http://schemas.microsoft.com/office/drawing/2014/main" id="{1CD738DA-8C3A-05EF-5E65-875570FE210A}"/>
              </a:ext>
            </a:extLst>
          </p:cNvPr>
          <p:cNvSpPr/>
          <p:nvPr/>
        </p:nvSpPr>
        <p:spPr>
          <a:xfrm>
            <a:off x="2910230" y="2724721"/>
            <a:ext cx="2434570" cy="313095"/>
          </a:xfrm>
          <a:prstGeom prst="rect">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Method</a:t>
            </a:r>
          </a:p>
        </p:txBody>
      </p:sp>
      <p:sp>
        <p:nvSpPr>
          <p:cNvPr id="16" name="Rectangle 15">
            <a:extLst>
              <a:ext uri="{FF2B5EF4-FFF2-40B4-BE49-F238E27FC236}">
                <a16:creationId xmlns:a16="http://schemas.microsoft.com/office/drawing/2014/main" id="{1C211DE8-FB68-6EAF-BDE1-0923ED3C213D}"/>
              </a:ext>
            </a:extLst>
          </p:cNvPr>
          <p:cNvSpPr/>
          <p:nvPr/>
        </p:nvSpPr>
        <p:spPr>
          <a:xfrm>
            <a:off x="5339223" y="2727083"/>
            <a:ext cx="3697271" cy="288032"/>
          </a:xfrm>
          <a:prstGeom prst="rect">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Description</a:t>
            </a:r>
          </a:p>
        </p:txBody>
      </p:sp>
      <p:cxnSp>
        <p:nvCxnSpPr>
          <p:cNvPr id="18" name="Straight Connector 17">
            <a:extLst>
              <a:ext uri="{FF2B5EF4-FFF2-40B4-BE49-F238E27FC236}">
                <a16:creationId xmlns:a16="http://schemas.microsoft.com/office/drawing/2014/main" id="{CE523438-922D-09CE-E721-9D47E2634C00}"/>
              </a:ext>
            </a:extLst>
          </p:cNvPr>
          <p:cNvCxnSpPr>
            <a:cxnSpLocks/>
          </p:cNvCxnSpPr>
          <p:nvPr/>
        </p:nvCxnSpPr>
        <p:spPr>
          <a:xfrm>
            <a:off x="2915816" y="2715766"/>
            <a:ext cx="0" cy="223224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F1B8FE1-5EBA-DBF3-6F78-11C94AF8B9F0}"/>
              </a:ext>
            </a:extLst>
          </p:cNvPr>
          <p:cNvSpPr txBox="1"/>
          <p:nvPr/>
        </p:nvSpPr>
        <p:spPr>
          <a:xfrm>
            <a:off x="628327" y="3215428"/>
            <a:ext cx="2088230" cy="276999"/>
          </a:xfrm>
          <a:prstGeom prst="rect">
            <a:avLst/>
          </a:prstGeom>
          <a:noFill/>
        </p:spPr>
        <p:txBody>
          <a:bodyPr wrap="square" rtlCol="0">
            <a:spAutoFit/>
          </a:bodyPr>
          <a:lstStyle/>
          <a:p>
            <a:r>
              <a:rPr lang="en-IN" sz="1200" dirty="0"/>
              <a:t>Adding an element to queue</a:t>
            </a:r>
          </a:p>
        </p:txBody>
      </p:sp>
      <p:sp>
        <p:nvSpPr>
          <p:cNvPr id="21" name="TextBox 20">
            <a:extLst>
              <a:ext uri="{FF2B5EF4-FFF2-40B4-BE49-F238E27FC236}">
                <a16:creationId xmlns:a16="http://schemas.microsoft.com/office/drawing/2014/main" id="{8A731121-DD03-4974-BA9C-0C0D1BFF56C4}"/>
              </a:ext>
            </a:extLst>
          </p:cNvPr>
          <p:cNvSpPr txBox="1"/>
          <p:nvPr/>
        </p:nvSpPr>
        <p:spPr>
          <a:xfrm>
            <a:off x="3275857" y="3046771"/>
            <a:ext cx="1512163" cy="830997"/>
          </a:xfrm>
          <a:prstGeom prst="rect">
            <a:avLst/>
          </a:prstGeom>
          <a:noFill/>
        </p:spPr>
        <p:txBody>
          <a:bodyPr wrap="square" rtlCol="0">
            <a:spAutoFit/>
          </a:bodyPr>
          <a:lstStyle/>
          <a:p>
            <a:r>
              <a:rPr lang="en-IN" sz="1200" dirty="0"/>
              <a:t>boolean add(E e)</a:t>
            </a:r>
          </a:p>
          <a:p>
            <a:endParaRPr lang="en-IN" sz="1200" dirty="0"/>
          </a:p>
          <a:p>
            <a:r>
              <a:rPr lang="en-IN" sz="1200" dirty="0"/>
              <a:t>boolean offer(E e)</a:t>
            </a:r>
          </a:p>
          <a:p>
            <a:endParaRPr lang="en-IN" sz="1200" dirty="0"/>
          </a:p>
        </p:txBody>
      </p:sp>
      <p:sp>
        <p:nvSpPr>
          <p:cNvPr id="22" name="TextBox 21">
            <a:extLst>
              <a:ext uri="{FF2B5EF4-FFF2-40B4-BE49-F238E27FC236}">
                <a16:creationId xmlns:a16="http://schemas.microsoft.com/office/drawing/2014/main" id="{F398E343-C1C0-3688-C414-22AE5AC719A4}"/>
              </a:ext>
            </a:extLst>
          </p:cNvPr>
          <p:cNvSpPr txBox="1"/>
          <p:nvPr/>
        </p:nvSpPr>
        <p:spPr>
          <a:xfrm>
            <a:off x="3271390" y="3728356"/>
            <a:ext cx="2016224" cy="646331"/>
          </a:xfrm>
          <a:prstGeom prst="rect">
            <a:avLst/>
          </a:prstGeom>
          <a:noFill/>
        </p:spPr>
        <p:txBody>
          <a:bodyPr wrap="square" rtlCol="0">
            <a:spAutoFit/>
          </a:bodyPr>
          <a:lstStyle/>
          <a:p>
            <a:r>
              <a:rPr lang="en-IN" sz="1200" dirty="0"/>
              <a:t>E remove()</a:t>
            </a:r>
          </a:p>
          <a:p>
            <a:endParaRPr lang="en-IN" sz="1200" dirty="0"/>
          </a:p>
          <a:p>
            <a:r>
              <a:rPr lang="en-IN" sz="1200" dirty="0"/>
              <a:t>E poll()</a:t>
            </a:r>
          </a:p>
        </p:txBody>
      </p:sp>
      <p:cxnSp>
        <p:nvCxnSpPr>
          <p:cNvPr id="24" name="Straight Connector 23">
            <a:extLst>
              <a:ext uri="{FF2B5EF4-FFF2-40B4-BE49-F238E27FC236}">
                <a16:creationId xmlns:a16="http://schemas.microsoft.com/office/drawing/2014/main" id="{08532258-F0C9-9AA0-2976-64A322A4143D}"/>
              </a:ext>
            </a:extLst>
          </p:cNvPr>
          <p:cNvCxnSpPr>
            <a:cxnSpLocks/>
          </p:cNvCxnSpPr>
          <p:nvPr/>
        </p:nvCxnSpPr>
        <p:spPr>
          <a:xfrm>
            <a:off x="539552" y="3658047"/>
            <a:ext cx="84969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5" name="Straight Connector 24">
            <a:extLst>
              <a:ext uri="{FF2B5EF4-FFF2-40B4-BE49-F238E27FC236}">
                <a16:creationId xmlns:a16="http://schemas.microsoft.com/office/drawing/2014/main" id="{5858B692-9A22-73F9-C1D2-2CE5666459A6}"/>
              </a:ext>
            </a:extLst>
          </p:cNvPr>
          <p:cNvCxnSpPr>
            <a:cxnSpLocks/>
          </p:cNvCxnSpPr>
          <p:nvPr/>
        </p:nvCxnSpPr>
        <p:spPr>
          <a:xfrm>
            <a:off x="5339235" y="2738469"/>
            <a:ext cx="0" cy="2232248"/>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D2B1CC1-689D-1326-B1C0-8BDCAF3B22FC}"/>
              </a:ext>
            </a:extLst>
          </p:cNvPr>
          <p:cNvSpPr txBox="1"/>
          <p:nvPr/>
        </p:nvSpPr>
        <p:spPr>
          <a:xfrm>
            <a:off x="5350387" y="3029727"/>
            <a:ext cx="3686105" cy="338554"/>
          </a:xfrm>
          <a:prstGeom prst="rect">
            <a:avLst/>
          </a:prstGeom>
          <a:noFill/>
        </p:spPr>
        <p:txBody>
          <a:bodyPr wrap="square" rtlCol="0">
            <a:spAutoFit/>
          </a:bodyPr>
          <a:lstStyle/>
          <a:p>
            <a:r>
              <a:rPr lang="en-US" sz="800" dirty="0"/>
              <a:t>Adds element to the queue if it is possible and returns true. Otherwise, throws an </a:t>
            </a:r>
            <a:r>
              <a:rPr lang="en-US" sz="800" i="1" dirty="0"/>
              <a:t>IllegalStateException</a:t>
            </a:r>
            <a:r>
              <a:rPr lang="en-US" sz="800" dirty="0"/>
              <a:t>.</a:t>
            </a:r>
            <a:endParaRPr lang="en-IN" sz="800" dirty="0"/>
          </a:p>
        </p:txBody>
      </p:sp>
      <p:sp>
        <p:nvSpPr>
          <p:cNvPr id="28" name="TextBox 27">
            <a:extLst>
              <a:ext uri="{FF2B5EF4-FFF2-40B4-BE49-F238E27FC236}">
                <a16:creationId xmlns:a16="http://schemas.microsoft.com/office/drawing/2014/main" id="{4AAE28B2-4B5E-BA66-1DBC-358802C6385A}"/>
              </a:ext>
            </a:extLst>
          </p:cNvPr>
          <p:cNvSpPr txBox="1"/>
          <p:nvPr/>
        </p:nvSpPr>
        <p:spPr>
          <a:xfrm>
            <a:off x="611560" y="3806919"/>
            <a:ext cx="2232248" cy="461665"/>
          </a:xfrm>
          <a:prstGeom prst="rect">
            <a:avLst/>
          </a:prstGeom>
          <a:noFill/>
        </p:spPr>
        <p:txBody>
          <a:bodyPr wrap="square" rtlCol="0">
            <a:spAutoFit/>
          </a:bodyPr>
          <a:lstStyle/>
          <a:p>
            <a:r>
              <a:rPr lang="en-US" sz="1200" dirty="0"/>
              <a:t>Removing an element from     the queue</a:t>
            </a:r>
          </a:p>
        </p:txBody>
      </p:sp>
      <p:cxnSp>
        <p:nvCxnSpPr>
          <p:cNvPr id="29" name="Straight Connector 28">
            <a:extLst>
              <a:ext uri="{FF2B5EF4-FFF2-40B4-BE49-F238E27FC236}">
                <a16:creationId xmlns:a16="http://schemas.microsoft.com/office/drawing/2014/main" id="{4459CCF4-20E4-6059-77A5-2A4C6F31AD1B}"/>
              </a:ext>
            </a:extLst>
          </p:cNvPr>
          <p:cNvCxnSpPr>
            <a:cxnSpLocks/>
          </p:cNvCxnSpPr>
          <p:nvPr/>
        </p:nvCxnSpPr>
        <p:spPr>
          <a:xfrm>
            <a:off x="539552" y="4374687"/>
            <a:ext cx="8496940" cy="0"/>
          </a:xfrm>
          <a:prstGeom prst="line">
            <a:avLst/>
          </a:prstGeom>
        </p:spPr>
        <p:style>
          <a:lnRef idx="2">
            <a:schemeClr val="accent5"/>
          </a:lnRef>
          <a:fillRef idx="0">
            <a:schemeClr val="accent5"/>
          </a:fillRef>
          <a:effectRef idx="1">
            <a:schemeClr val="accent5"/>
          </a:effectRef>
          <a:fontRef idx="minor">
            <a:schemeClr val="tx1"/>
          </a:fontRef>
        </p:style>
      </p:cxnSp>
      <p:sp>
        <p:nvSpPr>
          <p:cNvPr id="32" name="TextBox 31">
            <a:extLst>
              <a:ext uri="{FF2B5EF4-FFF2-40B4-BE49-F238E27FC236}">
                <a16:creationId xmlns:a16="http://schemas.microsoft.com/office/drawing/2014/main" id="{64C37C72-5EC4-C78B-0468-D28B6FD3916E}"/>
              </a:ext>
            </a:extLst>
          </p:cNvPr>
          <p:cNvSpPr txBox="1"/>
          <p:nvPr/>
        </p:nvSpPr>
        <p:spPr>
          <a:xfrm>
            <a:off x="5332437" y="3436552"/>
            <a:ext cx="3686105" cy="215444"/>
          </a:xfrm>
          <a:prstGeom prst="rect">
            <a:avLst/>
          </a:prstGeom>
          <a:noFill/>
        </p:spPr>
        <p:txBody>
          <a:bodyPr wrap="square" rtlCol="0">
            <a:spAutoFit/>
          </a:bodyPr>
          <a:lstStyle/>
          <a:p>
            <a:r>
              <a:rPr lang="en-US" sz="800" dirty="0"/>
              <a:t>Adds element to the queue without throwing Exception.</a:t>
            </a:r>
            <a:endParaRPr lang="en-IN" sz="800" dirty="0"/>
          </a:p>
        </p:txBody>
      </p:sp>
      <p:sp>
        <p:nvSpPr>
          <p:cNvPr id="33" name="TextBox 32">
            <a:extLst>
              <a:ext uri="{FF2B5EF4-FFF2-40B4-BE49-F238E27FC236}">
                <a16:creationId xmlns:a16="http://schemas.microsoft.com/office/drawing/2014/main" id="{2E6ECFE2-D211-E51E-B92B-BFA54A868442}"/>
              </a:ext>
            </a:extLst>
          </p:cNvPr>
          <p:cNvSpPr txBox="1"/>
          <p:nvPr/>
        </p:nvSpPr>
        <p:spPr>
          <a:xfrm>
            <a:off x="5332437" y="3684147"/>
            <a:ext cx="3686105" cy="338554"/>
          </a:xfrm>
          <a:prstGeom prst="rect">
            <a:avLst/>
          </a:prstGeom>
          <a:noFill/>
        </p:spPr>
        <p:txBody>
          <a:bodyPr wrap="square" rtlCol="0">
            <a:spAutoFit/>
          </a:bodyPr>
          <a:lstStyle/>
          <a:p>
            <a:r>
              <a:rPr lang="en-US" sz="800" dirty="0"/>
              <a:t>Retrieves and removes the head of the queue. It throws an exception if the queue is empty.</a:t>
            </a:r>
            <a:endParaRPr lang="en-IN" sz="800" dirty="0"/>
          </a:p>
        </p:txBody>
      </p:sp>
      <p:sp>
        <p:nvSpPr>
          <p:cNvPr id="34" name="TextBox 33">
            <a:extLst>
              <a:ext uri="{FF2B5EF4-FFF2-40B4-BE49-F238E27FC236}">
                <a16:creationId xmlns:a16="http://schemas.microsoft.com/office/drawing/2014/main" id="{FDC9CEA0-4B54-C021-0FF5-ABA9D43FAD39}"/>
              </a:ext>
            </a:extLst>
          </p:cNvPr>
          <p:cNvSpPr txBox="1"/>
          <p:nvPr/>
        </p:nvSpPr>
        <p:spPr>
          <a:xfrm>
            <a:off x="5341296" y="4039584"/>
            <a:ext cx="3686105" cy="338554"/>
          </a:xfrm>
          <a:prstGeom prst="rect">
            <a:avLst/>
          </a:prstGeom>
          <a:noFill/>
        </p:spPr>
        <p:txBody>
          <a:bodyPr wrap="square" rtlCol="0">
            <a:spAutoFit/>
          </a:bodyPr>
          <a:lstStyle/>
          <a:p>
            <a:r>
              <a:rPr lang="en-US" sz="800" dirty="0"/>
              <a:t>Same as remove(). However, it returns null if the queue is empty instead of     throwing an exception.</a:t>
            </a:r>
            <a:endParaRPr lang="en-IN" sz="800" dirty="0"/>
          </a:p>
        </p:txBody>
      </p:sp>
      <p:sp>
        <p:nvSpPr>
          <p:cNvPr id="35" name="TextBox 34">
            <a:extLst>
              <a:ext uri="{FF2B5EF4-FFF2-40B4-BE49-F238E27FC236}">
                <a16:creationId xmlns:a16="http://schemas.microsoft.com/office/drawing/2014/main" id="{9D6E87A2-7FE7-89FA-4354-C82A50901F2C}"/>
              </a:ext>
            </a:extLst>
          </p:cNvPr>
          <p:cNvSpPr txBox="1"/>
          <p:nvPr/>
        </p:nvSpPr>
        <p:spPr>
          <a:xfrm>
            <a:off x="611554" y="4441870"/>
            <a:ext cx="2232248" cy="461665"/>
          </a:xfrm>
          <a:prstGeom prst="rect">
            <a:avLst/>
          </a:prstGeom>
          <a:noFill/>
        </p:spPr>
        <p:txBody>
          <a:bodyPr wrap="square" rtlCol="0">
            <a:spAutoFit/>
          </a:bodyPr>
          <a:lstStyle/>
          <a:p>
            <a:r>
              <a:rPr lang="en-US" sz="1200" dirty="0"/>
              <a:t>Peeking at the head of the      queue</a:t>
            </a:r>
          </a:p>
        </p:txBody>
      </p:sp>
      <p:sp>
        <p:nvSpPr>
          <p:cNvPr id="36" name="TextBox 35">
            <a:extLst>
              <a:ext uri="{FF2B5EF4-FFF2-40B4-BE49-F238E27FC236}">
                <a16:creationId xmlns:a16="http://schemas.microsoft.com/office/drawing/2014/main" id="{C8D88B59-456A-C970-90E6-5620CAFFA317}"/>
              </a:ext>
            </a:extLst>
          </p:cNvPr>
          <p:cNvSpPr txBox="1"/>
          <p:nvPr/>
        </p:nvSpPr>
        <p:spPr>
          <a:xfrm>
            <a:off x="3278187" y="4369889"/>
            <a:ext cx="2016224" cy="646331"/>
          </a:xfrm>
          <a:prstGeom prst="rect">
            <a:avLst/>
          </a:prstGeom>
          <a:noFill/>
        </p:spPr>
        <p:txBody>
          <a:bodyPr wrap="square" rtlCol="0">
            <a:spAutoFit/>
          </a:bodyPr>
          <a:lstStyle/>
          <a:p>
            <a:r>
              <a:rPr lang="en-IN" sz="1200" dirty="0"/>
              <a:t>E element()</a:t>
            </a:r>
          </a:p>
          <a:p>
            <a:endParaRPr lang="en-IN" sz="1200" dirty="0"/>
          </a:p>
          <a:p>
            <a:r>
              <a:rPr lang="en-IN" sz="1200" dirty="0"/>
              <a:t>E peek()</a:t>
            </a:r>
          </a:p>
        </p:txBody>
      </p:sp>
      <p:sp>
        <p:nvSpPr>
          <p:cNvPr id="37" name="TextBox 36">
            <a:extLst>
              <a:ext uri="{FF2B5EF4-FFF2-40B4-BE49-F238E27FC236}">
                <a16:creationId xmlns:a16="http://schemas.microsoft.com/office/drawing/2014/main" id="{A086CABE-43E0-05B6-0E86-41D787C7DEED}"/>
              </a:ext>
            </a:extLst>
          </p:cNvPr>
          <p:cNvSpPr txBox="1"/>
          <p:nvPr/>
        </p:nvSpPr>
        <p:spPr>
          <a:xfrm>
            <a:off x="5341295" y="4393697"/>
            <a:ext cx="3686105" cy="338554"/>
          </a:xfrm>
          <a:prstGeom prst="rect">
            <a:avLst/>
          </a:prstGeom>
          <a:noFill/>
        </p:spPr>
        <p:txBody>
          <a:bodyPr wrap="square" rtlCol="0">
            <a:spAutoFit/>
          </a:bodyPr>
          <a:lstStyle/>
          <a:p>
            <a:r>
              <a:rPr lang="en-US" sz="800" dirty="0"/>
              <a:t>Retrieves the head of the queue without removing it from the queue. It throws an exception if the queue is empty.</a:t>
            </a:r>
            <a:endParaRPr lang="en-IN" sz="800" dirty="0"/>
          </a:p>
        </p:txBody>
      </p:sp>
      <p:sp>
        <p:nvSpPr>
          <p:cNvPr id="38" name="TextBox 37">
            <a:extLst>
              <a:ext uri="{FF2B5EF4-FFF2-40B4-BE49-F238E27FC236}">
                <a16:creationId xmlns:a16="http://schemas.microsoft.com/office/drawing/2014/main" id="{913543EB-457B-0E0A-2220-1EE9C5C457F6}"/>
              </a:ext>
            </a:extLst>
          </p:cNvPr>
          <p:cNvSpPr txBox="1"/>
          <p:nvPr/>
        </p:nvSpPr>
        <p:spPr>
          <a:xfrm>
            <a:off x="5340618" y="4706178"/>
            <a:ext cx="3686105" cy="338554"/>
          </a:xfrm>
          <a:prstGeom prst="rect">
            <a:avLst/>
          </a:prstGeom>
          <a:noFill/>
        </p:spPr>
        <p:txBody>
          <a:bodyPr wrap="square" rtlCol="0">
            <a:spAutoFit/>
          </a:bodyPr>
          <a:lstStyle/>
          <a:p>
            <a:r>
              <a:rPr lang="en-US" sz="800" dirty="0"/>
              <a:t>Same as element(), However, it returns null if the queue is empty instead of    throwing an exception.</a:t>
            </a:r>
            <a:endParaRPr lang="en-IN" sz="800" dirty="0"/>
          </a:p>
        </p:txBody>
      </p:sp>
      <p:sp>
        <p:nvSpPr>
          <p:cNvPr id="4" name="TextBox 3">
            <a:extLst>
              <a:ext uri="{FF2B5EF4-FFF2-40B4-BE49-F238E27FC236}">
                <a16:creationId xmlns:a16="http://schemas.microsoft.com/office/drawing/2014/main" id="{CE4A9495-8C36-C7C0-1B41-D8A131B642B5}"/>
              </a:ext>
            </a:extLst>
          </p:cNvPr>
          <p:cNvSpPr txBox="1"/>
          <p:nvPr/>
        </p:nvSpPr>
        <p:spPr>
          <a:xfrm>
            <a:off x="4286299" y="2094918"/>
            <a:ext cx="4830571" cy="600164"/>
          </a:xfrm>
          <a:prstGeom prst="rect">
            <a:avLst/>
          </a:prstGeom>
          <a:noFill/>
        </p:spPr>
        <p:txBody>
          <a:bodyPr wrap="square">
            <a:spAutoFit/>
          </a:bodyPr>
          <a:lstStyle/>
          <a:p>
            <a:r>
              <a:rPr lang="en-US" sz="1100" dirty="0">
                <a:solidFill>
                  <a:schemeClr val="tx2">
                    <a:lumMod val="75000"/>
                  </a:schemeClr>
                </a:solidFill>
              </a:rPr>
              <a:t>The Queue interface defines two methods for each of the three operations. One method throws an exception if the operation is not possible;  the other method returns a value (false or null) to indicate the failure</a:t>
            </a:r>
            <a:endParaRPr lang="en-IN" sz="1100" dirty="0">
              <a:solidFill>
                <a:schemeClr val="tx2">
                  <a:lumMod val="75000"/>
                </a:schemeClr>
              </a:solidFill>
            </a:endParaRPr>
          </a:p>
        </p:txBody>
      </p:sp>
      <p:cxnSp>
        <p:nvCxnSpPr>
          <p:cNvPr id="9" name="Connector: Elbow 8">
            <a:extLst>
              <a:ext uri="{FF2B5EF4-FFF2-40B4-BE49-F238E27FC236}">
                <a16:creationId xmlns:a16="http://schemas.microsoft.com/office/drawing/2014/main" id="{C1B6EDE2-BF0A-7CE6-C505-8095893D66DE}"/>
              </a:ext>
            </a:extLst>
          </p:cNvPr>
          <p:cNvCxnSpPr>
            <a:stCxn id="26" idx="3"/>
            <a:endCxn id="4" idx="0"/>
          </p:cNvCxnSpPr>
          <p:nvPr/>
        </p:nvCxnSpPr>
        <p:spPr>
          <a:xfrm>
            <a:off x="4788020" y="1837109"/>
            <a:ext cx="1913565" cy="257809"/>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890161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31438-0A11-8BCD-DCB7-490A10179AC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36E788-8D3F-9315-7227-B7C0EAD05213}"/>
              </a:ext>
            </a:extLst>
          </p:cNvPr>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677635E1-01D3-3DCB-86A0-AE72468C6DC8}"/>
              </a:ext>
            </a:extLst>
          </p:cNvPr>
          <p:cNvSpPr txBox="1"/>
          <p:nvPr/>
        </p:nvSpPr>
        <p:spPr>
          <a:xfrm>
            <a:off x="99939" y="1209298"/>
            <a:ext cx="9044062" cy="3108543"/>
          </a:xfrm>
          <a:prstGeom prst="rect">
            <a:avLst/>
          </a:prstGeom>
          <a:noFill/>
        </p:spPr>
        <p:txBody>
          <a:bodyPr wrap="square" rtlCol="0">
            <a:spAutoFit/>
          </a:bodyPr>
          <a:lstStyle/>
          <a:p>
            <a:r>
              <a:rPr lang="en-US" sz="1400" dirty="0">
                <a:solidFill>
                  <a:schemeClr val="tx2">
                    <a:lumMod val="75000"/>
                  </a:schemeClr>
                </a:solidFill>
              </a:rPr>
              <a:t>Priority Queues</a:t>
            </a:r>
          </a:p>
          <a:p>
            <a:endParaRPr lang="en-US" sz="1400" dirty="0">
              <a:solidFill>
                <a:schemeClr val="tx2">
                  <a:lumMod val="75000"/>
                </a:schemeClr>
              </a:solidFill>
            </a:endParaRPr>
          </a:p>
          <a:p>
            <a:r>
              <a:rPr lang="en-US" sz="1400" dirty="0">
                <a:solidFill>
                  <a:schemeClr val="tx2">
                    <a:lumMod val="75000"/>
                  </a:schemeClr>
                </a:solidFill>
              </a:rPr>
              <a:t>A priory queue is a queue in which each element has an associated priority. The element with the highest</a:t>
            </a:r>
          </a:p>
          <a:p>
            <a:r>
              <a:rPr lang="en-US" sz="1400" dirty="0">
                <a:solidFill>
                  <a:schemeClr val="tx2">
                    <a:lumMod val="75000"/>
                  </a:schemeClr>
                </a:solidFill>
              </a:rPr>
              <a:t>priority is removed next from the queue. </a:t>
            </a:r>
          </a:p>
          <a:p>
            <a:endParaRPr lang="en-US" sz="1400" dirty="0">
              <a:solidFill>
                <a:schemeClr val="tx2">
                  <a:lumMod val="75000"/>
                </a:schemeClr>
              </a:solidFill>
            </a:endParaRPr>
          </a:p>
          <a:p>
            <a:r>
              <a:rPr lang="en-US" sz="1400" dirty="0">
                <a:solidFill>
                  <a:schemeClr val="tx2">
                    <a:lumMod val="75000"/>
                  </a:schemeClr>
                </a:solidFill>
              </a:rPr>
              <a:t>Java provides </a:t>
            </a:r>
            <a:r>
              <a:rPr lang="en-US" sz="1400" i="1" dirty="0">
                <a:solidFill>
                  <a:schemeClr val="tx2">
                    <a:lumMod val="75000"/>
                  </a:schemeClr>
                </a:solidFill>
              </a:rPr>
              <a:t>PriorityQueue&lt;E&gt;</a:t>
            </a:r>
            <a:r>
              <a:rPr lang="en-US" sz="1400" dirty="0">
                <a:solidFill>
                  <a:schemeClr val="tx2">
                    <a:lumMod val="75000"/>
                  </a:schemeClr>
                </a:solidFill>
              </a:rPr>
              <a:t> as an implementation class for an </a:t>
            </a:r>
            <a:r>
              <a:rPr lang="en-US" sz="1400" i="1" dirty="0">
                <a:solidFill>
                  <a:schemeClr val="tx2">
                    <a:lumMod val="75000"/>
                  </a:schemeClr>
                </a:solidFill>
              </a:rPr>
              <a:t>unbounded</a:t>
            </a:r>
            <a:r>
              <a:rPr lang="en-US" sz="1400" dirty="0">
                <a:solidFill>
                  <a:schemeClr val="tx2">
                    <a:lumMod val="75000"/>
                  </a:schemeClr>
                </a:solidFill>
              </a:rPr>
              <a:t> priority queue. </a:t>
            </a:r>
          </a:p>
          <a:p>
            <a:endParaRPr lang="en-US" sz="1400" dirty="0">
              <a:solidFill>
                <a:schemeClr val="tx2">
                  <a:lumMod val="75000"/>
                </a:schemeClr>
              </a:solidFill>
            </a:endParaRPr>
          </a:p>
          <a:p>
            <a:r>
              <a:rPr lang="en-US" sz="1400" dirty="0">
                <a:solidFill>
                  <a:schemeClr val="tx2">
                    <a:lumMod val="75000"/>
                  </a:schemeClr>
                </a:solidFill>
              </a:rPr>
              <a:t>You can use natural order of the elements of the queue as its priority. In this case, the elements of the queue    must implement the Comparable interface. </a:t>
            </a:r>
          </a:p>
          <a:p>
            <a:endParaRPr lang="en-US" sz="1400" dirty="0">
              <a:solidFill>
                <a:schemeClr val="tx2">
                  <a:lumMod val="75000"/>
                </a:schemeClr>
              </a:solidFill>
            </a:endParaRPr>
          </a:p>
          <a:p>
            <a:r>
              <a:rPr lang="en-US" sz="1400" dirty="0">
                <a:solidFill>
                  <a:schemeClr val="tx2">
                    <a:lumMod val="75000"/>
                  </a:schemeClr>
                </a:solidFill>
              </a:rPr>
              <a:t>You can also supply a </a:t>
            </a:r>
            <a:r>
              <a:rPr lang="en-US" sz="1400" i="1" dirty="0">
                <a:solidFill>
                  <a:schemeClr val="tx2">
                    <a:lumMod val="75000"/>
                  </a:schemeClr>
                </a:solidFill>
              </a:rPr>
              <a:t>Comparator</a:t>
            </a:r>
            <a:r>
              <a:rPr lang="en-US" sz="1400" dirty="0">
                <a:solidFill>
                  <a:schemeClr val="tx2">
                    <a:lumMod val="75000"/>
                  </a:schemeClr>
                </a:solidFill>
              </a:rPr>
              <a:t>, which will determine the priority order of the elements. When you add a new element to a  priority queue, it is positioned in the queue based on its priority. How the priority is decided in the  queue is up to you to implement.</a:t>
            </a:r>
          </a:p>
          <a:p>
            <a:endParaRPr lang="en-US" sz="1400" dirty="0">
              <a:solidFill>
                <a:schemeClr val="tx2">
                  <a:lumMod val="75000"/>
                </a:schemeClr>
              </a:solidFill>
            </a:endParaRPr>
          </a:p>
        </p:txBody>
      </p:sp>
      <p:sp>
        <p:nvSpPr>
          <p:cNvPr id="7" name="TextBox 6">
            <a:extLst>
              <a:ext uri="{FF2B5EF4-FFF2-40B4-BE49-F238E27FC236}">
                <a16:creationId xmlns:a16="http://schemas.microsoft.com/office/drawing/2014/main" id="{63BE1032-1885-300C-13CD-8FAEBFFC259D}"/>
              </a:ext>
            </a:extLst>
          </p:cNvPr>
          <p:cNvSpPr txBox="1"/>
          <p:nvPr/>
        </p:nvSpPr>
        <p:spPr>
          <a:xfrm>
            <a:off x="376882" y="839966"/>
            <a:ext cx="2394918" cy="369332"/>
          </a:xfrm>
          <a:prstGeom prst="rect">
            <a:avLst/>
          </a:prstGeom>
          <a:noFill/>
        </p:spPr>
        <p:txBody>
          <a:bodyPr wrap="square">
            <a:spAutoFit/>
          </a:bodyPr>
          <a:lstStyle/>
          <a:p>
            <a:r>
              <a:rPr lang="en-IN" sz="1800" dirty="0">
                <a:solidFill>
                  <a:schemeClr val="tx2">
                    <a:lumMod val="75000"/>
                  </a:schemeClr>
                </a:solidFill>
              </a:rPr>
              <a:t>Working with Queues</a:t>
            </a:r>
          </a:p>
        </p:txBody>
      </p:sp>
      <p:pic>
        <p:nvPicPr>
          <p:cNvPr id="5" name="Picture 4">
            <a:extLst>
              <a:ext uri="{FF2B5EF4-FFF2-40B4-BE49-F238E27FC236}">
                <a16:creationId xmlns:a16="http://schemas.microsoft.com/office/drawing/2014/main" id="{997741A6-692B-83D6-0C74-A22D87C76F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38" y="839966"/>
            <a:ext cx="276944" cy="276944"/>
          </a:xfrm>
          <a:prstGeom prst="rect">
            <a:avLst/>
          </a:prstGeom>
        </p:spPr>
      </p:pic>
    </p:spTree>
    <p:extLst>
      <p:ext uri="{BB962C8B-B14F-4D97-AF65-F5344CB8AC3E}">
        <p14:creationId xmlns:p14="http://schemas.microsoft.com/office/powerpoint/2010/main" val="2127377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42FEE-D3D5-5810-0278-A14CC2BBFE1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4538458-66F7-7798-DA16-EA1425F43213}"/>
              </a:ext>
            </a:extLst>
          </p:cNvPr>
          <p:cNvSpPr>
            <a:spLocks noGrp="1"/>
          </p:cNvSpPr>
          <p:nvPr>
            <p:ph type="body" sz="quarter" idx="10"/>
          </p:nvPr>
        </p:nvSpPr>
        <p:spPr/>
        <p:txBody>
          <a:bodyPr/>
          <a:lstStyle/>
          <a:p>
            <a:r>
              <a:rPr lang="en-US" altLang="ko-KR" dirty="0">
                <a:solidFill>
                  <a:schemeClr val="tx2">
                    <a:lumMod val="75000"/>
                  </a:schemeClr>
                </a:solidFill>
              </a:rPr>
              <a:t>Different Types of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EC6C92A1-435E-D82D-61F7-E35ABA45BB59}"/>
              </a:ext>
            </a:extLst>
          </p:cNvPr>
          <p:cNvSpPr txBox="1"/>
          <p:nvPr/>
        </p:nvSpPr>
        <p:spPr>
          <a:xfrm>
            <a:off x="99939" y="1209298"/>
            <a:ext cx="9044062" cy="307777"/>
          </a:xfrm>
          <a:prstGeom prst="rect">
            <a:avLst/>
          </a:prstGeom>
          <a:noFill/>
        </p:spPr>
        <p:txBody>
          <a:bodyPr wrap="square" rtlCol="0">
            <a:spAutoFit/>
          </a:bodyPr>
          <a:lstStyle/>
          <a:p>
            <a:r>
              <a:rPr lang="en-US" sz="1400" dirty="0">
                <a:solidFill>
                  <a:schemeClr val="tx2">
                    <a:lumMod val="75000"/>
                  </a:schemeClr>
                </a:solidFill>
              </a:rPr>
              <a:t>Double Ended Queues</a:t>
            </a:r>
          </a:p>
        </p:txBody>
      </p:sp>
      <p:sp>
        <p:nvSpPr>
          <p:cNvPr id="7" name="TextBox 6">
            <a:extLst>
              <a:ext uri="{FF2B5EF4-FFF2-40B4-BE49-F238E27FC236}">
                <a16:creationId xmlns:a16="http://schemas.microsoft.com/office/drawing/2014/main" id="{B94BA0A7-A7C4-5A9C-EBED-1F4F9C086044}"/>
              </a:ext>
            </a:extLst>
          </p:cNvPr>
          <p:cNvSpPr txBox="1"/>
          <p:nvPr/>
        </p:nvSpPr>
        <p:spPr>
          <a:xfrm>
            <a:off x="376882" y="839966"/>
            <a:ext cx="2394918" cy="369332"/>
          </a:xfrm>
          <a:prstGeom prst="rect">
            <a:avLst/>
          </a:prstGeom>
          <a:noFill/>
        </p:spPr>
        <p:txBody>
          <a:bodyPr wrap="square">
            <a:spAutoFit/>
          </a:bodyPr>
          <a:lstStyle/>
          <a:p>
            <a:r>
              <a:rPr lang="en-IN" sz="1800" dirty="0">
                <a:solidFill>
                  <a:schemeClr val="tx2">
                    <a:lumMod val="75000"/>
                  </a:schemeClr>
                </a:solidFill>
              </a:rPr>
              <a:t>Working with Queues</a:t>
            </a:r>
          </a:p>
        </p:txBody>
      </p:sp>
      <p:pic>
        <p:nvPicPr>
          <p:cNvPr id="5" name="Picture 4">
            <a:extLst>
              <a:ext uri="{FF2B5EF4-FFF2-40B4-BE49-F238E27FC236}">
                <a16:creationId xmlns:a16="http://schemas.microsoft.com/office/drawing/2014/main" id="{79F3CF3E-3068-84C7-256C-37CD0E4F0B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38" y="839966"/>
            <a:ext cx="276944" cy="276944"/>
          </a:xfrm>
          <a:prstGeom prst="rect">
            <a:avLst/>
          </a:prstGeom>
        </p:spPr>
      </p:pic>
    </p:spTree>
    <p:extLst>
      <p:ext uri="{BB962C8B-B14F-4D97-AF65-F5344CB8AC3E}">
        <p14:creationId xmlns:p14="http://schemas.microsoft.com/office/powerpoint/2010/main" val="673701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Applying Algorithms to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970318"/>
          </a:xfrm>
          <a:prstGeom prst="rect">
            <a:avLst/>
          </a:prstGeom>
          <a:noFill/>
        </p:spPr>
        <p:txBody>
          <a:bodyPr wrap="square" rtlCol="0">
            <a:spAutoFit/>
          </a:bodyPr>
          <a:lstStyle/>
          <a:p>
            <a:r>
              <a:rPr lang="en-US" sz="1400" dirty="0">
                <a:solidFill>
                  <a:schemeClr val="tx2">
                    <a:lumMod val="75000"/>
                  </a:schemeClr>
                </a:solidFill>
              </a:rPr>
              <a:t>The concept of shuffling elements of a </a:t>
            </a:r>
            <a:r>
              <a:rPr lang="en-US" sz="1400" i="1" dirty="0">
                <a:solidFill>
                  <a:schemeClr val="tx2">
                    <a:lumMod val="75000"/>
                  </a:schemeClr>
                </a:solidFill>
              </a:rPr>
              <a:t>List</a:t>
            </a:r>
            <a:r>
              <a:rPr lang="en-US" sz="1400" dirty="0">
                <a:solidFill>
                  <a:schemeClr val="tx2">
                    <a:lumMod val="75000"/>
                  </a:schemeClr>
                </a:solidFill>
              </a:rPr>
              <a:t> is the same as shuffling a deck of cards. </a:t>
            </a:r>
          </a:p>
          <a:p>
            <a:endParaRPr lang="en-US" sz="1400" dirty="0">
              <a:solidFill>
                <a:schemeClr val="tx2">
                  <a:lumMod val="75000"/>
                </a:schemeClr>
              </a:solidFill>
            </a:endParaRPr>
          </a:p>
          <a:p>
            <a:pPr lvl="1"/>
            <a:r>
              <a:rPr lang="en-US" sz="1400" dirty="0">
                <a:solidFill>
                  <a:schemeClr val="tx2">
                    <a:lumMod val="75000"/>
                  </a:schemeClr>
                </a:solidFill>
              </a:rPr>
              <a:t>•      void shuffle(List&lt;?&gt; list)</a:t>
            </a:r>
          </a:p>
          <a:p>
            <a:pPr lvl="1"/>
            <a:r>
              <a:rPr lang="en-US" sz="1400" dirty="0">
                <a:solidFill>
                  <a:schemeClr val="tx2">
                    <a:lumMod val="75000"/>
                  </a:schemeClr>
                </a:solidFill>
              </a:rPr>
              <a:t>•      void shuffle(List&lt;?&gt; list, Random </a:t>
            </a:r>
            <a:r>
              <a:rPr lang="en-US" sz="1400" dirty="0" err="1">
                <a:solidFill>
                  <a:schemeClr val="tx2">
                    <a:lumMod val="75000"/>
                  </a:schemeClr>
                </a:solidFill>
              </a:rPr>
              <a:t>rnd</a:t>
            </a:r>
            <a:r>
              <a:rPr lang="en-US" sz="1400" dirty="0">
                <a:solidFill>
                  <a:schemeClr val="tx2">
                    <a:lumMod val="75000"/>
                  </a:schemeClr>
                </a:solidFill>
              </a:rPr>
              <a:t>)</a:t>
            </a:r>
          </a:p>
          <a:p>
            <a:pPr lvl="1"/>
            <a:endParaRPr lang="en-US" sz="1400" dirty="0">
              <a:solidFill>
                <a:schemeClr val="tx2">
                  <a:lumMod val="75000"/>
                </a:schemeClr>
              </a:solidFill>
            </a:endParaRPr>
          </a:p>
          <a:p>
            <a:r>
              <a:rPr lang="en-US" sz="1400" dirty="0">
                <a:solidFill>
                  <a:schemeClr val="tx2">
                    <a:lumMod val="75000"/>
                  </a:schemeClr>
                </a:solidFill>
              </a:rPr>
              <a:t>Reversing is the algorithm that puts the elements of a </a:t>
            </a:r>
            <a:r>
              <a:rPr lang="en-US" sz="1400" i="1" dirty="0">
                <a:solidFill>
                  <a:schemeClr val="tx2">
                    <a:lumMod val="75000"/>
                  </a:schemeClr>
                </a:solidFill>
              </a:rPr>
              <a:t>List</a:t>
            </a:r>
            <a:r>
              <a:rPr lang="en-US" sz="1400" dirty="0">
                <a:solidFill>
                  <a:schemeClr val="tx2">
                    <a:lumMod val="75000"/>
                  </a:schemeClr>
                </a:solidFill>
              </a:rPr>
              <a:t> in the reverse order.</a:t>
            </a:r>
          </a:p>
          <a:p>
            <a:endParaRPr lang="en-US" sz="1400" dirty="0">
              <a:solidFill>
                <a:schemeClr val="tx2">
                  <a:lumMod val="75000"/>
                </a:schemeClr>
              </a:solidFill>
            </a:endParaRPr>
          </a:p>
          <a:p>
            <a:pPr marL="742950" lvl="1" indent="-285750">
              <a:buFont typeface="Arial" panose="020B0604020202020204" pitchFamily="34" charset="0"/>
              <a:buChar char="•"/>
            </a:pPr>
            <a:r>
              <a:rPr lang="en-US" sz="1400" dirty="0">
                <a:solidFill>
                  <a:schemeClr val="tx2">
                    <a:lumMod val="75000"/>
                  </a:schemeClr>
                </a:solidFill>
              </a:rPr>
              <a:t>void reverse(List&lt;?&gt; list)</a:t>
            </a:r>
          </a:p>
          <a:p>
            <a:pPr marL="742950" lvl="1" indent="-285750">
              <a:buFont typeface="Arial" panose="020B0604020202020204" pitchFamily="34" charset="0"/>
              <a:buChar char="•"/>
            </a:pPr>
            <a:endParaRPr lang="en-US" sz="1400" dirty="0">
              <a:solidFill>
                <a:schemeClr val="tx2">
                  <a:lumMod val="75000"/>
                </a:schemeClr>
              </a:solidFill>
            </a:endParaRPr>
          </a:p>
          <a:p>
            <a:r>
              <a:rPr lang="en-US" sz="1400" dirty="0">
                <a:solidFill>
                  <a:schemeClr val="tx2">
                    <a:lumMod val="75000"/>
                  </a:schemeClr>
                </a:solidFill>
              </a:rPr>
              <a:t>Swapping lets you swap the position of two elements in a </a:t>
            </a:r>
            <a:r>
              <a:rPr lang="en-US" sz="1400" i="1" dirty="0">
                <a:solidFill>
                  <a:schemeClr val="tx2">
                    <a:lumMod val="75000"/>
                  </a:schemeClr>
                </a:solidFill>
              </a:rPr>
              <a:t>List</a:t>
            </a:r>
            <a:r>
              <a:rPr lang="en-US" sz="1400" dirty="0">
                <a:solidFill>
                  <a:schemeClr val="tx2">
                    <a:lumMod val="75000"/>
                  </a:schemeClr>
                </a:solidFill>
              </a:rPr>
              <a:t>.</a:t>
            </a:r>
          </a:p>
          <a:p>
            <a:endParaRPr lang="en-US" sz="1400" dirty="0">
              <a:solidFill>
                <a:schemeClr val="tx2">
                  <a:lumMod val="75000"/>
                </a:schemeClr>
              </a:solidFill>
            </a:endParaRPr>
          </a:p>
          <a:p>
            <a:pPr marL="742950" lvl="1" indent="-285750">
              <a:buFont typeface="Arial" panose="020B0604020202020204" pitchFamily="34" charset="0"/>
              <a:buChar char="•"/>
            </a:pPr>
            <a:r>
              <a:rPr lang="en-US" sz="1400" dirty="0">
                <a:solidFill>
                  <a:schemeClr val="tx2">
                    <a:lumMod val="75000"/>
                  </a:schemeClr>
                </a:solidFill>
              </a:rPr>
              <a:t>void swap(List&lt;?&gt; list, int </a:t>
            </a:r>
            <a:r>
              <a:rPr lang="en-US" sz="1400" dirty="0" err="1">
                <a:solidFill>
                  <a:schemeClr val="tx2">
                    <a:lumMod val="75000"/>
                  </a:schemeClr>
                </a:solidFill>
              </a:rPr>
              <a:t>i</a:t>
            </a:r>
            <a:r>
              <a:rPr lang="en-US" sz="1400" dirty="0">
                <a:solidFill>
                  <a:schemeClr val="tx2">
                    <a:lumMod val="75000"/>
                  </a:schemeClr>
                </a:solidFill>
              </a:rPr>
              <a:t>, int j)</a:t>
            </a:r>
          </a:p>
          <a:p>
            <a:pPr marL="742950" lvl="1" indent="-285750">
              <a:buFont typeface="Arial" panose="020B0604020202020204" pitchFamily="34" charset="0"/>
              <a:buChar char="•"/>
            </a:pPr>
            <a:endParaRPr lang="en-US" sz="1400" dirty="0">
              <a:solidFill>
                <a:schemeClr val="tx2">
                  <a:lumMod val="75000"/>
                </a:schemeClr>
              </a:solidFill>
            </a:endParaRPr>
          </a:p>
          <a:p>
            <a:r>
              <a:rPr lang="en-US" sz="1400" dirty="0">
                <a:solidFill>
                  <a:schemeClr val="tx2">
                    <a:lumMod val="75000"/>
                  </a:schemeClr>
                </a:solidFill>
              </a:rPr>
              <a:t>Rotating involves moving all elements of a List forward or backward by a distance. [a, b, c, d]. Visualize that the </a:t>
            </a:r>
            <a:r>
              <a:rPr lang="en-US" sz="1400" i="1" dirty="0">
                <a:solidFill>
                  <a:schemeClr val="tx2">
                    <a:lumMod val="75000"/>
                  </a:schemeClr>
                </a:solidFill>
              </a:rPr>
              <a:t>List</a:t>
            </a:r>
            <a:r>
              <a:rPr lang="en-US" sz="1400" dirty="0">
                <a:solidFill>
                  <a:schemeClr val="tx2">
                    <a:lumMod val="75000"/>
                  </a:schemeClr>
                </a:solidFill>
              </a:rPr>
              <a:t> is a circular list and its first element is next to its last element. Rotate this </a:t>
            </a:r>
            <a:r>
              <a:rPr lang="en-US" sz="1400" i="1" dirty="0">
                <a:solidFill>
                  <a:schemeClr val="tx2">
                    <a:lumMod val="75000"/>
                  </a:schemeClr>
                </a:solidFill>
              </a:rPr>
              <a:t>List</a:t>
            </a:r>
            <a:r>
              <a:rPr lang="en-US" sz="1400" dirty="0">
                <a:solidFill>
                  <a:schemeClr val="tx2">
                    <a:lumMod val="75000"/>
                  </a:schemeClr>
                </a:solidFill>
              </a:rPr>
              <a:t> by a distance of 1, the             resulting </a:t>
            </a:r>
            <a:r>
              <a:rPr lang="en-US" sz="1400" i="1" dirty="0">
                <a:solidFill>
                  <a:schemeClr val="tx2">
                    <a:lumMod val="75000"/>
                  </a:schemeClr>
                </a:solidFill>
              </a:rPr>
              <a:t>List</a:t>
            </a:r>
            <a:r>
              <a:rPr lang="en-US" sz="1400" dirty="0">
                <a:solidFill>
                  <a:schemeClr val="tx2">
                    <a:lumMod val="75000"/>
                  </a:schemeClr>
                </a:solidFill>
              </a:rPr>
              <a:t> becomes [d, a, b, c].</a:t>
            </a:r>
          </a:p>
          <a:p>
            <a:endParaRPr lang="en-US" sz="1400" dirty="0">
              <a:solidFill>
                <a:schemeClr val="tx2">
                  <a:lumMod val="75000"/>
                </a:schemeClr>
              </a:solidFill>
            </a:endParaRPr>
          </a:p>
          <a:p>
            <a:pPr marL="742950" lvl="1" indent="-285750">
              <a:buFont typeface="Arial" panose="020B0604020202020204" pitchFamily="34" charset="0"/>
              <a:buChar char="•"/>
            </a:pPr>
            <a:r>
              <a:rPr lang="en-US" sz="1400" dirty="0">
                <a:solidFill>
                  <a:schemeClr val="tx2">
                    <a:lumMod val="75000"/>
                  </a:schemeClr>
                </a:solidFill>
              </a:rPr>
              <a:t>void rotate(List&lt;?&gt; list, int </a:t>
            </a:r>
            <a:r>
              <a:rPr lang="en-US" sz="1400" dirty="0" err="1">
                <a:solidFill>
                  <a:schemeClr val="tx2">
                    <a:lumMod val="75000"/>
                  </a:schemeClr>
                </a:solidFill>
              </a:rPr>
              <a:t>i</a:t>
            </a:r>
            <a:r>
              <a:rPr lang="en-US" sz="1400" dirty="0">
                <a:solidFill>
                  <a:schemeClr val="tx2">
                    <a:lumMod val="75000"/>
                  </a:schemeClr>
                </a:solidFill>
              </a:rPr>
              <a:t>)</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4" y="839966"/>
            <a:ext cx="6351751" cy="369332"/>
          </a:xfrm>
          <a:prstGeom prst="rect">
            <a:avLst/>
          </a:prstGeom>
          <a:noFill/>
        </p:spPr>
        <p:txBody>
          <a:bodyPr wrap="square">
            <a:spAutoFit/>
          </a:bodyPr>
          <a:lstStyle/>
          <a:p>
            <a:r>
              <a:rPr lang="en-US" dirty="0">
                <a:solidFill>
                  <a:schemeClr val="tx2">
                    <a:lumMod val="75000"/>
                  </a:schemeClr>
                </a:solidFill>
              </a:rPr>
              <a:t>Shuffling, Reversing, Swapping, and Rotating a List</a:t>
            </a:r>
            <a:endParaRPr lang="en-IN" dirty="0">
              <a:solidFill>
                <a:schemeClr val="tx2">
                  <a:lumMod val="75000"/>
                </a:schemeClr>
              </a:solidFill>
            </a:endParaRPr>
          </a:p>
        </p:txBody>
      </p:sp>
    </p:spTree>
    <p:extLst>
      <p:ext uri="{BB962C8B-B14F-4D97-AF65-F5344CB8AC3E}">
        <p14:creationId xmlns:p14="http://schemas.microsoft.com/office/powerpoint/2010/main" val="2817752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Applying Algorithms to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2246769"/>
          </a:xfrm>
          <a:prstGeom prst="rect">
            <a:avLst/>
          </a:prstGeom>
          <a:noFill/>
        </p:spPr>
        <p:txBody>
          <a:bodyPr wrap="square" rtlCol="0">
            <a:spAutoFit/>
          </a:bodyPr>
          <a:lstStyle/>
          <a:p>
            <a:r>
              <a:rPr lang="en-US" sz="1400" dirty="0">
                <a:solidFill>
                  <a:schemeClr val="tx2">
                    <a:lumMod val="75000"/>
                  </a:schemeClr>
                </a:solidFill>
              </a:rPr>
              <a:t> Two static methods in the </a:t>
            </a:r>
            <a:r>
              <a:rPr lang="en-US" sz="1400" b="1" i="1" dirty="0">
                <a:solidFill>
                  <a:schemeClr val="tx2">
                    <a:lumMod val="75000"/>
                  </a:schemeClr>
                </a:solidFill>
              </a:rPr>
              <a:t>Collections</a:t>
            </a:r>
            <a:r>
              <a:rPr lang="en-US" sz="1400" dirty="0">
                <a:solidFill>
                  <a:schemeClr val="tx2">
                    <a:lumMod val="75000"/>
                  </a:schemeClr>
                </a:solidFill>
              </a:rPr>
              <a:t> class to sort the elements of a List.</a:t>
            </a:r>
          </a:p>
          <a:p>
            <a:endParaRPr lang="en-US" sz="1400" dirty="0">
              <a:solidFill>
                <a:schemeClr val="tx2">
                  <a:lumMod val="75000"/>
                </a:schemeClr>
              </a:solidFill>
            </a:endParaRPr>
          </a:p>
          <a:p>
            <a:pPr marL="1200150" lvl="2" indent="-285750">
              <a:buFont typeface="Arial" panose="020B0604020202020204" pitchFamily="34" charset="0"/>
              <a:buChar char="•"/>
            </a:pPr>
            <a:r>
              <a:rPr lang="fr-FR" sz="1400" i="1" dirty="0">
                <a:solidFill>
                  <a:schemeClr val="tx2">
                    <a:lumMod val="75000"/>
                  </a:schemeClr>
                </a:solidFill>
              </a:rPr>
              <a:t>&lt;T extends Comparable&lt;? super T&gt;&gt; void sort(List&lt;T&gt; </a:t>
            </a:r>
            <a:r>
              <a:rPr lang="fr-FR" sz="1400" i="1" dirty="0" err="1">
                <a:solidFill>
                  <a:schemeClr val="tx2">
                    <a:lumMod val="75000"/>
                  </a:schemeClr>
                </a:solidFill>
              </a:rPr>
              <a:t>list</a:t>
            </a:r>
            <a:r>
              <a:rPr lang="fr-FR" sz="1400" i="1" dirty="0">
                <a:solidFill>
                  <a:schemeClr val="tx2">
                    <a:lumMod val="75000"/>
                  </a:schemeClr>
                </a:solidFill>
              </a:rPr>
              <a:t>)</a:t>
            </a:r>
          </a:p>
          <a:p>
            <a:pPr marL="1200150" lvl="2" indent="-285750">
              <a:buFont typeface="Arial" panose="020B0604020202020204" pitchFamily="34" charset="0"/>
              <a:buChar char="•"/>
            </a:pPr>
            <a:endParaRPr lang="fr-FR" sz="1400" dirty="0">
              <a:solidFill>
                <a:schemeClr val="tx2">
                  <a:lumMod val="75000"/>
                </a:schemeClr>
              </a:solidFill>
            </a:endParaRPr>
          </a:p>
          <a:p>
            <a:pPr marL="1200150" lvl="2" indent="-285750">
              <a:buFont typeface="Arial" panose="020B0604020202020204" pitchFamily="34" charset="0"/>
              <a:buChar char="•"/>
            </a:pPr>
            <a:r>
              <a:rPr lang="fr-FR" sz="1400" i="1" dirty="0">
                <a:solidFill>
                  <a:schemeClr val="tx2">
                    <a:lumMod val="75000"/>
                  </a:schemeClr>
                </a:solidFill>
              </a:rPr>
              <a:t>&lt;T&gt; void sort(List&lt;T&gt; </a:t>
            </a:r>
            <a:r>
              <a:rPr lang="fr-FR" sz="1400" i="1" dirty="0" err="1">
                <a:solidFill>
                  <a:schemeClr val="tx2">
                    <a:lumMod val="75000"/>
                  </a:schemeClr>
                </a:solidFill>
              </a:rPr>
              <a:t>list</a:t>
            </a:r>
            <a:r>
              <a:rPr lang="fr-FR" sz="1400" i="1" dirty="0">
                <a:solidFill>
                  <a:schemeClr val="tx2">
                    <a:lumMod val="75000"/>
                  </a:schemeClr>
                </a:solidFill>
              </a:rPr>
              <a:t>, Comparator&lt;? super T&gt; c)</a:t>
            </a:r>
          </a:p>
          <a:p>
            <a:pPr marL="1200150" lvl="2" indent="-285750">
              <a:buFont typeface="Arial" panose="020B0604020202020204" pitchFamily="34" charset="0"/>
              <a:buChar char="•"/>
            </a:pPr>
            <a:endParaRPr lang="fr-FR" sz="1400" i="1" dirty="0">
              <a:solidFill>
                <a:schemeClr val="tx2">
                  <a:lumMod val="75000"/>
                </a:schemeClr>
              </a:solidFill>
            </a:endParaRPr>
          </a:p>
          <a:p>
            <a:r>
              <a:rPr lang="en-US" sz="1400" i="1" dirty="0">
                <a:solidFill>
                  <a:schemeClr val="tx2">
                    <a:lumMod val="75000"/>
                  </a:schemeClr>
                </a:solidFill>
              </a:rPr>
              <a:t> ■ Tip  </a:t>
            </a:r>
            <a:r>
              <a:rPr lang="en-US" sz="1400" dirty="0">
                <a:solidFill>
                  <a:schemeClr val="tx2">
                    <a:lumMod val="75000"/>
                  </a:schemeClr>
                </a:solidFill>
              </a:rPr>
              <a:t>Java 8 added a default method named </a:t>
            </a:r>
            <a:r>
              <a:rPr lang="en-US" sz="1400" i="1" dirty="0">
                <a:solidFill>
                  <a:schemeClr val="tx2">
                    <a:lumMod val="75000"/>
                  </a:schemeClr>
                </a:solidFill>
              </a:rPr>
              <a:t>sort(Comparator&lt;? super E&gt; c) </a:t>
            </a:r>
            <a:r>
              <a:rPr lang="en-US" sz="1400" dirty="0">
                <a:solidFill>
                  <a:schemeClr val="tx2">
                    <a:lumMod val="75000"/>
                  </a:schemeClr>
                </a:solidFill>
              </a:rPr>
              <a:t>in the </a:t>
            </a:r>
            <a:r>
              <a:rPr lang="en-US" sz="1400" i="1" dirty="0">
                <a:solidFill>
                  <a:schemeClr val="tx2">
                    <a:lumMod val="75000"/>
                  </a:schemeClr>
                </a:solidFill>
              </a:rPr>
              <a:t>List&lt;E&gt;</a:t>
            </a:r>
            <a:r>
              <a:rPr lang="en-US" sz="1400" dirty="0">
                <a:solidFill>
                  <a:schemeClr val="tx2">
                    <a:lumMod val="75000"/>
                  </a:schemeClr>
                </a:solidFill>
              </a:rPr>
              <a:t> interface. It allows     you to sort a </a:t>
            </a:r>
            <a:r>
              <a:rPr lang="en-US" sz="1400" i="1" dirty="0">
                <a:solidFill>
                  <a:schemeClr val="tx2">
                    <a:lumMod val="75000"/>
                  </a:schemeClr>
                </a:solidFill>
              </a:rPr>
              <a:t>List</a:t>
            </a:r>
            <a:r>
              <a:rPr lang="en-US" sz="1400" dirty="0">
                <a:solidFill>
                  <a:schemeClr val="tx2">
                    <a:lumMod val="75000"/>
                  </a:schemeClr>
                </a:solidFill>
              </a:rPr>
              <a:t> without using the </a:t>
            </a:r>
            <a:r>
              <a:rPr lang="en-US" sz="1400" i="1" dirty="0">
                <a:solidFill>
                  <a:schemeClr val="tx2">
                    <a:lumMod val="75000"/>
                  </a:schemeClr>
                </a:solidFill>
              </a:rPr>
              <a:t>Collections</a:t>
            </a:r>
            <a:r>
              <a:rPr lang="en-US" sz="1400" dirty="0">
                <a:solidFill>
                  <a:schemeClr val="tx2">
                    <a:lumMod val="75000"/>
                  </a:schemeClr>
                </a:solidFill>
              </a:rPr>
              <a:t> class.</a:t>
            </a:r>
          </a:p>
          <a:p>
            <a:endParaRPr lang="en-US" sz="1400" dirty="0">
              <a:solidFill>
                <a:schemeClr val="tx2">
                  <a:lumMod val="75000"/>
                </a:schemeClr>
              </a:solidFill>
            </a:endParaRPr>
          </a:p>
          <a:p>
            <a:r>
              <a:rPr lang="en-US" sz="1400" dirty="0">
                <a:solidFill>
                  <a:schemeClr val="tx2">
                    <a:lumMod val="75000"/>
                  </a:schemeClr>
                </a:solidFill>
              </a:rPr>
              <a:t> Sorting is guaranteed to give </a:t>
            </a:r>
            <a:r>
              <a:rPr lang="en-US" sz="1400" i="1" dirty="0">
                <a:solidFill>
                  <a:schemeClr val="tx2">
                    <a:lumMod val="75000"/>
                  </a:schemeClr>
                </a:solidFill>
              </a:rPr>
              <a:t>n*log(n) </a:t>
            </a:r>
            <a:r>
              <a:rPr lang="en-US" sz="1400" dirty="0">
                <a:solidFill>
                  <a:schemeClr val="tx2">
                    <a:lumMod val="75000"/>
                  </a:schemeClr>
                </a:solidFill>
              </a:rPr>
              <a:t>performance</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Sorting a List</a:t>
            </a:r>
          </a:p>
        </p:txBody>
      </p:sp>
    </p:spTree>
    <p:extLst>
      <p:ext uri="{BB962C8B-B14F-4D97-AF65-F5344CB8AC3E}">
        <p14:creationId xmlns:p14="http://schemas.microsoft.com/office/powerpoint/2010/main" val="3711126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Applying Algorithms to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33391" y="1209298"/>
            <a:ext cx="9010609" cy="3970318"/>
          </a:xfrm>
          <a:prstGeom prst="rect">
            <a:avLst/>
          </a:prstGeom>
          <a:noFill/>
        </p:spPr>
        <p:txBody>
          <a:bodyPr wrap="square" rtlCol="0">
            <a:spAutoFit/>
          </a:bodyPr>
          <a:lstStyle/>
          <a:p>
            <a:r>
              <a:rPr lang="en-US" sz="1400" dirty="0">
                <a:solidFill>
                  <a:schemeClr val="tx2">
                    <a:lumMod val="75000"/>
                  </a:schemeClr>
                </a:solidFill>
              </a:rPr>
              <a:t>You can use one of the following two static </a:t>
            </a:r>
            <a:r>
              <a:rPr lang="en-US" sz="1400" i="1" dirty="0">
                <a:solidFill>
                  <a:schemeClr val="tx2">
                    <a:lumMod val="75000"/>
                  </a:schemeClr>
                </a:solidFill>
              </a:rPr>
              <a:t>binarySearch() </a:t>
            </a:r>
            <a:r>
              <a:rPr lang="en-US" sz="1400" dirty="0">
                <a:solidFill>
                  <a:schemeClr val="tx2">
                    <a:lumMod val="75000"/>
                  </a:schemeClr>
                </a:solidFill>
              </a:rPr>
              <a:t>methods in the </a:t>
            </a:r>
            <a:r>
              <a:rPr lang="en-US" sz="1400" b="1" i="1" dirty="0">
                <a:solidFill>
                  <a:schemeClr val="tx2">
                    <a:lumMod val="75000"/>
                  </a:schemeClr>
                </a:solidFill>
              </a:rPr>
              <a:t>Collections</a:t>
            </a:r>
            <a:r>
              <a:rPr lang="en-US" sz="1400" dirty="0">
                <a:solidFill>
                  <a:schemeClr val="tx2">
                    <a:lumMod val="75000"/>
                  </a:schemeClr>
                </a:solidFill>
              </a:rPr>
              <a:t> class to search for a</a:t>
            </a:r>
          </a:p>
          <a:p>
            <a:r>
              <a:rPr lang="en-US" sz="1400" dirty="0">
                <a:solidFill>
                  <a:schemeClr val="tx2">
                    <a:lumMod val="75000"/>
                  </a:schemeClr>
                </a:solidFill>
              </a:rPr>
              <a:t>specified object in a List.</a:t>
            </a:r>
          </a:p>
          <a:p>
            <a:endParaRPr lang="en-US" sz="1400" dirty="0">
              <a:solidFill>
                <a:schemeClr val="tx2">
                  <a:lumMod val="75000"/>
                </a:schemeClr>
              </a:solidFill>
            </a:endParaRPr>
          </a:p>
          <a:p>
            <a:r>
              <a:rPr lang="en-US" sz="1400" dirty="0">
                <a:solidFill>
                  <a:schemeClr val="tx2">
                    <a:lumMod val="75000"/>
                  </a:schemeClr>
                </a:solidFill>
              </a:rPr>
              <a:t>		</a:t>
            </a:r>
            <a:r>
              <a:rPr lang="en-US" sz="1400" i="1" dirty="0">
                <a:solidFill>
                  <a:schemeClr val="tx2">
                    <a:lumMod val="75000"/>
                  </a:schemeClr>
                </a:solidFill>
              </a:rPr>
              <a:t>• &lt;T&gt; int binarySearch(List&lt;? extends Comparable&lt;? super T&gt;&gt; list, T key)</a:t>
            </a:r>
          </a:p>
          <a:p>
            <a:r>
              <a:rPr lang="en-US" sz="1400" i="1" dirty="0">
                <a:solidFill>
                  <a:schemeClr val="tx2">
                    <a:lumMod val="75000"/>
                  </a:schemeClr>
                </a:solidFill>
              </a:rPr>
              <a:t>		• &lt;T&gt; int binarySearch(List&lt;? extends T&gt; list, T key, Comparator&lt;? super T&gt; c)</a:t>
            </a:r>
          </a:p>
          <a:p>
            <a:endParaRPr lang="en-US" sz="1400" i="1" dirty="0">
              <a:solidFill>
                <a:schemeClr val="tx2">
                  <a:lumMod val="75000"/>
                </a:schemeClr>
              </a:solidFill>
            </a:endParaRPr>
          </a:p>
          <a:p>
            <a:r>
              <a:rPr lang="en-US" sz="1400" dirty="0">
                <a:solidFill>
                  <a:schemeClr val="tx2">
                    <a:lumMod val="75000"/>
                  </a:schemeClr>
                </a:solidFill>
              </a:rPr>
              <a:t>A </a:t>
            </a:r>
            <a:r>
              <a:rPr lang="en-US" sz="1400" i="1" dirty="0">
                <a:solidFill>
                  <a:schemeClr val="tx2">
                    <a:lumMod val="75000"/>
                  </a:schemeClr>
                </a:solidFill>
              </a:rPr>
              <a:t>List</a:t>
            </a:r>
            <a:r>
              <a:rPr lang="en-US" sz="1400" dirty="0">
                <a:solidFill>
                  <a:schemeClr val="tx2">
                    <a:lumMod val="75000"/>
                  </a:schemeClr>
                </a:solidFill>
              </a:rPr>
              <a:t> must be sorted in ascending order using the natural order or the </a:t>
            </a:r>
            <a:r>
              <a:rPr lang="en-US" sz="1400" i="1" dirty="0">
                <a:solidFill>
                  <a:schemeClr val="tx2">
                    <a:lumMod val="75000"/>
                  </a:schemeClr>
                </a:solidFill>
              </a:rPr>
              <a:t>Comparator</a:t>
            </a:r>
            <a:r>
              <a:rPr lang="en-US" sz="1400" dirty="0">
                <a:solidFill>
                  <a:schemeClr val="tx2">
                    <a:lumMod val="75000"/>
                  </a:schemeClr>
                </a:solidFill>
              </a:rPr>
              <a:t> before you use the</a:t>
            </a:r>
          </a:p>
          <a:p>
            <a:r>
              <a:rPr lang="en-US" sz="1400" i="1" dirty="0">
                <a:solidFill>
                  <a:schemeClr val="tx2">
                    <a:lumMod val="75000"/>
                  </a:schemeClr>
                </a:solidFill>
              </a:rPr>
              <a:t>binarySearch()</a:t>
            </a:r>
            <a:r>
              <a:rPr lang="en-US" sz="1400" dirty="0">
                <a:solidFill>
                  <a:schemeClr val="tx2">
                    <a:lumMod val="75000"/>
                  </a:schemeClr>
                </a:solidFill>
              </a:rPr>
              <a:t> method on the List. </a:t>
            </a:r>
          </a:p>
          <a:p>
            <a:endParaRPr lang="en-US" sz="1400" dirty="0">
              <a:solidFill>
                <a:schemeClr val="tx2">
                  <a:lumMod val="75000"/>
                </a:schemeClr>
              </a:solidFill>
            </a:endParaRPr>
          </a:p>
          <a:p>
            <a:r>
              <a:rPr lang="en-US" sz="1400" dirty="0">
                <a:solidFill>
                  <a:schemeClr val="tx2">
                    <a:lumMod val="75000"/>
                  </a:schemeClr>
                </a:solidFill>
              </a:rPr>
              <a:t>If the </a:t>
            </a:r>
            <a:r>
              <a:rPr lang="en-US" sz="1400" i="1" dirty="0">
                <a:solidFill>
                  <a:schemeClr val="tx2">
                    <a:lumMod val="75000"/>
                  </a:schemeClr>
                </a:solidFill>
              </a:rPr>
              <a:t>List</a:t>
            </a:r>
            <a:r>
              <a:rPr lang="en-US" sz="1400" dirty="0">
                <a:solidFill>
                  <a:schemeClr val="tx2">
                    <a:lumMod val="75000"/>
                  </a:schemeClr>
                </a:solidFill>
              </a:rPr>
              <a:t> is not sorted, the result of the </a:t>
            </a:r>
            <a:r>
              <a:rPr lang="en-US" sz="1400" i="1" dirty="0">
                <a:solidFill>
                  <a:schemeClr val="tx2">
                    <a:lumMod val="75000"/>
                  </a:schemeClr>
                </a:solidFill>
              </a:rPr>
              <a:t>binarySearch() </a:t>
            </a:r>
            <a:r>
              <a:rPr lang="en-US" sz="1400" dirty="0">
                <a:solidFill>
                  <a:schemeClr val="tx2">
                    <a:lumMod val="75000"/>
                  </a:schemeClr>
                </a:solidFill>
              </a:rPr>
              <a:t>method is not defined. </a:t>
            </a:r>
          </a:p>
          <a:p>
            <a:endParaRPr lang="en-US" sz="1400" dirty="0">
              <a:solidFill>
                <a:schemeClr val="tx2">
                  <a:lumMod val="75000"/>
                </a:schemeClr>
              </a:solidFill>
            </a:endParaRPr>
          </a:p>
          <a:p>
            <a:r>
              <a:rPr lang="en-US" sz="1400" dirty="0">
                <a:solidFill>
                  <a:schemeClr val="tx2">
                    <a:lumMod val="75000"/>
                  </a:schemeClr>
                </a:solidFill>
              </a:rPr>
              <a:t>If the object is found in the </a:t>
            </a:r>
            <a:r>
              <a:rPr lang="en-US" sz="1400" i="1" dirty="0">
                <a:solidFill>
                  <a:schemeClr val="tx2">
                    <a:lumMod val="75000"/>
                  </a:schemeClr>
                </a:solidFill>
              </a:rPr>
              <a:t>List</a:t>
            </a:r>
            <a:r>
              <a:rPr lang="en-US" sz="1400" dirty="0">
                <a:solidFill>
                  <a:schemeClr val="tx2">
                    <a:lumMod val="75000"/>
                  </a:schemeClr>
                </a:solidFill>
              </a:rPr>
              <a:t>, the method returns the index of the object in the </a:t>
            </a:r>
            <a:r>
              <a:rPr lang="en-US" sz="1400" i="1" dirty="0">
                <a:solidFill>
                  <a:schemeClr val="tx2">
                    <a:lumMod val="75000"/>
                  </a:schemeClr>
                </a:solidFill>
              </a:rPr>
              <a:t>List</a:t>
            </a:r>
            <a:r>
              <a:rPr lang="en-US" sz="1400" dirty="0">
                <a:solidFill>
                  <a:schemeClr val="tx2">
                    <a:lumMod val="75000"/>
                  </a:schemeClr>
                </a:solidFill>
              </a:rPr>
              <a:t>. </a:t>
            </a:r>
          </a:p>
          <a:p>
            <a:endParaRPr lang="en-US" sz="1400" dirty="0">
              <a:solidFill>
                <a:schemeClr val="tx2">
                  <a:lumMod val="75000"/>
                </a:schemeClr>
              </a:solidFill>
            </a:endParaRPr>
          </a:p>
          <a:p>
            <a:r>
              <a:rPr lang="en-US" sz="1400" dirty="0">
                <a:solidFill>
                  <a:schemeClr val="tx2">
                    <a:lumMod val="75000"/>
                  </a:schemeClr>
                </a:solidFill>
              </a:rPr>
              <a:t>Otherwise, it returns (-(insertion index)-1), where the insertion index is the index in the </a:t>
            </a:r>
            <a:r>
              <a:rPr lang="en-US" sz="1400" i="1" dirty="0">
                <a:solidFill>
                  <a:schemeClr val="tx2">
                    <a:lumMod val="75000"/>
                  </a:schemeClr>
                </a:solidFill>
              </a:rPr>
              <a:t>List</a:t>
            </a:r>
            <a:r>
              <a:rPr lang="en-US" sz="1400" dirty="0">
                <a:solidFill>
                  <a:schemeClr val="tx2">
                    <a:lumMod val="75000"/>
                  </a:schemeClr>
                </a:solidFill>
              </a:rPr>
              <a:t> where this object      would have been placed, if it were present. </a:t>
            </a:r>
          </a:p>
          <a:p>
            <a:endParaRPr lang="en-US" sz="1400" dirty="0">
              <a:solidFill>
                <a:schemeClr val="tx2">
                  <a:lumMod val="75000"/>
                </a:schemeClr>
              </a:solidFill>
            </a:endParaRPr>
          </a:p>
          <a:p>
            <a:r>
              <a:rPr lang="en-US" sz="1400" dirty="0">
                <a:solidFill>
                  <a:schemeClr val="tx2">
                    <a:lumMod val="75000"/>
                  </a:schemeClr>
                </a:solidFill>
              </a:rPr>
              <a:t>If the List supports random access, the search runs in log(n) time. If the List does not support random access,   the search runs in n*log(n) time. </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Searching a List</a:t>
            </a:r>
          </a:p>
        </p:txBody>
      </p:sp>
    </p:spTree>
    <p:extLst>
      <p:ext uri="{BB962C8B-B14F-4D97-AF65-F5344CB8AC3E}">
        <p14:creationId xmlns:p14="http://schemas.microsoft.com/office/powerpoint/2010/main" val="72353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latin typeface="Roboto" panose="02000000000000000000" pitchFamily="2" charset="0"/>
                <a:ea typeface="Roboto" panose="02000000000000000000" pitchFamily="2" charset="0"/>
              </a:rPr>
              <a:t>Interfaces that define the Collection </a:t>
            </a:r>
            <a:endParaRPr lang="ko-KR" altLang="en-US" dirty="0">
              <a:solidFill>
                <a:schemeClr val="tx2">
                  <a:lumMod val="75000"/>
                </a:schemeClr>
              </a:solidFill>
              <a:latin typeface="Roboto" panose="02000000000000000000" pitchFamily="2" charset="0"/>
            </a:endParaRPr>
          </a:p>
        </p:txBody>
      </p:sp>
      <p:pic>
        <p:nvPicPr>
          <p:cNvPr id="4" name="Picture 3">
            <a:extLst>
              <a:ext uri="{FF2B5EF4-FFF2-40B4-BE49-F238E27FC236}">
                <a16:creationId xmlns:a16="http://schemas.microsoft.com/office/drawing/2014/main" id="{82083BDC-0FA8-6AC0-BB9C-4BDA0864CD7C}"/>
              </a:ext>
            </a:extLst>
          </p:cNvPr>
          <p:cNvPicPr>
            <a:picLocks noChangeAspect="1"/>
          </p:cNvPicPr>
          <p:nvPr/>
        </p:nvPicPr>
        <p:blipFill>
          <a:blip r:embed="rId3"/>
          <a:stretch>
            <a:fillRect/>
          </a:stretch>
        </p:blipFill>
        <p:spPr>
          <a:xfrm>
            <a:off x="107504" y="902758"/>
            <a:ext cx="8965658" cy="3397184"/>
          </a:xfrm>
          <a:prstGeom prst="rect">
            <a:avLst/>
          </a:prstGeom>
        </p:spPr>
      </p:pic>
      <p:pic>
        <p:nvPicPr>
          <p:cNvPr id="6" name="Picture 5">
            <a:extLst>
              <a:ext uri="{FF2B5EF4-FFF2-40B4-BE49-F238E27FC236}">
                <a16:creationId xmlns:a16="http://schemas.microsoft.com/office/drawing/2014/main" id="{C53597DB-4874-5315-B7B4-163CEAB775C4}"/>
              </a:ext>
            </a:extLst>
          </p:cNvPr>
          <p:cNvPicPr>
            <a:picLocks noChangeAspect="1"/>
          </p:cNvPicPr>
          <p:nvPr/>
        </p:nvPicPr>
        <p:blipFill>
          <a:blip r:embed="rId4"/>
          <a:stretch>
            <a:fillRect/>
          </a:stretch>
        </p:blipFill>
        <p:spPr>
          <a:xfrm>
            <a:off x="611560" y="123478"/>
            <a:ext cx="286537" cy="365792"/>
          </a:xfrm>
          <a:prstGeom prst="rect">
            <a:avLst/>
          </a:prstGeom>
        </p:spPr>
      </p:pic>
    </p:spTree>
    <p:extLst>
      <p:ext uri="{BB962C8B-B14F-4D97-AF65-F5344CB8AC3E}">
        <p14:creationId xmlns:p14="http://schemas.microsoft.com/office/powerpoint/2010/main" val="3745791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03105"/>
            <a:ext cx="9144000"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148" y="3179169"/>
            <a:ext cx="9144000" cy="288032"/>
          </a:xfrm>
        </p:spPr>
        <p:txBody>
          <a:bodyPr/>
          <a:lstStyle/>
          <a:p>
            <a:pPr lvl="0"/>
            <a:r>
              <a:rPr lang="en-US" altLang="ko-KR" dirty="0"/>
              <a:t>Insert the title of your subtitle Here</a:t>
            </a:r>
          </a:p>
        </p:txBody>
      </p:sp>
      <p:grpSp>
        <p:nvGrpSpPr>
          <p:cNvPr id="4" name="Group 3"/>
          <p:cNvGrpSpPr/>
          <p:nvPr/>
        </p:nvGrpSpPr>
        <p:grpSpPr>
          <a:xfrm>
            <a:off x="4251603" y="1934410"/>
            <a:ext cx="649059" cy="649059"/>
            <a:chOff x="5696729" y="3628850"/>
            <a:chExt cx="1800000" cy="1800000"/>
          </a:xfrm>
          <a:solidFill>
            <a:schemeClr val="bg1"/>
          </a:solidFill>
        </p:grpSpPr>
        <p:sp>
          <p:nvSpPr>
            <p:cNvPr id="5" name="Rectangle 4"/>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6129788" y="3844850"/>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614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The Collection&lt;E&gt; Interface</a:t>
            </a:r>
            <a:endParaRPr lang="ko-KR" altLang="en-US" dirty="0">
              <a:solidFill>
                <a:schemeClr val="tx2">
                  <a:lumMod val="75000"/>
                </a:schemeClr>
              </a:solidFill>
            </a:endParaRPr>
          </a:p>
        </p:txBody>
      </p:sp>
      <p:pic>
        <p:nvPicPr>
          <p:cNvPr id="24" name="Picture 23">
            <a:extLst>
              <a:ext uri="{FF2B5EF4-FFF2-40B4-BE49-F238E27FC236}">
                <a16:creationId xmlns:a16="http://schemas.microsoft.com/office/drawing/2014/main" id="{83183A1A-D495-7214-66CE-9FC9443E012B}"/>
              </a:ext>
            </a:extLst>
          </p:cNvPr>
          <p:cNvPicPr>
            <a:picLocks noChangeAspect="1"/>
          </p:cNvPicPr>
          <p:nvPr/>
        </p:nvPicPr>
        <p:blipFill>
          <a:blip r:embed="rId3"/>
          <a:stretch>
            <a:fillRect/>
          </a:stretch>
        </p:blipFill>
        <p:spPr>
          <a:xfrm>
            <a:off x="1115616" y="51471"/>
            <a:ext cx="627534" cy="627534"/>
          </a:xfrm>
          <a:prstGeom prst="rect">
            <a:avLst/>
          </a:prstGeom>
        </p:spPr>
      </p:pic>
      <p:sp>
        <p:nvSpPr>
          <p:cNvPr id="25" name="TextBox 24">
            <a:extLst>
              <a:ext uri="{FF2B5EF4-FFF2-40B4-BE49-F238E27FC236}">
                <a16:creationId xmlns:a16="http://schemas.microsoft.com/office/drawing/2014/main" id="{0A60677F-7420-1462-7322-3DC2AA7075EE}"/>
              </a:ext>
            </a:extLst>
          </p:cNvPr>
          <p:cNvSpPr txBox="1"/>
          <p:nvPr/>
        </p:nvSpPr>
        <p:spPr>
          <a:xfrm>
            <a:off x="323528" y="887913"/>
            <a:ext cx="8712968" cy="1600438"/>
          </a:xfrm>
          <a:prstGeom prst="rect">
            <a:avLst/>
          </a:prstGeom>
          <a:noFill/>
        </p:spPr>
        <p:txBody>
          <a:bodyPr wrap="square" rtlCol="0">
            <a:spAutoFit/>
          </a:bodyPr>
          <a:lstStyle/>
          <a:p>
            <a:r>
              <a:rPr lang="en-US" sz="1400" dirty="0">
                <a:solidFill>
                  <a:schemeClr val="tx2">
                    <a:lumMod val="75000"/>
                  </a:schemeClr>
                </a:solidFill>
                <a:latin typeface="Roboto" panose="02000000000000000000" pitchFamily="2" charset="0"/>
                <a:ea typeface="Roboto" panose="02000000000000000000" pitchFamily="2" charset="0"/>
              </a:rPr>
              <a:t>Collections framework does not provide an implementation for the Collection interface. This is the most      generic type of collection. </a:t>
            </a:r>
          </a:p>
          <a:p>
            <a:endParaRPr lang="en-US" sz="1400" dirty="0">
              <a:solidFill>
                <a:schemeClr val="tx2">
                  <a:lumMod val="75000"/>
                </a:schemeClr>
              </a:solidFill>
              <a:latin typeface="Roboto" panose="02000000000000000000" pitchFamily="2" charset="0"/>
              <a:ea typeface="Roboto" panose="02000000000000000000" pitchFamily="2" charset="0"/>
            </a:endParaRPr>
          </a:p>
          <a:p>
            <a:r>
              <a:rPr lang="en-US" sz="1400" dirty="0">
                <a:solidFill>
                  <a:schemeClr val="tx2">
                    <a:lumMod val="75000"/>
                  </a:schemeClr>
                </a:solidFill>
                <a:latin typeface="Roboto" panose="02000000000000000000" pitchFamily="2" charset="0"/>
                <a:ea typeface="Roboto" panose="02000000000000000000" pitchFamily="2" charset="0"/>
              </a:rPr>
              <a:t>You can use it as an argument type in methods, where you do not care about the collection type of the          argument, provided it isn’t a map.</a:t>
            </a:r>
          </a:p>
          <a:p>
            <a:endParaRPr lang="en-US" sz="1400" dirty="0">
              <a:solidFill>
                <a:schemeClr val="tx2">
                  <a:lumMod val="75000"/>
                </a:schemeClr>
              </a:solidFill>
              <a:latin typeface="Roboto" panose="02000000000000000000" pitchFamily="2" charset="0"/>
              <a:ea typeface="Roboto" panose="02000000000000000000" pitchFamily="2" charset="0"/>
            </a:endParaRPr>
          </a:p>
          <a:p>
            <a:r>
              <a:rPr lang="en-US" sz="1400" dirty="0">
                <a:solidFill>
                  <a:schemeClr val="tx2">
                    <a:lumMod val="75000"/>
                  </a:schemeClr>
                </a:solidFill>
                <a:latin typeface="Roboto" panose="02000000000000000000" pitchFamily="2" charset="0"/>
                <a:ea typeface="Roboto" panose="02000000000000000000" pitchFamily="2" charset="0"/>
              </a:rPr>
              <a:t>It declares methods that are inherited by other types of collection interfaces.</a:t>
            </a:r>
            <a:endParaRPr lang="en-IN" sz="1400" dirty="0">
              <a:solidFill>
                <a:schemeClr val="tx2">
                  <a:lumMod val="75000"/>
                </a:schemeClr>
              </a:solidFill>
              <a:latin typeface="Roboto" panose="02000000000000000000" pitchFamily="2" charset="0"/>
              <a:ea typeface="Roboto" panose="02000000000000000000" pitchFamily="2" charset="0"/>
            </a:endParaRPr>
          </a:p>
        </p:txBody>
      </p:sp>
      <p:sp>
        <p:nvSpPr>
          <p:cNvPr id="26" name="TextBox 25">
            <a:extLst>
              <a:ext uri="{FF2B5EF4-FFF2-40B4-BE49-F238E27FC236}">
                <a16:creationId xmlns:a16="http://schemas.microsoft.com/office/drawing/2014/main" id="{7AF6DD9F-E487-19EC-64F7-0F3ADC3D27FE}"/>
              </a:ext>
            </a:extLst>
          </p:cNvPr>
          <p:cNvSpPr txBox="1"/>
          <p:nvPr/>
        </p:nvSpPr>
        <p:spPr>
          <a:xfrm>
            <a:off x="251520" y="2488351"/>
            <a:ext cx="2376264" cy="1384995"/>
          </a:xfrm>
          <a:prstGeom prst="rect">
            <a:avLst/>
          </a:prstGeom>
          <a:noFill/>
        </p:spPr>
        <p:txBody>
          <a:bodyPr wrap="square" rtlCol="0">
            <a:spAutoFit/>
          </a:bodyPr>
          <a:lstStyle/>
          <a:p>
            <a:r>
              <a:rPr lang="en-IN" sz="1200" dirty="0">
                <a:solidFill>
                  <a:schemeClr val="tx2">
                    <a:lumMod val="75000"/>
                  </a:schemeClr>
                </a:solidFill>
              </a:rPr>
              <a:t>Basic operations</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int size()</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boolean </a:t>
            </a:r>
            <a:r>
              <a:rPr lang="en-IN" sz="1200" dirty="0" err="1">
                <a:solidFill>
                  <a:schemeClr val="tx2">
                    <a:lumMod val="75000"/>
                  </a:schemeClr>
                </a:solidFill>
                <a:latin typeface="Roboto Light" panose="02000000000000000000" pitchFamily="2" charset="0"/>
                <a:ea typeface="Roboto Light" panose="02000000000000000000" pitchFamily="2" charset="0"/>
              </a:rPr>
              <a:t>isEmpty</a:t>
            </a:r>
            <a:r>
              <a:rPr lang="en-IN" sz="1200" dirty="0">
                <a:solidFill>
                  <a:schemeClr val="tx2">
                    <a:lumMod val="75000"/>
                  </a:schemeClr>
                </a:solidFill>
                <a:latin typeface="Roboto Light" panose="02000000000000000000" pitchFamily="2" charset="0"/>
                <a:ea typeface="Roboto Light" panose="02000000000000000000" pitchFamily="2" charset="0"/>
              </a:rPr>
              <a:t>()</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boolean contains(Object o)</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boolean add(E o)</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boolean remove(Object o)</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Iterator&lt;E&gt; iterator()</a:t>
            </a:r>
          </a:p>
        </p:txBody>
      </p:sp>
      <p:sp>
        <p:nvSpPr>
          <p:cNvPr id="28" name="TextBox 27">
            <a:extLst>
              <a:ext uri="{FF2B5EF4-FFF2-40B4-BE49-F238E27FC236}">
                <a16:creationId xmlns:a16="http://schemas.microsoft.com/office/drawing/2014/main" id="{9EA42C45-1DC0-DB32-4357-30F53AE9BC20}"/>
              </a:ext>
            </a:extLst>
          </p:cNvPr>
          <p:cNvSpPr txBox="1"/>
          <p:nvPr/>
        </p:nvSpPr>
        <p:spPr>
          <a:xfrm>
            <a:off x="2627784" y="2488351"/>
            <a:ext cx="3240360" cy="1200329"/>
          </a:xfrm>
          <a:prstGeom prst="rect">
            <a:avLst/>
          </a:prstGeom>
          <a:noFill/>
        </p:spPr>
        <p:txBody>
          <a:bodyPr wrap="square" rtlCol="0">
            <a:spAutoFit/>
          </a:bodyPr>
          <a:lstStyle/>
          <a:p>
            <a:r>
              <a:rPr lang="en-IN" sz="1200" dirty="0">
                <a:solidFill>
                  <a:schemeClr val="tx2">
                    <a:lumMod val="75000"/>
                  </a:schemeClr>
                </a:solidFill>
              </a:rPr>
              <a:t>Bulk operations</a:t>
            </a:r>
          </a:p>
          <a:p>
            <a:pPr marL="171450" indent="-171450">
              <a:buFont typeface="Arial" panose="020B0604020202020204" pitchFamily="34" charset="0"/>
              <a:buChar char="•"/>
            </a:pPr>
            <a:r>
              <a:rPr lang="en-US" sz="1200" dirty="0">
                <a:solidFill>
                  <a:schemeClr val="tx2">
                    <a:lumMod val="75000"/>
                  </a:schemeClr>
                </a:solidFill>
                <a:latin typeface="Roboto Light" panose="02000000000000000000" pitchFamily="2" charset="0"/>
                <a:ea typeface="Roboto Light" panose="02000000000000000000" pitchFamily="2" charset="0"/>
              </a:rPr>
              <a:t>boolean addAll(Collection&lt;? extends E&gt; c)</a:t>
            </a:r>
            <a:r>
              <a:rPr lang="en-IN" sz="1200" dirty="0">
                <a:solidFill>
                  <a:schemeClr val="tx2">
                    <a:lumMod val="75000"/>
                  </a:schemeClr>
                </a:solidFill>
                <a:latin typeface="Roboto Light" panose="02000000000000000000" pitchFamily="2" charset="0"/>
                <a:ea typeface="Roboto Light" panose="02000000000000000000" pitchFamily="2" charset="0"/>
              </a:rPr>
              <a:t> void clear()</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boolean </a:t>
            </a:r>
            <a:r>
              <a:rPr lang="en-IN" sz="1200" dirty="0" err="1">
                <a:solidFill>
                  <a:schemeClr val="tx2">
                    <a:lumMod val="75000"/>
                  </a:schemeClr>
                </a:solidFill>
                <a:latin typeface="Roboto Light" panose="02000000000000000000" pitchFamily="2" charset="0"/>
                <a:ea typeface="Roboto Light" panose="02000000000000000000" pitchFamily="2" charset="0"/>
              </a:rPr>
              <a:t>containsAll</a:t>
            </a:r>
            <a:r>
              <a:rPr lang="en-IN" sz="1200" dirty="0">
                <a:solidFill>
                  <a:schemeClr val="tx2">
                    <a:lumMod val="75000"/>
                  </a:schemeClr>
                </a:solidFill>
                <a:latin typeface="Roboto Light" panose="02000000000000000000" pitchFamily="2" charset="0"/>
                <a:ea typeface="Roboto Light" panose="02000000000000000000" pitchFamily="2" charset="0"/>
              </a:rPr>
              <a:t>(Collection&lt;?&gt; c)</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boolean </a:t>
            </a:r>
            <a:r>
              <a:rPr lang="en-IN" sz="1200" dirty="0" err="1">
                <a:solidFill>
                  <a:schemeClr val="tx2">
                    <a:lumMod val="75000"/>
                  </a:schemeClr>
                </a:solidFill>
                <a:latin typeface="Roboto Light" panose="02000000000000000000" pitchFamily="2" charset="0"/>
                <a:ea typeface="Roboto Light" panose="02000000000000000000" pitchFamily="2" charset="0"/>
              </a:rPr>
              <a:t>removeAll</a:t>
            </a:r>
            <a:r>
              <a:rPr lang="en-IN" sz="1200" dirty="0">
                <a:solidFill>
                  <a:schemeClr val="tx2">
                    <a:lumMod val="75000"/>
                  </a:schemeClr>
                </a:solidFill>
                <a:latin typeface="Roboto Light" panose="02000000000000000000" pitchFamily="2" charset="0"/>
                <a:ea typeface="Roboto Light" panose="02000000000000000000" pitchFamily="2" charset="0"/>
              </a:rPr>
              <a:t>(Collection&lt;?&gt; c)	</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boolean </a:t>
            </a:r>
            <a:r>
              <a:rPr lang="en-IN" sz="1200" dirty="0" err="1">
                <a:solidFill>
                  <a:schemeClr val="tx2">
                    <a:lumMod val="75000"/>
                  </a:schemeClr>
                </a:solidFill>
                <a:latin typeface="Roboto Light" panose="02000000000000000000" pitchFamily="2" charset="0"/>
                <a:ea typeface="Roboto Light" panose="02000000000000000000" pitchFamily="2" charset="0"/>
              </a:rPr>
              <a:t>retainAll</a:t>
            </a:r>
            <a:r>
              <a:rPr lang="en-IN" sz="1200" dirty="0">
                <a:solidFill>
                  <a:schemeClr val="tx2">
                    <a:lumMod val="75000"/>
                  </a:schemeClr>
                </a:solidFill>
                <a:latin typeface="Roboto Light" panose="02000000000000000000" pitchFamily="2" charset="0"/>
                <a:ea typeface="Roboto Light" panose="02000000000000000000" pitchFamily="2" charset="0"/>
              </a:rPr>
              <a:t>(Collection&lt;?&gt; c))</a:t>
            </a:r>
          </a:p>
        </p:txBody>
      </p:sp>
      <p:sp>
        <p:nvSpPr>
          <p:cNvPr id="3" name="TextBox 2">
            <a:extLst>
              <a:ext uri="{FF2B5EF4-FFF2-40B4-BE49-F238E27FC236}">
                <a16:creationId xmlns:a16="http://schemas.microsoft.com/office/drawing/2014/main" id="{5C1F3A47-EDC2-7995-F757-8DE828E4AFC3}"/>
              </a:ext>
            </a:extLst>
          </p:cNvPr>
          <p:cNvSpPr txBox="1"/>
          <p:nvPr/>
        </p:nvSpPr>
        <p:spPr>
          <a:xfrm>
            <a:off x="5855783" y="2488351"/>
            <a:ext cx="2808312" cy="646331"/>
          </a:xfrm>
          <a:prstGeom prst="rect">
            <a:avLst/>
          </a:prstGeom>
          <a:noFill/>
        </p:spPr>
        <p:txBody>
          <a:bodyPr wrap="square" rtlCol="0">
            <a:spAutoFit/>
          </a:bodyPr>
          <a:lstStyle/>
          <a:p>
            <a:r>
              <a:rPr lang="en-IN" sz="1200" dirty="0">
                <a:solidFill>
                  <a:schemeClr val="tx2">
                    <a:lumMod val="75000"/>
                  </a:schemeClr>
                </a:solidFill>
              </a:rPr>
              <a:t>Aggregate operations</a:t>
            </a:r>
          </a:p>
          <a:p>
            <a:pPr marL="171450" indent="-171450">
              <a:buFont typeface="Arial" panose="020B0604020202020204" pitchFamily="34" charset="0"/>
              <a:buChar char="•"/>
            </a:pPr>
            <a:r>
              <a:rPr lang="en-US" sz="1200" dirty="0">
                <a:solidFill>
                  <a:schemeClr val="tx2">
                    <a:lumMod val="75000"/>
                  </a:schemeClr>
                </a:solidFill>
                <a:latin typeface="Roboto Light" panose="02000000000000000000" pitchFamily="2" charset="0"/>
                <a:ea typeface="Roboto Light" panose="02000000000000000000" pitchFamily="2" charset="0"/>
              </a:rPr>
              <a:t>default Stream&lt;E&gt; stream()</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default Stream&lt;E&gt; </a:t>
            </a:r>
            <a:r>
              <a:rPr lang="en-IN" sz="1200" dirty="0" err="1">
                <a:solidFill>
                  <a:schemeClr val="tx2">
                    <a:lumMod val="75000"/>
                  </a:schemeClr>
                </a:solidFill>
                <a:latin typeface="Roboto Light" panose="02000000000000000000" pitchFamily="2" charset="0"/>
                <a:ea typeface="Roboto Light" panose="02000000000000000000" pitchFamily="2" charset="0"/>
              </a:rPr>
              <a:t>parallelStream</a:t>
            </a:r>
            <a:r>
              <a:rPr lang="en-IN" sz="1200" dirty="0">
                <a:solidFill>
                  <a:schemeClr val="tx2">
                    <a:lumMod val="75000"/>
                  </a:schemeClr>
                </a:solidFill>
                <a:latin typeface="Roboto Light" panose="02000000000000000000" pitchFamily="2" charset="0"/>
                <a:ea typeface="Roboto Light" panose="02000000000000000000" pitchFamily="2" charset="0"/>
              </a:rPr>
              <a:t>()</a:t>
            </a:r>
          </a:p>
        </p:txBody>
      </p:sp>
      <p:sp>
        <p:nvSpPr>
          <p:cNvPr id="4" name="TextBox 3">
            <a:extLst>
              <a:ext uri="{FF2B5EF4-FFF2-40B4-BE49-F238E27FC236}">
                <a16:creationId xmlns:a16="http://schemas.microsoft.com/office/drawing/2014/main" id="{5E62F769-3CB5-25E6-1ED3-520CC656370E}"/>
              </a:ext>
            </a:extLst>
          </p:cNvPr>
          <p:cNvSpPr txBox="1"/>
          <p:nvPr/>
        </p:nvSpPr>
        <p:spPr>
          <a:xfrm>
            <a:off x="251520" y="4011909"/>
            <a:ext cx="2808312" cy="646331"/>
          </a:xfrm>
          <a:prstGeom prst="rect">
            <a:avLst/>
          </a:prstGeom>
          <a:noFill/>
        </p:spPr>
        <p:txBody>
          <a:bodyPr wrap="square" rtlCol="0">
            <a:spAutoFit/>
          </a:bodyPr>
          <a:lstStyle/>
          <a:p>
            <a:r>
              <a:rPr lang="en-IN" sz="1200" dirty="0">
                <a:solidFill>
                  <a:schemeClr val="tx2">
                    <a:lumMod val="75000"/>
                  </a:schemeClr>
                </a:solidFill>
              </a:rPr>
              <a:t>Array operations</a:t>
            </a:r>
          </a:p>
          <a:p>
            <a:pPr marL="171450" indent="-171450">
              <a:buFont typeface="Arial" panose="020B0604020202020204" pitchFamily="34" charset="0"/>
              <a:buChar char="•"/>
            </a:pPr>
            <a:r>
              <a:rPr lang="en-US" sz="1200" dirty="0">
                <a:solidFill>
                  <a:schemeClr val="tx2">
                    <a:lumMod val="75000"/>
                  </a:schemeClr>
                </a:solidFill>
                <a:latin typeface="Roboto Light" panose="02000000000000000000" pitchFamily="2" charset="0"/>
                <a:ea typeface="Roboto Light" panose="02000000000000000000" pitchFamily="2" charset="0"/>
              </a:rPr>
              <a:t>Object[] </a:t>
            </a:r>
            <a:r>
              <a:rPr lang="en-US" sz="1200" dirty="0" err="1">
                <a:solidFill>
                  <a:schemeClr val="tx2">
                    <a:lumMod val="75000"/>
                  </a:schemeClr>
                </a:solidFill>
                <a:latin typeface="Roboto Light" panose="02000000000000000000" pitchFamily="2" charset="0"/>
                <a:ea typeface="Roboto Light" panose="02000000000000000000" pitchFamily="2" charset="0"/>
              </a:rPr>
              <a:t>toArray</a:t>
            </a:r>
            <a:r>
              <a:rPr lang="en-US" sz="1200" dirty="0">
                <a:solidFill>
                  <a:schemeClr val="tx2">
                    <a:lumMod val="75000"/>
                  </a:schemeClr>
                </a:solidFill>
                <a:latin typeface="Roboto Light" panose="02000000000000000000" pitchFamily="2" charset="0"/>
                <a:ea typeface="Roboto Light" panose="02000000000000000000" pitchFamily="2" charset="0"/>
              </a:rPr>
              <a:t>()</a:t>
            </a:r>
          </a:p>
          <a:p>
            <a:pPr marL="171450" indent="-171450">
              <a:buFont typeface="Arial" panose="020B0604020202020204" pitchFamily="34" charset="0"/>
              <a:buChar char="•"/>
            </a:pPr>
            <a:r>
              <a:rPr lang="fr-FR" sz="1200" dirty="0">
                <a:solidFill>
                  <a:schemeClr val="tx2">
                    <a:lumMod val="75000"/>
                  </a:schemeClr>
                </a:solidFill>
                <a:latin typeface="Roboto Light" panose="02000000000000000000" pitchFamily="2" charset="0"/>
                <a:ea typeface="Roboto Light" panose="02000000000000000000" pitchFamily="2" charset="0"/>
              </a:rPr>
              <a:t>&lt;T&gt; T[] </a:t>
            </a:r>
            <a:r>
              <a:rPr lang="fr-FR" sz="1200" dirty="0" err="1">
                <a:solidFill>
                  <a:schemeClr val="tx2">
                    <a:lumMod val="75000"/>
                  </a:schemeClr>
                </a:solidFill>
                <a:latin typeface="Roboto Light" panose="02000000000000000000" pitchFamily="2" charset="0"/>
                <a:ea typeface="Roboto Light" panose="02000000000000000000" pitchFamily="2" charset="0"/>
              </a:rPr>
              <a:t>toArray</a:t>
            </a:r>
            <a:r>
              <a:rPr lang="fr-FR" sz="1200" dirty="0">
                <a:solidFill>
                  <a:schemeClr val="tx2">
                    <a:lumMod val="75000"/>
                  </a:schemeClr>
                </a:solidFill>
                <a:latin typeface="Roboto Light" panose="02000000000000000000" pitchFamily="2" charset="0"/>
                <a:ea typeface="Roboto Light" panose="02000000000000000000" pitchFamily="2" charset="0"/>
              </a:rPr>
              <a:t>(T[] a)</a:t>
            </a:r>
            <a:endParaRPr lang="en-IN" sz="1200" dirty="0">
              <a:solidFill>
                <a:schemeClr val="tx2">
                  <a:lumMod val="75000"/>
                </a:schemeClr>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21BFC53E-0DD0-11F0-0506-1E3B74DA1EB4}"/>
              </a:ext>
            </a:extLst>
          </p:cNvPr>
          <p:cNvSpPr txBox="1"/>
          <p:nvPr/>
        </p:nvSpPr>
        <p:spPr>
          <a:xfrm>
            <a:off x="2627784" y="4011909"/>
            <a:ext cx="2808312" cy="646331"/>
          </a:xfrm>
          <a:prstGeom prst="rect">
            <a:avLst/>
          </a:prstGeom>
          <a:noFill/>
        </p:spPr>
        <p:txBody>
          <a:bodyPr wrap="square" rtlCol="0">
            <a:spAutoFit/>
          </a:bodyPr>
          <a:lstStyle/>
          <a:p>
            <a:r>
              <a:rPr lang="en-IN" sz="1200" dirty="0">
                <a:solidFill>
                  <a:schemeClr val="tx2">
                    <a:lumMod val="75000"/>
                  </a:schemeClr>
                </a:solidFill>
              </a:rPr>
              <a:t>Comparison operations</a:t>
            </a:r>
          </a:p>
          <a:p>
            <a:pPr marL="171450" indent="-171450">
              <a:buFont typeface="Arial" panose="020B0604020202020204" pitchFamily="34" charset="0"/>
              <a:buChar char="•"/>
            </a:pPr>
            <a:r>
              <a:rPr lang="en-US" sz="1200" dirty="0">
                <a:solidFill>
                  <a:schemeClr val="tx2">
                    <a:lumMod val="75000"/>
                  </a:schemeClr>
                </a:solidFill>
                <a:latin typeface="Roboto Light" panose="02000000000000000000" pitchFamily="2" charset="0"/>
                <a:ea typeface="Roboto Light" panose="02000000000000000000" pitchFamily="2" charset="0"/>
              </a:rPr>
              <a:t>boolean equals(Object o)</a:t>
            </a:r>
          </a:p>
          <a:p>
            <a:pPr marL="171450" indent="-171450">
              <a:buFont typeface="Arial" panose="020B0604020202020204" pitchFamily="34" charset="0"/>
              <a:buChar char="•"/>
            </a:pPr>
            <a:r>
              <a:rPr lang="en-IN" sz="1200" dirty="0">
                <a:solidFill>
                  <a:schemeClr val="tx2">
                    <a:lumMod val="75000"/>
                  </a:schemeClr>
                </a:solidFill>
                <a:latin typeface="Roboto Light" panose="02000000000000000000" pitchFamily="2" charset="0"/>
                <a:ea typeface="Roboto Light" panose="02000000000000000000" pitchFamily="2" charset="0"/>
              </a:rPr>
              <a:t>int </a:t>
            </a:r>
            <a:r>
              <a:rPr lang="en-IN" sz="1200" dirty="0" err="1">
                <a:solidFill>
                  <a:schemeClr val="tx2">
                    <a:lumMod val="75000"/>
                  </a:schemeClr>
                </a:solidFill>
                <a:latin typeface="Roboto Light" panose="02000000000000000000" pitchFamily="2" charset="0"/>
                <a:ea typeface="Roboto Light" panose="02000000000000000000" pitchFamily="2" charset="0"/>
              </a:rPr>
              <a:t>hashCode</a:t>
            </a:r>
            <a:r>
              <a:rPr lang="en-IN" sz="1200" dirty="0">
                <a:solidFill>
                  <a:schemeClr val="tx2">
                    <a:lumMod val="75000"/>
                  </a:schemeClr>
                </a:solidFill>
                <a:latin typeface="Roboto Light" panose="02000000000000000000" pitchFamily="2" charset="0"/>
                <a:ea typeface="Roboto Light" panose="02000000000000000000" pitchFamily="2" charset="0"/>
              </a:rPr>
              <a:t>()</a:t>
            </a:r>
          </a:p>
        </p:txBody>
      </p:sp>
    </p:spTree>
    <p:extLst>
      <p:ext uri="{BB962C8B-B14F-4D97-AF65-F5344CB8AC3E}">
        <p14:creationId xmlns:p14="http://schemas.microsoft.com/office/powerpoint/2010/main" val="195924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Traversing Elements in Collections</a:t>
            </a:r>
            <a:endParaRPr lang="ko-KR" altLang="en-US" dirty="0">
              <a:solidFill>
                <a:schemeClr val="tx2">
                  <a:lumMod val="75000"/>
                </a:schemeClr>
              </a:solidFill>
            </a:endParaRPr>
          </a:p>
        </p:txBody>
      </p:sp>
      <p:sp>
        <p:nvSpPr>
          <p:cNvPr id="12" name="TextBox 11">
            <a:extLst>
              <a:ext uri="{FF2B5EF4-FFF2-40B4-BE49-F238E27FC236}">
                <a16:creationId xmlns:a16="http://schemas.microsoft.com/office/drawing/2014/main" id="{CA3DB67F-7F4B-A99B-5B14-A62489AA78C8}"/>
              </a:ext>
            </a:extLst>
          </p:cNvPr>
          <p:cNvSpPr txBox="1"/>
          <p:nvPr/>
        </p:nvSpPr>
        <p:spPr>
          <a:xfrm>
            <a:off x="35496" y="1027032"/>
            <a:ext cx="9108504" cy="1169551"/>
          </a:xfrm>
          <a:prstGeom prst="rect">
            <a:avLst/>
          </a:prstGeom>
          <a:noFill/>
        </p:spPr>
        <p:txBody>
          <a:bodyPr wrap="square" rtlCol="0">
            <a:spAutoFit/>
          </a:bodyPr>
          <a:lstStyle/>
          <a:p>
            <a:r>
              <a:rPr lang="en-US" sz="1400" dirty="0">
                <a:solidFill>
                  <a:schemeClr val="tx2">
                    <a:lumMod val="75000"/>
                  </a:schemeClr>
                </a:solidFill>
              </a:rPr>
              <a:t> Different types of collections store their elements differently. </a:t>
            </a:r>
          </a:p>
          <a:p>
            <a:endParaRPr lang="en-US" sz="1400" dirty="0">
              <a:solidFill>
                <a:schemeClr val="tx2">
                  <a:lumMod val="75000"/>
                </a:schemeClr>
              </a:solidFill>
            </a:endParaRPr>
          </a:p>
          <a:p>
            <a:r>
              <a:rPr lang="en-US" sz="1400" dirty="0">
                <a:solidFill>
                  <a:schemeClr val="tx2">
                    <a:lumMod val="75000"/>
                  </a:schemeClr>
                </a:solidFill>
              </a:rPr>
              <a:t>Some collections impose ordering on their elements and some do not. </a:t>
            </a:r>
          </a:p>
          <a:p>
            <a:endParaRPr lang="en-US" sz="1400" dirty="0">
              <a:solidFill>
                <a:schemeClr val="tx2">
                  <a:lumMod val="75000"/>
                </a:schemeClr>
              </a:solidFill>
            </a:endParaRPr>
          </a:p>
          <a:p>
            <a:r>
              <a:rPr lang="en-US" sz="1400" dirty="0">
                <a:solidFill>
                  <a:schemeClr val="tx2">
                    <a:lumMod val="75000"/>
                  </a:schemeClr>
                </a:solidFill>
              </a:rPr>
              <a:t>The Collections framework provides the following ways to traverse a collection:</a:t>
            </a:r>
            <a:endParaRPr lang="en-IN" sz="1400" dirty="0">
              <a:solidFill>
                <a:schemeClr val="tx2">
                  <a:lumMod val="75000"/>
                </a:schemeClr>
              </a:solidFill>
            </a:endParaRPr>
          </a:p>
        </p:txBody>
      </p:sp>
      <p:sp>
        <p:nvSpPr>
          <p:cNvPr id="21" name="TextBox 20">
            <a:extLst>
              <a:ext uri="{FF2B5EF4-FFF2-40B4-BE49-F238E27FC236}">
                <a16:creationId xmlns:a16="http://schemas.microsoft.com/office/drawing/2014/main" id="{B4DEB40A-76F2-8BF5-B91D-2FEF509855CB}"/>
              </a:ext>
            </a:extLst>
          </p:cNvPr>
          <p:cNvSpPr txBox="1"/>
          <p:nvPr/>
        </p:nvSpPr>
        <p:spPr>
          <a:xfrm>
            <a:off x="539552" y="2569587"/>
            <a:ext cx="5472608"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75000"/>
                  </a:schemeClr>
                </a:solidFill>
              </a:rPr>
              <a:t>Using an Iterator</a:t>
            </a:r>
          </a:p>
          <a:p>
            <a:pPr marL="285750" indent="-285750">
              <a:buFont typeface="Arial" panose="020B0604020202020204" pitchFamily="34" charset="0"/>
              <a:buChar char="•"/>
            </a:pPr>
            <a:endParaRPr lang="en-US" sz="1400" dirty="0">
              <a:solidFill>
                <a:schemeClr val="tx2">
                  <a:lumMod val="75000"/>
                </a:schemeClr>
              </a:solidFill>
            </a:endParaRPr>
          </a:p>
          <a:p>
            <a:pPr marL="285750" indent="-285750">
              <a:buFont typeface="Arial" panose="020B0604020202020204" pitchFamily="34" charset="0"/>
              <a:buChar char="•"/>
            </a:pPr>
            <a:r>
              <a:rPr lang="en-US" sz="1400" dirty="0">
                <a:solidFill>
                  <a:schemeClr val="tx2">
                    <a:lumMod val="75000"/>
                  </a:schemeClr>
                </a:solidFill>
              </a:rPr>
              <a:t>Using a for-each loop</a:t>
            </a:r>
          </a:p>
          <a:p>
            <a:pPr marL="285750" indent="-285750">
              <a:buFont typeface="Arial" panose="020B0604020202020204" pitchFamily="34" charset="0"/>
              <a:buChar char="•"/>
            </a:pPr>
            <a:endParaRPr lang="en-US" sz="1400" dirty="0">
              <a:solidFill>
                <a:schemeClr val="tx2">
                  <a:lumMod val="75000"/>
                </a:schemeClr>
              </a:solidFill>
            </a:endParaRPr>
          </a:p>
          <a:p>
            <a:pPr marL="285750" indent="-285750">
              <a:buFont typeface="Arial" panose="020B0604020202020204" pitchFamily="34" charset="0"/>
              <a:buChar char="•"/>
            </a:pPr>
            <a:r>
              <a:rPr lang="en-US" sz="1400" dirty="0">
                <a:solidFill>
                  <a:schemeClr val="tx2">
                    <a:lumMod val="75000"/>
                  </a:schemeClr>
                </a:solidFill>
              </a:rPr>
              <a:t>Using the forEach() method</a:t>
            </a:r>
            <a:endParaRPr lang="en-IN" sz="1400" dirty="0">
              <a:solidFill>
                <a:schemeClr val="tx2">
                  <a:lumMod val="75000"/>
                </a:schemeClr>
              </a:solidFill>
            </a:endParaRPr>
          </a:p>
        </p:txBody>
      </p:sp>
    </p:spTree>
    <p:extLst>
      <p:ext uri="{BB962C8B-B14F-4D97-AF65-F5344CB8AC3E}">
        <p14:creationId xmlns:p14="http://schemas.microsoft.com/office/powerpoint/2010/main" val="20984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Traversing Elements in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79512" y="1406692"/>
            <a:ext cx="7200800" cy="1169551"/>
          </a:xfrm>
          <a:prstGeom prst="rect">
            <a:avLst/>
          </a:prstGeom>
          <a:noFill/>
        </p:spPr>
        <p:txBody>
          <a:bodyPr wrap="square" rtlCol="0">
            <a:spAutoFit/>
          </a:bodyPr>
          <a:lstStyle/>
          <a:p>
            <a:r>
              <a:rPr lang="en-US" sz="1400" dirty="0">
                <a:solidFill>
                  <a:schemeClr val="tx2">
                    <a:lumMod val="75000"/>
                  </a:schemeClr>
                </a:solidFill>
              </a:rPr>
              <a:t>The Iterator&lt;E&gt; interface contains the following methods:</a:t>
            </a:r>
          </a:p>
          <a:p>
            <a:pPr marL="285750" indent="-285750">
              <a:buFont typeface="Arial" panose="020B0604020202020204" pitchFamily="34" charset="0"/>
              <a:buChar char="•"/>
            </a:pPr>
            <a:r>
              <a:rPr lang="en-US" sz="1400" dirty="0">
                <a:solidFill>
                  <a:schemeClr val="tx2">
                    <a:lumMod val="75000"/>
                  </a:schemeClr>
                </a:solidFill>
              </a:rPr>
              <a:t>boolean </a:t>
            </a:r>
            <a:r>
              <a:rPr lang="en-US" sz="1400" dirty="0" err="1">
                <a:solidFill>
                  <a:schemeClr val="tx2">
                    <a:lumMod val="75000"/>
                  </a:schemeClr>
                </a:solidFill>
              </a:rPr>
              <a:t>hasNext</a:t>
            </a:r>
            <a:r>
              <a:rPr lang="en-US" sz="1400" dirty="0">
                <a:solidFill>
                  <a:schemeClr val="tx2">
                    <a:lumMod val="75000"/>
                  </a:schemeClr>
                </a:solidFill>
              </a:rPr>
              <a:t>()</a:t>
            </a:r>
          </a:p>
          <a:p>
            <a:pPr marL="285750" indent="-285750">
              <a:buFont typeface="Arial" panose="020B0604020202020204" pitchFamily="34" charset="0"/>
              <a:buChar char="•"/>
            </a:pPr>
            <a:r>
              <a:rPr lang="en-US" sz="1400" dirty="0">
                <a:solidFill>
                  <a:schemeClr val="tx2">
                    <a:lumMod val="75000"/>
                  </a:schemeClr>
                </a:solidFill>
              </a:rPr>
              <a:t>E next()</a:t>
            </a:r>
          </a:p>
          <a:p>
            <a:pPr marL="285750" indent="-285750">
              <a:buFont typeface="Arial" panose="020B0604020202020204" pitchFamily="34" charset="0"/>
              <a:buChar char="•"/>
            </a:pPr>
            <a:r>
              <a:rPr lang="en-US" sz="1400" dirty="0">
                <a:solidFill>
                  <a:schemeClr val="tx2">
                    <a:lumMod val="75000"/>
                  </a:schemeClr>
                </a:solidFill>
              </a:rPr>
              <a:t>default void remove()</a:t>
            </a:r>
          </a:p>
          <a:p>
            <a:pPr marL="285750" indent="-285750">
              <a:buFont typeface="Arial" panose="020B0604020202020204" pitchFamily="34" charset="0"/>
              <a:buChar char="•"/>
            </a:pPr>
            <a:r>
              <a:rPr lang="en-US" sz="1400" dirty="0">
                <a:solidFill>
                  <a:schemeClr val="tx2">
                    <a:lumMod val="75000"/>
                  </a:schemeClr>
                </a:solidFill>
              </a:rPr>
              <a:t>default void </a:t>
            </a:r>
            <a:r>
              <a:rPr lang="en-US" sz="1400" dirty="0" err="1">
                <a:solidFill>
                  <a:schemeClr val="tx2">
                    <a:lumMod val="75000"/>
                  </a:schemeClr>
                </a:solidFill>
              </a:rPr>
              <a:t>forEachRemaining</a:t>
            </a:r>
            <a:r>
              <a:rPr lang="en-US" sz="1400" dirty="0">
                <a:solidFill>
                  <a:schemeClr val="tx2">
                    <a:lumMod val="75000"/>
                  </a:schemeClr>
                </a:solidFill>
              </a:rPr>
              <a:t>(Consumer&lt;? super E&gt; action)</a:t>
            </a:r>
            <a:endParaRPr lang="en-IN" sz="1400" dirty="0">
              <a:solidFill>
                <a:schemeClr val="tx2">
                  <a:lumMod val="75000"/>
                </a:schemeClr>
              </a:solidFill>
            </a:endParaRPr>
          </a:p>
        </p:txBody>
      </p:sp>
      <p:sp>
        <p:nvSpPr>
          <p:cNvPr id="4" name="TextBox 3">
            <a:extLst>
              <a:ext uri="{FF2B5EF4-FFF2-40B4-BE49-F238E27FC236}">
                <a16:creationId xmlns:a16="http://schemas.microsoft.com/office/drawing/2014/main" id="{D984973F-E68D-A1BE-3AFC-7214A3E63946}"/>
              </a:ext>
            </a:extLst>
          </p:cNvPr>
          <p:cNvSpPr txBox="1"/>
          <p:nvPr/>
        </p:nvSpPr>
        <p:spPr>
          <a:xfrm>
            <a:off x="0" y="3517388"/>
            <a:ext cx="9001000" cy="738664"/>
          </a:xfrm>
          <a:prstGeom prst="rect">
            <a:avLst/>
          </a:prstGeom>
          <a:noFill/>
        </p:spPr>
        <p:txBody>
          <a:bodyPr wrap="square">
            <a:spAutoFit/>
          </a:bodyPr>
          <a:lstStyle/>
          <a:p>
            <a:r>
              <a:rPr lang="en-US" sz="1400" dirty="0">
                <a:solidFill>
                  <a:schemeClr val="tx2">
                    <a:lumMod val="75000"/>
                  </a:schemeClr>
                </a:solidFill>
              </a:rPr>
              <a:t>* An Iterator is a one-time object. You cannot reset an iterator. it cannot be reused to iterate over the elements  of the collection. if you need to iterate over the elements of the same collection again, you need to obtain a new    Iterator calling the iterator() method of the collection.</a:t>
            </a:r>
            <a:endParaRPr lang="en-IN" sz="1400" dirty="0">
              <a:solidFill>
                <a:schemeClr val="tx2">
                  <a:lumMod val="75000"/>
                </a:schemeClr>
              </a:solidFill>
            </a:endParaRPr>
          </a:p>
        </p:txBody>
      </p:sp>
      <p:sp>
        <p:nvSpPr>
          <p:cNvPr id="5" name="TextBox 4">
            <a:extLst>
              <a:ext uri="{FF2B5EF4-FFF2-40B4-BE49-F238E27FC236}">
                <a16:creationId xmlns:a16="http://schemas.microsoft.com/office/drawing/2014/main" id="{D9709872-6150-998B-BDA7-5D4A738FC7F9}"/>
              </a:ext>
            </a:extLst>
          </p:cNvPr>
          <p:cNvSpPr txBox="1"/>
          <p:nvPr/>
        </p:nvSpPr>
        <p:spPr>
          <a:xfrm>
            <a:off x="0" y="2796774"/>
            <a:ext cx="9072500" cy="523220"/>
          </a:xfrm>
          <a:prstGeom prst="rect">
            <a:avLst/>
          </a:prstGeom>
          <a:noFill/>
        </p:spPr>
        <p:txBody>
          <a:bodyPr wrap="square">
            <a:spAutoFit/>
          </a:bodyPr>
          <a:lstStyle/>
          <a:p>
            <a:r>
              <a:rPr lang="en-US" sz="1400" dirty="0">
                <a:solidFill>
                  <a:schemeClr val="tx2">
                    <a:lumMod val="75000"/>
                  </a:schemeClr>
                </a:solidFill>
              </a:rPr>
              <a:t>If the collection is modified, except using the remove() method, </a:t>
            </a:r>
            <a:r>
              <a:rPr lang="en-US" sz="1400" b="1" i="1" dirty="0">
                <a:solidFill>
                  <a:schemeClr val="tx2">
                    <a:lumMod val="75000"/>
                  </a:schemeClr>
                </a:solidFill>
              </a:rPr>
              <a:t>after the iterator is obtained</a:t>
            </a:r>
            <a:r>
              <a:rPr lang="en-US" sz="1400" dirty="0">
                <a:solidFill>
                  <a:schemeClr val="tx2">
                    <a:lumMod val="75000"/>
                  </a:schemeClr>
                </a:solidFill>
              </a:rPr>
              <a:t>, the attempt to         access the next element will throw a </a:t>
            </a:r>
            <a:r>
              <a:rPr lang="en-US" sz="1400" dirty="0" err="1">
                <a:solidFill>
                  <a:schemeClr val="tx2">
                    <a:lumMod val="75000"/>
                  </a:schemeClr>
                </a:solidFill>
              </a:rPr>
              <a:t>ConcurrentModificationException</a:t>
            </a:r>
            <a:endParaRPr lang="en-IN"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Using an Iterator</a:t>
            </a:r>
          </a:p>
        </p:txBody>
      </p:sp>
    </p:spTree>
    <p:extLst>
      <p:ext uri="{BB962C8B-B14F-4D97-AF65-F5344CB8AC3E}">
        <p14:creationId xmlns:p14="http://schemas.microsoft.com/office/powerpoint/2010/main" val="345249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Traversing Elements in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79512" y="1307995"/>
            <a:ext cx="8784976" cy="523220"/>
          </a:xfrm>
          <a:prstGeom prst="rect">
            <a:avLst/>
          </a:prstGeom>
          <a:noFill/>
        </p:spPr>
        <p:txBody>
          <a:bodyPr wrap="square" rtlCol="0">
            <a:spAutoFit/>
          </a:bodyPr>
          <a:lstStyle/>
          <a:p>
            <a:r>
              <a:rPr lang="en-US" sz="1400" dirty="0">
                <a:solidFill>
                  <a:schemeClr val="tx2">
                    <a:lumMod val="75000"/>
                  </a:schemeClr>
                </a:solidFill>
              </a:rPr>
              <a:t>You can use the for-each loop to iterate over elements of a collection that hides the logic to set up an iterator for a collection.</a:t>
            </a:r>
            <a:endParaRPr lang="en-IN" sz="1400" dirty="0">
              <a:solidFill>
                <a:schemeClr val="tx2">
                  <a:lumMod val="75000"/>
                </a:schemeClr>
              </a:solidFill>
            </a:endParaRPr>
          </a:p>
        </p:txBody>
      </p:sp>
      <p:sp>
        <p:nvSpPr>
          <p:cNvPr id="4" name="TextBox 3">
            <a:extLst>
              <a:ext uri="{FF2B5EF4-FFF2-40B4-BE49-F238E27FC236}">
                <a16:creationId xmlns:a16="http://schemas.microsoft.com/office/drawing/2014/main" id="{D984973F-E68D-A1BE-3AFC-7214A3E63946}"/>
              </a:ext>
            </a:extLst>
          </p:cNvPr>
          <p:cNvSpPr txBox="1"/>
          <p:nvPr/>
        </p:nvSpPr>
        <p:spPr>
          <a:xfrm>
            <a:off x="0" y="4237500"/>
            <a:ext cx="9001000" cy="738664"/>
          </a:xfrm>
          <a:prstGeom prst="rect">
            <a:avLst/>
          </a:prstGeom>
          <a:noFill/>
        </p:spPr>
        <p:txBody>
          <a:bodyPr wrap="square">
            <a:spAutoFit/>
          </a:bodyPr>
          <a:lstStyle/>
          <a:p>
            <a:r>
              <a:rPr lang="en-US" sz="1400" dirty="0">
                <a:solidFill>
                  <a:schemeClr val="tx2">
                    <a:lumMod val="75000"/>
                  </a:schemeClr>
                </a:solidFill>
              </a:rPr>
              <a:t>* You can use the for-each loop to iterate over any collection whose implementation class implements </a:t>
            </a:r>
          </a:p>
          <a:p>
            <a:r>
              <a:rPr lang="en-US" sz="1400" dirty="0">
                <a:solidFill>
                  <a:schemeClr val="tx2">
                    <a:lumMod val="75000"/>
                  </a:schemeClr>
                </a:solidFill>
              </a:rPr>
              <a:t>the </a:t>
            </a:r>
            <a:r>
              <a:rPr lang="en-US" sz="1400" i="1" dirty="0">
                <a:solidFill>
                  <a:schemeClr val="tx2">
                    <a:lumMod val="75000"/>
                  </a:schemeClr>
                </a:solidFill>
              </a:rPr>
              <a:t>Iterable</a:t>
            </a:r>
            <a:r>
              <a:rPr lang="en-US" sz="1400" dirty="0">
                <a:solidFill>
                  <a:schemeClr val="tx2">
                    <a:lumMod val="75000"/>
                  </a:schemeClr>
                </a:solidFill>
              </a:rPr>
              <a:t> interface. The Collection interface inherits from the Iterable interface, so, you can use the for-each     loop with all types of collections that implement the Collection interface.</a:t>
            </a:r>
            <a:endParaRPr lang="en-IN" sz="1400" dirty="0">
              <a:solidFill>
                <a:schemeClr val="tx2">
                  <a:lumMod val="75000"/>
                </a:schemeClr>
              </a:solidFill>
            </a:endParaRPr>
          </a:p>
        </p:txBody>
      </p:sp>
      <p:sp>
        <p:nvSpPr>
          <p:cNvPr id="5" name="TextBox 4">
            <a:extLst>
              <a:ext uri="{FF2B5EF4-FFF2-40B4-BE49-F238E27FC236}">
                <a16:creationId xmlns:a16="http://schemas.microsoft.com/office/drawing/2014/main" id="{D9709872-6150-998B-BDA7-5D4A738FC7F9}"/>
              </a:ext>
            </a:extLst>
          </p:cNvPr>
          <p:cNvSpPr txBox="1"/>
          <p:nvPr/>
        </p:nvSpPr>
        <p:spPr>
          <a:xfrm>
            <a:off x="211741" y="1929912"/>
            <a:ext cx="9072500" cy="2246769"/>
          </a:xfrm>
          <a:prstGeom prst="rect">
            <a:avLst/>
          </a:prstGeom>
          <a:noFill/>
        </p:spPr>
        <p:txBody>
          <a:bodyPr wrap="square">
            <a:spAutoFit/>
          </a:bodyPr>
          <a:lstStyle/>
          <a:p>
            <a:r>
              <a:rPr lang="en-US" sz="1400" dirty="0">
                <a:solidFill>
                  <a:schemeClr val="tx2">
                    <a:lumMod val="75000"/>
                  </a:schemeClr>
                </a:solidFill>
              </a:rPr>
              <a:t>Collection&lt;T&gt; yourCollection = /* get a collection */;</a:t>
            </a:r>
          </a:p>
          <a:p>
            <a:endParaRPr lang="en-US" sz="1400" dirty="0">
              <a:solidFill>
                <a:schemeClr val="tx2">
                  <a:lumMod val="75000"/>
                </a:schemeClr>
              </a:solidFill>
            </a:endParaRPr>
          </a:p>
          <a:p>
            <a:r>
              <a:rPr lang="en-US" sz="1400" dirty="0">
                <a:solidFill>
                  <a:schemeClr val="tx2">
                    <a:lumMod val="75000"/>
                  </a:schemeClr>
                </a:solidFill>
              </a:rPr>
              <a:t>for(T element : yourCollection) {</a:t>
            </a:r>
          </a:p>
          <a:p>
            <a:r>
              <a:rPr lang="en-US" sz="1400" dirty="0">
                <a:solidFill>
                  <a:schemeClr val="tx2">
                    <a:lumMod val="75000"/>
                  </a:schemeClr>
                </a:solidFill>
              </a:rPr>
              <a:t>    /* The body of the for-each loop is executed once for each element in yourCollection.</a:t>
            </a:r>
          </a:p>
          <a:p>
            <a:r>
              <a:rPr lang="en-US" sz="1400" dirty="0">
                <a:solidFill>
                  <a:schemeClr val="tx2">
                    <a:lumMod val="75000"/>
                  </a:schemeClr>
                </a:solidFill>
              </a:rPr>
              <a:t>       Each time the body code is executed, the element variable holds the reference of the</a:t>
            </a:r>
          </a:p>
          <a:p>
            <a:r>
              <a:rPr lang="en-US" sz="1400" dirty="0">
                <a:solidFill>
                  <a:schemeClr val="tx2">
                    <a:lumMod val="75000"/>
                  </a:schemeClr>
                </a:solidFill>
              </a:rPr>
              <a:t>       current element in the collection.</a:t>
            </a:r>
          </a:p>
          <a:p>
            <a:r>
              <a:rPr lang="en-US" sz="1400" dirty="0">
                <a:solidFill>
                  <a:schemeClr val="tx2">
                    <a:lumMod val="75000"/>
                  </a:schemeClr>
                </a:solidFill>
              </a:rPr>
              <a:t>    */</a:t>
            </a:r>
          </a:p>
          <a:p>
            <a:r>
              <a:rPr lang="en-US" sz="1400" dirty="0">
                <a:solidFill>
                  <a:schemeClr val="tx2">
                    <a:lumMod val="75000"/>
                  </a:schemeClr>
                </a:solidFill>
              </a:rPr>
              <a:t>}</a:t>
            </a:r>
          </a:p>
          <a:p>
            <a:endParaRPr lang="en-US" sz="1400" dirty="0">
              <a:solidFill>
                <a:schemeClr val="tx2">
                  <a:lumMod val="75000"/>
                </a:schemeClr>
              </a:solidFill>
            </a:endParaRPr>
          </a:p>
          <a:p>
            <a:r>
              <a:rPr lang="en-US" sz="1400" dirty="0">
                <a:solidFill>
                  <a:schemeClr val="tx2">
                    <a:lumMod val="75000"/>
                  </a:schemeClr>
                </a:solidFill>
              </a:rPr>
              <a:t> Behind the scenes, it gets the iterator for your collection and calls the </a:t>
            </a:r>
            <a:r>
              <a:rPr lang="en-US" sz="1400" i="1" dirty="0" err="1">
                <a:solidFill>
                  <a:schemeClr val="tx2">
                    <a:lumMod val="75000"/>
                  </a:schemeClr>
                </a:solidFill>
              </a:rPr>
              <a:t>hasNext</a:t>
            </a:r>
            <a:r>
              <a:rPr lang="en-US" sz="1400" dirty="0">
                <a:solidFill>
                  <a:schemeClr val="tx2">
                    <a:lumMod val="75000"/>
                  </a:schemeClr>
                </a:solidFill>
              </a:rPr>
              <a:t>() and </a:t>
            </a:r>
            <a:r>
              <a:rPr lang="en-US" sz="1400" i="1" dirty="0">
                <a:solidFill>
                  <a:schemeClr val="tx2">
                    <a:lumMod val="75000"/>
                  </a:schemeClr>
                </a:solidFill>
              </a:rPr>
              <a:t>next</a:t>
            </a:r>
            <a:r>
              <a:rPr lang="en-US" sz="1400" dirty="0">
                <a:solidFill>
                  <a:schemeClr val="tx2">
                    <a:lumMod val="75000"/>
                  </a:schemeClr>
                </a:solidFill>
              </a:rPr>
              <a:t>() methods for you. </a:t>
            </a:r>
            <a:endParaRPr lang="en-IN" sz="1400" dirty="0">
              <a:solidFill>
                <a:schemeClr val="tx2">
                  <a:lumMod val="75000"/>
                </a:schemeClr>
              </a:solidFill>
            </a:endParaRP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Using a for-each Loop</a:t>
            </a:r>
          </a:p>
        </p:txBody>
      </p:sp>
    </p:spTree>
    <p:extLst>
      <p:ext uri="{BB962C8B-B14F-4D97-AF65-F5344CB8AC3E}">
        <p14:creationId xmlns:p14="http://schemas.microsoft.com/office/powerpoint/2010/main" val="112037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2">
                    <a:lumMod val="75000"/>
                  </a:schemeClr>
                </a:solidFill>
              </a:rPr>
              <a:t>Traversing Elements in Collections</a:t>
            </a:r>
            <a:endParaRPr lang="ko-KR" altLang="en-US" dirty="0">
              <a:solidFill>
                <a:schemeClr val="tx2">
                  <a:lumMod val="75000"/>
                </a:schemeClr>
              </a:solidFill>
            </a:endParaRPr>
          </a:p>
        </p:txBody>
      </p:sp>
      <p:sp>
        <p:nvSpPr>
          <p:cNvPr id="26" name="TextBox 25">
            <a:extLst>
              <a:ext uri="{FF2B5EF4-FFF2-40B4-BE49-F238E27FC236}">
                <a16:creationId xmlns:a16="http://schemas.microsoft.com/office/drawing/2014/main" id="{C3629610-1124-03FF-EE4F-450064BADBBE}"/>
              </a:ext>
            </a:extLst>
          </p:cNvPr>
          <p:cNvSpPr txBox="1"/>
          <p:nvPr/>
        </p:nvSpPr>
        <p:spPr>
          <a:xfrm>
            <a:off x="179512" y="1307995"/>
            <a:ext cx="8784976" cy="523220"/>
          </a:xfrm>
          <a:prstGeom prst="rect">
            <a:avLst/>
          </a:prstGeom>
          <a:noFill/>
        </p:spPr>
        <p:txBody>
          <a:bodyPr wrap="square" rtlCol="0">
            <a:spAutoFit/>
          </a:bodyPr>
          <a:lstStyle/>
          <a:p>
            <a:r>
              <a:rPr lang="en-US" sz="1400" dirty="0">
                <a:solidFill>
                  <a:schemeClr val="tx2">
                    <a:lumMod val="75000"/>
                  </a:schemeClr>
                </a:solidFill>
              </a:rPr>
              <a:t>The Iterable&lt;T&gt; interface contains a new </a:t>
            </a:r>
            <a:r>
              <a:rPr lang="en-US" sz="1400" i="1" dirty="0">
                <a:solidFill>
                  <a:schemeClr val="tx2">
                    <a:lumMod val="75000"/>
                  </a:schemeClr>
                </a:solidFill>
              </a:rPr>
              <a:t>forEach(Consumer&lt;? super T&gt; action) </a:t>
            </a:r>
            <a:r>
              <a:rPr lang="en-US" sz="1400" dirty="0">
                <a:solidFill>
                  <a:schemeClr val="tx2">
                    <a:lumMod val="75000"/>
                  </a:schemeClr>
                </a:solidFill>
              </a:rPr>
              <a:t>method that you can</a:t>
            </a:r>
          </a:p>
          <a:p>
            <a:r>
              <a:rPr lang="en-US" sz="1400" dirty="0">
                <a:solidFill>
                  <a:schemeClr val="tx2">
                    <a:lumMod val="75000"/>
                  </a:schemeClr>
                </a:solidFill>
              </a:rPr>
              <a:t>use in all collection types that inherit from the Collection interface.</a:t>
            </a:r>
            <a:endParaRPr lang="en-IN" sz="1400" dirty="0">
              <a:solidFill>
                <a:schemeClr val="tx2">
                  <a:lumMod val="75000"/>
                </a:schemeClr>
              </a:solidFill>
            </a:endParaRPr>
          </a:p>
        </p:txBody>
      </p:sp>
      <p:sp>
        <p:nvSpPr>
          <p:cNvPr id="4" name="TextBox 3">
            <a:extLst>
              <a:ext uri="{FF2B5EF4-FFF2-40B4-BE49-F238E27FC236}">
                <a16:creationId xmlns:a16="http://schemas.microsoft.com/office/drawing/2014/main" id="{D984973F-E68D-A1BE-3AFC-7214A3E63946}"/>
              </a:ext>
            </a:extLst>
          </p:cNvPr>
          <p:cNvSpPr txBox="1"/>
          <p:nvPr/>
        </p:nvSpPr>
        <p:spPr>
          <a:xfrm>
            <a:off x="0" y="3367973"/>
            <a:ext cx="9001000" cy="1815882"/>
          </a:xfrm>
          <a:prstGeom prst="rect">
            <a:avLst/>
          </a:prstGeom>
          <a:noFill/>
        </p:spPr>
        <p:txBody>
          <a:bodyPr wrap="square">
            <a:spAutoFit/>
          </a:bodyPr>
          <a:lstStyle/>
          <a:p>
            <a:r>
              <a:rPr lang="en-US" sz="1400" dirty="0">
                <a:solidFill>
                  <a:schemeClr val="tx2">
                    <a:lumMod val="75000"/>
                  </a:schemeClr>
                </a:solidFill>
              </a:rPr>
              <a:t>Using an Iterator is the fundamental way of iterating over elements of a collection. </a:t>
            </a:r>
          </a:p>
          <a:p>
            <a:endParaRPr lang="en-US" sz="1400" dirty="0">
              <a:solidFill>
                <a:schemeClr val="tx2">
                  <a:lumMod val="75000"/>
                </a:schemeClr>
              </a:solidFill>
            </a:endParaRPr>
          </a:p>
          <a:p>
            <a:r>
              <a:rPr lang="en-US" sz="1400" dirty="0">
                <a:solidFill>
                  <a:schemeClr val="tx2">
                    <a:lumMod val="75000"/>
                  </a:schemeClr>
                </a:solidFill>
              </a:rPr>
              <a:t>It has existed since the beginning of the Java programming language.</a:t>
            </a:r>
          </a:p>
          <a:p>
            <a:r>
              <a:rPr lang="en-US" sz="1400" dirty="0">
                <a:solidFill>
                  <a:schemeClr val="tx2">
                    <a:lumMod val="75000"/>
                  </a:schemeClr>
                </a:solidFill>
              </a:rPr>
              <a:t> </a:t>
            </a:r>
          </a:p>
          <a:p>
            <a:r>
              <a:rPr lang="en-US" sz="1400" dirty="0">
                <a:solidFill>
                  <a:schemeClr val="tx2">
                    <a:lumMod val="75000"/>
                  </a:schemeClr>
                </a:solidFill>
              </a:rPr>
              <a:t>All other ways, such as the for-each loop, the forEach() method, and the </a:t>
            </a:r>
            <a:r>
              <a:rPr lang="en-US" sz="1400" dirty="0" err="1">
                <a:solidFill>
                  <a:schemeClr val="tx2">
                    <a:lumMod val="75000"/>
                  </a:schemeClr>
                </a:solidFill>
              </a:rPr>
              <a:t>forEachRemaining</a:t>
            </a:r>
            <a:r>
              <a:rPr lang="en-US" sz="1400" dirty="0">
                <a:solidFill>
                  <a:schemeClr val="tx2">
                    <a:lumMod val="75000"/>
                  </a:schemeClr>
                </a:solidFill>
              </a:rPr>
              <a:t>() method, are syntactic sugar for the Iterator. </a:t>
            </a:r>
          </a:p>
          <a:p>
            <a:endParaRPr lang="en-US" sz="1400" dirty="0">
              <a:solidFill>
                <a:schemeClr val="tx2">
                  <a:lumMod val="75000"/>
                </a:schemeClr>
              </a:solidFill>
            </a:endParaRPr>
          </a:p>
          <a:p>
            <a:r>
              <a:rPr lang="en-US" sz="1400" dirty="0">
                <a:solidFill>
                  <a:schemeClr val="tx2">
                    <a:lumMod val="75000"/>
                  </a:schemeClr>
                </a:solidFill>
              </a:rPr>
              <a:t>Internally, they all use an Iterator.</a:t>
            </a:r>
            <a:endParaRPr lang="en-IN" sz="1400" dirty="0">
              <a:solidFill>
                <a:schemeClr val="tx2">
                  <a:lumMod val="75000"/>
                </a:schemeClr>
              </a:solidFill>
            </a:endParaRPr>
          </a:p>
        </p:txBody>
      </p:sp>
      <p:sp>
        <p:nvSpPr>
          <p:cNvPr id="5" name="TextBox 4">
            <a:extLst>
              <a:ext uri="{FF2B5EF4-FFF2-40B4-BE49-F238E27FC236}">
                <a16:creationId xmlns:a16="http://schemas.microsoft.com/office/drawing/2014/main" id="{D9709872-6150-998B-BDA7-5D4A738FC7F9}"/>
              </a:ext>
            </a:extLst>
          </p:cNvPr>
          <p:cNvSpPr txBox="1"/>
          <p:nvPr/>
        </p:nvSpPr>
        <p:spPr>
          <a:xfrm>
            <a:off x="211741" y="1929912"/>
            <a:ext cx="9072500" cy="954107"/>
          </a:xfrm>
          <a:prstGeom prst="rect">
            <a:avLst/>
          </a:prstGeom>
          <a:noFill/>
        </p:spPr>
        <p:txBody>
          <a:bodyPr wrap="square">
            <a:spAutoFit/>
          </a:bodyPr>
          <a:lstStyle/>
          <a:p>
            <a:r>
              <a:rPr lang="en-US" sz="1400" dirty="0">
                <a:solidFill>
                  <a:schemeClr val="tx2">
                    <a:lumMod val="75000"/>
                  </a:schemeClr>
                </a:solidFill>
              </a:rPr>
              <a:t>List&lt;String&gt; names = new ArrayList&lt;&gt;();</a:t>
            </a:r>
          </a:p>
          <a:p>
            <a:endParaRPr lang="en-US" sz="1400" dirty="0">
              <a:solidFill>
                <a:schemeClr val="tx2">
                  <a:lumMod val="75000"/>
                </a:schemeClr>
              </a:solidFill>
            </a:endParaRPr>
          </a:p>
          <a:p>
            <a:r>
              <a:rPr lang="en-US" sz="1400" dirty="0">
                <a:solidFill>
                  <a:schemeClr val="tx2">
                    <a:lumMod val="75000"/>
                  </a:schemeClr>
                </a:solidFill>
              </a:rPr>
              <a:t>// Print all elements of the names list</a:t>
            </a:r>
          </a:p>
          <a:p>
            <a:r>
              <a:rPr lang="en-US" sz="1400" dirty="0" err="1">
                <a:solidFill>
                  <a:schemeClr val="tx2">
                    <a:lumMod val="75000"/>
                  </a:schemeClr>
                </a:solidFill>
              </a:rPr>
              <a:t>names.</a:t>
            </a:r>
            <a:r>
              <a:rPr lang="en-US" sz="1400" i="1" dirty="0" err="1">
                <a:solidFill>
                  <a:schemeClr val="tx2">
                    <a:lumMod val="75000"/>
                  </a:schemeClr>
                </a:solidFill>
              </a:rPr>
              <a:t>forEach</a:t>
            </a:r>
            <a:r>
              <a:rPr lang="en-US" sz="1400" dirty="0">
                <a:solidFill>
                  <a:schemeClr val="tx2">
                    <a:lumMod val="75000"/>
                  </a:schemeClr>
                </a:solidFill>
              </a:rPr>
              <a:t>(System.out::</a:t>
            </a:r>
            <a:r>
              <a:rPr lang="en-US" sz="1400" dirty="0" err="1">
                <a:solidFill>
                  <a:schemeClr val="tx2">
                    <a:lumMod val="75000"/>
                  </a:schemeClr>
                </a:solidFill>
              </a:rPr>
              <a:t>println</a:t>
            </a:r>
            <a:r>
              <a:rPr lang="en-US" sz="1400" dirty="0">
                <a:solidFill>
                  <a:schemeClr val="tx2">
                    <a:lumMod val="75000"/>
                  </a:schemeClr>
                </a:solidFill>
              </a:rPr>
              <a:t>);</a:t>
            </a:r>
          </a:p>
        </p:txBody>
      </p:sp>
      <p:sp>
        <p:nvSpPr>
          <p:cNvPr id="7" name="TextBox 6">
            <a:extLst>
              <a:ext uri="{FF2B5EF4-FFF2-40B4-BE49-F238E27FC236}">
                <a16:creationId xmlns:a16="http://schemas.microsoft.com/office/drawing/2014/main" id="{1FEA4C4A-A652-06DC-FA20-0F0A107D95B0}"/>
              </a:ext>
            </a:extLst>
          </p:cNvPr>
          <p:cNvSpPr txBox="1"/>
          <p:nvPr/>
        </p:nvSpPr>
        <p:spPr>
          <a:xfrm>
            <a:off x="164465" y="839966"/>
            <a:ext cx="4583526" cy="369332"/>
          </a:xfrm>
          <a:prstGeom prst="rect">
            <a:avLst/>
          </a:prstGeom>
          <a:noFill/>
        </p:spPr>
        <p:txBody>
          <a:bodyPr wrap="square">
            <a:spAutoFit/>
          </a:bodyPr>
          <a:lstStyle/>
          <a:p>
            <a:r>
              <a:rPr lang="en-IN" dirty="0">
                <a:solidFill>
                  <a:schemeClr val="tx2">
                    <a:lumMod val="75000"/>
                  </a:schemeClr>
                </a:solidFill>
              </a:rPr>
              <a:t>Using the </a:t>
            </a:r>
            <a:r>
              <a:rPr lang="en-IN" dirty="0" err="1">
                <a:solidFill>
                  <a:schemeClr val="tx2">
                    <a:lumMod val="75000"/>
                  </a:schemeClr>
                </a:solidFill>
              </a:rPr>
              <a:t>forEach</a:t>
            </a:r>
            <a:r>
              <a:rPr lang="en-IN" dirty="0">
                <a:solidFill>
                  <a:schemeClr val="tx2">
                    <a:lumMod val="75000"/>
                  </a:schemeClr>
                </a:solidFill>
              </a:rPr>
              <a:t>() Method</a:t>
            </a:r>
          </a:p>
        </p:txBody>
      </p:sp>
    </p:spTree>
    <p:extLst>
      <p:ext uri="{BB962C8B-B14F-4D97-AF65-F5344CB8AC3E}">
        <p14:creationId xmlns:p14="http://schemas.microsoft.com/office/powerpoint/2010/main" val="2551282400"/>
      </p:ext>
    </p:extLst>
  </p:cSld>
  <p:clrMapOvr>
    <a:masterClrMapping/>
  </p:clrMapOvr>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Roboto">
      <a:majorFont>
        <a:latin typeface="Roboto"/>
        <a:ea typeface="Arial Unicode MS"/>
        <a:cs typeface=""/>
      </a:majorFont>
      <a:minorFont>
        <a:latin typeface="Roboto"/>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7275</TotalTime>
  <Words>5950</Words>
  <Application>Microsoft Office PowerPoint</Application>
  <PresentationFormat>On-screen Show (16:9)</PresentationFormat>
  <Paragraphs>616</Paragraphs>
  <Slides>40</Slides>
  <Notes>36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40</vt:i4>
      </vt:variant>
    </vt:vector>
  </HeadingPairs>
  <TitlesOfParts>
    <vt:vector size="49" baseType="lpstr">
      <vt:lpstr>맑은 고딕</vt:lpstr>
      <vt:lpstr>Arial</vt:lpstr>
      <vt:lpstr>Roboto</vt:lpstr>
      <vt:lpstr>Roboto Black</vt:lpstr>
      <vt:lpstr>Roboto Light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Krishna Ramachandran</cp:lastModifiedBy>
  <cp:revision>180</cp:revision>
  <dcterms:created xsi:type="dcterms:W3CDTF">2016-12-05T23:26:54Z</dcterms:created>
  <dcterms:modified xsi:type="dcterms:W3CDTF">2024-04-04T06:39:21Z</dcterms:modified>
</cp:coreProperties>
</file>