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83" r:id="rId4"/>
    <p:sldId id="285" r:id="rId5"/>
    <p:sldId id="326" r:id="rId6"/>
    <p:sldId id="286" r:id="rId7"/>
    <p:sldId id="287" r:id="rId8"/>
    <p:sldId id="288" r:id="rId9"/>
    <p:sldId id="294" r:id="rId10"/>
    <p:sldId id="327" r:id="rId11"/>
    <p:sldId id="328" r:id="rId12"/>
    <p:sldId id="3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Fundamentals" id="{B9B51309-D148-4332-87C2-07BE32FBCA3B}">
          <p14:sldIdLst>
            <p14:sldId id="271"/>
            <p14:sldId id="283"/>
            <p14:sldId id="285"/>
            <p14:sldId id="326"/>
            <p14:sldId id="286"/>
            <p14:sldId id="287"/>
            <p14:sldId id="288"/>
            <p14:sldId id="294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8CFB6"/>
    <a:srgbClr val="FF9B45"/>
    <a:srgbClr val="404040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5768" autoAdjust="0"/>
  </p:normalViewPr>
  <p:slideViewPr>
    <p:cSldViewPr snapToGrid="0">
      <p:cViewPr varScale="1">
        <p:scale>
          <a:sx n="74" d="100"/>
          <a:sy n="74" d="100"/>
        </p:scale>
        <p:origin x="95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But what is the relation of this concept with the programming language JAVA. Let understand these with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Assembly Language is the most elementary form of software development languages.”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3B4DA2-2BD6-484E-949D-7BBE3C11403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lvl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Second level</a:t>
            </a:r>
          </a:p>
          <a:p>
            <a:pPr lvl="2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Third level</a:t>
            </a:r>
          </a:p>
          <a:p>
            <a:pPr lvl="3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Fourth level</a:t>
            </a:r>
          </a:p>
          <a:p>
            <a:pPr lvl="4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C105FD-0E4A-4031-B1A9-7FAE641C4CCC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344" y="2734331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	Core Java</a:t>
            </a:r>
          </a:p>
        </p:txBody>
      </p:sp>
      <p:pic>
        <p:nvPicPr>
          <p:cNvPr id="1026" name="Picture 2" descr="Image result for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83" y="535022"/>
            <a:ext cx="3414341" cy="24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Java Virtual Machine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E4CC6-4EB1-4B9D-AA9E-B1125D3F9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3EAC2-AF13-4FBA-BBA3-5EF934EB0F5A}"/>
              </a:ext>
            </a:extLst>
          </p:cNvPr>
          <p:cNvSpPr txBox="1"/>
          <p:nvPr/>
        </p:nvSpPr>
        <p:spPr>
          <a:xfrm>
            <a:off x="633846" y="1413164"/>
            <a:ext cx="496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Just-in-Time Compilers: An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4FFCA-7FCA-4640-9700-7A3F304BD30F}"/>
              </a:ext>
            </a:extLst>
          </p:cNvPr>
          <p:cNvSpPr txBox="1"/>
          <p:nvPr/>
        </p:nvSpPr>
        <p:spPr>
          <a:xfrm>
            <a:off x="633846" y="1997562"/>
            <a:ext cx="111806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</a:rPr>
              <a:t>Computers—can execute only a relatively few, specific instructions, which are called assembly or binary code. 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Languages like C++/ Fortran, are compiled languages as their programs are delivered as binary.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The assembly code in that binary is targeted to a particular CPU.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Languages like PHP/Perl are interpreted. The interpreter translates each line into binary as that line is executed.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03830-7E75-49B5-961F-AC66742435A6}"/>
              </a:ext>
            </a:extLst>
          </p:cNvPr>
          <p:cNvSpPr txBox="1"/>
          <p:nvPr/>
        </p:nvSpPr>
        <p:spPr>
          <a:xfrm>
            <a:off x="633845" y="3900868"/>
            <a:ext cx="7055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F</a:t>
            </a:r>
            <a:r>
              <a:rPr lang="en-US" dirty="0">
                <a:effectLst/>
                <a:latin typeface="+mj-lt"/>
              </a:rPr>
              <a:t>actors that a good compiler takes into account</a:t>
            </a:r>
            <a:endParaRPr lang="en-IN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F6B03-2DE3-4B29-8820-4F8FD398FEF0}"/>
              </a:ext>
            </a:extLst>
          </p:cNvPr>
          <p:cNvSpPr txBox="1"/>
          <p:nvPr/>
        </p:nvSpPr>
        <p:spPr>
          <a:xfrm>
            <a:off x="633846" y="4441339"/>
            <a:ext cx="111806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</a:rPr>
              <a:t>Lets consider adding 2 numbers.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A good compiler will produce a binary that </a:t>
            </a:r>
          </a:p>
          <a:p>
            <a:r>
              <a:rPr lang="en-IN" sz="1400" dirty="0">
                <a:latin typeface="+mj-lt"/>
              </a:rPr>
              <a:t>executes the statement to load the data, </a:t>
            </a:r>
          </a:p>
          <a:p>
            <a:r>
              <a:rPr lang="en-IN" sz="1400" dirty="0">
                <a:latin typeface="+mj-lt"/>
              </a:rPr>
              <a:t>executes some other instructions, </a:t>
            </a:r>
          </a:p>
          <a:p>
            <a:r>
              <a:rPr lang="en-IN" sz="1400" dirty="0">
                <a:latin typeface="+mj-lt"/>
              </a:rPr>
              <a:t>and then when the data is available,</a:t>
            </a:r>
          </a:p>
          <a:p>
            <a:r>
              <a:rPr lang="en-IN" sz="1400" dirty="0">
                <a:latin typeface="+mj-lt"/>
              </a:rPr>
              <a:t>executes the addition.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C25BE-C002-4FD4-84C9-E4271C78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26" y="4357624"/>
            <a:ext cx="4892387" cy="24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Java Virtual Machine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E4CC6-4EB1-4B9D-AA9E-B1125D3F9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3EAC2-AF13-4FBA-BBA3-5EF934EB0F5A}"/>
              </a:ext>
            </a:extLst>
          </p:cNvPr>
          <p:cNvSpPr txBox="1"/>
          <p:nvPr/>
        </p:nvSpPr>
        <p:spPr>
          <a:xfrm>
            <a:off x="633846" y="1413164"/>
            <a:ext cx="496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Just-in-Time Compilers: An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4FFCA-7FCA-4640-9700-7A3F304BD30F}"/>
              </a:ext>
            </a:extLst>
          </p:cNvPr>
          <p:cNvSpPr txBox="1"/>
          <p:nvPr/>
        </p:nvSpPr>
        <p:spPr>
          <a:xfrm>
            <a:off x="633846" y="1997562"/>
            <a:ext cx="11180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</a:rPr>
              <a:t>Java attempts to find a middle ground here.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Java applications are compiled—but instead of being compiled into a specific binary, they are compiled into an </a:t>
            </a:r>
            <a:r>
              <a:rPr lang="en-IN" sz="1400" b="1" i="1" dirty="0">
                <a:latin typeface="+mj-lt"/>
              </a:rPr>
              <a:t>idealized</a:t>
            </a:r>
            <a:r>
              <a:rPr lang="en-IN" sz="1400" dirty="0">
                <a:latin typeface="+mj-lt"/>
              </a:rPr>
              <a:t> assembly language. 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Because it is executing an idealized binary code, the java program is able to compile the code into the platform binary as the code executes. 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This compilation occurs as the program is executed: it happens “Just In Time.”</a:t>
            </a:r>
          </a:p>
        </p:txBody>
      </p:sp>
    </p:spTree>
    <p:extLst>
      <p:ext uri="{BB962C8B-B14F-4D97-AF65-F5344CB8AC3E}">
        <p14:creationId xmlns:p14="http://schemas.microsoft.com/office/powerpoint/2010/main" val="271470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Java Virtual Machine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E4CC6-4EB1-4B9D-AA9E-B1125D3F9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3EAC2-AF13-4FBA-BBA3-5EF934EB0F5A}"/>
              </a:ext>
            </a:extLst>
          </p:cNvPr>
          <p:cNvSpPr txBox="1"/>
          <p:nvPr/>
        </p:nvSpPr>
        <p:spPr>
          <a:xfrm>
            <a:off x="633846" y="1413164"/>
            <a:ext cx="496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Hot Spot Compilation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4FFCA-7FCA-4640-9700-7A3F304BD30F}"/>
              </a:ext>
            </a:extLst>
          </p:cNvPr>
          <p:cNvSpPr txBox="1"/>
          <p:nvPr/>
        </p:nvSpPr>
        <p:spPr>
          <a:xfrm>
            <a:off x="633846" y="1997562"/>
            <a:ext cx="1118061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</a:rPr>
              <a:t>This name (</a:t>
            </a:r>
            <a:r>
              <a:rPr lang="en-IN" sz="1400" dirty="0" err="1">
                <a:latin typeface="+mj-lt"/>
              </a:rPr>
              <a:t>HotSpot</a:t>
            </a:r>
            <a:r>
              <a:rPr lang="en-IN" sz="1400" dirty="0">
                <a:latin typeface="+mj-lt"/>
              </a:rPr>
              <a:t>) comes from the approach it takes toward compiling the code.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In a typical program, only a small subset of code is executed frequently, and the performance of an application depends primarily on how fast those sections of code are executed. 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These critical sections are known as the hot spots of the application; the more the section of code is executed, the hotter that section is said to be.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When the JVM starts executing code, it does not begin compiling the code immediately.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First:</a:t>
            </a:r>
          </a:p>
          <a:p>
            <a:endParaRPr lang="en-IN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+mj-lt"/>
              </a:rPr>
              <a:t>If the code is going to be executed only once, then compiling it is essentially a wasted effort.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+mj-lt"/>
              </a:rPr>
              <a:t>If the code is a frequently called method, or a loop that runs many iterations, then compiling it is worthwhile.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Second:</a:t>
            </a:r>
          </a:p>
          <a:p>
            <a:endParaRPr lang="en-IN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+mj-lt"/>
              </a:rPr>
              <a:t>Optimization: more times that the JVM executes a particular method or loop, the more information it has about that code. </a:t>
            </a:r>
          </a:p>
        </p:txBody>
      </p:sp>
    </p:spTree>
    <p:extLst>
      <p:ext uri="{BB962C8B-B14F-4D97-AF65-F5344CB8AC3E}">
        <p14:creationId xmlns:p14="http://schemas.microsoft.com/office/powerpoint/2010/main" val="25168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cs typeface="Segoe UI Light" panose="020B0502040204020203" pitchFamily="34" charset="0"/>
              </a:rPr>
              <a:t>Fundamentals</a:t>
            </a:r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402773"/>
            <a:ext cx="11336964" cy="520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+mj-lt"/>
              </a:rPr>
              <a:t>A computer is an electronic device capable of performing computations.</a:t>
            </a:r>
          </a:p>
          <a:p>
            <a:r>
              <a:rPr lang="en-IN" dirty="0">
                <a:latin typeface="+mj-lt"/>
                <a:cs typeface="Segoe UI" panose="020B0502040204020203" pitchFamily="34" charset="0"/>
              </a:rPr>
              <a:t>The heart of the computer is its processor.</a:t>
            </a:r>
          </a:p>
          <a:p>
            <a:r>
              <a:rPr lang="en-US" dirty="0">
                <a:latin typeface="+mj-lt"/>
                <a:cs typeface="Segoe UI" panose="020B0502040204020203" pitchFamily="34" charset="0"/>
              </a:rPr>
              <a:t>A computer understands only electronic signals, a zero volt representing a binary 0 and five volt representing a binary 1.</a:t>
            </a:r>
          </a:p>
          <a:p>
            <a:r>
              <a:rPr lang="en-US" dirty="0">
                <a:latin typeface="+mj-lt"/>
                <a:cs typeface="Segoe UI" panose="020B0502040204020203" pitchFamily="34" charset="0"/>
              </a:rPr>
              <a:t>8 bits of such signals are grouped together to represent texts, numerical and symbols and are identified by unique patterns.</a:t>
            </a:r>
          </a:p>
          <a:p>
            <a:endParaRPr lang="en-US" dirty="0">
              <a:latin typeface="+mj-lt"/>
              <a:cs typeface="Segoe UI" panose="020B0502040204020203" pitchFamily="34" charset="0"/>
            </a:endParaRPr>
          </a:p>
          <a:p>
            <a:endParaRPr lang="en-US" dirty="0">
              <a:latin typeface="+mj-lt"/>
              <a:cs typeface="Segoe UI" panose="020B0502040204020203" pitchFamily="34" charset="0"/>
            </a:endParaRPr>
          </a:p>
          <a:p>
            <a:endParaRPr lang="en-US" dirty="0">
              <a:latin typeface="+mj-lt"/>
              <a:cs typeface="Segoe UI" panose="020B0502040204020203" pitchFamily="34" charset="0"/>
            </a:endParaRPr>
          </a:p>
          <a:p>
            <a:endParaRPr lang="en-US" dirty="0">
              <a:latin typeface="+mj-lt"/>
              <a:cs typeface="Segoe UI" panose="020B0502040204020203" pitchFamily="34" charset="0"/>
            </a:endParaRPr>
          </a:p>
          <a:p>
            <a:endParaRPr lang="en-US" dirty="0">
              <a:latin typeface="+mj-lt"/>
              <a:cs typeface="Segoe UI" panose="020B0502040204020203" pitchFamily="34" charset="0"/>
            </a:endParaRPr>
          </a:p>
          <a:p>
            <a:r>
              <a:rPr lang="en-US" dirty="0">
                <a:latin typeface="+mj-lt"/>
                <a:cs typeface="Segoe UI" panose="020B0502040204020203" pitchFamily="34" charset="0"/>
              </a:rPr>
              <a:t>Current processors are capable of understanding and decoding 64 bits at a time.</a:t>
            </a:r>
          </a:p>
        </p:txBody>
      </p:sp>
      <p:pic>
        <p:nvPicPr>
          <p:cNvPr id="2052" name="Picture 4" descr="Image result for process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47" y="1635634"/>
            <a:ext cx="817124" cy="8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73" y="3460467"/>
            <a:ext cx="4572396" cy="108975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67034" y="4325317"/>
            <a:ext cx="941294" cy="618565"/>
          </a:xfrm>
          <a:prstGeom prst="ellipse">
            <a:avLst/>
          </a:prstGeom>
          <a:solidFill>
            <a:srgbClr val="DD46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21" y="4459939"/>
            <a:ext cx="349319" cy="34931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1808328" y="4634600"/>
            <a:ext cx="997625" cy="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7671" y="4459939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j-lt"/>
              </a:rPr>
              <a:t>10101010</a:t>
            </a:r>
            <a:endParaRPr lang="en-IN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7033" y="5086944"/>
            <a:ext cx="941294" cy="618565"/>
          </a:xfrm>
          <a:prstGeom prst="ellipse">
            <a:avLst/>
          </a:prstGeom>
          <a:solidFill>
            <a:srgbClr val="DD46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ADD</a:t>
            </a:r>
            <a:endParaRPr lang="en-IN" sz="1400" b="1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08328" y="5396226"/>
            <a:ext cx="997625" cy="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7670" y="5183256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j-lt"/>
              </a:rPr>
              <a:t>10000011</a:t>
            </a:r>
            <a:endParaRPr lang="en-IN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29560" y="4886576"/>
            <a:ext cx="1054974" cy="2393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836023" y="4809258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j-lt"/>
              </a:rPr>
              <a:t>This is 8 bit computing</a:t>
            </a:r>
            <a:endParaRPr lang="en-IN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BEC8B-9E80-4ED7-9A4F-05E127ED4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cs typeface="Segoe UI Light" panose="020B0502040204020203" pitchFamily="34" charset="0"/>
              </a:rPr>
              <a:t>Fundamentals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45721"/>
            <a:ext cx="10086133" cy="5512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  <a:defRPr/>
            </a:pPr>
            <a:r>
              <a:rPr lang="en-IN">
                <a:latin typeface="+mj-lt"/>
                <a:cs typeface="Segoe UI" panose="020B0502040204020203" pitchFamily="34" charset="0"/>
              </a:rPr>
              <a:t>Suppose we are asked to add 2 numbers – say 1 + 2</a:t>
            </a:r>
          </a:p>
          <a:p>
            <a:pPr lvl="1">
              <a:spcAft>
                <a:spcPts val="600"/>
              </a:spcAft>
              <a:defRPr/>
            </a:pPr>
            <a:r>
              <a:rPr lang="en-US">
                <a:latin typeface="+mj-lt"/>
                <a:cs typeface="Segoe UI" panose="020B0502040204020203" pitchFamily="34" charset="0"/>
              </a:rPr>
              <a:t>In Assembly language</a:t>
            </a:r>
          </a:p>
          <a:p>
            <a:pPr lvl="2">
              <a:spcAft>
                <a:spcPts val="600"/>
              </a:spcAft>
              <a:defRPr/>
            </a:pPr>
            <a:r>
              <a:rPr lang="en-US">
                <a:latin typeface="+mj-lt"/>
                <a:cs typeface="Segoe UI" panose="020B0502040204020203" pitchFamily="34" charset="0"/>
              </a:rPr>
              <a:t>Store 1 at memory location A</a:t>
            </a:r>
          </a:p>
          <a:p>
            <a:pPr lvl="2">
              <a:spcAft>
                <a:spcPts val="600"/>
              </a:spcAft>
              <a:defRPr/>
            </a:pPr>
            <a:r>
              <a:rPr lang="en-US">
                <a:latin typeface="+mj-lt"/>
                <a:cs typeface="Segoe UI" panose="020B0502040204020203" pitchFamily="34" charset="0"/>
              </a:rPr>
              <a:t>Store 2 at memory location B</a:t>
            </a:r>
          </a:p>
          <a:p>
            <a:pPr lvl="2">
              <a:spcAft>
                <a:spcPts val="600"/>
              </a:spcAft>
              <a:defRPr/>
            </a:pPr>
            <a:r>
              <a:rPr lang="en-US">
                <a:latin typeface="+mj-lt"/>
                <a:cs typeface="Segoe UI" panose="020B0502040204020203" pitchFamily="34" charset="0"/>
              </a:rPr>
              <a:t>Add the contents of A &amp; B</a:t>
            </a:r>
          </a:p>
          <a:p>
            <a:pPr lvl="2">
              <a:spcAft>
                <a:spcPts val="600"/>
              </a:spcAft>
              <a:defRPr/>
            </a:pPr>
            <a:r>
              <a:rPr lang="en-US">
                <a:latin typeface="+mj-lt"/>
                <a:cs typeface="Segoe UI" panose="020B0502040204020203" pitchFamily="34" charset="0"/>
              </a:rPr>
              <a:t>Store the result</a:t>
            </a:r>
          </a:p>
          <a:p>
            <a:pPr lvl="2">
              <a:spcAft>
                <a:spcPts val="600"/>
              </a:spcAft>
              <a:defRPr/>
            </a:pPr>
            <a:r>
              <a:rPr lang="en-US" b="1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OS Calls </a:t>
            </a:r>
            <a:r>
              <a:rPr lang="en-US">
                <a:latin typeface="+mj-lt"/>
                <a:cs typeface="Segoe UI" panose="020B0502040204020203" pitchFamily="34" charset="0"/>
              </a:rPr>
              <a:t>– provide function calls to display the results.</a:t>
            </a:r>
          </a:p>
          <a:p>
            <a:pPr lvl="1">
              <a:spcAft>
                <a:spcPts val="600"/>
              </a:spcAft>
              <a:defRPr/>
            </a:pPr>
            <a:r>
              <a:rPr lang="en-US">
                <a:latin typeface="+mj-lt"/>
                <a:cs typeface="Segoe UI" panose="020B0502040204020203" pitchFamily="34" charset="0"/>
              </a:rPr>
              <a:t>C Language</a:t>
            </a:r>
          </a:p>
          <a:p>
            <a:pPr lvl="2">
              <a:spcAft>
                <a:spcPts val="600"/>
              </a:spcAft>
              <a:defRPr/>
            </a:pPr>
            <a:r>
              <a:rPr lang="en-US">
                <a:latin typeface="+mj-lt"/>
                <a:cs typeface="Segoe UI" panose="020B0502040204020203" pitchFamily="34" charset="0"/>
              </a:rPr>
              <a:t>printf(1 + 2)</a:t>
            </a:r>
          </a:p>
          <a:p>
            <a:pPr lvl="1">
              <a:spcAft>
                <a:spcPts val="600"/>
              </a:spcAft>
              <a:defRPr/>
            </a:pPr>
            <a:endParaRPr lang="en-US">
              <a:latin typeface="+mj-lt"/>
              <a:cs typeface="Segoe UI" panose="020B0502040204020203" pitchFamily="34" charset="0"/>
            </a:endParaRPr>
          </a:p>
          <a:p>
            <a:pPr lvl="2">
              <a:spcAft>
                <a:spcPts val="600"/>
              </a:spcAft>
              <a:defRPr/>
            </a:pPr>
            <a:endParaRPr lang="en-US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60894" y="2725271"/>
            <a:ext cx="1622611" cy="358588"/>
          </a:xfrm>
          <a:prstGeom prst="rect">
            <a:avLst/>
          </a:prstGeom>
          <a:solidFill>
            <a:srgbClr val="FF9B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+mj-lt"/>
              </a:rPr>
              <a:t>assembler</a:t>
            </a:r>
            <a:endParaRPr lang="en-IN" sz="1200">
              <a:latin typeface="+mj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383826" y="2725271"/>
            <a:ext cx="833381" cy="340659"/>
          </a:xfrm>
          <a:prstGeom prst="rightArrow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27192" y="2895600"/>
            <a:ext cx="2491937" cy="89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61235" y="2571382"/>
            <a:ext cx="2088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101000101010</a:t>
            </a:r>
            <a:endParaRPr lang="en-IN" sz="140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012" y="2493049"/>
            <a:ext cx="816935" cy="823031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783022" y="4643718"/>
            <a:ext cx="2034988" cy="636494"/>
          </a:xfrm>
          <a:prstGeom prst="ellipse">
            <a:avLst/>
          </a:prstGeom>
          <a:solidFill>
            <a:srgbClr val="DD46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compiler</a:t>
            </a:r>
            <a:endParaRPr lang="en-IN" sz="1400">
              <a:latin typeface="+mj-lt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128682" y="4849906"/>
            <a:ext cx="394447" cy="224117"/>
          </a:xfrm>
          <a:prstGeom prst="rightArrow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6068937" y="4849905"/>
            <a:ext cx="394447" cy="224117"/>
          </a:xfrm>
          <a:prstGeom prst="rightArrow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666510" y="4652682"/>
            <a:ext cx="2034988" cy="636494"/>
          </a:xfrm>
          <a:prstGeom prst="ellipse">
            <a:avLst/>
          </a:prstGeom>
          <a:solidFill>
            <a:srgbClr val="DD46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Assembly code</a:t>
            </a:r>
            <a:endParaRPr lang="en-IN" sz="1400">
              <a:latin typeface="+mj-lt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7564012" y="5501937"/>
            <a:ext cx="298036" cy="208582"/>
          </a:xfrm>
          <a:prstGeom prst="rightArrow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6743741" y="5893279"/>
            <a:ext cx="2034988" cy="636494"/>
          </a:xfrm>
          <a:prstGeom prst="ellipse">
            <a:avLst/>
          </a:prstGeom>
          <a:solidFill>
            <a:srgbClr val="DD46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assembler</a:t>
            </a:r>
            <a:endParaRPr lang="en-IN" sz="1400"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4114925" y="6267277"/>
            <a:ext cx="2491937" cy="89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0516" y="5939050"/>
            <a:ext cx="2088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101000101010</a:t>
            </a:r>
            <a:endParaRPr lang="en-IN" sz="1400">
              <a:latin typeface="+mj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968" y="5800010"/>
            <a:ext cx="816935" cy="8230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6D8F-68DB-4DF6-B277-59818C630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cs typeface="Segoe UI Light" panose="020B0502040204020203" pitchFamily="34" charset="0"/>
              </a:rPr>
              <a:t>Fundamentals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45721"/>
            <a:ext cx="10086133" cy="551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41610" y="1823757"/>
            <a:ext cx="2569144" cy="528918"/>
          </a:xfrm>
          <a:prstGeom prst="ellipse">
            <a:avLst/>
          </a:prstGeom>
          <a:solidFill>
            <a:srgbClr val="FF9B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Operating System</a:t>
            </a:r>
            <a:endParaRPr lang="en-IN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57267" y="1814398"/>
            <a:ext cx="2474001" cy="512897"/>
          </a:xfrm>
          <a:prstGeom prst="ellipse">
            <a:avLst/>
          </a:prstGeom>
          <a:solidFill>
            <a:srgbClr val="FF9B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Processor</a:t>
            </a:r>
            <a:endParaRPr lang="en-IN">
              <a:latin typeface="+mj-lt"/>
            </a:endParaRPr>
          </a:p>
        </p:txBody>
      </p:sp>
      <p:sp>
        <p:nvSpPr>
          <p:cNvPr id="5" name="Plus 4"/>
          <p:cNvSpPr/>
          <p:nvPr/>
        </p:nvSpPr>
        <p:spPr>
          <a:xfrm>
            <a:off x="3233303" y="1838521"/>
            <a:ext cx="528918" cy="464652"/>
          </a:xfrm>
          <a:prstGeom prst="mathPlus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Equal 6"/>
          <p:cNvSpPr/>
          <p:nvPr/>
        </p:nvSpPr>
        <p:spPr>
          <a:xfrm>
            <a:off x="6513004" y="1972234"/>
            <a:ext cx="564777" cy="197224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68419" y="1823757"/>
            <a:ext cx="3541059" cy="512897"/>
          </a:xfrm>
          <a:prstGeom prst="ellipse">
            <a:avLst/>
          </a:prstGeom>
          <a:solidFill>
            <a:srgbClr val="FF9B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Platform</a:t>
            </a:r>
            <a:endParaRPr lang="en-IN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985" y="2772534"/>
            <a:ext cx="3386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Common platforms</a:t>
            </a:r>
          </a:p>
          <a:p>
            <a:endParaRPr lang="en-US" sz="14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Windows + Intel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Linux + AMD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Mac + PowerPC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Android + MediaTek</a:t>
            </a:r>
          </a:p>
          <a:p>
            <a:endParaRPr lang="en-IN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985" y="4485054"/>
            <a:ext cx="565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Assembly instructions change with change in processor…</a:t>
            </a:r>
            <a:endParaRPr lang="en-IN" sz="1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60" y="4276377"/>
            <a:ext cx="816935" cy="8230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81" y="4341080"/>
            <a:ext cx="816935" cy="637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0118" y="4255747"/>
            <a:ext cx="1203873" cy="8230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10754" y="5125986"/>
            <a:ext cx="213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DD462F"/>
                </a:solidFill>
                <a:latin typeface="+mj-lt"/>
              </a:rPr>
              <a:t>ADD instruction</a:t>
            </a:r>
            <a:endParaRPr lang="en-IN" sz="1400">
              <a:solidFill>
                <a:srgbClr val="DD462F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0468" y="5228262"/>
            <a:ext cx="57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+mj-lt"/>
              </a:rPr>
              <a:t>ADD</a:t>
            </a:r>
            <a:endParaRPr lang="en-IN" sz="14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89950" y="5231239"/>
            <a:ext cx="100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+mj-lt"/>
              </a:rPr>
              <a:t>ADDITION</a:t>
            </a:r>
            <a:endParaRPr lang="en-IN" sz="14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08458" y="5234525"/>
            <a:ext cx="1079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+mj-lt"/>
              </a:rPr>
              <a:t>MATH ADD</a:t>
            </a:r>
            <a:endParaRPr lang="en-IN" sz="14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985" y="5838104"/>
            <a:ext cx="6483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Also with change in OS, the level of OS calls will also change…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latin typeface="+mj-lt"/>
              </a:rPr>
              <a:t>We end up using platform specific compilers.</a:t>
            </a:r>
            <a:endParaRPr lang="en-IN" sz="140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1D1C4-545B-48FF-9E03-724E5BF17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cs typeface="Segoe UI Light" panose="020B0502040204020203" pitchFamily="34" charset="0"/>
              </a:rPr>
              <a:t>Fundamentals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45721"/>
            <a:ext cx="10086133" cy="551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panose="020B0609020204030204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185C1-0909-455D-BAB5-7B2E259A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891" y="1931921"/>
            <a:ext cx="6172200" cy="2886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407A42-14E1-48E8-9E3E-EC88ED455237}"/>
              </a:ext>
            </a:extLst>
          </p:cNvPr>
          <p:cNvSpPr txBox="1"/>
          <p:nvPr/>
        </p:nvSpPr>
        <p:spPr>
          <a:xfrm>
            <a:off x="541609" y="1366559"/>
            <a:ext cx="10763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</a:rPr>
              <a:t>Separate compilers which convert my printf command into the native machine code.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E19BE7C-E5A8-484C-A6C1-B28B53525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7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Java Virtual Machine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422" y="1454722"/>
            <a:ext cx="287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System.out.println(1 + 2);</a:t>
            </a:r>
            <a:endParaRPr lang="en-IN" sz="140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422" y="2773031"/>
            <a:ext cx="287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saved as a .java file</a:t>
            </a:r>
            <a:endParaRPr lang="en-IN" sz="140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87894" y="3712292"/>
            <a:ext cx="367553" cy="1"/>
          </a:xfrm>
          <a:prstGeom prst="straightConnector1">
            <a:avLst/>
          </a:prstGeom>
          <a:ln w="57150">
            <a:solidFill>
              <a:srgbClr val="D24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58459" y="2129085"/>
            <a:ext cx="2429435" cy="381033"/>
          </a:xfrm>
          <a:prstGeom prst="ellipse">
            <a:avLst/>
          </a:prstGeom>
          <a:solidFill>
            <a:srgbClr val="DD46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Java compiler</a:t>
            </a:r>
            <a:endParaRPr lang="en-IN" sz="140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" y="2014943"/>
            <a:ext cx="797859" cy="6364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82" y="3343721"/>
            <a:ext cx="726788" cy="870752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rot="16200000" flipH="1">
            <a:off x="1864817" y="2112498"/>
            <a:ext cx="1" cy="441385"/>
          </a:xfrm>
          <a:prstGeom prst="straightConnector1">
            <a:avLst/>
          </a:prstGeom>
          <a:ln w="57150"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73176" y="2773031"/>
            <a:ext cx="1" cy="441385"/>
          </a:xfrm>
          <a:prstGeom prst="straightConnector1">
            <a:avLst/>
          </a:prstGeom>
          <a:ln w="57150"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20771" y="4343778"/>
            <a:ext cx="287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intermediate bytecode</a:t>
            </a:r>
            <a:endParaRPr lang="en-IN" sz="140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420525" y="2646987"/>
            <a:ext cx="1766047" cy="23919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/>
              <a:t>JVM</a:t>
            </a:r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106" y="1823956"/>
            <a:ext cx="816935" cy="8230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269" y="3577437"/>
            <a:ext cx="816935" cy="6370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2307" y="5144923"/>
            <a:ext cx="1203873" cy="823031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7224381" y="2400213"/>
            <a:ext cx="1257926" cy="369127"/>
          </a:xfrm>
          <a:prstGeom prst="straightConnector1">
            <a:avLst/>
          </a:prstGeom>
          <a:ln w="57150">
            <a:solidFill>
              <a:srgbClr val="D24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208336" y="3772568"/>
            <a:ext cx="1366770" cy="17176"/>
          </a:xfrm>
          <a:prstGeom prst="straightConnector1">
            <a:avLst/>
          </a:prstGeom>
          <a:ln w="57150">
            <a:solidFill>
              <a:srgbClr val="D24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24381" y="4915326"/>
            <a:ext cx="1257926" cy="351950"/>
          </a:xfrm>
          <a:prstGeom prst="straightConnector1">
            <a:avLst/>
          </a:prstGeom>
          <a:ln w="57150">
            <a:solidFill>
              <a:srgbClr val="D24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0442001">
            <a:off x="6995331" y="2276463"/>
            <a:ext cx="1384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101000101010</a:t>
            </a:r>
            <a:endParaRPr lang="en-IN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61195" y="3455213"/>
            <a:ext cx="1384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11111000010</a:t>
            </a:r>
            <a:endParaRPr lang="en-IN" sz="140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 rot="971944">
            <a:off x="7239832" y="4804917"/>
            <a:ext cx="1384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000000111001</a:t>
            </a:r>
            <a:endParaRPr lang="en-IN" sz="140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23555" y="5553551"/>
            <a:ext cx="667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+mj-lt"/>
              </a:rPr>
              <a:t>Hence Java is a LANGUAGE as well as a PLATFORM</a:t>
            </a:r>
            <a:endParaRPr lang="en-IN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6FC688-B633-46A0-A31E-31A5C39BB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C Compiling and Execution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207" y="142538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C Language compiling and linking</a:t>
            </a:r>
            <a:endParaRPr lang="en-IN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718" y="1947306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a1.c</a:t>
            </a:r>
            <a:endParaRPr lang="en-IN" sz="120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718" y="2224305"/>
            <a:ext cx="1730189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main() {</a:t>
            </a:r>
          </a:p>
          <a:p>
            <a:r>
              <a:rPr lang="en-US" sz="1400"/>
              <a:t>  f1();</a:t>
            </a:r>
          </a:p>
          <a:p>
            <a:r>
              <a:rPr lang="en-US" sz="1400"/>
              <a:t>  f2();</a:t>
            </a:r>
          </a:p>
          <a:p>
            <a:r>
              <a:rPr lang="en-US" sz="1400"/>
              <a:t>}</a:t>
            </a:r>
            <a:endParaRPr lang="en-IN" sz="1400"/>
          </a:p>
        </p:txBody>
      </p:sp>
      <p:sp>
        <p:nvSpPr>
          <p:cNvPr id="28" name="TextBox 27"/>
          <p:cNvSpPr txBox="1"/>
          <p:nvPr/>
        </p:nvSpPr>
        <p:spPr>
          <a:xfrm>
            <a:off x="833717" y="3854219"/>
            <a:ext cx="173018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f1() {</a:t>
            </a:r>
          </a:p>
          <a:p>
            <a:r>
              <a:rPr lang="en-US" sz="1400"/>
              <a:t>}</a:t>
            </a:r>
            <a:endParaRPr lang="en-IN" sz="1400"/>
          </a:p>
        </p:txBody>
      </p:sp>
      <p:sp>
        <p:nvSpPr>
          <p:cNvPr id="29" name="TextBox 28"/>
          <p:cNvSpPr txBox="1"/>
          <p:nvPr/>
        </p:nvSpPr>
        <p:spPr>
          <a:xfrm>
            <a:off x="833717" y="4973365"/>
            <a:ext cx="173018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f2() {</a:t>
            </a:r>
          </a:p>
          <a:p>
            <a:r>
              <a:rPr lang="en-US" sz="1400"/>
              <a:t>}</a:t>
            </a:r>
            <a:endParaRPr lang="en-IN" sz="1400"/>
          </a:p>
        </p:txBody>
      </p:sp>
      <p:sp>
        <p:nvSpPr>
          <p:cNvPr id="31" name="TextBox 30"/>
          <p:cNvSpPr txBox="1"/>
          <p:nvPr/>
        </p:nvSpPr>
        <p:spPr>
          <a:xfrm>
            <a:off x="833718" y="3577220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a2.c</a:t>
            </a:r>
            <a:endParaRPr lang="en-IN" sz="120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3717" y="4696366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a3.c</a:t>
            </a:r>
            <a:endParaRPr lang="en-IN" sz="1200">
              <a:latin typeface="+mj-lt"/>
            </a:endParaRPr>
          </a:p>
        </p:txBody>
      </p:sp>
      <p:cxnSp>
        <p:nvCxnSpPr>
          <p:cNvPr id="10" name="Elbow Connector 9"/>
          <p:cNvCxnSpPr>
            <a:stCxn id="7" idx="3"/>
            <a:endCxn id="11" idx="0"/>
          </p:cNvCxnSpPr>
          <p:nvPr/>
        </p:nvCxnSpPr>
        <p:spPr>
          <a:xfrm>
            <a:off x="2563907" y="2701359"/>
            <a:ext cx="1233900" cy="1152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59607" y="3854219"/>
            <a:ext cx="1676400" cy="515880"/>
          </a:xfrm>
          <a:prstGeom prst="ellipse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compiler</a:t>
            </a:r>
            <a:endParaRPr lang="en-IN" sz="1400">
              <a:latin typeface="+mj-lt"/>
            </a:endParaRPr>
          </a:p>
        </p:txBody>
      </p:sp>
      <p:cxnSp>
        <p:nvCxnSpPr>
          <p:cNvPr id="14" name="Elbow Connector 13"/>
          <p:cNvCxnSpPr>
            <a:stCxn id="29" idx="3"/>
            <a:endCxn id="11" idx="4"/>
          </p:cNvCxnSpPr>
          <p:nvPr/>
        </p:nvCxnSpPr>
        <p:spPr>
          <a:xfrm flipV="1">
            <a:off x="2563906" y="4370099"/>
            <a:ext cx="1233901" cy="864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8" idx="3"/>
            <a:endCxn id="11" idx="2"/>
          </p:cNvCxnSpPr>
          <p:nvPr/>
        </p:nvCxnSpPr>
        <p:spPr>
          <a:xfrm flipV="1">
            <a:off x="2563906" y="4112159"/>
            <a:ext cx="395701" cy="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76801" y="3275594"/>
            <a:ext cx="73187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a1.obj</a:t>
            </a:r>
            <a:endParaRPr lang="en-IN" sz="12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6801" y="3982178"/>
            <a:ext cx="73187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a2.obj</a:t>
            </a:r>
            <a:endParaRPr lang="en-IN" sz="12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6801" y="4834865"/>
            <a:ext cx="73187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a3.obj</a:t>
            </a:r>
            <a:endParaRPr lang="en-IN" sz="1200">
              <a:latin typeface="+mj-lt"/>
            </a:endParaRPr>
          </a:p>
        </p:txBody>
      </p:sp>
      <p:cxnSp>
        <p:nvCxnSpPr>
          <p:cNvPr id="38" name="Elbow Connector 37"/>
          <p:cNvCxnSpPr>
            <a:stCxn id="11" idx="7"/>
            <a:endCxn id="27" idx="1"/>
          </p:cNvCxnSpPr>
          <p:nvPr/>
        </p:nvCxnSpPr>
        <p:spPr>
          <a:xfrm rot="5400000" flipH="1" flipV="1">
            <a:off x="4375815" y="3428783"/>
            <a:ext cx="515674" cy="486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1" idx="5"/>
            <a:endCxn id="52" idx="1"/>
          </p:cNvCxnSpPr>
          <p:nvPr/>
        </p:nvCxnSpPr>
        <p:spPr>
          <a:xfrm rot="16200000" flipH="1">
            <a:off x="4294245" y="4390808"/>
            <a:ext cx="678815" cy="486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51" idx="1"/>
          </p:cNvCxnSpPr>
          <p:nvPr/>
        </p:nvCxnSpPr>
        <p:spPr>
          <a:xfrm>
            <a:off x="4636007" y="4112159"/>
            <a:ext cx="240794" cy="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09950" y="5234975"/>
            <a:ext cx="1776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Machine code</a:t>
            </a:r>
            <a:endParaRPr lang="en-IN" sz="1400"/>
          </a:p>
        </p:txBody>
      </p:sp>
      <p:sp>
        <p:nvSpPr>
          <p:cNvPr id="71" name="Oval 70"/>
          <p:cNvSpPr/>
          <p:nvPr/>
        </p:nvSpPr>
        <p:spPr>
          <a:xfrm>
            <a:off x="5849473" y="3877904"/>
            <a:ext cx="1676400" cy="515880"/>
          </a:xfrm>
          <a:prstGeom prst="ellipse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linker</a:t>
            </a:r>
            <a:endParaRPr lang="en-IN" sz="1400">
              <a:latin typeface="+mj-lt"/>
            </a:endParaRPr>
          </a:p>
        </p:txBody>
      </p:sp>
      <p:cxnSp>
        <p:nvCxnSpPr>
          <p:cNvPr id="73" name="Elbow Connector 72"/>
          <p:cNvCxnSpPr>
            <a:stCxn id="27" idx="3"/>
            <a:endCxn id="71" idx="0"/>
          </p:cNvCxnSpPr>
          <p:nvPr/>
        </p:nvCxnSpPr>
        <p:spPr>
          <a:xfrm>
            <a:off x="5608679" y="3414094"/>
            <a:ext cx="1078994" cy="46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1" idx="3"/>
            <a:endCxn id="71" idx="2"/>
          </p:cNvCxnSpPr>
          <p:nvPr/>
        </p:nvCxnSpPr>
        <p:spPr>
          <a:xfrm>
            <a:off x="5608679" y="4120678"/>
            <a:ext cx="240794" cy="15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2" idx="3"/>
            <a:endCxn id="71" idx="4"/>
          </p:cNvCxnSpPr>
          <p:nvPr/>
        </p:nvCxnSpPr>
        <p:spPr>
          <a:xfrm flipV="1">
            <a:off x="5608679" y="4393784"/>
            <a:ext cx="1078994" cy="579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89535" y="3989761"/>
            <a:ext cx="73187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a.exe</a:t>
            </a:r>
            <a:endParaRPr lang="en-IN" sz="1200">
              <a:latin typeface="+mj-lt"/>
            </a:endParaRPr>
          </a:p>
        </p:txBody>
      </p:sp>
      <p:cxnSp>
        <p:nvCxnSpPr>
          <p:cNvPr id="81" name="Elbow Connector 80"/>
          <p:cNvCxnSpPr>
            <a:stCxn id="71" idx="6"/>
            <a:endCxn id="79" idx="1"/>
          </p:cNvCxnSpPr>
          <p:nvPr/>
        </p:nvCxnSpPr>
        <p:spPr>
          <a:xfrm flipV="1">
            <a:off x="7525873" y="4128261"/>
            <a:ext cx="463662" cy="7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9202273" y="2788024"/>
            <a:ext cx="2079811" cy="2754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/>
              <a:t>RAM</a:t>
            </a:r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9316314" y="3895646"/>
            <a:ext cx="73187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a.exe</a:t>
            </a:r>
            <a:endParaRPr lang="en-IN" sz="120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4F178-99FC-4515-ADDE-14D3EF961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6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cs typeface="Segoe UI Light" panose="020B0502040204020203" pitchFamily="34" charset="0"/>
              </a:rPr>
              <a:t>Java Virtual Machine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207" y="142538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Java Language compiling and linking</a:t>
            </a:r>
            <a:endParaRPr lang="en-I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718" y="1947306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a1.java</a:t>
            </a:r>
            <a:endParaRPr lang="en-IN" sz="120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718" y="2224305"/>
            <a:ext cx="1730189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main() {</a:t>
            </a:r>
          </a:p>
          <a:p>
            <a:r>
              <a:rPr lang="en-US" sz="1400">
                <a:latin typeface="+mj-lt"/>
              </a:rPr>
              <a:t>  f1();</a:t>
            </a:r>
          </a:p>
          <a:p>
            <a:r>
              <a:rPr lang="en-US" sz="1400">
                <a:latin typeface="+mj-lt"/>
              </a:rPr>
              <a:t>  f2();</a:t>
            </a:r>
          </a:p>
          <a:p>
            <a:r>
              <a:rPr lang="en-US" sz="1400">
                <a:latin typeface="+mj-lt"/>
              </a:rPr>
              <a:t>}</a:t>
            </a:r>
            <a:endParaRPr lang="en-IN" sz="140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3717" y="3854219"/>
            <a:ext cx="173018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f1() {</a:t>
            </a:r>
          </a:p>
          <a:p>
            <a:r>
              <a:rPr lang="en-US" sz="1400">
                <a:latin typeface="+mj-lt"/>
              </a:rPr>
              <a:t>}</a:t>
            </a:r>
            <a:endParaRPr lang="en-IN" sz="140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3717" y="4973365"/>
            <a:ext cx="173018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f2() {</a:t>
            </a:r>
          </a:p>
          <a:p>
            <a:r>
              <a:rPr lang="en-US" sz="1400">
                <a:latin typeface="+mj-lt"/>
              </a:rPr>
              <a:t>}</a:t>
            </a:r>
            <a:endParaRPr lang="en-IN" sz="140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3718" y="3577220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a2.java</a:t>
            </a:r>
            <a:endParaRPr lang="en-IN" sz="120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3717" y="4696366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a3.java</a:t>
            </a:r>
            <a:endParaRPr lang="en-IN" sz="1200">
              <a:latin typeface="+mj-lt"/>
            </a:endParaRPr>
          </a:p>
        </p:txBody>
      </p:sp>
      <p:cxnSp>
        <p:nvCxnSpPr>
          <p:cNvPr id="10" name="Elbow Connector 9"/>
          <p:cNvCxnSpPr>
            <a:stCxn id="7" idx="3"/>
            <a:endCxn id="11" idx="0"/>
          </p:cNvCxnSpPr>
          <p:nvPr/>
        </p:nvCxnSpPr>
        <p:spPr>
          <a:xfrm>
            <a:off x="2563907" y="2701359"/>
            <a:ext cx="1233900" cy="1152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59607" y="3854219"/>
            <a:ext cx="1676400" cy="515880"/>
          </a:xfrm>
          <a:prstGeom prst="ellipse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compiler</a:t>
            </a:r>
            <a:endParaRPr lang="en-IN" sz="1400">
              <a:latin typeface="+mj-lt"/>
            </a:endParaRPr>
          </a:p>
        </p:txBody>
      </p:sp>
      <p:cxnSp>
        <p:nvCxnSpPr>
          <p:cNvPr id="14" name="Elbow Connector 13"/>
          <p:cNvCxnSpPr>
            <a:stCxn id="29" idx="3"/>
            <a:endCxn id="11" idx="4"/>
          </p:cNvCxnSpPr>
          <p:nvPr/>
        </p:nvCxnSpPr>
        <p:spPr>
          <a:xfrm flipV="1">
            <a:off x="2563906" y="4370099"/>
            <a:ext cx="1233901" cy="864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8" idx="3"/>
            <a:endCxn id="11" idx="2"/>
          </p:cNvCxnSpPr>
          <p:nvPr/>
        </p:nvCxnSpPr>
        <p:spPr>
          <a:xfrm flipV="1">
            <a:off x="2563906" y="4112159"/>
            <a:ext cx="395701" cy="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76801" y="3275594"/>
            <a:ext cx="869372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a1.class</a:t>
            </a:r>
            <a:endParaRPr lang="en-IN" sz="12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6801" y="3982178"/>
            <a:ext cx="869372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a2.class</a:t>
            </a:r>
            <a:endParaRPr lang="en-IN" sz="12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6801" y="4834865"/>
            <a:ext cx="86705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a3.class</a:t>
            </a:r>
            <a:endParaRPr lang="en-IN" sz="1200">
              <a:latin typeface="+mj-lt"/>
            </a:endParaRPr>
          </a:p>
        </p:txBody>
      </p:sp>
      <p:cxnSp>
        <p:nvCxnSpPr>
          <p:cNvPr id="38" name="Elbow Connector 37"/>
          <p:cNvCxnSpPr>
            <a:stCxn id="11" idx="7"/>
            <a:endCxn id="27" idx="1"/>
          </p:cNvCxnSpPr>
          <p:nvPr/>
        </p:nvCxnSpPr>
        <p:spPr>
          <a:xfrm rot="5400000" flipH="1" flipV="1">
            <a:off x="4375815" y="3428783"/>
            <a:ext cx="515674" cy="486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1" idx="5"/>
            <a:endCxn id="52" idx="1"/>
          </p:cNvCxnSpPr>
          <p:nvPr/>
        </p:nvCxnSpPr>
        <p:spPr>
          <a:xfrm rot="16200000" flipH="1">
            <a:off x="4294245" y="4390808"/>
            <a:ext cx="678815" cy="486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51" idx="1"/>
          </p:cNvCxnSpPr>
          <p:nvPr/>
        </p:nvCxnSpPr>
        <p:spPr>
          <a:xfrm>
            <a:off x="4636007" y="4112159"/>
            <a:ext cx="240794" cy="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09950" y="5234975"/>
            <a:ext cx="1776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Byte code</a:t>
            </a:r>
            <a:endParaRPr lang="en-IN" sz="1400"/>
          </a:p>
        </p:txBody>
      </p:sp>
      <p:sp>
        <p:nvSpPr>
          <p:cNvPr id="83" name="Rounded Rectangle 82"/>
          <p:cNvSpPr/>
          <p:nvPr/>
        </p:nvSpPr>
        <p:spPr>
          <a:xfrm>
            <a:off x="6741779" y="1257300"/>
            <a:ext cx="5229140" cy="5507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/>
              <a:t>RAM</a:t>
            </a:r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668831" y="1947306"/>
            <a:ext cx="4228534" cy="4245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/>
              <a:t>JVM</a:t>
            </a:r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7851942" y="2098649"/>
            <a:ext cx="1504407" cy="9422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ClassLoader</a:t>
            </a:r>
            <a:endParaRPr lang="en-IN" sz="140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87775" y="3216011"/>
            <a:ext cx="869372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a1.class</a:t>
            </a:r>
            <a:endParaRPr lang="en-IN" sz="120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5910" y="3982177"/>
            <a:ext cx="869372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a2.class</a:t>
            </a:r>
            <a:endParaRPr lang="en-IN" sz="120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2845" y="4836366"/>
            <a:ext cx="869372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a3.class</a:t>
            </a:r>
            <a:endParaRPr lang="en-IN" sz="120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419638" y="3125686"/>
            <a:ext cx="1504407" cy="9422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Bytecode Verifier</a:t>
            </a:r>
            <a:endParaRPr lang="en-IN" sz="140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20413" y="4198645"/>
            <a:ext cx="1504407" cy="9422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Execution Engine</a:t>
            </a:r>
            <a:endParaRPr lang="en-IN" sz="140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43569" y="5388863"/>
            <a:ext cx="250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JIT compiler</a:t>
            </a:r>
            <a:endParaRPr lang="en-IN" sz="16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0A0B6B-21E3-453D-A0E9-EBB467862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cs typeface="Segoe UI Light" panose="020B0502040204020203" pitchFamily="34" charset="0"/>
              </a:rPr>
              <a:t>Java Virtual Machine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36" y="1514173"/>
            <a:ext cx="7527403" cy="2943527"/>
          </a:xfrm>
          <a:prstGeom prst="rect">
            <a:avLst/>
          </a:prstGeom>
        </p:spPr>
      </p:pic>
      <p:sp>
        <p:nvSpPr>
          <p:cNvPr id="32" name="Content Placeholder 2"/>
          <p:cNvSpPr>
            <a:spLocks noGrp="1"/>
          </p:cNvSpPr>
          <p:nvPr>
            <p:ph idx="4294967295"/>
          </p:nvPr>
        </p:nvSpPr>
        <p:spPr>
          <a:xfrm>
            <a:off x="604334" y="1354563"/>
            <a:ext cx="11414083" cy="326274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1600" b="1" dirty="0">
                <a:latin typeface="+mj-lt"/>
              </a:rPr>
              <a:t>JDK, JRE and JVM</a:t>
            </a: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r>
              <a:rPr lang="en-IN">
                <a:latin typeface="+mj-lt"/>
              </a:rPr>
              <a:t>JVM </a:t>
            </a:r>
            <a:r>
              <a:rPr lang="en-IN" dirty="0">
                <a:latin typeface="+mj-lt"/>
              </a:rPr>
              <a:t>(Java Virtual Machine) is an abstract machine. It is a </a:t>
            </a:r>
            <a:r>
              <a:rPr lang="en-IN" b="1" dirty="0">
                <a:latin typeface="+mj-lt"/>
              </a:rPr>
              <a:t>specification</a:t>
            </a:r>
            <a:r>
              <a:rPr lang="en-IN" dirty="0">
                <a:latin typeface="+mj-lt"/>
              </a:rPr>
              <a:t> that provides runtime environment in which java </a:t>
            </a:r>
            <a:r>
              <a:rPr lang="en-IN" dirty="0" err="1">
                <a:latin typeface="+mj-lt"/>
              </a:rPr>
              <a:t>bytecode</a:t>
            </a:r>
            <a:r>
              <a:rPr lang="en-IN" dirty="0">
                <a:latin typeface="+mj-lt"/>
              </a:rPr>
              <a:t> can be executed.</a:t>
            </a:r>
          </a:p>
          <a:p>
            <a:r>
              <a:rPr lang="en-IN" dirty="0">
                <a:latin typeface="+mj-lt"/>
              </a:rPr>
              <a:t>JRE is the implementation of JVM. It physically exists. It contains set of libraries + other files that JVM uses at runtime.</a:t>
            </a:r>
          </a:p>
          <a:p>
            <a:r>
              <a:rPr lang="en-IN" dirty="0">
                <a:latin typeface="+mj-lt"/>
              </a:rPr>
              <a:t>JDK contains JRE + development tools.</a:t>
            </a:r>
          </a:p>
          <a:p>
            <a:pPr lvl="1"/>
            <a:endParaRPr lang="en-IN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E4CC6-4EB1-4B9D-AA9E-B1125D3F9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6458</TotalTime>
  <Words>879</Words>
  <Application>Microsoft Office PowerPoint</Application>
  <PresentationFormat>Widescreen</PresentationFormat>
  <Paragraphs>182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 Light</vt:lpstr>
      <vt:lpstr>Verdana</vt:lpstr>
      <vt:lpstr>Wingdings</vt:lpstr>
      <vt:lpstr>WelcomeDoc</vt:lpstr>
      <vt:lpstr> Core Java</vt:lpstr>
      <vt:lpstr>Fundamentals</vt:lpstr>
      <vt:lpstr>Fundamentals</vt:lpstr>
      <vt:lpstr>Fundamentals</vt:lpstr>
      <vt:lpstr>Fundamentals</vt:lpstr>
      <vt:lpstr>Java Virtual Machine</vt:lpstr>
      <vt:lpstr>C Compiling and Execution</vt:lpstr>
      <vt:lpstr>Java Virtual Machine</vt:lpstr>
      <vt:lpstr>Java Virtual Machine</vt:lpstr>
      <vt:lpstr>Java Virtual Machine</vt:lpstr>
      <vt:lpstr>Java Virtual Machine</vt:lpstr>
      <vt:lpstr>Java Virtual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navkkrnair</dc:creator>
  <cp:keywords/>
  <cp:lastModifiedBy>Krishna Kumar</cp:lastModifiedBy>
  <cp:revision>178</cp:revision>
  <dcterms:created xsi:type="dcterms:W3CDTF">2017-01-11T05:13:55Z</dcterms:created>
  <dcterms:modified xsi:type="dcterms:W3CDTF">2021-04-02T05:03:11Z</dcterms:modified>
  <cp:version/>
</cp:coreProperties>
</file>