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747D783-4FF6-4446-A635-535BBFC9288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AB2E6CB-B699-476A-9FFA-688AE3662C3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543800" cy="2152650"/>
          </a:xfrm>
        </p:spPr>
        <p:txBody>
          <a:bodyPr/>
          <a:lstStyle/>
          <a:p>
            <a:pPr algn="ctr"/>
            <a:r>
              <a:rPr lang="en-US" dirty="0" smtClean="0"/>
              <a:t>Business/Tech Park </a:t>
            </a:r>
            <a:r>
              <a:rPr lang="en-US" dirty="0">
                <a:effectLst/>
              </a:rPr>
              <a:t>In Bengaluru City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By: Krishna Ramadas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1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548680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/>
              <a:t>Results and Discussion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733694" y="1916832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There are </a:t>
            </a:r>
            <a:r>
              <a:rPr lang="en-IN" sz="2800" b="1" dirty="0"/>
              <a:t>65 neighbourhoods</a:t>
            </a:r>
            <a:r>
              <a:rPr lang="en-IN" sz="2800" dirty="0"/>
              <a:t> as listed in the Wikipedia page </a:t>
            </a:r>
            <a:endParaRPr lang="en-IN" sz="2800" dirty="0" smtClean="0"/>
          </a:p>
          <a:p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city is divided into </a:t>
            </a:r>
            <a:r>
              <a:rPr lang="en-IN" sz="2800" b="1" dirty="0"/>
              <a:t>8 administrative zones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There </a:t>
            </a:r>
            <a:r>
              <a:rPr lang="en-IN" sz="2800" dirty="0"/>
              <a:t>is </a:t>
            </a:r>
            <a:r>
              <a:rPr lang="en-IN" sz="2800" b="1" dirty="0"/>
              <a:t>no borough system</a:t>
            </a:r>
            <a:r>
              <a:rPr lang="en-IN" sz="2800" dirty="0"/>
              <a:t> in the city division here in </a:t>
            </a:r>
            <a:r>
              <a:rPr lang="en-IN" sz="2800" dirty="0" smtClean="0"/>
              <a:t>Bengaluru</a:t>
            </a:r>
          </a:p>
        </p:txBody>
      </p:sp>
    </p:spTree>
    <p:extLst>
      <p:ext uri="{BB962C8B-B14F-4D97-AF65-F5344CB8AC3E}">
        <p14:creationId xmlns:p14="http://schemas.microsoft.com/office/powerpoint/2010/main" val="26234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564" y="3861048"/>
            <a:ext cx="794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central zone is quite expensive almost Rs.12000 per </a:t>
            </a:r>
            <a:r>
              <a:rPr lang="en-IN" sz="2400" dirty="0" err="1" smtClean="0"/>
              <a:t>sq</a:t>
            </a:r>
            <a:r>
              <a:rPr lang="en-IN" sz="2400" dirty="0" smtClean="0"/>
              <a:t>/Ft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/>
              <a:t>Eastern</a:t>
            </a:r>
            <a:r>
              <a:rPr lang="en-IN" sz="2400" b="1" dirty="0"/>
              <a:t>, Western zones have the lowest land price</a:t>
            </a:r>
            <a:r>
              <a:rPr lang="en-IN" sz="2400" dirty="0"/>
              <a:t> almost </a:t>
            </a:r>
            <a:r>
              <a:rPr lang="en-IN" sz="2400" dirty="0" err="1"/>
              <a:t>Rs</a:t>
            </a:r>
            <a:r>
              <a:rPr lang="en-IN" sz="2400" dirty="0"/>
              <a:t> 5000 per </a:t>
            </a:r>
            <a:r>
              <a:rPr lang="en-IN" sz="2400" dirty="0" err="1"/>
              <a:t>sq</a:t>
            </a:r>
            <a:r>
              <a:rPr lang="en-IN" sz="2400" dirty="0"/>
              <a:t>/Ft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31" y="628015"/>
            <a:ext cx="4715742" cy="26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663" y="260648"/>
            <a:ext cx="60486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The average price is binned into </a:t>
            </a:r>
            <a:r>
              <a:rPr lang="en-IN" sz="2200" b="1" dirty="0"/>
              <a:t>5 </a:t>
            </a:r>
            <a:r>
              <a:rPr lang="en-IN" sz="2200" b="1" dirty="0" smtClean="0"/>
              <a:t>categories.</a:t>
            </a:r>
          </a:p>
          <a:p>
            <a:endParaRPr lang="en-IN" sz="22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b="1" dirty="0" smtClean="0"/>
              <a:t>Categories: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b="1" dirty="0" smtClean="0"/>
              <a:t>Low level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b="1" dirty="0" smtClean="0"/>
              <a:t>below average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b="1" dirty="0" smtClean="0"/>
              <a:t>Average level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b="1" dirty="0" smtClean="0"/>
              <a:t>above average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b="1" dirty="0" smtClean="0"/>
              <a:t>high </a:t>
            </a:r>
            <a:r>
              <a:rPr lang="en-IN" sz="2200" b="1" dirty="0"/>
              <a:t>level</a:t>
            </a:r>
            <a:r>
              <a:rPr lang="en-IN" sz="2200" dirty="0"/>
              <a:t>.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706647" cy="34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901602"/>
            <a:ext cx="7759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The </a:t>
            </a:r>
            <a:r>
              <a:rPr lang="en-IN" sz="2400" b="1" dirty="0"/>
              <a:t>silhouette method showed k=7</a:t>
            </a:r>
            <a:r>
              <a:rPr lang="en-IN" sz="2400" dirty="0"/>
              <a:t> for the K-Means clustering algorithm 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24087"/>
            <a:ext cx="7975523" cy="40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95368" y="476672"/>
            <a:ext cx="67532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30875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neighborhoods are divided into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7 clusters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75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52" y="1414908"/>
            <a:ext cx="6605695" cy="48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3153" y="727829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/>
              <a:t>Cluster </a:t>
            </a:r>
            <a:r>
              <a:rPr lang="en-IN" sz="3600" dirty="0" smtClean="0"/>
              <a:t>1</a:t>
            </a:r>
            <a:endParaRPr lang="en-IN" sz="36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65362"/>
            <a:ext cx="7920879" cy="35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1880" y="548680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/>
              <a:t>Cluster </a:t>
            </a:r>
            <a:r>
              <a:rPr lang="en-IN" sz="3600" dirty="0" smtClean="0"/>
              <a:t>2</a:t>
            </a:r>
            <a:endParaRPr lang="en-IN" sz="36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484784"/>
            <a:ext cx="7272808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456409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/>
              <a:t>Cluster </a:t>
            </a:r>
            <a:r>
              <a:rPr lang="en-IN" sz="3600" dirty="0" smtClean="0"/>
              <a:t>3</a:t>
            </a:r>
            <a:endParaRPr lang="en-IN" sz="36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7044"/>
            <a:ext cx="8191547" cy="34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9925" y="540296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Cluster 4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2089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1880" y="543178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Cluster 5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9" y="1484784"/>
            <a:ext cx="7992887" cy="50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876707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Bengaluru aka Bangalore is one of the fast-growing metro cities in INDIA.</a:t>
            </a:r>
          </a:p>
          <a:p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is also known as the "Silicon Valley" of India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Business/Tech parks are changing the outlook of the city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 </a:t>
            </a:r>
            <a:r>
              <a:rPr lang="en-US" sz="2400" dirty="0"/>
              <a:t>an apt location for the construction of a business/tech park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016780" y="279061"/>
            <a:ext cx="2956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Problem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1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5896" y="584742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Cluster 6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90255"/>
            <a:ext cx="8529527" cy="44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418003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/>
              <a:t>Cluster 7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13690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313365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/>
              <a:t>Conclusion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598062" y="1124744"/>
            <a:ext cx="7992887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100" dirty="0" smtClean="0"/>
              <a:t>The </a:t>
            </a:r>
            <a:r>
              <a:rPr lang="en-IN" sz="2100" dirty="0"/>
              <a:t>ample location is preferably in cluster 5, but the land price is the highest for this cluster. </a:t>
            </a:r>
            <a:endParaRPr lang="en-IN" sz="2100" dirty="0" smtClean="0"/>
          </a:p>
          <a:p>
            <a:endParaRPr lang="en-IN" sz="2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100" dirty="0" smtClean="0"/>
              <a:t>Cluster </a:t>
            </a:r>
            <a:r>
              <a:rPr lang="en-IN" sz="2100" dirty="0"/>
              <a:t>3. Since </a:t>
            </a:r>
            <a:r>
              <a:rPr lang="en-IN" sz="2100" dirty="0" smtClean="0"/>
              <a:t> </a:t>
            </a:r>
            <a:r>
              <a:rPr lang="en-IN" sz="2100" dirty="0"/>
              <a:t>we can't reject this location based on not having a public transport. Maybe there will be one top 10. The price of land is also on the fair side </a:t>
            </a:r>
            <a:r>
              <a:rPr lang="en-IN" sz="2100" dirty="0" smtClean="0"/>
              <a:t>here.</a:t>
            </a:r>
          </a:p>
          <a:p>
            <a:endParaRPr lang="en-IN" sz="21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100" dirty="0"/>
              <a:t>Following up with the above point, clusters 4, 6 and 7 also comes in the prospective location list. They all lack one amenity or the other. But the price is also on a fair side. </a:t>
            </a:r>
            <a:endParaRPr lang="en-IN" sz="2100" dirty="0" smtClean="0"/>
          </a:p>
          <a:p>
            <a:endParaRPr lang="en-IN" sz="21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100" dirty="0"/>
              <a:t>The preference list for the location can be listed as follows: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100" dirty="0"/>
              <a:t>Cluster 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100" dirty="0" smtClean="0"/>
              <a:t>Cluster </a:t>
            </a:r>
            <a:r>
              <a:rPr lang="en-IN" sz="2100" dirty="0"/>
              <a:t>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100" dirty="0"/>
              <a:t>Cluster 7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100" dirty="0"/>
              <a:t>Cluster 4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100" dirty="0"/>
              <a:t>Cluster 6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44824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A</a:t>
            </a:r>
            <a:r>
              <a:rPr lang="en-IN" sz="2800" dirty="0" smtClean="0"/>
              <a:t>nalysis </a:t>
            </a:r>
            <a:r>
              <a:rPr lang="en-IN" sz="2800" dirty="0"/>
              <a:t>is performed on limited data. </a:t>
            </a:r>
            <a:r>
              <a:rPr lang="en-IN" sz="2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M</a:t>
            </a:r>
            <a:r>
              <a:rPr lang="en-IN" sz="2800" dirty="0" smtClean="0"/>
              <a:t>ay </a:t>
            </a:r>
            <a:r>
              <a:rPr lang="en-IN" sz="2800" dirty="0"/>
              <a:t>be right or maybe wrong. </a:t>
            </a:r>
            <a:endParaRPr lang="en-IN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I</a:t>
            </a:r>
            <a:r>
              <a:rPr lang="en-IN" sz="2800" dirty="0" smtClean="0"/>
              <a:t>f </a:t>
            </a:r>
            <a:r>
              <a:rPr lang="en-IN" sz="2800" dirty="0"/>
              <a:t>a good amount of data is available there is scope to come up with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028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2097" y="2967335"/>
            <a:ext cx="351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4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620688"/>
            <a:ext cx="2828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/>
              <a:t>Data</a:t>
            </a:r>
            <a:r>
              <a:rPr lang="en-US" sz="4400" b="1" u="sng" dirty="0"/>
              <a:t>: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List of </a:t>
            </a:r>
            <a:r>
              <a:rPr lang="en-US" sz="2400" dirty="0" smtClean="0"/>
              <a:t>neighborhoods </a:t>
            </a:r>
            <a:r>
              <a:rPr lang="en-US" sz="2400" dirty="0"/>
              <a:t>in Bengaluru city </a:t>
            </a:r>
            <a:r>
              <a:rPr lang="en-US" sz="2400" dirty="0" smtClean="0"/>
              <a:t> from Wikipedia 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Latitude and Longitude data </a:t>
            </a:r>
            <a:r>
              <a:rPr lang="en-US" sz="2400" dirty="0" smtClean="0"/>
              <a:t> from geocoder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Venue </a:t>
            </a:r>
            <a:r>
              <a:rPr lang="en-US" sz="2400" dirty="0" smtClean="0"/>
              <a:t>data </a:t>
            </a:r>
            <a:r>
              <a:rPr lang="en-US" sz="2400" dirty="0"/>
              <a:t>in Bengaluru city from </a:t>
            </a:r>
            <a:r>
              <a:rPr lang="en-US" sz="2400" dirty="0" err="1" smtClean="0"/>
              <a:t>FourSquareAPI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latest </a:t>
            </a:r>
            <a:r>
              <a:rPr lang="en-US" sz="2400" dirty="0" smtClean="0"/>
              <a:t> </a:t>
            </a:r>
            <a:r>
              <a:rPr lang="en-US" sz="2400" dirty="0"/>
              <a:t>property (land) rate in Bengaluru </a:t>
            </a:r>
            <a:r>
              <a:rPr lang="en-US" sz="2400" dirty="0" smtClean="0"/>
              <a:t> </a:t>
            </a:r>
            <a:r>
              <a:rPr lang="en-US" sz="2400" dirty="0"/>
              <a:t>from property guidance sites </a:t>
            </a:r>
            <a:endParaRPr lang="en-US" sz="2400" dirty="0" smtClean="0"/>
          </a:p>
          <a:p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74576"/>
            <a:ext cx="6300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Data scraping and wrangling</a:t>
            </a:r>
            <a:endParaRPr lang="en-IN" sz="36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4808" y="109959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Data is scraped using read_html </a:t>
            </a:r>
            <a:r>
              <a:rPr lang="en-IN" dirty="0" smtClean="0"/>
              <a:t>method from Wikipedia page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8 administrative  zone </a:t>
            </a:r>
            <a:r>
              <a:rPr lang="en-IN" dirty="0"/>
              <a:t>and associated neighbourhoods were </a:t>
            </a:r>
            <a:r>
              <a:rPr lang="en-IN" dirty="0" smtClean="0"/>
              <a:t>tabulated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data </a:t>
            </a:r>
            <a:r>
              <a:rPr lang="en-IN" dirty="0"/>
              <a:t>frame is transposed and columns were named as "Zone" and "</a:t>
            </a:r>
            <a:r>
              <a:rPr lang="en-IN" dirty="0" smtClean="0"/>
              <a:t>Neighborhood“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4" y="2132856"/>
            <a:ext cx="816292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53136"/>
            <a:ext cx="2736305" cy="18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data </a:t>
            </a:r>
            <a:r>
              <a:rPr lang="en-IN" dirty="0"/>
              <a:t>required for knowing the average price of the property (</a:t>
            </a:r>
            <a:r>
              <a:rPr lang="en-IN" dirty="0" smtClean="0"/>
              <a:t>land} scraped from land guidance website using read_html method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the neighbourhoods, zone names </a:t>
            </a:r>
            <a:r>
              <a:rPr lang="en-IN" dirty="0" smtClean="0"/>
              <a:t>were under </a:t>
            </a:r>
            <a:r>
              <a:rPr lang="en-IN" dirty="0"/>
              <a:t>one column "Area", this had to be sliced according to each </a:t>
            </a:r>
            <a:r>
              <a:rPr lang="en-IN" dirty="0" smtClean="0"/>
              <a:t>zone and renamed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Data </a:t>
            </a:r>
            <a:r>
              <a:rPr lang="en-IN" dirty="0" smtClean="0"/>
              <a:t>cleaned </a:t>
            </a:r>
            <a:r>
              <a:rPr lang="en-IN" dirty="0"/>
              <a:t>and moulded according to </a:t>
            </a:r>
            <a:r>
              <a:rPr lang="en-IN" dirty="0" smtClean="0"/>
              <a:t>neighbourhood </a:t>
            </a:r>
            <a:r>
              <a:rPr lang="en-IN" dirty="0"/>
              <a:t>dataset.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5976664" cy="151216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7072"/>
            <a:ext cx="3028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G</a:t>
            </a:r>
            <a:r>
              <a:rPr lang="en-IN" sz="2400" dirty="0" smtClean="0"/>
              <a:t>eo-coordinates </a:t>
            </a:r>
            <a:r>
              <a:rPr lang="en-IN" sz="2400" dirty="0"/>
              <a:t>(latitude and longitude) of the neighbourhoods </a:t>
            </a:r>
            <a:r>
              <a:rPr lang="en-IN" sz="2400" dirty="0" smtClean="0"/>
              <a:t> </a:t>
            </a:r>
            <a:r>
              <a:rPr lang="en-IN" sz="2400" dirty="0"/>
              <a:t>obtained </a:t>
            </a:r>
            <a:r>
              <a:rPr lang="en-IN" sz="2400" dirty="0" smtClean="0"/>
              <a:t> </a:t>
            </a:r>
            <a:r>
              <a:rPr lang="en-IN" sz="2400" dirty="0"/>
              <a:t>using </a:t>
            </a:r>
            <a:r>
              <a:rPr lang="en-IN" sz="2400" dirty="0" smtClean="0"/>
              <a:t>Python </a:t>
            </a:r>
            <a:r>
              <a:rPr lang="en-IN" sz="2400" dirty="0"/>
              <a:t>geocoder </a:t>
            </a:r>
            <a:r>
              <a:rPr lang="en-IN" sz="2400" dirty="0" smtClean="0"/>
              <a:t>package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Final </a:t>
            </a:r>
            <a:r>
              <a:rPr lang="en-IN" sz="2400" dirty="0"/>
              <a:t>working Data set: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756084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60648"/>
            <a:ext cx="4128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Data Visualization</a:t>
            </a:r>
            <a:endParaRPr lang="en-IN" sz="3600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1107397"/>
            <a:ext cx="87849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730875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haroni" pitchFamily="2" charset="-79"/>
              </a:rPr>
              <a:t>Bengaluru city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haroni" pitchFamily="2" charset="-79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haroni" pitchFamily="2" charset="-79"/>
              </a:rPr>
              <a:t>Map  with the neighborhoods superimposed on top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30875" algn="r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haroni" pitchFamily="2" charset="-79"/>
            </a:endParaRPr>
          </a:p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730875" algn="r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Aharoni" pitchFamily="2" charset="-79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haroni" pitchFamily="2" charset="-79"/>
              </a:rPr>
              <a:t>reated using folium library from python.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47" y="2636912"/>
            <a:ext cx="512049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9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308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Foursquare API is used to extract venue data </a:t>
            </a:r>
            <a:r>
              <a:rPr lang="en-US" sz="2400" dirty="0" smtClean="0"/>
              <a:t> of each neighborhood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Each neighbourhood is analysed and the top 10 venues are found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636912"/>
            <a:ext cx="81369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404664"/>
            <a:ext cx="397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/>
              <a:t>K-Means Clustering</a:t>
            </a:r>
            <a:endParaRPr lang="en-IN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46414" y="1556792"/>
            <a:ext cx="79928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K-Means is used to cluster the </a:t>
            </a:r>
            <a:r>
              <a:rPr lang="en-IN" sz="2400" dirty="0" smtClean="0"/>
              <a:t>neighbourhoods</a:t>
            </a:r>
          </a:p>
          <a:p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value of k, is found using the silhouette </a:t>
            </a:r>
            <a:r>
              <a:rPr lang="en-IN" sz="2400" dirty="0" smtClean="0"/>
              <a:t>method</a:t>
            </a:r>
          </a:p>
          <a:p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New </a:t>
            </a:r>
            <a:r>
              <a:rPr lang="en-IN" sz="2400" dirty="0"/>
              <a:t>data frame is formed with the cluster labels, along with the venue data of each </a:t>
            </a:r>
            <a:r>
              <a:rPr lang="en-IN" sz="2400" dirty="0" smtClean="0"/>
              <a:t>neighbourhood</a:t>
            </a:r>
            <a:endParaRPr lang="en-US" sz="2400" dirty="0" smtClean="0"/>
          </a:p>
          <a:p>
            <a:endParaRPr lang="en-IN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average prices of the land is binned into 5 different levels and a new column “Price Categories” is added to the dataset.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303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64</TotalTime>
  <Words>576</Words>
  <Application>Microsoft Office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Elemental</vt:lpstr>
      <vt:lpstr>Business/Tech Park In Bengaluru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Business/Tech Park</dc:title>
  <dc:creator>user</dc:creator>
  <cp:lastModifiedBy>user</cp:lastModifiedBy>
  <cp:revision>8</cp:revision>
  <dcterms:created xsi:type="dcterms:W3CDTF">2019-11-05T09:44:21Z</dcterms:created>
  <dcterms:modified xsi:type="dcterms:W3CDTF">2019-11-05T10:07:41Z</dcterms:modified>
</cp:coreProperties>
</file>