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58" r:id="rId6"/>
    <p:sldId id="259" r:id="rId7"/>
    <p:sldId id="261" r:id="rId8"/>
    <p:sldId id="263" r:id="rId9"/>
    <p:sldId id="264" r:id="rId10"/>
    <p:sldId id="266" r:id="rId11"/>
    <p:sldId id="265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C1036-D9B7-4132-9217-D6B6C7AC6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CA389-ACA6-4017-B73B-A69A3002F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31643-0AEB-45FA-838E-59A6C878F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7AD5-7E87-4E23-A8C2-6870ABC2F76A}" type="datetimeFigureOut">
              <a:rPr lang="en-US" smtClean="0"/>
              <a:t>10-Nov-22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A4DAD-138D-4569-A45F-F252692D3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E3506-5C51-42C1-8E6D-248B07E30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B064-97B1-4863-AF5D-F24ABF442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44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675D6-E60E-45C9-8941-B344D3A98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C55890-B440-4511-AA5E-CB6F4C99C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CD4E6-8FBF-4187-8377-FDB1472CC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7AD5-7E87-4E23-A8C2-6870ABC2F76A}" type="datetimeFigureOut">
              <a:rPr lang="en-US" smtClean="0"/>
              <a:t>10-Nov-22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EA60B-FD54-417B-8A79-757452628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4F23B-CE40-4FE9-A240-AFAD0F9A0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B064-97B1-4863-AF5D-F24ABF442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01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0949FA-B52E-4B9D-9BF0-AAE8BA1601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5D19E-8FD0-449B-9660-7E7FD2DD5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492B4-015C-4782-A9A1-B454D0A66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7AD5-7E87-4E23-A8C2-6870ABC2F76A}" type="datetimeFigureOut">
              <a:rPr lang="en-US" smtClean="0"/>
              <a:t>10-Nov-22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85582-E5FB-455E-B6E4-49439023D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BCB6A-33BD-441A-A37E-1F87738A2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B064-97B1-4863-AF5D-F24ABF442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87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C364E-E639-4851-9CC3-347D9CDE6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9D27A-A38A-4791-81D6-E58333A8D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CD228-8CAA-45E2-9F7D-D54263368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7AD5-7E87-4E23-A8C2-6870ABC2F76A}" type="datetimeFigureOut">
              <a:rPr lang="en-US" smtClean="0"/>
              <a:t>10-Nov-22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A7EC5-5CEB-4480-BC95-1AE72D25C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9C3BF-1741-4B3B-9D7E-867F3838D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B064-97B1-4863-AF5D-F24ABF442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11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19728-3B09-43F2-9D1E-3C9A8276F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A5AF8-4307-48D2-AFF0-6475455D8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0E77A-D0D9-4339-AA96-4C03B4DA0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7AD5-7E87-4E23-A8C2-6870ABC2F76A}" type="datetimeFigureOut">
              <a:rPr lang="en-US" smtClean="0"/>
              <a:t>10-Nov-22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64F85-B2BE-444B-B829-AB8B1A976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E57CE-131D-4362-9A3A-78F3AD05C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B064-97B1-4863-AF5D-F24ABF442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81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EF2C6-9259-4D78-AD8F-D02D5FC15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D3C7E-FFD1-4584-AE15-1060066284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E7237-7939-4AE4-9C99-B5A768200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F869A-AD4A-4D90-9E00-833F7FD48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7AD5-7E87-4E23-A8C2-6870ABC2F76A}" type="datetimeFigureOut">
              <a:rPr lang="en-US" smtClean="0"/>
              <a:t>10-Nov-22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224BA-84EB-4E5C-A014-291192ED1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893E6-F2FB-4102-A70C-0A619A03D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B064-97B1-4863-AF5D-F24ABF442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85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C7165-20B7-4A11-B88E-950903330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9AB75-368B-4477-A1BD-0FC89150D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877A1E-4633-487A-9EED-DECA77ABD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BAC5B6-ABD6-475F-8D22-139C7B9B32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BF835F-C2CD-4209-A7B9-E1A34B7699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59B4F4-AEF2-471D-967C-AF7EF383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7AD5-7E87-4E23-A8C2-6870ABC2F76A}" type="datetimeFigureOut">
              <a:rPr lang="en-US" smtClean="0"/>
              <a:t>10-Nov-22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388854-F686-4A07-BCD8-2B825BCF7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6BC94F-D012-4F2E-95C6-164A748A4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B064-97B1-4863-AF5D-F24ABF442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4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50A55-BCDB-47D6-8407-98ED4611F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4B75AF-F9AB-4CF4-A3E3-734EBE6D1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7AD5-7E87-4E23-A8C2-6870ABC2F76A}" type="datetimeFigureOut">
              <a:rPr lang="en-US" smtClean="0"/>
              <a:t>10-Nov-22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4BDECD-23C8-41D5-BB10-BEC8F668A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ACF919-115D-4918-8C94-DE541A220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B064-97B1-4863-AF5D-F24ABF442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33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C8E755-76AE-4B8B-9726-C82376ABF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7AD5-7E87-4E23-A8C2-6870ABC2F76A}" type="datetimeFigureOut">
              <a:rPr lang="en-US" smtClean="0"/>
              <a:t>10-Nov-22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46BE1-14A5-4549-AE73-BECC3ABA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C0623-F8DD-4B88-BF8B-AD9508B94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B064-97B1-4863-AF5D-F24ABF442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55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3D53A-4D24-4424-9E4E-7186786D3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602EC-0304-4E32-83CA-23A3B5D94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530959-5ADE-41C0-930B-FA2D5B0A8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F8B58-B0A3-4A36-8304-3BF80BE1B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7AD5-7E87-4E23-A8C2-6870ABC2F76A}" type="datetimeFigureOut">
              <a:rPr lang="en-US" smtClean="0"/>
              <a:t>10-Nov-22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D0A3D-E01A-4F61-A3B9-1B5DA8E10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71036-69F6-42B2-B0D8-1479AC4CE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B064-97B1-4863-AF5D-F24ABF442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74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EC3DA-3D44-4A1F-9499-BECB4C5D7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3C9A1B-994D-45EF-96A0-D15142739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D5E36B-8F48-41DA-A04F-266983C24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9C835-36AC-463D-8F23-917524679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7AD5-7E87-4E23-A8C2-6870ABC2F76A}" type="datetimeFigureOut">
              <a:rPr lang="en-US" smtClean="0"/>
              <a:t>10-Nov-22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2C607-2F8A-4449-99C6-4F43894BB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68DA1-7C0A-4C42-8A14-1BC9A7C47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B064-97B1-4863-AF5D-F24ABF442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0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396E20-C68B-4C9D-9F8E-95A4A92C5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D8150-C9DA-4D76-8A85-C5DA626FB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ECE2C-68DE-4757-A751-A8BDFDC47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B7AD5-7E87-4E23-A8C2-6870ABC2F76A}" type="datetimeFigureOut">
              <a:rPr lang="en-US" smtClean="0"/>
              <a:t>10-Nov-22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EF9FB-FAC7-44ED-BD6D-F788121A25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80CED-3414-468A-B242-4B29E78FA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9B064-97B1-4863-AF5D-F24ABF442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89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07DF9-F2B3-4195-8DA1-125A558ADA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Core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CA8C2-D3B2-42F8-968C-8ECCC558B7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892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0495C-5610-468E-AB3B-558E7ED0C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906" y="365125"/>
            <a:ext cx="10874188" cy="57616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Wrapper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A3D40-3251-46A8-BB89-6B4F0687C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906" y="941294"/>
            <a:ext cx="10874188" cy="5551581"/>
          </a:xfrm>
        </p:spPr>
        <p:txBody>
          <a:bodyPr/>
          <a:lstStyle/>
          <a:p>
            <a:r>
              <a:rPr lang="en-US" dirty="0"/>
              <a:t>Wrapper Class : A class whose object wraps or contains primitive datatypes.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6609AD-2919-4C2C-BD4E-8508420FE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70846"/>
            <a:ext cx="10972800" cy="451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031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19FF6-529F-4D7E-BC3B-0FEDF2817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272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Operators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3C534C65-5CE2-4399-926E-2CAA72DD87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71" y="1102659"/>
            <a:ext cx="10885188" cy="5390215"/>
          </a:xfrm>
        </p:spPr>
      </p:pic>
    </p:spTree>
    <p:extLst>
      <p:ext uri="{BB962C8B-B14F-4D97-AF65-F5344CB8AC3E}">
        <p14:creationId xmlns:p14="http://schemas.microsoft.com/office/powerpoint/2010/main" val="3256190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D8C0F-2948-4535-82AD-3FD60CF81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118" y="365126"/>
            <a:ext cx="11026588" cy="73753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Control Statements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105765-5350-4B5A-A533-465A58E59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247" y="1102660"/>
            <a:ext cx="10932459" cy="5230905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370B887-FA13-4036-A51D-A2FD3F1333D6}"/>
              </a:ext>
            </a:extLst>
          </p:cNvPr>
          <p:cNvSpPr/>
          <p:nvPr/>
        </p:nvSpPr>
        <p:spPr>
          <a:xfrm>
            <a:off x="4278402" y="1465728"/>
            <a:ext cx="3173506" cy="5761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 Statements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AC9D33-8193-4B88-968A-8D9A8816C493}"/>
              </a:ext>
            </a:extLst>
          </p:cNvPr>
          <p:cNvCxnSpPr/>
          <p:nvPr/>
        </p:nvCxnSpPr>
        <p:spPr>
          <a:xfrm>
            <a:off x="5755341" y="2041897"/>
            <a:ext cx="0" cy="526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4D33CA9-AB81-4488-9AFB-E716F84A2706}"/>
              </a:ext>
            </a:extLst>
          </p:cNvPr>
          <p:cNvCxnSpPr>
            <a:cxnSpLocks/>
          </p:cNvCxnSpPr>
          <p:nvPr/>
        </p:nvCxnSpPr>
        <p:spPr>
          <a:xfrm>
            <a:off x="2796988" y="2568388"/>
            <a:ext cx="6548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C544ACD-A148-4DBA-A24E-D2CFABDC437B}"/>
              </a:ext>
            </a:extLst>
          </p:cNvPr>
          <p:cNvCxnSpPr>
            <a:cxnSpLocks/>
          </p:cNvCxnSpPr>
          <p:nvPr/>
        </p:nvCxnSpPr>
        <p:spPr>
          <a:xfrm flipH="1">
            <a:off x="2796988" y="2568388"/>
            <a:ext cx="2" cy="739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BD1F114-DEE0-4A8F-A67D-18F61CFD4729}"/>
              </a:ext>
            </a:extLst>
          </p:cNvPr>
          <p:cNvCxnSpPr/>
          <p:nvPr/>
        </p:nvCxnSpPr>
        <p:spPr>
          <a:xfrm>
            <a:off x="6096000" y="2568388"/>
            <a:ext cx="0" cy="739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C91AF18-50AD-4BF5-9279-D6A743D8FF47}"/>
              </a:ext>
            </a:extLst>
          </p:cNvPr>
          <p:cNvCxnSpPr>
            <a:cxnSpLocks/>
          </p:cNvCxnSpPr>
          <p:nvPr/>
        </p:nvCxnSpPr>
        <p:spPr>
          <a:xfrm>
            <a:off x="9332259" y="2568388"/>
            <a:ext cx="13447" cy="739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D06E4FB-BF50-448D-AFD6-E16EB73C5DA8}"/>
              </a:ext>
            </a:extLst>
          </p:cNvPr>
          <p:cNvSpPr/>
          <p:nvPr/>
        </p:nvSpPr>
        <p:spPr>
          <a:xfrm>
            <a:off x="1721228" y="3307977"/>
            <a:ext cx="2245651" cy="793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Decision making statements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8749F27-D2BC-4CE6-9C17-B536648E8AFD}"/>
              </a:ext>
            </a:extLst>
          </p:cNvPr>
          <p:cNvSpPr/>
          <p:nvPr/>
        </p:nvSpPr>
        <p:spPr>
          <a:xfrm>
            <a:off x="4894738" y="3307976"/>
            <a:ext cx="2729742" cy="7933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Iteration statements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4B8C004-992F-4CE5-8C14-E321261754AD}"/>
              </a:ext>
            </a:extLst>
          </p:cNvPr>
          <p:cNvSpPr/>
          <p:nvPr/>
        </p:nvSpPr>
        <p:spPr>
          <a:xfrm>
            <a:off x="8243047" y="3307976"/>
            <a:ext cx="2447363" cy="7933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Jump statements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C5AFA53-AAAF-49E2-8C6E-DF6B0D15ADA1}"/>
              </a:ext>
            </a:extLst>
          </p:cNvPr>
          <p:cNvCxnSpPr/>
          <p:nvPr/>
        </p:nvCxnSpPr>
        <p:spPr>
          <a:xfrm>
            <a:off x="2689412" y="4101335"/>
            <a:ext cx="0" cy="551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206654-59FD-4050-9C04-3F4C89C00C11}"/>
              </a:ext>
            </a:extLst>
          </p:cNvPr>
          <p:cNvCxnSpPr>
            <a:cxnSpLocks/>
          </p:cNvCxnSpPr>
          <p:nvPr/>
        </p:nvCxnSpPr>
        <p:spPr>
          <a:xfrm>
            <a:off x="1586753" y="4760259"/>
            <a:ext cx="19901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2AD0583-2E55-48DE-97A4-F9D54391265E}"/>
              </a:ext>
            </a:extLst>
          </p:cNvPr>
          <p:cNvCxnSpPr>
            <a:cxnSpLocks/>
          </p:cNvCxnSpPr>
          <p:nvPr/>
        </p:nvCxnSpPr>
        <p:spPr>
          <a:xfrm>
            <a:off x="1586753" y="4760259"/>
            <a:ext cx="0" cy="363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E10A233-2B2F-410A-9985-7F4D47ED200D}"/>
              </a:ext>
            </a:extLst>
          </p:cNvPr>
          <p:cNvCxnSpPr/>
          <p:nvPr/>
        </p:nvCxnSpPr>
        <p:spPr>
          <a:xfrm>
            <a:off x="3576918" y="4760259"/>
            <a:ext cx="0" cy="363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BBBD2196-F6DB-465B-85E0-CC992993FB6A}"/>
              </a:ext>
            </a:extLst>
          </p:cNvPr>
          <p:cNvSpPr/>
          <p:nvPr/>
        </p:nvSpPr>
        <p:spPr>
          <a:xfrm>
            <a:off x="1021976" y="5109883"/>
            <a:ext cx="1344706" cy="5109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If-else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361E0F7-14B6-49BB-BECE-0F1A83F9BD7E}"/>
              </a:ext>
            </a:extLst>
          </p:cNvPr>
          <p:cNvSpPr/>
          <p:nvPr/>
        </p:nvSpPr>
        <p:spPr>
          <a:xfrm>
            <a:off x="2796988" y="5123328"/>
            <a:ext cx="1277470" cy="4975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switch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17972AA-E739-400B-9D7D-A92B6D3E125A}"/>
              </a:ext>
            </a:extLst>
          </p:cNvPr>
          <p:cNvCxnSpPr/>
          <p:nvPr/>
        </p:nvCxnSpPr>
        <p:spPr>
          <a:xfrm>
            <a:off x="6096000" y="4101335"/>
            <a:ext cx="0" cy="551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2B401FC-72CA-488E-8CCA-9D3CA9646451}"/>
              </a:ext>
            </a:extLst>
          </p:cNvPr>
          <p:cNvCxnSpPr>
            <a:cxnSpLocks/>
          </p:cNvCxnSpPr>
          <p:nvPr/>
        </p:nvCxnSpPr>
        <p:spPr>
          <a:xfrm>
            <a:off x="5060576" y="4652682"/>
            <a:ext cx="24877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2238458-846B-4865-BF7C-0CB1D4436A7B}"/>
              </a:ext>
            </a:extLst>
          </p:cNvPr>
          <p:cNvCxnSpPr>
            <a:cxnSpLocks/>
          </p:cNvCxnSpPr>
          <p:nvPr/>
        </p:nvCxnSpPr>
        <p:spPr>
          <a:xfrm>
            <a:off x="6096000" y="4652682"/>
            <a:ext cx="0" cy="457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10E4C0F-E938-44F8-83BC-8D375794D889}"/>
              </a:ext>
            </a:extLst>
          </p:cNvPr>
          <p:cNvCxnSpPr>
            <a:cxnSpLocks/>
          </p:cNvCxnSpPr>
          <p:nvPr/>
        </p:nvCxnSpPr>
        <p:spPr>
          <a:xfrm>
            <a:off x="5060576" y="4652682"/>
            <a:ext cx="0" cy="457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97CB4E7-D518-4F79-A54E-5DFD68DFBFBB}"/>
              </a:ext>
            </a:extLst>
          </p:cNvPr>
          <p:cNvCxnSpPr>
            <a:cxnSpLocks/>
          </p:cNvCxnSpPr>
          <p:nvPr/>
        </p:nvCxnSpPr>
        <p:spPr>
          <a:xfrm>
            <a:off x="7548280" y="4652682"/>
            <a:ext cx="0" cy="470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DE9E6D89-EAEF-490B-8683-F5D8E50255E6}"/>
              </a:ext>
            </a:extLst>
          </p:cNvPr>
          <p:cNvSpPr/>
          <p:nvPr/>
        </p:nvSpPr>
        <p:spPr>
          <a:xfrm>
            <a:off x="4329953" y="5123328"/>
            <a:ext cx="1264023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6D895F8-08DE-4D9D-B10D-269210E2B1BF}"/>
              </a:ext>
            </a:extLst>
          </p:cNvPr>
          <p:cNvSpPr/>
          <p:nvPr/>
        </p:nvSpPr>
        <p:spPr>
          <a:xfrm>
            <a:off x="5755341" y="5123328"/>
            <a:ext cx="1048866" cy="4571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while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77FA7BF-81DD-46E5-B78F-EB1AC3E382E1}"/>
              </a:ext>
            </a:extLst>
          </p:cNvPr>
          <p:cNvSpPr/>
          <p:nvPr/>
        </p:nvSpPr>
        <p:spPr>
          <a:xfrm>
            <a:off x="6952125" y="5109883"/>
            <a:ext cx="1080250" cy="4437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Do-while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E797739-E73E-4C13-9797-0DA159466452}"/>
              </a:ext>
            </a:extLst>
          </p:cNvPr>
          <p:cNvCxnSpPr/>
          <p:nvPr/>
        </p:nvCxnSpPr>
        <p:spPr>
          <a:xfrm>
            <a:off x="9502588" y="4101335"/>
            <a:ext cx="0" cy="551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E69708A-DB1F-4182-825D-6363ADD4C73B}"/>
              </a:ext>
            </a:extLst>
          </p:cNvPr>
          <p:cNvCxnSpPr>
            <a:cxnSpLocks/>
          </p:cNvCxnSpPr>
          <p:nvPr/>
        </p:nvCxnSpPr>
        <p:spPr>
          <a:xfrm>
            <a:off x="8794377" y="4652682"/>
            <a:ext cx="18960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3D1EEC2-70D6-4318-83AB-CD730D688F95}"/>
              </a:ext>
            </a:extLst>
          </p:cNvPr>
          <p:cNvCxnSpPr>
            <a:cxnSpLocks/>
          </p:cNvCxnSpPr>
          <p:nvPr/>
        </p:nvCxnSpPr>
        <p:spPr>
          <a:xfrm>
            <a:off x="8794377" y="4652682"/>
            <a:ext cx="13444" cy="470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6BD78E5C-EFC2-4CFD-B78E-F1D7D52F67A0}"/>
              </a:ext>
            </a:extLst>
          </p:cNvPr>
          <p:cNvSpPr/>
          <p:nvPr/>
        </p:nvSpPr>
        <p:spPr>
          <a:xfrm>
            <a:off x="8471647" y="5123327"/>
            <a:ext cx="1098176" cy="4302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break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65854E9-90D8-4ADF-9BED-21F3F55EABD5}"/>
              </a:ext>
            </a:extLst>
          </p:cNvPr>
          <p:cNvCxnSpPr>
            <a:cxnSpLocks/>
          </p:cNvCxnSpPr>
          <p:nvPr/>
        </p:nvCxnSpPr>
        <p:spPr>
          <a:xfrm>
            <a:off x="10690410" y="4652682"/>
            <a:ext cx="0" cy="457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3E153F2F-5D74-44AC-A164-C1607D4A8821}"/>
              </a:ext>
            </a:extLst>
          </p:cNvPr>
          <p:cNvSpPr/>
          <p:nvPr/>
        </p:nvSpPr>
        <p:spPr>
          <a:xfrm>
            <a:off x="9964271" y="5123327"/>
            <a:ext cx="1192309" cy="4437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2636411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5C54C-2246-426F-8EB8-67338631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88" y="365126"/>
            <a:ext cx="11470341" cy="48203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Control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78607-506B-475D-B09D-F33C87EEE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8" y="847165"/>
            <a:ext cx="11470341" cy="576878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Decision making Statements:</a:t>
            </a:r>
          </a:p>
          <a:p>
            <a:pPr lvl="1"/>
            <a:r>
              <a:rPr lang="en-US" b="1" dirty="0"/>
              <a:t>If statement</a:t>
            </a:r>
          </a:p>
          <a:p>
            <a:pPr lvl="2"/>
            <a:r>
              <a:rPr lang="en-US" dirty="0"/>
              <a:t>Simple If statement</a:t>
            </a:r>
          </a:p>
          <a:p>
            <a:pPr lvl="2"/>
            <a:r>
              <a:rPr lang="en-US" dirty="0"/>
              <a:t>If-else statement</a:t>
            </a:r>
          </a:p>
          <a:p>
            <a:pPr lvl="2"/>
            <a:r>
              <a:rPr lang="en-US" dirty="0"/>
              <a:t>If-else-if ladder</a:t>
            </a:r>
          </a:p>
          <a:p>
            <a:pPr lvl="1"/>
            <a:r>
              <a:rPr lang="en-US" b="1" dirty="0"/>
              <a:t>Switch statement : </a:t>
            </a:r>
            <a:r>
              <a:rPr lang="en-US" dirty="0"/>
              <a:t>allows a variable to be tested for equality against a list of values.</a:t>
            </a:r>
          </a:p>
          <a:p>
            <a:r>
              <a:rPr lang="en-US" b="1" dirty="0"/>
              <a:t>Loop statements</a:t>
            </a:r>
          </a:p>
          <a:p>
            <a:pPr lvl="1"/>
            <a:r>
              <a:rPr lang="en-US" b="1" dirty="0"/>
              <a:t>For loop</a:t>
            </a:r>
          </a:p>
          <a:p>
            <a:pPr lvl="2"/>
            <a:r>
              <a:rPr lang="en-US" dirty="0"/>
              <a:t>Simple for </a:t>
            </a:r>
          </a:p>
          <a:p>
            <a:pPr lvl="2"/>
            <a:r>
              <a:rPr lang="en-US" dirty="0"/>
              <a:t>For-each : to traverse the array or collections.</a:t>
            </a:r>
          </a:p>
          <a:p>
            <a:pPr lvl="1"/>
            <a:r>
              <a:rPr lang="en-US" b="1" dirty="0"/>
              <a:t>While loop : </a:t>
            </a:r>
            <a:r>
              <a:rPr lang="en-US" dirty="0"/>
              <a:t>to iterate a program several times when the no of iterations is not known.</a:t>
            </a:r>
          </a:p>
          <a:p>
            <a:pPr lvl="1"/>
            <a:r>
              <a:rPr lang="en-US" b="1" dirty="0"/>
              <a:t>Do-while loop: </a:t>
            </a:r>
            <a:r>
              <a:rPr lang="en-US" dirty="0"/>
              <a:t>to execute the code once irrespective of condition.</a:t>
            </a:r>
          </a:p>
          <a:p>
            <a:r>
              <a:rPr lang="en-US" b="1" dirty="0"/>
              <a:t>Jump statements</a:t>
            </a:r>
          </a:p>
          <a:p>
            <a:pPr lvl="1"/>
            <a:r>
              <a:rPr lang="en-US" b="1" dirty="0"/>
              <a:t>Break  : </a:t>
            </a:r>
            <a:r>
              <a:rPr lang="en-US" dirty="0"/>
              <a:t>breaks the current flow of execution at specified condition.</a:t>
            </a:r>
          </a:p>
          <a:p>
            <a:pPr lvl="1"/>
            <a:r>
              <a:rPr lang="en-US" b="1" dirty="0"/>
              <a:t>Continue : </a:t>
            </a:r>
            <a:r>
              <a:rPr lang="en-US" dirty="0"/>
              <a:t>to skips the code at specified condition and jump to next iteration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9152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756CB-C7C0-45B1-BA29-D969DC618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175" y="215153"/>
            <a:ext cx="11362765" cy="71269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5A2D7-D08F-4BCA-B8A9-02EDC57C8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176" y="927846"/>
            <a:ext cx="11161059" cy="5822577"/>
          </a:xfrm>
        </p:spPr>
        <p:txBody>
          <a:bodyPr/>
          <a:lstStyle/>
          <a:p>
            <a:r>
              <a:rPr lang="en-US" b="1" dirty="0"/>
              <a:t>Method:</a:t>
            </a:r>
          </a:p>
          <a:p>
            <a:pPr lvl="1"/>
            <a:r>
              <a:rPr lang="en-US" b="1" dirty="0"/>
              <a:t>Predefined    –  </a:t>
            </a:r>
            <a:r>
              <a:rPr lang="en-US" dirty="0"/>
              <a:t>main, print</a:t>
            </a:r>
          </a:p>
          <a:p>
            <a:pPr lvl="1"/>
            <a:r>
              <a:rPr lang="en-US" b="1" dirty="0"/>
              <a:t>User-defined </a:t>
            </a:r>
          </a:p>
          <a:p>
            <a:pPr lvl="2"/>
            <a:r>
              <a:rPr lang="en-US" b="1" dirty="0"/>
              <a:t>Static method</a:t>
            </a:r>
          </a:p>
          <a:p>
            <a:pPr lvl="2"/>
            <a:r>
              <a:rPr lang="en-US" b="1" dirty="0"/>
              <a:t>Instance method</a:t>
            </a:r>
          </a:p>
          <a:p>
            <a:pPr lvl="3"/>
            <a:r>
              <a:rPr lang="en-US" b="1" dirty="0"/>
              <a:t>Accessor method : 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reads the instance variable(s) and returns the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val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of private field.</a:t>
            </a:r>
            <a:endParaRPr lang="en-US" b="1" dirty="0"/>
          </a:p>
          <a:p>
            <a:pPr lvl="3"/>
            <a:r>
              <a:rPr lang="en-US" b="1" dirty="0"/>
              <a:t>Mutator method  :  </a:t>
            </a:r>
            <a:r>
              <a:rPr lang="en-US" dirty="0"/>
              <a:t>read and modify the instance variables and don’t return anything.</a:t>
            </a:r>
          </a:p>
          <a:p>
            <a:pPr lvl="3"/>
            <a:endParaRPr lang="en-US" b="1" dirty="0"/>
          </a:p>
          <a:p>
            <a:pPr lvl="2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marL="457200" lvl="1" indent="0">
              <a:buNone/>
            </a:pPr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</p:txBody>
      </p:sp>
      <p:pic>
        <p:nvPicPr>
          <p:cNvPr id="2050" name="Picture 2" descr="Method in Java">
            <a:extLst>
              <a:ext uri="{FF2B5EF4-FFF2-40B4-BE49-F238E27FC236}">
                <a16:creationId xmlns:a16="http://schemas.microsoft.com/office/drawing/2014/main" id="{5772E6CF-60F6-4865-80B4-DE55AAF07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872" y="3556747"/>
            <a:ext cx="6699996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766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828BB-70D9-4600-92E8-EE868C9F4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68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This &amp;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16D72-456C-4458-BE15-9117C403C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9894"/>
            <a:ext cx="10515600" cy="5007069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This keyword:</a:t>
            </a:r>
          </a:p>
          <a:p>
            <a:pPr lvl="1"/>
            <a:r>
              <a:rPr lang="en-US" dirty="0"/>
              <a:t>To refer the current class instance variable.</a:t>
            </a:r>
          </a:p>
          <a:p>
            <a:pPr lvl="1"/>
            <a:r>
              <a:rPr lang="en-US" dirty="0"/>
              <a:t>To invoke current class method.</a:t>
            </a:r>
          </a:p>
          <a:p>
            <a:pPr lvl="1"/>
            <a:r>
              <a:rPr lang="en-US" dirty="0"/>
              <a:t>To invoke current class constructor.</a:t>
            </a:r>
          </a:p>
          <a:p>
            <a:r>
              <a:rPr lang="en-US" b="1" dirty="0"/>
              <a:t>Arrays:</a:t>
            </a:r>
          </a:p>
          <a:p>
            <a:pPr lvl="1"/>
            <a:r>
              <a:rPr lang="en-US" dirty="0"/>
              <a:t>A collection of similar type of elements</a:t>
            </a:r>
          </a:p>
          <a:p>
            <a:pPr lvl="1"/>
            <a:r>
              <a:rPr lang="en-US" b="1" dirty="0"/>
              <a:t>      0         1        2        3        4        5        6      7       8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dirty="0"/>
              <a:t>Elements are accessed by its index.</a:t>
            </a:r>
          </a:p>
          <a:p>
            <a:pPr lvl="1"/>
            <a:r>
              <a:rPr lang="en-US" dirty="0"/>
              <a:t>Array size is fixed and can not be changed.</a:t>
            </a:r>
          </a:p>
          <a:p>
            <a:pPr lvl="1"/>
            <a:r>
              <a:rPr lang="en-US" dirty="0"/>
              <a:t>Int [] a= new int[5];      int [] a ={1,2,3,4,5}</a:t>
            </a:r>
          </a:p>
          <a:p>
            <a:pPr lvl="1"/>
            <a:r>
              <a:rPr lang="en-US" b="1" dirty="0"/>
              <a:t>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228BEE-60C3-44B1-9758-7A7D8CA78A82}"/>
              </a:ext>
            </a:extLst>
          </p:cNvPr>
          <p:cNvSpPr/>
          <p:nvPr/>
        </p:nvSpPr>
        <p:spPr>
          <a:xfrm>
            <a:off x="1748118" y="3832411"/>
            <a:ext cx="6279776" cy="6320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3C4972E-5D8B-4787-B5FE-4F5AB8EE949C}"/>
              </a:ext>
            </a:extLst>
          </p:cNvPr>
          <p:cNvCxnSpPr/>
          <p:nvPr/>
        </p:nvCxnSpPr>
        <p:spPr>
          <a:xfrm>
            <a:off x="2568388" y="3825687"/>
            <a:ext cx="0" cy="632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2FC2FB-731C-43CE-BB9F-25BFD16E0EF1}"/>
              </a:ext>
            </a:extLst>
          </p:cNvPr>
          <p:cNvCxnSpPr/>
          <p:nvPr/>
        </p:nvCxnSpPr>
        <p:spPr>
          <a:xfrm>
            <a:off x="3334871" y="3832411"/>
            <a:ext cx="0" cy="632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1B5B902-64DA-474C-BDFE-908065D02394}"/>
              </a:ext>
            </a:extLst>
          </p:cNvPr>
          <p:cNvCxnSpPr/>
          <p:nvPr/>
        </p:nvCxnSpPr>
        <p:spPr>
          <a:xfrm>
            <a:off x="4007224" y="3852581"/>
            <a:ext cx="0" cy="632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DDE0C19-7AAD-4295-B1D8-C892B0CB7B06}"/>
              </a:ext>
            </a:extLst>
          </p:cNvPr>
          <p:cNvCxnSpPr/>
          <p:nvPr/>
        </p:nvCxnSpPr>
        <p:spPr>
          <a:xfrm>
            <a:off x="4666129" y="3832411"/>
            <a:ext cx="0" cy="632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188A7FB-2596-487C-A46B-2560415A37C6}"/>
              </a:ext>
            </a:extLst>
          </p:cNvPr>
          <p:cNvCxnSpPr/>
          <p:nvPr/>
        </p:nvCxnSpPr>
        <p:spPr>
          <a:xfrm>
            <a:off x="5405719" y="3832411"/>
            <a:ext cx="0" cy="632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2DD9018-9117-46EA-A456-2E5A4C30521B}"/>
              </a:ext>
            </a:extLst>
          </p:cNvPr>
          <p:cNvCxnSpPr/>
          <p:nvPr/>
        </p:nvCxnSpPr>
        <p:spPr>
          <a:xfrm>
            <a:off x="6096000" y="3852581"/>
            <a:ext cx="0" cy="632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15EECDA-A66D-44CD-8F1F-F3D347FD0A69}"/>
              </a:ext>
            </a:extLst>
          </p:cNvPr>
          <p:cNvCxnSpPr>
            <a:cxnSpLocks/>
          </p:cNvCxnSpPr>
          <p:nvPr/>
        </p:nvCxnSpPr>
        <p:spPr>
          <a:xfrm>
            <a:off x="6710082" y="3859304"/>
            <a:ext cx="0" cy="632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4B29C17-09C5-4CAA-9B69-60AC574F3B1D}"/>
              </a:ext>
            </a:extLst>
          </p:cNvPr>
          <p:cNvCxnSpPr/>
          <p:nvPr/>
        </p:nvCxnSpPr>
        <p:spPr>
          <a:xfrm>
            <a:off x="7301753" y="3866028"/>
            <a:ext cx="0" cy="632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005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36621-9D6B-45D2-8469-24F399998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65" y="365126"/>
            <a:ext cx="11026588" cy="61651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40226-D7FB-4EB9-882B-7E64BD401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1089212"/>
            <a:ext cx="11026588" cy="5403662"/>
          </a:xfrm>
        </p:spPr>
        <p:txBody>
          <a:bodyPr/>
          <a:lstStyle/>
          <a:p>
            <a:r>
              <a:rPr lang="en-US" dirty="0"/>
              <a:t>It is an object which represents the sequence of char values.</a:t>
            </a:r>
          </a:p>
          <a:p>
            <a:r>
              <a:rPr lang="en-US" dirty="0"/>
              <a:t>String is immutable.. By using StringBuilder we can make mutable.</a:t>
            </a:r>
          </a:p>
          <a:p>
            <a:r>
              <a:rPr lang="en-US" dirty="0"/>
              <a:t>Concatenate by using +, </a:t>
            </a:r>
            <a:r>
              <a:rPr lang="en-US" dirty="0" err="1"/>
              <a:t>concat</a:t>
            </a:r>
            <a:r>
              <a:rPr lang="en-US" dirty="0"/>
              <a:t>(), </a:t>
            </a:r>
            <a:r>
              <a:rPr lang="en-US" dirty="0" err="1"/>
              <a:t>StringBuider</a:t>
            </a:r>
            <a:r>
              <a:rPr lang="en-US" dirty="0"/>
              <a:t> append(), </a:t>
            </a:r>
            <a:r>
              <a:rPr lang="en-US" dirty="0" err="1"/>
              <a:t>String.join</a:t>
            </a:r>
            <a:r>
              <a:rPr lang="en-US" dirty="0"/>
              <a:t>().,</a:t>
            </a:r>
          </a:p>
          <a:p>
            <a:r>
              <a:rPr lang="en-US" dirty="0"/>
              <a:t>We have many methods substring(), trim(), split() etc.,</a:t>
            </a:r>
          </a:p>
          <a:p>
            <a:endParaRPr lang="en-US" dirty="0"/>
          </a:p>
          <a:p>
            <a:r>
              <a:rPr lang="en-US" dirty="0"/>
              <a:t>String </a:t>
            </a:r>
            <a:r>
              <a:rPr lang="en-US" dirty="0" err="1"/>
              <a:t>st</a:t>
            </a:r>
            <a:r>
              <a:rPr lang="en-US" dirty="0"/>
              <a:t> = “tutorial”</a:t>
            </a:r>
          </a:p>
          <a:p>
            <a:endParaRPr lang="en-US" dirty="0"/>
          </a:p>
          <a:p>
            <a:r>
              <a:rPr lang="en-US" dirty="0"/>
              <a:t>String st1 = “tutorial”</a:t>
            </a:r>
          </a:p>
          <a:p>
            <a:endParaRPr lang="en-US" dirty="0"/>
          </a:p>
          <a:p>
            <a:r>
              <a:rPr lang="en-US" dirty="0"/>
              <a:t>String str = new String(“ tutorial”)</a:t>
            </a:r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64644F-86E5-4C08-9005-74DE0ED3C236}"/>
              </a:ext>
            </a:extLst>
          </p:cNvPr>
          <p:cNvSpPr/>
          <p:nvPr/>
        </p:nvSpPr>
        <p:spPr>
          <a:xfrm>
            <a:off x="5540189" y="4128247"/>
            <a:ext cx="3563470" cy="19901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B864605-A88D-4FC0-B11D-5F31C8AC01AF}"/>
              </a:ext>
            </a:extLst>
          </p:cNvPr>
          <p:cNvSpPr/>
          <p:nvPr/>
        </p:nvSpPr>
        <p:spPr>
          <a:xfrm>
            <a:off x="6096000" y="4773706"/>
            <a:ext cx="2402541" cy="99508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tutorial</a:t>
            </a:r>
          </a:p>
        </p:txBody>
      </p:sp>
    </p:spTree>
    <p:extLst>
      <p:ext uri="{BB962C8B-B14F-4D97-AF65-F5344CB8AC3E}">
        <p14:creationId xmlns:p14="http://schemas.microsoft.com/office/powerpoint/2010/main" val="3073845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D47F0-B572-4252-AFD4-74C0F1841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4769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C65DF-1A61-4DBC-8BC5-E1DFCEB31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281"/>
            <a:ext cx="10515600" cy="4724681"/>
          </a:xfrm>
        </p:spPr>
        <p:txBody>
          <a:bodyPr>
            <a:normAutofit/>
          </a:bodyPr>
          <a:lstStyle/>
          <a:p>
            <a:r>
              <a:rPr lang="en-US" b="1" dirty="0"/>
              <a:t>Introduction &amp; Installation- James Gosling</a:t>
            </a:r>
          </a:p>
          <a:p>
            <a:r>
              <a:rPr lang="en-US" b="1" dirty="0"/>
              <a:t>Features</a:t>
            </a:r>
          </a:p>
          <a:p>
            <a:r>
              <a:rPr lang="en-US" b="1" dirty="0"/>
              <a:t>Modifiers and Variables</a:t>
            </a:r>
          </a:p>
          <a:p>
            <a:r>
              <a:rPr lang="en-US" b="1" dirty="0"/>
              <a:t>Data Types &amp; Conversions</a:t>
            </a:r>
          </a:p>
          <a:p>
            <a:r>
              <a:rPr lang="en-US" b="1" dirty="0"/>
              <a:t>Operators</a:t>
            </a:r>
          </a:p>
          <a:p>
            <a:r>
              <a:rPr lang="en-US" b="1" dirty="0"/>
              <a:t>Control Statements </a:t>
            </a:r>
          </a:p>
          <a:p>
            <a:r>
              <a:rPr lang="en-US" b="1" dirty="0"/>
              <a:t>Class, Object &amp; OOPS </a:t>
            </a:r>
          </a:p>
          <a:p>
            <a:r>
              <a:rPr lang="en-US" b="1" dirty="0"/>
              <a:t>Exception Handling</a:t>
            </a:r>
          </a:p>
          <a:p>
            <a:r>
              <a:rPr lang="en-US" b="1" dirty="0"/>
              <a:t>Collections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451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FE518-992F-45FE-A4D0-916EEC44A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953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JVM, JRE, JDK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5324A7-216B-4524-A1D7-32067E717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4664"/>
            <a:ext cx="10515600" cy="5558211"/>
          </a:xfrm>
        </p:spPr>
        <p:txBody>
          <a:bodyPr/>
          <a:lstStyle/>
          <a:p>
            <a:r>
              <a:rPr lang="en-US" b="1" dirty="0"/>
              <a:t>JVM-</a:t>
            </a:r>
            <a:r>
              <a:rPr lang="en-US" dirty="0"/>
              <a:t> Java Virtual Machine (to check the Java standards of code)</a:t>
            </a:r>
          </a:p>
          <a:p>
            <a:r>
              <a:rPr lang="en-US" b="1" dirty="0"/>
              <a:t>JRE</a:t>
            </a:r>
            <a:r>
              <a:rPr lang="en-US" dirty="0"/>
              <a:t> – Java Runtime environment </a:t>
            </a:r>
          </a:p>
          <a:p>
            <a:r>
              <a:rPr lang="en-US" b="1" dirty="0"/>
              <a:t>JDK</a:t>
            </a:r>
            <a:r>
              <a:rPr lang="en-US" dirty="0"/>
              <a:t> – Java development kit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6AA00F-31EE-4DE3-A992-0BC2C4307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224" y="2353235"/>
            <a:ext cx="8673351" cy="41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463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C90D0-8F79-4A8D-B846-31645AC1F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45588" cy="804769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Java 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A17FD-B228-4001-B9D9-196160947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812"/>
            <a:ext cx="10515600" cy="4859151"/>
          </a:xfrm>
        </p:spPr>
        <p:txBody>
          <a:bodyPr/>
          <a:lstStyle/>
          <a:p>
            <a:r>
              <a:rPr lang="en-US" dirty="0"/>
              <a:t>Java code(.java) -&gt; Compiler -&gt; Bytecode(.class)-&gt;JVM -&gt;OS(output)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CAAEAA-EACC-435C-962C-EA22FBA40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88" y="1990165"/>
            <a:ext cx="10515600" cy="450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115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5F87F-33DF-4143-A98B-C62756B3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2687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A08CC-7BE4-4180-9028-BDD66AEF4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812"/>
            <a:ext cx="10515600" cy="4859151"/>
          </a:xfrm>
        </p:spPr>
        <p:txBody>
          <a:bodyPr/>
          <a:lstStyle/>
          <a:p>
            <a:r>
              <a:rPr lang="en-US" b="1" dirty="0"/>
              <a:t>Simple</a:t>
            </a:r>
            <a:r>
              <a:rPr lang="en-US" dirty="0"/>
              <a:t>        – less mem wastage</a:t>
            </a:r>
          </a:p>
          <a:p>
            <a:r>
              <a:rPr lang="en-US" b="1" dirty="0"/>
              <a:t>Object oriented</a:t>
            </a:r>
          </a:p>
          <a:p>
            <a:r>
              <a:rPr lang="en-US" b="1" dirty="0"/>
              <a:t>Platform independent </a:t>
            </a:r>
            <a:r>
              <a:rPr lang="en-US" dirty="0"/>
              <a:t>– write once and run anywhere</a:t>
            </a:r>
          </a:p>
          <a:p>
            <a:r>
              <a:rPr lang="en-US" b="1" dirty="0"/>
              <a:t>Portable</a:t>
            </a:r>
            <a:r>
              <a:rPr lang="en-US" dirty="0"/>
              <a:t>   – work with any OS</a:t>
            </a:r>
          </a:p>
          <a:p>
            <a:r>
              <a:rPr lang="en-US" b="1" dirty="0"/>
              <a:t>Robust</a:t>
            </a:r>
            <a:r>
              <a:rPr lang="en-US" dirty="0"/>
              <a:t>      – Good mem </a:t>
            </a:r>
            <a:r>
              <a:rPr lang="en-US" dirty="0" err="1"/>
              <a:t>mgmt</a:t>
            </a:r>
            <a:r>
              <a:rPr lang="en-US" dirty="0"/>
              <a:t>(heap), good exception handling </a:t>
            </a:r>
          </a:p>
          <a:p>
            <a:r>
              <a:rPr lang="en-US" b="1" dirty="0"/>
              <a:t>Secure</a:t>
            </a:r>
            <a:r>
              <a:rPr lang="en-US" dirty="0"/>
              <a:t>      – security </a:t>
            </a:r>
            <a:r>
              <a:rPr lang="en-US" dirty="0" err="1"/>
              <a:t>mgr</a:t>
            </a:r>
            <a:r>
              <a:rPr lang="en-US" dirty="0"/>
              <a:t> inside JVM, JAAS middleware</a:t>
            </a:r>
          </a:p>
          <a:p>
            <a:r>
              <a:rPr lang="en-US" b="1" dirty="0"/>
              <a:t>Dynamic</a:t>
            </a:r>
            <a:r>
              <a:rPr lang="en-US" dirty="0"/>
              <a:t>  – mem allocation at run time</a:t>
            </a:r>
          </a:p>
          <a:p>
            <a:r>
              <a:rPr lang="en-US" b="1" dirty="0"/>
              <a:t>Distributed</a:t>
            </a:r>
            <a:r>
              <a:rPr lang="en-US" dirty="0"/>
              <a:t> – to create client-server app</a:t>
            </a:r>
          </a:p>
          <a:p>
            <a:r>
              <a:rPr lang="en-US" b="1" dirty="0"/>
              <a:t>Multithread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95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E9D27-49A5-4D59-BD29-9C57FDFBD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8557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C703B-5D29-4B8C-AF94-8AB004B46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3682"/>
            <a:ext cx="10515600" cy="5540189"/>
          </a:xfrm>
        </p:spPr>
        <p:txBody>
          <a:bodyPr/>
          <a:lstStyle/>
          <a:p>
            <a:r>
              <a:rPr lang="en-US" b="1" dirty="0"/>
              <a:t>Object</a:t>
            </a:r>
            <a:r>
              <a:rPr lang="en-US" dirty="0"/>
              <a:t> – Instance of the class. State and behavior.</a:t>
            </a:r>
          </a:p>
          <a:p>
            <a:r>
              <a:rPr lang="en-US" b="1" dirty="0"/>
              <a:t>Class</a:t>
            </a:r>
            <a:r>
              <a:rPr lang="en-US" dirty="0"/>
              <a:t>    -  structure(blueprint) of an object.</a:t>
            </a:r>
          </a:p>
          <a:p>
            <a:r>
              <a:rPr lang="en-US" b="1" dirty="0"/>
              <a:t>Identifiers : </a:t>
            </a:r>
            <a:r>
              <a:rPr lang="en-US" dirty="0"/>
              <a:t>name</a:t>
            </a:r>
            <a:r>
              <a:rPr lang="en-US" b="1" dirty="0"/>
              <a:t> </a:t>
            </a:r>
            <a:r>
              <a:rPr lang="en-US" dirty="0"/>
              <a:t>assigned to elements like classes, variables &amp;methods.</a:t>
            </a:r>
          </a:p>
          <a:p>
            <a:r>
              <a:rPr lang="en-US" b="1" dirty="0">
                <a:solidFill>
                  <a:srgbClr val="333333"/>
                </a:solidFill>
                <a:latin typeface="inter-bold"/>
              </a:rPr>
              <a:t>M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ethod :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block of code or collection of statements(reusability).</a:t>
            </a:r>
            <a:endParaRPr lang="en-US" dirty="0"/>
          </a:p>
          <a:p>
            <a:r>
              <a:rPr lang="en-US" b="1" dirty="0">
                <a:solidFill>
                  <a:srgbClr val="333333"/>
                </a:solidFill>
                <a:latin typeface="inter-regular"/>
              </a:rPr>
              <a:t>C</a:t>
            </a:r>
            <a:r>
              <a:rPr lang="en-US" b="1" i="0" dirty="0">
                <a:solidFill>
                  <a:srgbClr val="333333"/>
                </a:solidFill>
                <a:effectLst/>
                <a:latin typeface="inter-regular"/>
              </a:rPr>
              <a:t>onstructor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- 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is a block of codes similar to the method. It is called when an instance of the class is created.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inter-regular"/>
              </a:rPr>
              <a:t>Default Constructor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Parameterized Constructor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B9B3F8-8262-428C-83BC-1B16CD96F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495" y="5405718"/>
            <a:ext cx="2178423" cy="13581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7180EE-4DD8-4A6B-8B66-E9BB3FDA8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499846"/>
            <a:ext cx="1999129" cy="110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775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59798-8388-4112-AE2D-AE8F11169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012" y="365127"/>
            <a:ext cx="10986246" cy="44169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Modifiers &amp;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ECFE3-D53D-48A7-B98B-EA0E490A9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013" y="806826"/>
            <a:ext cx="10986246" cy="568604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Modifiers</a:t>
            </a:r>
            <a:r>
              <a:rPr lang="en-US" dirty="0"/>
              <a:t>: Changes or modifies the meaning of another word.</a:t>
            </a:r>
          </a:p>
          <a:p>
            <a:r>
              <a:rPr lang="en-US" b="1" dirty="0"/>
              <a:t>Access control modifiers: </a:t>
            </a:r>
          </a:p>
          <a:p>
            <a:pPr lvl="1"/>
            <a:r>
              <a:rPr lang="en-US" dirty="0"/>
              <a:t>Public   - Visible to everywhere</a:t>
            </a:r>
          </a:p>
          <a:p>
            <a:pPr lvl="1"/>
            <a:r>
              <a:rPr lang="en-US" dirty="0"/>
              <a:t>Default – Visible to package</a:t>
            </a:r>
          </a:p>
          <a:p>
            <a:pPr lvl="1"/>
            <a:r>
              <a:rPr lang="en-US" dirty="0"/>
              <a:t>Private – Visible to class only</a:t>
            </a:r>
          </a:p>
          <a:p>
            <a:pPr lvl="1"/>
            <a:r>
              <a:rPr lang="en-US" dirty="0"/>
              <a:t>Protected – Visible to pkg and its all subclasses</a:t>
            </a:r>
          </a:p>
          <a:p>
            <a:r>
              <a:rPr lang="en-US" b="1" dirty="0"/>
              <a:t>Non-Access modifiers:</a:t>
            </a:r>
          </a:p>
          <a:p>
            <a:pPr lvl="1"/>
            <a:r>
              <a:rPr lang="en-US" dirty="0"/>
              <a:t>Static – calling methods and variables without an obj .</a:t>
            </a:r>
          </a:p>
          <a:p>
            <a:pPr lvl="1"/>
            <a:r>
              <a:rPr lang="en-US" dirty="0"/>
              <a:t>Final  - finalizing the implementation of classes, methods and variables.</a:t>
            </a:r>
          </a:p>
          <a:p>
            <a:pPr lvl="1"/>
            <a:r>
              <a:rPr lang="en-US" dirty="0"/>
              <a:t>Abstract – creating abstract classes and methods.</a:t>
            </a:r>
          </a:p>
          <a:p>
            <a:pPr lvl="1"/>
            <a:r>
              <a:rPr lang="en-US" dirty="0"/>
              <a:t>Synchronized and volatile – used for threads.</a:t>
            </a:r>
          </a:p>
          <a:p>
            <a:r>
              <a:rPr lang="en-US" b="1" dirty="0"/>
              <a:t>Variables:</a:t>
            </a:r>
          </a:p>
          <a:p>
            <a:pPr lvl="1"/>
            <a:r>
              <a:rPr lang="en-US" dirty="0"/>
              <a:t>Local</a:t>
            </a:r>
          </a:p>
          <a:p>
            <a:pPr lvl="1"/>
            <a:r>
              <a:rPr lang="en-US" dirty="0"/>
              <a:t>Instance</a:t>
            </a:r>
          </a:p>
          <a:p>
            <a:pPr lvl="1"/>
            <a:r>
              <a:rPr lang="en-US" dirty="0"/>
              <a:t>Class/static</a:t>
            </a:r>
          </a:p>
        </p:txBody>
      </p:sp>
    </p:spTree>
    <p:extLst>
      <p:ext uri="{BB962C8B-B14F-4D97-AF65-F5344CB8AC3E}">
        <p14:creationId xmlns:p14="http://schemas.microsoft.com/office/powerpoint/2010/main" val="360148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F844E-DE3D-486D-B179-A9D9C7F96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954868" cy="49548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Datatypes &amp; Conversions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209A4-0B0D-43F9-BA4E-7E7615264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08529"/>
            <a:ext cx="10954869" cy="5484345"/>
          </a:xfrm>
        </p:spPr>
        <p:txBody>
          <a:bodyPr/>
          <a:lstStyle/>
          <a:p>
            <a:r>
              <a:rPr lang="en-US" b="1" dirty="0"/>
              <a:t>Primitive Data Types: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D3C176-1CB8-4634-84E3-E1B380425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425389"/>
            <a:ext cx="10954870" cy="526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046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C797F-6571-4D7E-85DA-6E9362CC6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53" y="365126"/>
            <a:ext cx="11755491" cy="31591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Datatypes &amp; Conversions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53DBD-69F3-4522-9DB2-85154B8CA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253" y="806824"/>
            <a:ext cx="11755491" cy="5795681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Non-Primitive Datatypes: </a:t>
            </a:r>
            <a:r>
              <a:rPr lang="en-US" dirty="0"/>
              <a:t>Which includes Classes, Interfaces and Arrays, String </a:t>
            </a:r>
            <a:r>
              <a:rPr lang="en-US" dirty="0" err="1"/>
              <a:t>rtc</a:t>
            </a:r>
            <a:r>
              <a:rPr lang="en-US" dirty="0"/>
              <a:t>.,</a:t>
            </a:r>
          </a:p>
          <a:p>
            <a:endParaRPr lang="en-US" b="1" dirty="0"/>
          </a:p>
          <a:p>
            <a:r>
              <a:rPr lang="en-US" b="1" dirty="0"/>
              <a:t>Conversions in Primitive DT</a:t>
            </a:r>
          </a:p>
          <a:p>
            <a:pPr lvl="1"/>
            <a:r>
              <a:rPr lang="en-US" b="1" dirty="0"/>
              <a:t>Implicit – </a:t>
            </a:r>
            <a:r>
              <a:rPr lang="en-US" dirty="0"/>
              <a:t>convert lower DT to higher DT</a:t>
            </a:r>
          </a:p>
          <a:p>
            <a:pPr lvl="1"/>
            <a:r>
              <a:rPr lang="en-US" b="1" dirty="0"/>
              <a:t>Explicit – </a:t>
            </a:r>
            <a:r>
              <a:rPr lang="en-US" dirty="0"/>
              <a:t>convert higher DT to lower DT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Type Conversion methods(primitive     non-primitive )</a:t>
            </a:r>
          </a:p>
          <a:p>
            <a:r>
              <a:rPr lang="en-US" b="1" dirty="0"/>
              <a:t>String to int : </a:t>
            </a:r>
            <a:r>
              <a:rPr lang="en-US" dirty="0"/>
              <a:t>Integer.parseInt()</a:t>
            </a:r>
          </a:p>
          <a:p>
            <a:r>
              <a:rPr lang="en-US" b="1" dirty="0"/>
              <a:t>String to Integer : </a:t>
            </a:r>
            <a:r>
              <a:rPr lang="en-US" dirty="0"/>
              <a:t>Integer.valueOf()</a:t>
            </a:r>
          </a:p>
          <a:p>
            <a:r>
              <a:rPr lang="en-US" b="1" dirty="0"/>
              <a:t>Int to String :</a:t>
            </a:r>
            <a:r>
              <a:rPr lang="en-US" dirty="0"/>
              <a:t> </a:t>
            </a:r>
            <a:r>
              <a:rPr lang="en-US" dirty="0" err="1"/>
              <a:t>Integer.toString</a:t>
            </a:r>
            <a:r>
              <a:rPr lang="en-US" dirty="0"/>
              <a:t>() or </a:t>
            </a:r>
            <a:r>
              <a:rPr lang="en-US" dirty="0" err="1"/>
              <a:t>String.valueOf</a:t>
            </a:r>
            <a:r>
              <a:rPr lang="en-US" dirty="0"/>
              <a:t>()</a:t>
            </a:r>
          </a:p>
          <a:p>
            <a:endParaRPr lang="en-US" dirty="0"/>
          </a:p>
          <a:p>
            <a:pPr lvl="1"/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7426B2-71CA-4DE9-AB26-F15C76F60E21}"/>
              </a:ext>
            </a:extLst>
          </p:cNvPr>
          <p:cNvSpPr/>
          <p:nvPr/>
        </p:nvSpPr>
        <p:spPr>
          <a:xfrm>
            <a:off x="2366683" y="1075763"/>
            <a:ext cx="1922929" cy="4571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String str = “Hello”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DFC1661-6FA0-4616-9AAE-7A0A0388965C}"/>
              </a:ext>
            </a:extLst>
          </p:cNvPr>
          <p:cNvCxnSpPr/>
          <p:nvPr/>
        </p:nvCxnSpPr>
        <p:spPr>
          <a:xfrm>
            <a:off x="4289612" y="1324533"/>
            <a:ext cx="13447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A12EE8B-5EAA-4AC5-8B79-6800FEE1943B}"/>
              </a:ext>
            </a:extLst>
          </p:cNvPr>
          <p:cNvSpPr/>
          <p:nvPr/>
        </p:nvSpPr>
        <p:spPr>
          <a:xfrm>
            <a:off x="5692588" y="1122828"/>
            <a:ext cx="1039906" cy="3630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33BA3C-70FD-4CF9-94F2-E56B1B6A9E87}"/>
              </a:ext>
            </a:extLst>
          </p:cNvPr>
          <p:cNvCxnSpPr/>
          <p:nvPr/>
        </p:nvCxnSpPr>
        <p:spPr>
          <a:xfrm>
            <a:off x="6732494" y="1304361"/>
            <a:ext cx="1057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22E4D0A1-F20E-4455-8DE9-48FF0BA31A3D}"/>
              </a:ext>
            </a:extLst>
          </p:cNvPr>
          <p:cNvSpPr/>
          <p:nvPr/>
        </p:nvSpPr>
        <p:spPr>
          <a:xfrm>
            <a:off x="7888943" y="1075763"/>
            <a:ext cx="1039906" cy="5916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Heap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43094D4-9C50-471F-8DD9-441BC7172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54" y="3106272"/>
            <a:ext cx="11755491" cy="1653984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B897BC5-46B1-41D2-8745-F7632C58A187}"/>
              </a:ext>
            </a:extLst>
          </p:cNvPr>
          <p:cNvCxnSpPr/>
          <p:nvPr/>
        </p:nvCxnSpPr>
        <p:spPr>
          <a:xfrm>
            <a:off x="5123329" y="5123329"/>
            <a:ext cx="255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CCA26F2-62B8-4149-9427-A08A3AAF530C}"/>
              </a:ext>
            </a:extLst>
          </p:cNvPr>
          <p:cNvCxnSpPr/>
          <p:nvPr/>
        </p:nvCxnSpPr>
        <p:spPr>
          <a:xfrm flipH="1">
            <a:off x="5123329" y="5257800"/>
            <a:ext cx="255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273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7453</TotalTime>
  <Words>718</Words>
  <Application>Microsoft Office PowerPoint</Application>
  <PresentationFormat>Widescreen</PresentationFormat>
  <Paragraphs>147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inter-bold</vt:lpstr>
      <vt:lpstr>inter-regular</vt:lpstr>
      <vt:lpstr>Office Theme</vt:lpstr>
      <vt:lpstr>Core Java</vt:lpstr>
      <vt:lpstr>Syllabus</vt:lpstr>
      <vt:lpstr>JVM, JRE, JDK</vt:lpstr>
      <vt:lpstr>Java Working</vt:lpstr>
      <vt:lpstr>Features</vt:lpstr>
      <vt:lpstr>Basics</vt:lpstr>
      <vt:lpstr>Modifiers &amp; Variables</vt:lpstr>
      <vt:lpstr>Datatypes &amp; Conversions</vt:lpstr>
      <vt:lpstr>Datatypes &amp; Conversions</vt:lpstr>
      <vt:lpstr>Wrapper Class</vt:lpstr>
      <vt:lpstr>Operators</vt:lpstr>
      <vt:lpstr>Control Statements</vt:lpstr>
      <vt:lpstr>Control Statements</vt:lpstr>
      <vt:lpstr>Method</vt:lpstr>
      <vt:lpstr>This &amp; Arrays</vt:lpstr>
      <vt:lpstr>Strings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</dc:title>
  <dc:creator>Srinivasula Bala</dc:creator>
  <cp:lastModifiedBy>krishnareddy</cp:lastModifiedBy>
  <cp:revision>75</cp:revision>
  <dcterms:created xsi:type="dcterms:W3CDTF">2022-10-29T17:54:56Z</dcterms:created>
  <dcterms:modified xsi:type="dcterms:W3CDTF">2022-11-10T16:00:56Z</dcterms:modified>
</cp:coreProperties>
</file>