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70" r:id="rId3"/>
    <p:sldId id="257" r:id="rId4"/>
    <p:sldId id="258" r:id="rId5"/>
    <p:sldId id="259" r:id="rId6"/>
    <p:sldId id="260" r:id="rId7"/>
    <p:sldId id="261" r:id="rId8"/>
    <p:sldId id="262" r:id="rId9"/>
    <p:sldId id="272" r:id="rId10"/>
    <p:sldId id="271" r:id="rId11"/>
    <p:sldId id="263" r:id="rId12"/>
    <p:sldId id="26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5C77BE-DA52-4A5B-AADB-8F73A5214191}"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C77BE-DA52-4A5B-AADB-8F73A5214191}"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C77BE-DA52-4A5B-AADB-8F73A5214191}"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5C77BE-DA52-4A5B-AADB-8F73A5214191}"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5C77BE-DA52-4A5B-AADB-8F73A5214191}"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5C77BE-DA52-4A5B-AADB-8F73A5214191}"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5C77BE-DA52-4A5B-AADB-8F73A5214191}"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5C77BE-DA52-4A5B-AADB-8F73A5214191}"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C77BE-DA52-4A5B-AADB-8F73A5214191}"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77BE-DA52-4A5B-AADB-8F73A5214191}"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5C77BE-DA52-4A5B-AADB-8F73A5214191}"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00428-7DDD-4E25-BCE7-07A7FE0DCF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C77BE-DA52-4A5B-AADB-8F73A5214191}" type="datetimeFigureOut">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00428-7DDD-4E25-BCE7-07A7FE0DCF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2">
                    <a:lumMod val="50000"/>
                  </a:schemeClr>
                </a:solidFill>
              </a:rPr>
              <a:t>PREAMBLE</a:t>
            </a:r>
            <a:endParaRPr lang="en-US" b="1" dirty="0">
              <a:solidFill>
                <a:schemeClr val="accent2">
                  <a:lumMod val="50000"/>
                </a:schemeClr>
              </a:solidFill>
            </a:endParaRPr>
          </a:p>
        </p:txBody>
      </p:sp>
      <p:sp>
        <p:nvSpPr>
          <p:cNvPr id="3" name="Subtitle 2"/>
          <p:cNvSpPr>
            <a:spLocks noGrp="1"/>
          </p:cNvSpPr>
          <p:nvPr>
            <p:ph type="subTitle" idx="1"/>
          </p:nvPr>
        </p:nvSpPr>
        <p:spPr/>
        <p:txBody>
          <a:bodyPr>
            <a:normAutofit/>
          </a:bodyPr>
          <a:lstStyle/>
          <a:p>
            <a:endParaRPr 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smtClean="0">
                <a:solidFill>
                  <a:srgbClr val="C00000"/>
                </a:solidFill>
              </a:rPr>
              <a:t>The  government however may take special steps to protect those who have been historically wronged ( due to caste or gender  or communal discrimination).</a:t>
            </a:r>
          </a:p>
          <a:p>
            <a:r>
              <a:rPr lang="en-US" b="1" dirty="0" smtClean="0"/>
              <a:t>EQUALITY:</a:t>
            </a:r>
          </a:p>
          <a:p>
            <a:r>
              <a:rPr lang="en-US" b="1" dirty="0" smtClean="0">
                <a:solidFill>
                  <a:srgbClr val="C00000"/>
                </a:solidFill>
              </a:rPr>
              <a:t>Our constitution does not promise equality in all respects (like income or property)but it seeks to ensure that all people enjoy same status- that is everyone will be governed by the same laws.</a:t>
            </a:r>
          </a:p>
          <a:p>
            <a:endParaRPr lang="en-US" b="1" dirty="0" smtClean="0">
              <a:solidFill>
                <a:srgbClr val="C00000"/>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solidFill>
                  <a:srgbClr val="C00000"/>
                </a:solidFill>
              </a:rPr>
              <a:t>Secondly, it promises equality of opportunity that is all public offices shall be open to all irrespective of caste or religion.</a:t>
            </a:r>
          </a:p>
          <a:p>
            <a:r>
              <a:rPr lang="en-US" b="1" dirty="0" smtClean="0">
                <a:solidFill>
                  <a:srgbClr val="C00000"/>
                </a:solidFill>
              </a:rPr>
              <a:t>If an office requires special qualification, access to that qualification too will be made equal to all.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smtClean="0"/>
              <a:t>LIBERTY:</a:t>
            </a:r>
          </a:p>
          <a:p>
            <a:r>
              <a:rPr lang="en-US" b="1" dirty="0" smtClean="0">
                <a:solidFill>
                  <a:srgbClr val="C00000"/>
                </a:solidFill>
              </a:rPr>
              <a:t>There will be no unreasonable restrictions on the citizens in what they think, the religion they wish to express their thoughts and the way they wish to follow up their thoughts in action or come together to form associations or parties.</a:t>
            </a:r>
          </a:p>
          <a:p>
            <a:r>
              <a:rPr lang="en-US" b="1" dirty="0" smtClean="0"/>
              <a:t>FRATERNITY:</a:t>
            </a:r>
          </a:p>
          <a:p>
            <a:r>
              <a:rPr lang="en-US" b="1" dirty="0" smtClean="0">
                <a:solidFill>
                  <a:srgbClr val="C00000"/>
                </a:solidFill>
              </a:rPr>
              <a:t>To build a sense of bonding and unity among people . No one should treat a fellow citizen as inferior or as an alien stranger.</a:t>
            </a:r>
          </a:p>
          <a:p>
            <a:pPr>
              <a:buNone/>
            </a:pPr>
            <a:r>
              <a:rPr lang="en-US" b="1" dirty="0" smtClean="0">
                <a:solidFill>
                  <a:srgbClr val="C00000"/>
                </a:solidFill>
              </a:rPr>
              <a:t>    </a:t>
            </a: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preamble to the Constitution of India is a brief introductory statement that sets out the guiding purpose, principles and philosophy of the constitution</a:t>
            </a:r>
            <a:r>
              <a:rPr lang="en-US" dirty="0" smtClean="0"/>
              <a:t>.</a:t>
            </a:r>
          </a:p>
          <a:p>
            <a:r>
              <a:rPr lang="en-US" dirty="0"/>
              <a:t> Preamble gives an idea about the following : </a:t>
            </a:r>
            <a:endParaRPr lang="en-US" dirty="0" smtClean="0"/>
          </a:p>
          <a:p>
            <a:pPr>
              <a:buNone/>
            </a:pPr>
            <a:r>
              <a:rPr lang="en-US" dirty="0" smtClean="0"/>
              <a:t>(</a:t>
            </a:r>
            <a:r>
              <a:rPr lang="en-US" dirty="0"/>
              <a:t>1) the source of the </a:t>
            </a:r>
            <a:r>
              <a:rPr lang="en-US" dirty="0" smtClean="0"/>
              <a:t>constitution</a:t>
            </a:r>
            <a:endParaRPr lang="en-US" dirty="0"/>
          </a:p>
          <a:p>
            <a:pPr>
              <a:buNone/>
            </a:pPr>
            <a:r>
              <a:rPr lang="en-US" dirty="0" smtClean="0"/>
              <a:t>(2</a:t>
            </a:r>
            <a:r>
              <a:rPr lang="en-US" dirty="0"/>
              <a:t>) nature of Indian </a:t>
            </a:r>
            <a:r>
              <a:rPr lang="en-US" dirty="0" smtClean="0"/>
              <a:t>state</a:t>
            </a:r>
          </a:p>
          <a:p>
            <a:pPr>
              <a:buNone/>
            </a:pPr>
            <a:r>
              <a:rPr lang="en-US" dirty="0" smtClean="0"/>
              <a:t> </a:t>
            </a:r>
            <a:r>
              <a:rPr lang="en-US" dirty="0"/>
              <a:t>(3) a statement of its objectives </a:t>
            </a:r>
            <a:r>
              <a:rPr lang="en-US" dirty="0" smtClean="0"/>
              <a:t>and</a:t>
            </a:r>
          </a:p>
          <a:p>
            <a:pPr>
              <a:buNone/>
            </a:pPr>
            <a:r>
              <a:rPr lang="en-US" dirty="0" smtClean="0"/>
              <a:t> </a:t>
            </a:r>
            <a:r>
              <a:rPr lang="en-US" dirty="0"/>
              <a:t>(4) the date of its adoption.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50000"/>
                  </a:schemeClr>
                </a:solidFill>
              </a:rPr>
              <a:t>PREAMBLE</a:t>
            </a:r>
            <a:endParaRPr lang="en-US" b="1" dirty="0">
              <a:solidFill>
                <a:schemeClr val="accent2">
                  <a:lumMod val="50000"/>
                </a:schemeClr>
              </a:solidFill>
            </a:endParaRPr>
          </a:p>
        </p:txBody>
      </p:sp>
      <p:sp>
        <p:nvSpPr>
          <p:cNvPr id="3" name="Content Placeholder 2"/>
          <p:cNvSpPr>
            <a:spLocks noGrp="1"/>
          </p:cNvSpPr>
          <p:nvPr>
            <p:ph idx="1"/>
          </p:nvPr>
        </p:nvSpPr>
        <p:spPr/>
        <p:txBody>
          <a:bodyPr/>
          <a:lstStyle/>
          <a:p>
            <a:pPr algn="ctr">
              <a:buNone/>
            </a:pPr>
            <a:r>
              <a:rPr lang="en-US" b="1" dirty="0" smtClean="0">
                <a:solidFill>
                  <a:srgbClr val="FF0000"/>
                </a:solidFill>
              </a:rPr>
              <a:t>WE, THE PEOPLE OF INDIA ,</a:t>
            </a:r>
          </a:p>
          <a:p>
            <a:pPr algn="ctr">
              <a:buNone/>
            </a:pPr>
            <a:r>
              <a:rPr lang="en-US" b="1" dirty="0" smtClean="0">
                <a:solidFill>
                  <a:schemeClr val="accent3">
                    <a:lumMod val="50000"/>
                  </a:schemeClr>
                </a:solidFill>
              </a:rPr>
              <a:t>Having</a:t>
            </a:r>
            <a:r>
              <a:rPr lang="en-US" dirty="0" smtClean="0"/>
              <a:t> </a:t>
            </a:r>
            <a:r>
              <a:rPr lang="en-US" b="1" dirty="0" smtClean="0"/>
              <a:t>Solemnly</a:t>
            </a:r>
            <a:r>
              <a:rPr lang="en-US" dirty="0" smtClean="0"/>
              <a:t> </a:t>
            </a:r>
            <a:r>
              <a:rPr lang="en-US" b="1" dirty="0" smtClean="0">
                <a:solidFill>
                  <a:schemeClr val="accent3">
                    <a:lumMod val="50000"/>
                  </a:schemeClr>
                </a:solidFill>
              </a:rPr>
              <a:t>resolved</a:t>
            </a:r>
            <a:r>
              <a:rPr lang="en-US" dirty="0" smtClean="0"/>
              <a:t> </a:t>
            </a:r>
            <a:r>
              <a:rPr lang="en-US" b="1" dirty="0" smtClean="0">
                <a:solidFill>
                  <a:schemeClr val="accent3">
                    <a:lumMod val="50000"/>
                  </a:schemeClr>
                </a:solidFill>
              </a:rPr>
              <a:t>to</a:t>
            </a:r>
            <a:r>
              <a:rPr lang="en-US" dirty="0" smtClean="0"/>
              <a:t> </a:t>
            </a:r>
            <a:r>
              <a:rPr lang="en-US" b="1" dirty="0" smtClean="0">
                <a:solidFill>
                  <a:schemeClr val="accent6">
                    <a:lumMod val="75000"/>
                  </a:schemeClr>
                </a:solidFill>
              </a:rPr>
              <a:t>constitute India into a  </a:t>
            </a:r>
            <a:r>
              <a:rPr lang="en-US" b="1" dirty="0" smtClean="0"/>
              <a:t>SOVERIGN, SOCIALIST, SECULAR, DEMOCRATIC</a:t>
            </a:r>
            <a:r>
              <a:rPr lang="en-US" dirty="0" smtClean="0"/>
              <a:t> </a:t>
            </a:r>
            <a:r>
              <a:rPr lang="en-US" b="1" dirty="0" smtClean="0">
                <a:solidFill>
                  <a:schemeClr val="accent6">
                    <a:lumMod val="75000"/>
                  </a:schemeClr>
                </a:solidFill>
              </a:rPr>
              <a:t>REPUBLIC</a:t>
            </a:r>
            <a:r>
              <a:rPr lang="en-US" dirty="0" smtClean="0"/>
              <a:t> </a:t>
            </a:r>
            <a:r>
              <a:rPr lang="en-US" b="1" dirty="0" smtClean="0">
                <a:solidFill>
                  <a:schemeClr val="accent1">
                    <a:lumMod val="50000"/>
                  </a:schemeClr>
                </a:solidFill>
              </a:rPr>
              <a:t>and  to secure to all its citizens :</a:t>
            </a:r>
          </a:p>
          <a:p>
            <a:pPr algn="ctr">
              <a:buNone/>
            </a:pPr>
            <a:r>
              <a:rPr lang="en-US" b="1" dirty="0" smtClean="0">
                <a:solidFill>
                  <a:schemeClr val="accent1">
                    <a:lumMod val="50000"/>
                  </a:schemeClr>
                </a:solidFill>
              </a:rPr>
              <a:t>JUSTICE, </a:t>
            </a:r>
            <a:r>
              <a:rPr lang="en-US" b="1" dirty="0" smtClean="0"/>
              <a:t>Social, economic and political;</a:t>
            </a:r>
          </a:p>
          <a:p>
            <a:pPr algn="ctr">
              <a:buNone/>
            </a:pPr>
            <a:r>
              <a:rPr lang="en-US" b="1" dirty="0" smtClean="0">
                <a:solidFill>
                  <a:schemeClr val="accent1">
                    <a:lumMod val="50000"/>
                  </a:schemeClr>
                </a:solidFill>
              </a:rPr>
              <a:t>LIBERTY </a:t>
            </a:r>
            <a:r>
              <a:rPr lang="en-US" b="1" dirty="0" smtClean="0"/>
              <a:t>of thought, expression, belief, faith and worship;</a:t>
            </a:r>
          </a:p>
          <a:p>
            <a:pPr algn="ctr">
              <a:buNone/>
            </a:pPr>
            <a:endParaRPr lang="en-US" b="1" dirty="0">
              <a:solidFill>
                <a:schemeClr val="accent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b="1" dirty="0" smtClean="0">
                <a:solidFill>
                  <a:schemeClr val="accent1">
                    <a:lumMod val="50000"/>
                  </a:schemeClr>
                </a:solidFill>
              </a:rPr>
              <a:t>EQUALITY</a:t>
            </a:r>
            <a:r>
              <a:rPr lang="en-US" dirty="0" smtClean="0"/>
              <a:t> </a:t>
            </a:r>
            <a:r>
              <a:rPr lang="en-US" b="1" dirty="0" smtClean="0"/>
              <a:t>of status and of opportunity ;</a:t>
            </a:r>
          </a:p>
          <a:p>
            <a:pPr algn="ctr">
              <a:buNone/>
            </a:pPr>
            <a:r>
              <a:rPr lang="en-US" b="1" dirty="0" smtClean="0"/>
              <a:t>And to promote among them all</a:t>
            </a:r>
            <a:r>
              <a:rPr lang="en-US" dirty="0" smtClean="0"/>
              <a:t> </a:t>
            </a:r>
            <a:r>
              <a:rPr lang="en-US" b="1" dirty="0" smtClean="0">
                <a:solidFill>
                  <a:schemeClr val="accent1">
                    <a:lumMod val="50000"/>
                  </a:schemeClr>
                </a:solidFill>
              </a:rPr>
              <a:t>FRATERNITY</a:t>
            </a:r>
            <a:endParaRPr lang="en-US" dirty="0"/>
          </a:p>
          <a:p>
            <a:pPr algn="ctr">
              <a:buNone/>
            </a:pPr>
            <a:r>
              <a:rPr lang="en-US" b="1" dirty="0" smtClean="0"/>
              <a:t>assuring the dignity of the individual and the unity and integrity of the nation;</a:t>
            </a:r>
          </a:p>
          <a:p>
            <a:pPr algn="ctr">
              <a:buNone/>
            </a:pPr>
            <a:r>
              <a:rPr lang="en-US" b="1" dirty="0" smtClean="0"/>
              <a:t>IN OUR CONSTITUENT ASSEMBLY This</a:t>
            </a:r>
          </a:p>
          <a:p>
            <a:pPr algn="ctr">
              <a:buNone/>
            </a:pPr>
            <a:r>
              <a:rPr lang="en-US" b="1" dirty="0" smtClean="0"/>
              <a:t>Twenty-sixth day of November, 1949, do HEREBY ADOPT , ENACT</a:t>
            </a:r>
            <a:r>
              <a:rPr lang="en-US" dirty="0" smtClean="0"/>
              <a:t> </a:t>
            </a:r>
            <a:r>
              <a:rPr lang="en-US" b="1" dirty="0" smtClean="0">
                <a:solidFill>
                  <a:schemeClr val="accent6">
                    <a:lumMod val="50000"/>
                  </a:schemeClr>
                </a:solidFill>
              </a:rPr>
              <a:t>AND GIVE TO OURSELVES THIS CONSTITUTION.</a:t>
            </a:r>
            <a:endParaRPr lang="en-US" b="1"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smtClean="0"/>
              <a:t>WE THE PEOPLE OF INDIA:</a:t>
            </a:r>
          </a:p>
          <a:p>
            <a:pPr algn="just"/>
            <a:r>
              <a:rPr lang="en-US" b="1" dirty="0" smtClean="0">
                <a:solidFill>
                  <a:srgbClr val="C00000"/>
                </a:solidFill>
              </a:rPr>
              <a:t>The constitution has been drawn up and enacted by the people through their representatives, and not handed to them by a king or any outside powers. This is an assertion of the democratic nature of our Republic.</a:t>
            </a:r>
            <a:endParaRPr lang="en-US" b="1"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REPUBLIC:</a:t>
            </a:r>
          </a:p>
          <a:p>
            <a:pPr algn="just">
              <a:buFont typeface="Wingdings" pitchFamily="2" charset="2"/>
              <a:buChar char="v"/>
            </a:pPr>
            <a:r>
              <a:rPr lang="en-US" b="1" dirty="0" smtClean="0">
                <a:solidFill>
                  <a:srgbClr val="FF0000"/>
                </a:solidFill>
              </a:rPr>
              <a:t>The head of the state is an elected person and not a hereditary position as in a kingdom.</a:t>
            </a:r>
          </a:p>
          <a:p>
            <a:pPr algn="just"/>
            <a:r>
              <a:rPr lang="en-US" b="1" dirty="0" smtClean="0"/>
              <a:t>SOVEREIGN:</a:t>
            </a:r>
          </a:p>
          <a:p>
            <a:pPr algn="just">
              <a:buFont typeface="Wingdings" pitchFamily="2" charset="2"/>
              <a:buChar char="v"/>
            </a:pPr>
            <a:r>
              <a:rPr lang="en-US" b="1" dirty="0" smtClean="0">
                <a:solidFill>
                  <a:srgbClr val="FF0000"/>
                </a:solidFill>
              </a:rPr>
              <a:t>India will have supreme right to take decisions on internal as well as external matters and make her own laws. No external power can make laws for India.</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SOCIALIST :</a:t>
            </a:r>
          </a:p>
          <a:p>
            <a:pPr>
              <a:buFont typeface="Wingdings" pitchFamily="2" charset="2"/>
              <a:buChar char="v"/>
            </a:pPr>
            <a:r>
              <a:rPr lang="en-US" b="1" dirty="0" smtClean="0">
                <a:solidFill>
                  <a:srgbClr val="FF0000"/>
                </a:solidFill>
              </a:rPr>
              <a:t>Wealth is generated socially by all through their work and it should be shared equally by all. The country should strive to reduce and end all kinds of inequalities.</a:t>
            </a:r>
          </a:p>
          <a:p>
            <a:r>
              <a:rPr lang="en-US" b="1" dirty="0" smtClean="0">
                <a:solidFill>
                  <a:srgbClr val="FF0000"/>
                </a:solidFill>
              </a:rPr>
              <a:t>To secure “a better life for the people”</a:t>
            </a:r>
          </a:p>
          <a:p>
            <a:r>
              <a:rPr lang="en-US" b="1" dirty="0" smtClean="0">
                <a:solidFill>
                  <a:srgbClr val="FF0000"/>
                </a:solidFill>
              </a:rPr>
              <a:t>Aims at “Economic and Social equality”</a:t>
            </a:r>
          </a:p>
          <a:p>
            <a:r>
              <a:rPr lang="en-US" b="1" dirty="0" smtClean="0"/>
              <a:t>SECULAR :</a:t>
            </a:r>
          </a:p>
          <a:p>
            <a:pPr>
              <a:buFont typeface="Wingdings" pitchFamily="2" charset="2"/>
              <a:buChar char="v"/>
            </a:pPr>
            <a:r>
              <a:rPr lang="en-US" b="1" dirty="0" smtClean="0">
                <a:solidFill>
                  <a:srgbClr val="FF0000"/>
                </a:solidFill>
              </a:rPr>
              <a:t>The Govt. will not run on the basis of any religion. Citizens will have complete freedom to follow any religion or no religion at all.</a:t>
            </a:r>
            <a:r>
              <a:rPr lang="en-US" b="1" dirty="0">
                <a:solidFill>
                  <a:srgbClr val="FF0000"/>
                </a:solidFill>
              </a:rPr>
              <a:t> </a:t>
            </a:r>
            <a:r>
              <a:rPr lang="en-US" b="1" dirty="0" smtClean="0">
                <a:solidFill>
                  <a:srgbClr val="FF0000"/>
                </a:solidFill>
              </a:rPr>
              <a:t>Government will not favor any religion.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solidFill>
                  <a:schemeClr val="tx1">
                    <a:lumMod val="95000"/>
                    <a:lumOff val="5000"/>
                  </a:schemeClr>
                </a:solidFill>
              </a:rPr>
              <a:t>DEMOCRATIC:</a:t>
            </a:r>
          </a:p>
          <a:p>
            <a:r>
              <a:rPr lang="en-US" b="1" dirty="0" smtClean="0">
                <a:solidFill>
                  <a:srgbClr val="C00000"/>
                </a:solidFill>
              </a:rPr>
              <a:t>A form of government where people enjoy equal political rights, elect their representatives to make laws and run the government and hold the representative accountable.</a:t>
            </a:r>
          </a:p>
          <a:p>
            <a:r>
              <a:rPr lang="en-US" b="1" dirty="0" smtClean="0"/>
              <a:t>JUSTICE:</a:t>
            </a:r>
          </a:p>
          <a:p>
            <a:pPr algn="just"/>
            <a:r>
              <a:rPr lang="en-US" b="1" dirty="0" smtClean="0">
                <a:solidFill>
                  <a:srgbClr val="C00000"/>
                </a:solidFill>
              </a:rPr>
              <a:t>All Citizens should get what is their </a:t>
            </a:r>
            <a:r>
              <a:rPr lang="en-US" b="1" dirty="0" err="1" smtClean="0">
                <a:solidFill>
                  <a:srgbClr val="C00000"/>
                </a:solidFill>
              </a:rPr>
              <a:t>due;in</a:t>
            </a:r>
            <a:r>
              <a:rPr lang="en-US" b="1" dirty="0" smtClean="0">
                <a:solidFill>
                  <a:srgbClr val="C00000"/>
                </a:solidFill>
              </a:rPr>
              <a:t> determining what is due to them no discrimination will be made on account of their birth(into a particular caste, tribe, community or sex) or beliefs (religion, political opinions etc.) or wealth ( rich or poor) or status.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Social justice</a:t>
            </a:r>
            <a:r>
              <a:rPr lang="en-US" dirty="0" smtClean="0"/>
              <a:t>- </a:t>
            </a:r>
            <a:r>
              <a:rPr lang="en-US" b="1" dirty="0" smtClean="0">
                <a:solidFill>
                  <a:srgbClr val="FF0000"/>
                </a:solidFill>
              </a:rPr>
              <a:t>Abolition of all inequalities of</a:t>
            </a:r>
          </a:p>
          <a:p>
            <a:pPr>
              <a:buNone/>
            </a:pPr>
            <a:r>
              <a:rPr lang="en-US" b="1" dirty="0" smtClean="0">
                <a:solidFill>
                  <a:srgbClr val="FF0000"/>
                </a:solidFill>
              </a:rPr>
              <a:t>wealth, opportunities, race, caste, and the like</a:t>
            </a:r>
          </a:p>
          <a:p>
            <a:r>
              <a:rPr lang="en-US" b="1" dirty="0" smtClean="0"/>
              <a:t>Economic justice</a:t>
            </a:r>
            <a:r>
              <a:rPr lang="en-US" dirty="0" smtClean="0"/>
              <a:t>- </a:t>
            </a:r>
            <a:r>
              <a:rPr lang="en-US" b="1" dirty="0" smtClean="0">
                <a:solidFill>
                  <a:srgbClr val="FF0000"/>
                </a:solidFill>
              </a:rPr>
              <a:t>Equal pay for equal work irrespective of caste and social status</a:t>
            </a:r>
          </a:p>
          <a:p>
            <a:r>
              <a:rPr lang="en-US" dirty="0" smtClean="0"/>
              <a:t> </a:t>
            </a:r>
            <a:r>
              <a:rPr lang="en-US" b="1" dirty="0" smtClean="0"/>
              <a:t>Political justice</a:t>
            </a:r>
            <a:r>
              <a:rPr lang="en-US" dirty="0" smtClean="0"/>
              <a:t>- </a:t>
            </a:r>
            <a:r>
              <a:rPr lang="en-US" b="1" dirty="0" smtClean="0">
                <a:solidFill>
                  <a:srgbClr val="FF0000"/>
                </a:solidFill>
              </a:rPr>
              <a:t>Absence of any unreasonable distinction among all in political matters</a:t>
            </a:r>
            <a:endParaRPr lang="en-US" b="1" dirty="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TotalTime>
  <Words>626</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PREAMBLE</vt:lpstr>
      <vt:lpstr>Introduction </vt:lpstr>
      <vt:lpstr>PREAMBLE</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rgukt</cp:lastModifiedBy>
  <cp:revision>19</cp:revision>
  <dcterms:created xsi:type="dcterms:W3CDTF">2019-02-04T14:57:39Z</dcterms:created>
  <dcterms:modified xsi:type="dcterms:W3CDTF">2019-09-03T06:08:15Z</dcterms:modified>
</cp:coreProperties>
</file>