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Slides/notesSlide3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5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y="6858000" cx="9144000"/>
  <p:notesSz cx="6858000" cy="9144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tableStyles" Target="tableStyle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sz="4400" lang="en-IN" spc="-1" strike="noStrike">
                <a:latin typeface="Arial"/>
              </a:rPr>
              <a:t>Click to move the slide</a:t>
            </a:r>
            <a:endParaRPr b="0" sz="4400" lang="en-IN" spc="-1" strike="noStrike">
              <a:latin typeface="Arial"/>
            </a:endParaRPr>
          </a:p>
        </p:txBody>
      </p:sp>
      <p:sp>
        <p:nvSpPr>
          <p:cNvPr id="10489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/>
        </p:spPr>
        <p:txBody>
          <a:bodyPr bIns="0" lIns="0" rIns="0" tIns="0">
            <a:noAutofit/>
          </a:bodyPr>
          <a:p>
            <a:r>
              <a:rPr b="0" sz="2000" lang="en-IN" spc="-1" strike="noStrike">
                <a:latin typeface="Arial"/>
              </a:rPr>
              <a:t>Click to edit the notes format</a:t>
            </a:r>
            <a:endParaRPr b="0" sz="2000" lang="en-IN" spc="-1" strike="noStrike">
              <a:latin typeface="Arial"/>
            </a:endParaRPr>
          </a:p>
        </p:txBody>
      </p:sp>
      <p:sp>
        <p:nvSpPr>
          <p:cNvPr id="10489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/>
        </p:spPr>
        <p:txBody>
          <a:bodyPr bIns="0" lIns="0" rIns="0" tIns="0">
            <a:noAutofit/>
          </a:bodyPr>
          <a:p>
            <a:r>
              <a:rPr b="0" sz="1400" lang="en-IN" spc="-1" strike="noStrike">
                <a:latin typeface="Times New Roman"/>
              </a:rPr>
              <a:t>&lt;header&gt;</a:t>
            </a:r>
            <a:endParaRPr b="0" sz="1400" lang="en-IN" spc="-1" strike="noStrike">
              <a:latin typeface="Times New Roman"/>
            </a:endParaRPr>
          </a:p>
        </p:txBody>
      </p:sp>
      <p:sp>
        <p:nvSpPr>
          <p:cNvPr id="104890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/>
        </p:spPr>
        <p:txBody>
          <a:bodyPr bIns="0" lIns="0" rIns="0" tIns="0">
            <a:noAutofit/>
          </a:bodyPr>
          <a:p>
            <a:pPr algn="r"/>
            <a:r>
              <a:rPr b="0" sz="1400" lang="en-IN" spc="-1" strike="noStrike">
                <a:latin typeface="Times New Roman"/>
              </a:rPr>
              <a:t>&lt;date/time&gt;</a:t>
            </a:r>
            <a:endParaRPr b="0" sz="1400" lang="en-IN" spc="-1" strike="noStrike">
              <a:latin typeface="Times New Roman"/>
            </a:endParaRPr>
          </a:p>
        </p:txBody>
      </p:sp>
      <p:sp>
        <p:nvSpPr>
          <p:cNvPr id="104890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/>
        </p:spPr>
        <p:txBody>
          <a:bodyPr anchor="b" bIns="0" lIns="0" rIns="0" tIns="0">
            <a:noAutofit/>
          </a:bodyPr>
          <a:p>
            <a:r>
              <a:rPr b="0" sz="1400" lang="en-IN" spc="-1" strike="noStrike">
                <a:latin typeface="Times New Roman"/>
              </a:rPr>
              <a:t>&lt;footer&gt;</a:t>
            </a:r>
            <a:endParaRPr b="0" sz="1400" lang="en-IN" spc="-1" strike="noStrike">
              <a:latin typeface="Times New Roman"/>
            </a:endParaRPr>
          </a:p>
        </p:txBody>
      </p:sp>
      <p:sp>
        <p:nvSpPr>
          <p:cNvPr id="104890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/>
        </p:spPr>
        <p:txBody>
          <a:bodyPr anchor="b" bIns="0" lIns="0" rIns="0" tIns="0">
            <a:noAutofit/>
          </a:bodyPr>
          <a:p>
            <a:pPr algn="r"/>
            <a:fld id="{C0BDC7CF-8D0E-4440-88F8-7D9E01E14C8A}" type="slidenum">
              <a:rPr b="0" sz="1400" lang="en-IN" spc="-1" strike="noStrike">
                <a:latin typeface="Times New Roman"/>
              </a:rPr>
              <a:t>&lt;number&gt;</a:t>
            </a:fld>
            <a:endParaRPr b="0" sz="1400" lang="en-IN" spc="-1" strike="noStrike"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619D101C-3758-4F3C-B371-B57C799B5EB2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58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581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C76732A6-5107-41C2-88A4-0685C14D7255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3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34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8F933355-E32F-4431-872F-DF1360BFADC6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3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39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E380ADFD-1FC9-4420-B460-2879CCD2D1F5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4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43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F7F442AA-A1A4-4492-BF74-D5BBEDABD385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4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48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AC2FA346-A3A7-4AE1-919E-9AFFF4809BA2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53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6A3090AC-0D8F-4C97-A3E2-E024980D852E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5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58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F3A187BD-832F-4F29-A7F5-C0110A54B4EE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6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63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D1B5CCE9-20DB-41C5-8952-242A25FB1903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6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67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F8ACFBA7-C689-42A3-9D96-638BD2921078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7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72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A8384D1E-1F30-400A-BFBD-5C1ACCF29B1C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7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80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9D8DE035-D0B3-422D-BF39-3679757A7455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58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/>
        </p:spPr>
      </p:sp>
      <p:sp>
        <p:nvSpPr>
          <p:cNvPr id="1048589" name="CustomShape 3"/>
          <p:cNvSpPr/>
          <p:nvPr/>
        </p:nvSpPr>
        <p:spPr>
          <a:xfrm>
            <a:off x="685800" y="4343400"/>
            <a:ext cx="5485680" cy="41140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AF964995-F917-45D1-A201-E5662B9638F6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8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85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AF7DAFFE-6CBD-4791-BC05-FBF39C4DBA99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8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90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A4546450-009B-428F-8078-1B03D5034B97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97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030C4211-104D-41E4-A564-9943E9966B56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70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702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sz="1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c</a:t>
            </a:r>
            <a:endParaRPr b="0" sz="1200" lang="en-IN" spc="-1" strike="noStrike">
              <a:latin typeface="Arial"/>
            </a:endParaRPr>
          </a:p>
        </p:txBody>
      </p:sp>
      <p:sp>
        <p:nvSpPr>
          <p:cNvPr id="1048703" name="CustomShape 4"/>
          <p:cNvSpPr/>
          <p:nvPr/>
        </p:nvSpPr>
        <p:spPr>
          <a:xfrm>
            <a:off x="3884760" y="8685360"/>
            <a:ext cx="2969640" cy="4550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6800" lIns="90000" rIns="90000" tIns="46800">
            <a:noAutofit/>
          </a:bodyPr>
          <a:p>
            <a:pPr algn="r">
              <a:lnSpc>
                <a:spcPct val="100000"/>
              </a:lnSpc>
            </a:pPr>
            <a:fld id="{0F35DA31-D24A-4FE7-A50F-E0EF3510E310}" type="slidenum">
              <a:rPr b="0" sz="1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9158A0F9-0411-4F87-87D8-7763FC556C8F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707" name="CustomShape 2"/>
          <p:cNvSpPr/>
          <p:nvPr/>
        </p:nvSpPr>
        <p:spPr>
          <a:xfrm>
            <a:off x="3884760" y="8685360"/>
            <a:ext cx="2969640" cy="4550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6800" lIns="90000" rIns="90000" tIns="46800">
            <a:noAutofit/>
          </a:bodyPr>
          <a:p>
            <a:pPr algn="r">
              <a:lnSpc>
                <a:spcPct val="100000"/>
              </a:lnSpc>
            </a:pPr>
            <a:fld id="{9A5ACCAF-B905-44D9-9E5A-94B9229E6842}" type="slidenum">
              <a:rPr b="0" sz="1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708" name="PlaceHolder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709" name="CustomShape 4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C48EBDA9-E248-4513-BA0F-FA1C7385AF2A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7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717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D04FBAC4-74BB-4913-BBC8-1AFE2DD1F281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7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723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45002578-6275-4CCA-A911-6A4B6E9DC9B5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72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728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B8938C66-8CF0-4956-8471-A3D4AEA16945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732" name="CustomShape 2"/>
          <p:cNvSpPr/>
          <p:nvPr/>
        </p:nvSpPr>
        <p:spPr>
          <a:xfrm>
            <a:off x="3884760" y="8685360"/>
            <a:ext cx="2969640" cy="4550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6800" lIns="90000" rIns="90000" tIns="46800">
            <a:noAutofit/>
          </a:bodyPr>
          <a:p>
            <a:pPr algn="r">
              <a:lnSpc>
                <a:spcPct val="100000"/>
              </a:lnSpc>
            </a:pPr>
            <a:fld id="{05D237EA-1CAE-4B93-996D-05518F066C33}" type="slidenum">
              <a:rPr b="0" sz="1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733" name="PlaceHolder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734" name="CustomShape 4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735" name="CustomShape 5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6800" lIns="90000" rIns="90000" tIns="46800">
            <a:noAutofit/>
          </a:bodyPr>
          <a:p>
            <a:pPr algn="r">
              <a:lnSpc>
                <a:spcPct val="100000"/>
              </a:lnSpc>
            </a:pPr>
            <a:fld id="{7C322CCD-36B1-4A97-BF45-D36E18C1D5CE}" type="slidenum">
              <a:rPr b="0" sz="1200" lang="en-US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FB5FBD07-0D1B-416F-BBB7-44F0DAF83FBF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74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748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0BF8BE5F-9EF2-4576-81E4-0EFE3368C84D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03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604" name="CustomShape 4"/>
          <p:cNvSpPr/>
          <p:nvPr/>
        </p:nvSpPr>
        <p:spPr>
          <a:xfrm>
            <a:off x="3884760" y="8685360"/>
            <a:ext cx="2969640" cy="4550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6800" lIns="90000" rIns="90000" tIns="46800">
            <a:noAutofit/>
          </a:bodyPr>
          <a:p>
            <a:pPr algn="r">
              <a:lnSpc>
                <a:spcPct val="100000"/>
              </a:lnSpc>
            </a:pPr>
            <a:fld id="{3B24B010-4A4F-4CDC-BC03-0A94339BE646}" type="slidenum">
              <a:rPr b="0" sz="1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9323FFBE-7DCE-4EB2-95F8-F981F8F588E9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75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752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3601B4C6-B056-458F-A28E-590FEED7F7ED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75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757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3538B390-B160-4452-BCA4-787B944DC82A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0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09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2B04603D-7104-4045-8E0B-35FF341F626A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1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13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E190053F-313C-4074-AADD-E4C7BF7BD087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17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4094F142-D0A2-4A7F-985F-8CFAF224BD33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2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21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622" name="CustomShape 4"/>
          <p:cNvSpPr/>
          <p:nvPr/>
        </p:nvSpPr>
        <p:spPr>
          <a:xfrm>
            <a:off x="3884760" y="8685360"/>
            <a:ext cx="2969640" cy="4550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6800" lIns="90000" rIns="90000" tIns="46800">
            <a:noAutofit/>
          </a:bodyPr>
          <a:p>
            <a:pPr algn="r">
              <a:lnSpc>
                <a:spcPct val="100000"/>
              </a:lnSpc>
            </a:pPr>
            <a:fld id="{586D4915-2D73-48AF-829A-78A349D9CBE4}" type="slidenum">
              <a:rPr b="0" sz="1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5AE9CD11-A0F7-4DB4-A756-EA7A29279F37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26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ustomShape 1"/>
          <p:cNvSpPr/>
          <p:nvPr/>
        </p:nvSpPr>
        <p:spPr>
          <a:xfrm>
            <a:off x="3884760" y="8685360"/>
            <a:ext cx="2971080" cy="456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A8B7E157-B564-4204-8376-0D0283BDE140}" type="slidenum">
              <a:rPr b="0" sz="1200" lang="en-US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sz="1200" lang="en-IN" spc="-1" strike="noStrike">
              <a:latin typeface="Arial"/>
            </a:endParaRPr>
          </a:p>
        </p:txBody>
      </p:sp>
      <p:sp>
        <p:nvSpPr>
          <p:cNvPr id="104862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/>
        </p:spPr>
      </p:sp>
      <p:sp>
        <p:nvSpPr>
          <p:cNvPr id="1048630" name="CustomShape 3"/>
          <p:cNvSpPr/>
          <p:nvPr/>
        </p:nvSpPr>
        <p:spPr>
          <a:xfrm>
            <a:off x="685800" y="4343400"/>
            <a:ext cx="5484240" cy="4112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9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9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9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0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0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5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7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7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7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7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sz="4400" lang="en-IN" spc="-1" strike="noStrike">
                <a:latin typeface="Arial"/>
              </a:rPr>
              <a:t>Click to edit the title text format</a:t>
            </a:r>
            <a:endParaRPr b="0" sz="4400" lang="en-IN" spc="-1" strike="noStrike">
              <a:latin typeface="Arial"/>
            </a:endParaRPr>
          </a:p>
        </p:txBody>
      </p:sp>
      <p:sp>
        <p:nvSpPr>
          <p:cNvPr id="10485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/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lang="en-IN" spc="-1" strike="noStrike">
                <a:latin typeface="Arial"/>
              </a:rPr>
              <a:t>Click to edit the outline text format</a:t>
            </a:r>
            <a:endParaRPr b="0" sz="3200" lang="en-IN" spc="-1" strike="noStrike">
              <a:latin typeface="Arial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800" lang="en-IN" spc="-1" strike="noStrike">
                <a:latin typeface="Arial"/>
              </a:rPr>
              <a:t>Second Outline Level</a:t>
            </a:r>
            <a:endParaRPr b="0" sz="2800" lang="en-IN" spc="-1" strike="noStrike">
              <a:latin typeface="Arial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400" lang="en-IN" spc="-1" strike="noStrike">
                <a:latin typeface="Arial"/>
              </a:rPr>
              <a:t>Third Outline Level</a:t>
            </a:r>
            <a:endParaRPr b="0" sz="2400" lang="en-IN" spc="-1" strike="noStrike">
              <a:latin typeface="Arial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lang="en-IN" spc="-1" strike="noStrike">
                <a:latin typeface="Arial"/>
              </a:rPr>
              <a:t>Fourth Outline Level</a:t>
            </a:r>
            <a:endParaRPr b="0" sz="2000" lang="en-IN" spc="-1" strike="noStrike">
              <a:latin typeface="Arial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Fifth Outline Level</a:t>
            </a:r>
            <a:endParaRPr b="0" sz="2000" lang="en-IN" spc="-1" strike="noStrike">
              <a:latin typeface="Arial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Sixth Outline Level</a:t>
            </a:r>
            <a:endParaRPr b="0" sz="2000" lang="en-IN" spc="-1" strike="noStrike">
              <a:latin typeface="Arial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Seventh Outline Level</a:t>
            </a:r>
            <a:endParaRPr b="0" sz="2000" lang="en-IN" spc="-1" strike="noStrike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sz="4400" lang="en-IN" spc="-1" strike="noStrike">
                <a:latin typeface="Arial"/>
              </a:rPr>
              <a:t>Click to edit the title text format</a:t>
            </a:r>
            <a:endParaRPr b="0" sz="4400" lang="en-IN" spc="-1" strike="noStrike">
              <a:latin typeface="Arial"/>
            </a:endParaRPr>
          </a:p>
        </p:txBody>
      </p:sp>
      <p:sp>
        <p:nvSpPr>
          <p:cNvPr id="10485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/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lang="en-IN" spc="-1" strike="noStrike">
                <a:latin typeface="Arial"/>
              </a:rPr>
              <a:t>Click to edit the outline text format</a:t>
            </a:r>
            <a:endParaRPr b="0" sz="3200" lang="en-IN" spc="-1" strike="noStrike">
              <a:latin typeface="Arial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800" lang="en-IN" spc="-1" strike="noStrike">
                <a:latin typeface="Arial"/>
              </a:rPr>
              <a:t>Second Outline Level</a:t>
            </a:r>
            <a:endParaRPr b="0" sz="2800" lang="en-IN" spc="-1" strike="noStrike">
              <a:latin typeface="Arial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400" lang="en-IN" spc="-1" strike="noStrike">
                <a:latin typeface="Arial"/>
              </a:rPr>
              <a:t>Third Outline Level</a:t>
            </a:r>
            <a:endParaRPr b="0" sz="2400" lang="en-IN" spc="-1" strike="noStrike">
              <a:latin typeface="Arial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lang="en-IN" spc="-1" strike="noStrike">
                <a:latin typeface="Arial"/>
              </a:rPr>
              <a:t>Fourth Outline Level</a:t>
            </a:r>
            <a:endParaRPr b="0" sz="2000" lang="en-IN" spc="-1" strike="noStrike">
              <a:latin typeface="Arial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Fifth Outline Level</a:t>
            </a:r>
            <a:endParaRPr b="0" sz="2000" lang="en-IN" spc="-1" strike="noStrike">
              <a:latin typeface="Arial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Sixth Outline Level</a:t>
            </a:r>
            <a:endParaRPr b="0" sz="2000" lang="en-IN" spc="-1" strike="noStrike">
              <a:latin typeface="Arial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Seventh Outline Level</a:t>
            </a:r>
            <a:endParaRPr b="0" sz="2000" lang="en-IN" spc="-1" strike="noStrike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sz="1800" lang="en-IN" spc="-1" strike="noStrike">
                <a:latin typeface="Arial"/>
              </a:rPr>
              <a:t>Click to edit the title text format</a:t>
            </a:r>
            <a:endParaRPr b="0" sz="1800" lang="en-IN" spc="-1" strike="noStrike">
              <a:latin typeface="Arial"/>
            </a:endParaRPr>
          </a:p>
        </p:txBody>
      </p:sp>
      <p:sp>
        <p:nvSpPr>
          <p:cNvPr id="10485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/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lang="en-IN" spc="-1" strike="noStrike">
                <a:latin typeface="Arial"/>
              </a:rPr>
              <a:t>Click to edit the outline text format</a:t>
            </a:r>
            <a:endParaRPr b="0" sz="3200" lang="en-IN" spc="-1" strike="noStrike">
              <a:latin typeface="Arial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800" lang="en-IN" spc="-1" strike="noStrike">
                <a:latin typeface="Arial"/>
              </a:rPr>
              <a:t>Second Outline Level</a:t>
            </a:r>
            <a:endParaRPr b="0" sz="2800" lang="en-IN" spc="-1" strike="noStrike">
              <a:latin typeface="Arial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400" lang="en-IN" spc="-1" strike="noStrike">
                <a:latin typeface="Arial"/>
              </a:rPr>
              <a:t>Third Outline Level</a:t>
            </a:r>
            <a:endParaRPr b="0" sz="2400" lang="en-IN" spc="-1" strike="noStrike">
              <a:latin typeface="Arial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lang="en-IN" spc="-1" strike="noStrike">
                <a:latin typeface="Arial"/>
              </a:rPr>
              <a:t>Fourth Outline Level</a:t>
            </a:r>
            <a:endParaRPr b="0" sz="2000" lang="en-IN" spc="-1" strike="noStrike">
              <a:latin typeface="Arial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Fifth Outline Level</a:t>
            </a:r>
            <a:endParaRPr b="0" sz="2000" lang="en-IN" spc="-1" strike="noStrike">
              <a:latin typeface="Arial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Sixth Outline Level</a:t>
            </a:r>
            <a:endParaRPr b="0" sz="2000" lang="en-IN" spc="-1" strike="noStrike">
              <a:latin typeface="Arial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Seventh Outline Level</a:t>
            </a:r>
            <a:endParaRPr b="0" sz="2000" lang="en-IN" spc="-1" strike="noStrike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sz="1800" lang="en-IN" spc="-1" strike="noStrike">
                <a:latin typeface="Arial"/>
              </a:rPr>
              <a:t>Click to edit the title text format</a:t>
            </a:r>
            <a:endParaRPr b="0" sz="1800" lang="en-IN" spc="-1" strike="noStrike">
              <a:latin typeface="Arial"/>
            </a:endParaRPr>
          </a:p>
        </p:txBody>
      </p:sp>
      <p:sp>
        <p:nvSpPr>
          <p:cNvPr id="10485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/>
        </p:spPr>
        <p:txBody>
          <a:bodyPr bIns="0" lIns="0" rIns="0" tIns="0">
            <a:normAutofit/>
          </a:bodyPr>
          <a:p>
            <a:pPr algn="ctr"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  <a:endParaRPr b="0" sz="1800" lang="en-IN" spc="-1" strike="noStrike">
              <a:latin typeface="Arial"/>
            </a:endParaRPr>
          </a:p>
          <a:p>
            <a:pPr algn="ctr"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  <a:endParaRPr b="0" sz="1800" lang="en-IN" spc="-1" strike="noStrike">
              <a:latin typeface="Arial"/>
            </a:endParaRPr>
          </a:p>
          <a:p>
            <a:pPr algn="ctr"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  <a:endParaRPr b="0" sz="1800" lang="en-IN" spc="-1" strike="noStrike">
              <a:latin typeface="Arial"/>
            </a:endParaRPr>
          </a:p>
          <a:p>
            <a:pPr algn="ctr"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  <a:endParaRPr b="0" sz="1800" lang="en-IN" spc="-1" strike="noStrike">
              <a:latin typeface="Arial"/>
            </a:endParaRPr>
          </a:p>
          <a:p>
            <a:pPr algn="ctr"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  <a:endParaRPr b="0" sz="1800" lang="en-IN" spc="-1" strike="noStrike">
              <a:latin typeface="Arial"/>
            </a:endParaRPr>
          </a:p>
          <a:p>
            <a:pPr algn="ctr"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  <a:endParaRPr b="0" sz="1800" lang="en-IN" spc="-1" strike="noStrike">
              <a:latin typeface="Arial"/>
            </a:endParaRPr>
          </a:p>
          <a:p>
            <a:pPr algn="ctr"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  <a:endParaRPr b="0" sz="1800" lang="en-IN" spc="-1" strike="noStrike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CustomShape 1"/>
          <p:cNvSpPr/>
          <p:nvPr/>
        </p:nvSpPr>
        <p:spPr>
          <a:xfrm>
            <a:off x="609480" y="533520"/>
            <a:ext cx="8533800" cy="502848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5000" lIns="90000" rIns="90000" tIns="45000">
            <a:noAutofit/>
          </a:bodyPr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1" sz="2400" lang="en-US" spc="-1" strike="noStrike">
                <a:solidFill>
                  <a:srgbClr val="000000"/>
                </a:solidFill>
                <a:latin typeface="Times New Roman"/>
              </a:rPr>
              <a:t>Text Books:</a:t>
            </a:r>
            <a:endParaRPr b="0" sz="2400" lang="en-IN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sz="2400" lang="en-US" spc="-1" strike="noStrike">
                <a:solidFill>
                  <a:srgbClr val="000000"/>
                </a:solidFill>
                <a:latin typeface="Times New Roman"/>
              </a:rPr>
              <a:t>1. Computer Science, A Structured Programming Approach          using C, B.A. Forouzan and R.F. Gilberg, Third Edition,     Thomson.</a:t>
            </a:r>
            <a:endParaRPr b="0" sz="2400" lang="en-IN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sz="2400" lang="en-US" spc="-1" strike="noStrike">
                <a:solidFill>
                  <a:srgbClr val="000000"/>
                </a:solidFill>
                <a:latin typeface="Times New Roman"/>
              </a:rPr>
              <a:t>2. The C Programming Language, B.W. Kernighan, Dennis     M.Ritchie, PHI/Pearson Education. </a:t>
            </a:r>
            <a:endParaRPr b="0" sz="2400" lang="en-IN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sz="2400" lang="en-US" spc="-1" strike="noStrike">
                <a:solidFill>
                  <a:srgbClr val="000000"/>
                </a:solidFill>
                <a:latin typeface="Times New Roman"/>
              </a:rPr>
              <a:t> </a:t>
            </a:r>
            <a:endParaRPr b="0" sz="2400" lang="en-IN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1" sz="2400" lang="en-US" spc="-1" strike="noStrike">
                <a:solidFill>
                  <a:srgbClr val="000000"/>
                </a:solidFill>
                <a:latin typeface="Times New Roman"/>
              </a:rPr>
              <a:t>References:</a:t>
            </a:r>
            <a:endParaRPr b="0" sz="2400" lang="en-IN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sz="2400" lang="en-US" spc="-1" strike="noStrike">
                <a:solidFill>
                  <a:srgbClr val="000000"/>
                </a:solidFill>
                <a:latin typeface="Times New Roman"/>
              </a:rPr>
              <a:t>1. Let us C by Yashwanth P. Kanetkar 8</a:t>
            </a:r>
            <a:r>
              <a:rPr baseline="30000" b="0" sz="2400" lang="en-US" spc="-1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sz="2400" lang="en-US" spc="-1" strike="noStrike">
                <a:solidFill>
                  <a:srgbClr val="000000"/>
                </a:solidFill>
                <a:latin typeface="Times New Roman"/>
              </a:rPr>
              <a:t> Edition BPB  Publications.</a:t>
            </a:r>
            <a:endParaRPr b="0" sz="2400" lang="en-IN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sz="2400" lang="en-US" spc="-1" strike="noStrike">
                <a:solidFill>
                  <a:srgbClr val="000000"/>
                </a:solidFill>
                <a:latin typeface="Times New Roman"/>
              </a:rPr>
              <a:t>2.   Understanding Pointers in C by Yashwanth P. Kanetkar.</a:t>
            </a:r>
            <a:endParaRPr b="0" sz="24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6560" y="1066680"/>
            <a:ext cx="8208360" cy="5333400"/>
          </a:xfrm>
          <a:prstGeom prst="rect"/>
          <a:ln w="9360">
            <a:noFill/>
          </a:ln>
        </p:spPr>
      </p:pic>
      <p:sp>
        <p:nvSpPr>
          <p:cNvPr id="1048623" name="CustomShape 1"/>
          <p:cNvSpPr/>
          <p:nvPr/>
        </p:nvSpPr>
        <p:spPr>
          <a:xfrm>
            <a:off x="473760" y="484200"/>
            <a:ext cx="3222360" cy="4284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 wrap="none">
            <a:spAutoFit/>
          </a:bodyPr>
          <a:p>
            <a:pPr>
              <a:lnSpc>
                <a:spcPct val="100000"/>
              </a:lnSpc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Types of</a:t>
            </a:r>
            <a:r>
              <a:rPr b="1" sz="2200" lang="en-US" spc="-1" strike="noStrike">
                <a:solidFill>
                  <a:srgbClr val="0D0D0D"/>
                </a:solidFill>
                <a:latin typeface="Times New Roman"/>
                <a:ea typeface="DejaVu Sans"/>
              </a:rPr>
              <a:t> </a:t>
            </a: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Storage Devices</a:t>
            </a:r>
            <a:r>
              <a:rPr b="1" sz="2200" lang="en-US" spc="-1" strike="noStrike">
                <a:solidFill>
                  <a:srgbClr val="0D0D0D"/>
                </a:solidFill>
                <a:latin typeface="Times New Roman"/>
                <a:ea typeface="DejaVu Sans"/>
              </a:rPr>
              <a:t>: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ustomShape 1"/>
          <p:cNvSpPr/>
          <p:nvPr/>
        </p:nvSpPr>
        <p:spPr>
          <a:xfrm>
            <a:off x="380880" y="380880"/>
            <a:ext cx="8303400" cy="62478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Primary Storage/Main Memory:</a:t>
            </a:r>
            <a:r>
              <a:rPr b="0" sz="2200" lang="en-US" spc="-1" strike="noStrike">
                <a:solidFill>
                  <a:srgbClr val="00B050"/>
                </a:solidFill>
                <a:latin typeface="Times New Roman"/>
                <a:ea typeface="DejaVu Sans"/>
              </a:rPr>
              <a:t> 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100000"/>
              </a:lnSpc>
              <a:spcBef>
                <a:spcPts val="374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sz="2200" lang="en-US" spc="-1" strike="noStrike">
                <a:solidFill>
                  <a:srgbClr val="0D0D0D"/>
                </a:solidFill>
                <a:latin typeface="Times New Roman"/>
                <a:ea typeface="DejaVu Sans"/>
              </a:rPr>
              <a:t>his is the place where the data is stored temporarily during processing.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100000"/>
              </a:lnSpc>
              <a:spcBef>
                <a:spcPts val="374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Primary memory (main memory) is available in two forms: </a:t>
            </a:r>
            <a:r>
              <a:rPr b="1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RAM and ROM</a:t>
            </a: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sz="24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endParaRPr b="0" sz="24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RAM (Random Access Memory):</a:t>
            </a:r>
            <a:endParaRPr b="0" sz="2200" lang="en-IN" spc="-1" strike="noStrike">
              <a:latin typeface="Arial"/>
            </a:endParaRPr>
          </a:p>
          <a:p>
            <a:pPr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0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is a temporary storage medium in a computer. </a:t>
            </a:r>
            <a:endParaRPr b="0" sz="2000" lang="en-IN" spc="-1" strike="noStrike">
              <a:latin typeface="Arial"/>
            </a:endParaRPr>
          </a:p>
          <a:p>
            <a:pPr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0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data which is to be processed by the computer is transferred from a storage device to RAM during data processing.</a:t>
            </a:r>
            <a:endParaRPr b="0" sz="2000" lang="en-IN" spc="-1" strike="noStrike">
              <a:latin typeface="Arial"/>
            </a:endParaRPr>
          </a:p>
          <a:p>
            <a:pPr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0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RAM is a </a:t>
            </a:r>
            <a:r>
              <a:rPr b="1" sz="20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volatile memory</a:t>
            </a:r>
            <a:r>
              <a:rPr b="0" sz="20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sz="20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endParaRPr b="0" sz="20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ROM (Read Only Memory)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:</a:t>
            </a:r>
            <a:endParaRPr b="0" sz="2200" lang="en-IN" spc="-1" strike="noStrike">
              <a:latin typeface="Arial"/>
            </a:endParaRPr>
          </a:p>
          <a:p>
            <a:pPr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0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is a permanent storage medium which stores start up programs.</a:t>
            </a:r>
            <a:endParaRPr b="0" sz="2000" lang="en-IN" spc="-1" strike="noStrike">
              <a:latin typeface="Arial"/>
            </a:endParaRPr>
          </a:p>
          <a:p>
            <a:pPr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0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These programs are loaded when computer is switched on. </a:t>
            </a:r>
            <a:endParaRPr b="0" sz="2000" lang="en-IN" spc="-1" strike="noStrike">
              <a:latin typeface="Arial"/>
            </a:endParaRPr>
          </a:p>
          <a:p>
            <a:pPr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0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ROM is non-volatile memory.</a:t>
            </a:r>
            <a:endParaRPr b="0" sz="20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CustomShape 1"/>
          <p:cNvSpPr/>
          <p:nvPr/>
        </p:nvSpPr>
        <p:spPr>
          <a:xfrm>
            <a:off x="380880" y="228600"/>
            <a:ext cx="8533800" cy="64000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43080">
              <a:lnSpc>
                <a:spcPct val="8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Auxiliary Storage/Secondary Memory: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sz="2200" lang="en-IN" spc="-1" strike="noStrike">
              <a:latin typeface="Arial"/>
            </a:endParaRPr>
          </a:p>
          <a:p>
            <a:pPr indent="-278640" lvl="1" marL="736560">
              <a:lnSpc>
                <a:spcPct val="80000"/>
              </a:lnSpc>
              <a:spcBef>
                <a:spcPts val="374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D0D0D"/>
                </a:solidFill>
                <a:latin typeface="Times New Roman"/>
                <a:ea typeface="DejaVu Sans"/>
              </a:rPr>
              <a:t>It is the place where data to be stored permanently. Ex: Disk,tapes.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8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	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8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Cache Memory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: 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80000"/>
              </a:lnSpc>
              <a:spcBef>
                <a:spcPts val="374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It is a memory placed between CPU and main memory. 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80000"/>
              </a:lnSpc>
              <a:spcBef>
                <a:spcPts val="374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It is faster compared to the primary memory.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80000"/>
              </a:lnSpc>
              <a:spcBef>
                <a:spcPts val="374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Parts of the program or data that need to be accessed repeatedly are stored in cache memory. 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80000"/>
              </a:lnSpc>
              <a:spcBef>
                <a:spcPts val="374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It is a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volatile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 memory. 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8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	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8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Registers: 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80000"/>
              </a:lnSpc>
              <a:spcBef>
                <a:spcPts val="374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Registers are small memory units internally available within the 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8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   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processor. 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80000"/>
              </a:lnSpc>
              <a:spcBef>
                <a:spcPts val="374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It is a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volatile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memory.</a:t>
            </a:r>
            <a:endParaRPr b="0" sz="2200" lang="en-IN" spc="-1" strike="noStrike">
              <a:latin typeface="Arial"/>
            </a:endParaRPr>
          </a:p>
          <a:p>
            <a:pPr algn="just" indent="-272160" marL="736560">
              <a:lnSpc>
                <a:spcPct val="80000"/>
              </a:lnSpc>
              <a:spcBef>
                <a:spcPts val="374"/>
              </a:spcBef>
            </a:pP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8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Output Devices:</a:t>
            </a:r>
            <a:endParaRPr b="0" sz="2200" lang="en-IN" spc="-1" strike="noStrike">
              <a:latin typeface="Arial"/>
            </a:endParaRPr>
          </a:p>
          <a:p>
            <a:pPr indent="-278640" lvl="1" marL="736560">
              <a:lnSpc>
                <a:spcPct val="8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It is used to display or print the result.</a:t>
            </a:r>
            <a:endParaRPr b="0" sz="2200" lang="en-IN" spc="-1" strike="noStrike">
              <a:latin typeface="Arial"/>
            </a:endParaRPr>
          </a:p>
          <a:p>
            <a:pPr indent="-278640" lvl="1" marL="736560">
              <a:lnSpc>
                <a:spcPct val="8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Monitor, printer and plotter are commonly used output devices.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8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If output is shown on the screen it is called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soft copy.</a:t>
            </a:r>
            <a:r>
              <a:rPr b="0" sz="2200" lang="en-US" spc="-1" strike="noStrike">
                <a:solidFill>
                  <a:srgbClr val="00B050"/>
                </a:solidFill>
                <a:latin typeface="Times New Roman"/>
                <a:ea typeface="Noto Sans CJK SC Regular"/>
              </a:rPr>
              <a:t> </a:t>
            </a:r>
            <a:r>
              <a:rPr b="0" sz="2200" lang="en-US" spc="-1" strike="noStrike">
                <a:solidFill>
                  <a:srgbClr val="0D0D0D"/>
                </a:solidFill>
                <a:latin typeface="Times New Roman"/>
                <a:ea typeface="Noto Sans CJK SC Regular"/>
              </a:rPr>
              <a:t>If it is printed on the paper is called</a:t>
            </a:r>
            <a:r>
              <a:rPr b="0" sz="2200" lang="en-US" spc="-1" strike="noStrike">
                <a:solidFill>
                  <a:srgbClr val="00B050"/>
                </a:solidFill>
                <a:latin typeface="Times New Roman"/>
                <a:ea typeface="Noto Sans CJK SC Regular"/>
              </a:rPr>
              <a:t>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hard copy.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ustomShape 1"/>
          <p:cNvSpPr/>
          <p:nvPr/>
        </p:nvSpPr>
        <p:spPr>
          <a:xfrm>
            <a:off x="382680" y="412920"/>
            <a:ext cx="7770240" cy="5770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Computer Languages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36" name="CustomShape 2"/>
          <p:cNvSpPr/>
          <p:nvPr/>
        </p:nvSpPr>
        <p:spPr>
          <a:xfrm>
            <a:off x="457200" y="1066680"/>
            <a:ext cx="8152560" cy="50284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program’s instructions need to be written in a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programming language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that the computer can understand.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first programming language is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machine language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Computer languages were evolved from machine language to       natural language ( like English language).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Computer Languages are basically divided into three categories: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Machine language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Symbolic language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High level languages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1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080" y="533520"/>
            <a:ext cx="7619400" cy="4709520"/>
          </a:xfrm>
          <a:prstGeom prst="rect"/>
          <a:ln w="9360">
            <a:noFill/>
          </a:ln>
        </p:spPr>
      </p:pic>
      <p:sp>
        <p:nvSpPr>
          <p:cNvPr id="1048640" name="CustomShape 1"/>
          <p:cNvSpPr/>
          <p:nvPr/>
        </p:nvSpPr>
        <p:spPr>
          <a:xfrm>
            <a:off x="1143000" y="5513400"/>
            <a:ext cx="7162200" cy="4284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spAutoFit/>
          </a:bodyPr>
          <a:p>
            <a:pPr algn="ctr">
              <a:lnSpc>
                <a:spcPct val="100000"/>
              </a:lnSpc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Computer Language Evolution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CustomShape 1"/>
          <p:cNvSpPr/>
          <p:nvPr/>
        </p:nvSpPr>
        <p:spPr>
          <a:xfrm>
            <a:off x="457200" y="351000"/>
            <a:ext cx="8228880" cy="5626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Machine Language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45" name="CustomShape 2"/>
          <p:cNvSpPr/>
          <p:nvPr/>
        </p:nvSpPr>
        <p:spPr>
          <a:xfrm>
            <a:off x="457200" y="1066680"/>
            <a:ext cx="8228880" cy="449496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36600">
              <a:lnSpc>
                <a:spcPct val="9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Machine language was the first programming language in the early days of computers.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9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9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language which is understand by the computer hardware is  called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machine language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9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9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consists of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0’s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1’s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9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9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Internally the computer consists of circuits which are made up of switches, transistors and other electronic devices that can be in one of the two states: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off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or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where off  is represented by 0 and on is represented by 1.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CustomShape 1"/>
          <p:cNvSpPr/>
          <p:nvPr/>
        </p:nvSpPr>
        <p:spPr>
          <a:xfrm>
            <a:off x="380880" y="304920"/>
            <a:ext cx="7770240" cy="72936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Symbolic Language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50" name="CustomShape 2"/>
          <p:cNvSpPr/>
          <p:nvPr/>
        </p:nvSpPr>
        <p:spPr>
          <a:xfrm>
            <a:off x="685800" y="1219320"/>
            <a:ext cx="7923960" cy="45698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36600">
              <a:lnSpc>
                <a:spcPct val="9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Writing program in machine language is difficult.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9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9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The language which is represented using symbols or mnemonics is called as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symbolic language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9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9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This language is not understandable by the computer 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9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9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Hence, it must be translated to the machine language using the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assembler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9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9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Another name of the symbolic language is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assembly language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.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CustomShape 1"/>
          <p:cNvSpPr/>
          <p:nvPr/>
        </p:nvSpPr>
        <p:spPr>
          <a:xfrm>
            <a:off x="838080" y="457200"/>
            <a:ext cx="7827120" cy="4284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spAutoFit/>
          </a:bodyPr>
          <a:p>
            <a:pPr algn="ctr">
              <a:lnSpc>
                <a:spcPct val="100000"/>
              </a:lnSpc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Multiplication Program in Symbolic Language</a:t>
            </a:r>
            <a:endParaRPr b="0" sz="2200" lang="en-IN" spc="-1" strike="noStrike">
              <a:latin typeface="Arial"/>
            </a:endParaRPr>
          </a:p>
        </p:txBody>
      </p:sp>
      <p:pic>
        <p:nvPicPr>
          <p:cNvPr id="2097160" name="Picture 2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6480" y="1066680"/>
            <a:ext cx="7896960" cy="4806360"/>
          </a:xfrm>
          <a:prstGeom prst="rect"/>
          <a:ln w="9360">
            <a:noFill/>
          </a:ln>
        </p:spPr>
      </p:pic>
      <p:sp>
        <p:nvSpPr>
          <p:cNvPr id="1048655" name="CustomShape 2"/>
          <p:cNvSpPr/>
          <p:nvPr/>
        </p:nvSpPr>
        <p:spPr>
          <a:xfrm>
            <a:off x="2535120" y="5867280"/>
            <a:ext cx="4080600" cy="4284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 wrap="none">
            <a:spAutoFit/>
          </a:bodyPr>
          <a:p>
            <a:pPr>
              <a:lnSpc>
                <a:spcPct val="100000"/>
              </a:lnSpc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Example for Symbolic Language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CustomShape 1"/>
          <p:cNvSpPr/>
          <p:nvPr/>
        </p:nvSpPr>
        <p:spPr>
          <a:xfrm>
            <a:off x="457200" y="274680"/>
            <a:ext cx="8228880" cy="6390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High Level Language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60" name="CustomShape 2"/>
          <p:cNvSpPr/>
          <p:nvPr/>
        </p:nvSpPr>
        <p:spPr>
          <a:xfrm>
            <a:off x="457200" y="1143000"/>
            <a:ext cx="8228880" cy="518076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is like natural language which can understandable by the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programmer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High Level Language instructions are not understandable by the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machine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Compiler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used to convert High Level Language instructions into  the Machine Language instructions.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First High Level Language is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FORTRAN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Examples for High Level Languages are : C, C++,JAVA, COBOL etc., 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CustomShape 1"/>
          <p:cNvSpPr/>
          <p:nvPr/>
        </p:nvSpPr>
        <p:spPr>
          <a:xfrm>
            <a:off x="2472120" y="179280"/>
            <a:ext cx="4133880" cy="4284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 wrap="none">
            <a:spAutoFit/>
          </a:bodyPr>
          <a:p>
            <a:pPr algn="ctr">
              <a:lnSpc>
                <a:spcPct val="100000"/>
              </a:lnSpc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Multiplication Program in C</a:t>
            </a:r>
            <a:endParaRPr b="0" sz="2200" lang="en-IN" spc="-1" strike="noStrike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722160" y="685800"/>
            <a:ext cx="7881120" cy="5784120"/>
            <a:chOff x="722160" y="685800"/>
            <a:chExt cx="7881120" cy="5784120"/>
          </a:xfrm>
        </p:grpSpPr>
        <p:pic>
          <p:nvPicPr>
            <p:cNvPr id="2097161" name="Picture 3" descr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722160" y="685800"/>
              <a:ext cx="7881120" cy="4320360"/>
            </a:xfrm>
            <a:prstGeom prst="rect"/>
            <a:ln w="9360">
              <a:noFill/>
            </a:ln>
          </p:spPr>
        </p:pic>
        <p:pic>
          <p:nvPicPr>
            <p:cNvPr id="2097162" name="Picture 4" descr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762120" y="4846680"/>
              <a:ext cx="7808040" cy="1623240"/>
            </a:xfrm>
            <a:prstGeom prst="rect"/>
            <a:ln w="9360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CustomShape 1"/>
          <p:cNvSpPr/>
          <p:nvPr/>
        </p:nvSpPr>
        <p:spPr>
          <a:xfrm>
            <a:off x="228600" y="304920"/>
            <a:ext cx="8305200" cy="5328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 algn="ctr">
              <a:lnSpc>
                <a:spcPct val="100000"/>
              </a:lnSpc>
            </a:pPr>
            <a:r>
              <a:rPr b="1" sz="3200" lang="en-US" spc="-1" strike="noStrike">
                <a:solidFill>
                  <a:srgbClr val="FF3300"/>
                </a:solidFill>
                <a:latin typeface="Times New Roman"/>
                <a:ea typeface="Noto Sans CJK SC Regular"/>
              </a:rPr>
              <a:t>Overview of C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585" name="CustomShape 2"/>
          <p:cNvSpPr/>
          <p:nvPr/>
        </p:nvSpPr>
        <p:spPr>
          <a:xfrm>
            <a:off x="380880" y="1069920"/>
            <a:ext cx="3885480" cy="2951101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spAutoFit/>
          </a:bodyPr>
          <a:p>
            <a:pPr indent="-215640" marL="216000">
              <a:lnSpc>
                <a:spcPct val="100000"/>
              </a:lnSpc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Preceded by BCPL and B</a:t>
            </a:r>
            <a:endParaRPr b="0" sz="22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22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Developed by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Dennis Ritchie</a:t>
            </a:r>
            <a:endParaRPr b="0" sz="22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22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A50021"/>
              </a:buClr>
              <a:buFont typeface="Wingdings" charset="2"/>
              <a:buChar char=""/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Bell Labs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 in 1972</a:t>
            </a:r>
            <a:endParaRPr b="0" sz="2200" lang="en-IN" spc="-1" strike="noStrike">
              <a:latin typeface="Arial"/>
            </a:endParaRPr>
          </a:p>
          <a:p>
            <a:pPr indent="-278640" marL="741240">
              <a:lnSpc>
                <a:spcPct val="100000"/>
              </a:lnSpc>
            </a:pPr>
            <a:endParaRPr b="0" sz="2200" lang="en-IN" spc="-1" strike="noStrike">
              <a:latin typeface="Arial"/>
            </a:endParaRPr>
          </a:p>
          <a:p>
            <a:pPr marL="741240">
              <a:lnSpc>
                <a:spcPct val="100000"/>
              </a:lnSpc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Used in UNIX, Networks, MySQL, etc...</a:t>
            </a:r>
            <a:endParaRPr b="0" sz="2200" lang="en-IN" spc="-1" strike="noStrike">
              <a:latin typeface="Arial"/>
            </a:endParaRPr>
          </a:p>
        </p:txBody>
      </p:sp>
      <p:pic>
        <p:nvPicPr>
          <p:cNvPr id="2097152" name="Picture 3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324320" y="762120"/>
            <a:ext cx="4590360" cy="5409360"/>
          </a:xfrm>
          <a:prstGeom prst="rect"/>
          <a:ln w="9360">
            <a:noFill/>
          </a:ln>
        </p:spPr>
      </p:pic>
      <p:sp>
        <p:nvSpPr>
          <p:cNvPr id="1048586" name="CustomShape 3"/>
          <p:cNvSpPr/>
          <p:nvPr/>
        </p:nvSpPr>
        <p:spPr>
          <a:xfrm>
            <a:off x="5271840" y="6156360"/>
            <a:ext cx="3786799" cy="4111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 wrap="none">
            <a:spAutoFit/>
          </a:bodyPr>
          <a:p>
            <a:pPr>
              <a:lnSpc>
                <a:spcPct val="100000"/>
              </a:lnSpc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Taxonomy of the C Language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dur="500" id="7"/>
                                        <p:tgtEl>
                                          <p:spTgt spid="104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dur="500" id="12"/>
                                        <p:tgtEl>
                                          <p:spTgt spid="1048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dur="2000" id="17"/>
                                        <p:tgtEl>
                                          <p:spTgt spid="1048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 additive="repl">
                                        <p:cTn dur="2000" id="22"/>
                                        <p:tgtEl>
                                          <p:spTgt spid="1048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CustomShape 1"/>
          <p:cNvSpPr/>
          <p:nvPr/>
        </p:nvSpPr>
        <p:spPr>
          <a:xfrm>
            <a:off x="457200" y="274680"/>
            <a:ext cx="8228880" cy="6390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Creating and Running Programs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69" name="CustomShape 2"/>
          <p:cNvSpPr/>
          <p:nvPr/>
        </p:nvSpPr>
        <p:spPr>
          <a:xfrm>
            <a:off x="457200" y="1066680"/>
            <a:ext cx="8228880" cy="505872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Creating and running programs takes place in 4 steps.</a:t>
            </a:r>
            <a:endParaRPr b="0" sz="2200" lang="en-IN" spc="-1" strike="noStrike">
              <a:latin typeface="Arial"/>
            </a:endParaRPr>
          </a:p>
          <a:p>
            <a:pPr indent="-456480" lvl="1" marL="85104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Times New Roman"/>
              <a:buAutoNum type="arabicPeriod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Writing and Editing the program.</a:t>
            </a:r>
            <a:endParaRPr b="0" sz="2200" lang="en-IN" spc="-1" strike="noStrike">
              <a:latin typeface="Arial"/>
            </a:endParaRPr>
          </a:p>
          <a:p>
            <a:pPr indent="-456480" lvl="1" marL="85104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Times New Roman"/>
              <a:buAutoNum type="arabicPeriod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Compiling.</a:t>
            </a:r>
            <a:endParaRPr b="0" sz="2200" lang="en-IN" spc="-1" strike="noStrike">
              <a:latin typeface="Arial"/>
            </a:endParaRPr>
          </a:p>
          <a:p>
            <a:pPr indent="-456480" lvl="1" marL="85104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Times New Roman"/>
              <a:buAutoNum type="arabicPeriod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Linking the program with the required library functions.</a:t>
            </a:r>
            <a:endParaRPr b="0" sz="2200" lang="en-IN" spc="-1" strike="noStrike">
              <a:latin typeface="Arial"/>
            </a:endParaRPr>
          </a:p>
          <a:p>
            <a:pPr indent="-456480" lvl="1" marL="85104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Times New Roman"/>
              <a:buAutoNum type="arabicPeriod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Executing the program.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Line 1"/>
          <p:cNvSpPr/>
          <p:nvPr/>
        </p:nvSpPr>
        <p:spPr>
          <a:xfrm>
            <a:off x="380880" y="457200"/>
            <a:ext cx="1440" cy="1440"/>
          </a:xfrm>
          <a:prstGeom prst="line"/>
          <a:ln w="9360" cap="sq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674" name="CustomShape 2"/>
          <p:cNvSpPr/>
          <p:nvPr/>
        </p:nvSpPr>
        <p:spPr>
          <a:xfrm>
            <a:off x="152280" y="6122880"/>
            <a:ext cx="8686080" cy="4284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spAutoFit/>
          </a:bodyPr>
          <a:p>
            <a:pPr algn="ctr">
              <a:lnSpc>
                <a:spcPct val="100000"/>
              </a:lnSpc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Building a C Program</a:t>
            </a:r>
            <a:endParaRPr b="0" sz="2200" lang="en-IN" spc="-1" strike="noStrike">
              <a:latin typeface="Arial"/>
            </a:endParaRPr>
          </a:p>
        </p:txBody>
      </p:sp>
      <p:grpSp>
        <p:nvGrpSpPr>
          <p:cNvPr id="153" name="Group 3"/>
          <p:cNvGrpSpPr/>
          <p:nvPr/>
        </p:nvGrpSpPr>
        <p:grpSpPr>
          <a:xfrm>
            <a:off x="228600" y="252360"/>
            <a:ext cx="8604000" cy="6295680"/>
            <a:chOff x="228600" y="252360"/>
            <a:chExt cx="8604000" cy="6295680"/>
          </a:xfrm>
        </p:grpSpPr>
        <p:sp>
          <p:nvSpPr>
            <p:cNvPr id="1048675" name="Line 4"/>
            <p:cNvSpPr/>
            <p:nvPr/>
          </p:nvSpPr>
          <p:spPr>
            <a:xfrm>
              <a:off x="228600" y="6548040"/>
              <a:ext cx="8604000" cy="0"/>
            </a:xfrm>
            <a:prstGeom prst="line"/>
            <a:ln w="76320" cap="sq">
              <a:solidFill>
                <a:srgbClr val="B2B2B2"/>
              </a:solidFill>
              <a:miter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676" name="Line 5"/>
            <p:cNvSpPr/>
            <p:nvPr/>
          </p:nvSpPr>
          <p:spPr>
            <a:xfrm>
              <a:off x="228600" y="252360"/>
              <a:ext cx="8604000" cy="0"/>
            </a:xfrm>
            <a:prstGeom prst="line"/>
            <a:ln w="76320" cap="sq">
              <a:solidFill>
                <a:srgbClr val="B2B2B2"/>
              </a:solidFill>
              <a:miter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677" name="Line 6"/>
            <p:cNvSpPr/>
            <p:nvPr/>
          </p:nvSpPr>
          <p:spPr>
            <a:xfrm>
              <a:off x="228600" y="6092280"/>
              <a:ext cx="8604000" cy="0"/>
            </a:xfrm>
            <a:prstGeom prst="line"/>
            <a:ln w="28440" cap="sq">
              <a:solidFill>
                <a:srgbClr val="B2B2B2"/>
              </a:solidFill>
              <a:miter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</p:grpSp>
      <p:pic>
        <p:nvPicPr>
          <p:cNvPr id="2097163" name="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2840" y="792000"/>
            <a:ext cx="8324280" cy="4895640"/>
          </a:xfrm>
          <a:prstGeom prst="rect"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CustomShape 1"/>
          <p:cNvSpPr/>
          <p:nvPr/>
        </p:nvSpPr>
        <p:spPr>
          <a:xfrm>
            <a:off x="457200" y="274680"/>
            <a:ext cx="8228880" cy="71532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1. Writing and Editing the program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82" name="CustomShape 2"/>
          <p:cNvSpPr/>
          <p:nvPr/>
        </p:nvSpPr>
        <p:spPr>
          <a:xfrm>
            <a:off x="457200" y="1219320"/>
            <a:ext cx="8228880" cy="49060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Software used to write programs is known as a </a:t>
            </a: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text editor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, where you can type, edit and store the data.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You can write a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C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 program in text editor and save that file on to the disk with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“.c”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extension. This file  is called </a:t>
            </a: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source file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.</a:t>
            </a:r>
            <a:endParaRPr b="0" sz="2200" lang="en-IN" spc="-1" strike="noStrike">
              <a:latin typeface="Arial"/>
            </a:endParaRPr>
          </a:p>
          <a:p>
            <a:pPr algn="just" indent="-335880" marL="3412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CustomShape 1"/>
          <p:cNvSpPr/>
          <p:nvPr/>
        </p:nvSpPr>
        <p:spPr>
          <a:xfrm>
            <a:off x="457200" y="274680"/>
            <a:ext cx="8228880" cy="5626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2. Compiling Program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87" name="CustomShape 2"/>
          <p:cNvSpPr/>
          <p:nvPr/>
        </p:nvSpPr>
        <p:spPr>
          <a:xfrm>
            <a:off x="457200" y="914400"/>
            <a:ext cx="8228880" cy="563796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570960" marL="571680">
              <a:lnSpc>
                <a:spcPct val="8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Compiler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used to convert High Level Language instructions into the Machine Language instructions.</a:t>
            </a:r>
            <a:endParaRPr b="0" sz="2200" lang="en-IN" spc="-1" strike="noStrike">
              <a:latin typeface="Arial"/>
            </a:endParaRPr>
          </a:p>
          <a:p>
            <a:pPr algn="just" indent="-570960" marL="571680">
              <a:lnSpc>
                <a:spcPct val="8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It could complete its task in two steps.</a:t>
            </a:r>
            <a:endParaRPr b="0" sz="2200" lang="en-IN" spc="-1" strike="noStrike">
              <a:latin typeface="Arial"/>
            </a:endParaRPr>
          </a:p>
          <a:p>
            <a:pPr algn="just" indent="-570960" marL="577800">
              <a:lnSpc>
                <a:spcPct val="8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i)  Preprocessor </a:t>
            </a:r>
            <a:endParaRPr b="0" sz="2200" lang="en-IN" spc="-1" strike="noStrike">
              <a:latin typeface="Arial"/>
            </a:endParaRPr>
          </a:p>
          <a:p>
            <a:pPr algn="just" indent="-570960" marL="577800">
              <a:lnSpc>
                <a:spcPct val="8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ii) Translator</a:t>
            </a:r>
            <a:endParaRPr b="0" sz="2200" lang="en-IN" spc="-1" strike="noStrike">
              <a:latin typeface="Arial"/>
            </a:endParaRPr>
          </a:p>
          <a:p>
            <a:pPr algn="just" indent="-570960" marL="577800">
              <a:lnSpc>
                <a:spcPct val="8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Preprocessor:</a:t>
            </a:r>
            <a:endParaRPr b="0" sz="2200" lang="en-IN" spc="-1" strike="noStrike">
              <a:latin typeface="Arial"/>
            </a:endParaRPr>
          </a:p>
          <a:p>
            <a:pPr algn="just" indent="-572400" lvl="1" marL="971640">
              <a:lnSpc>
                <a:spcPct val="8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It reads the source file and checks for special commands known as preprocessor commands ( instructions which starts with # symbols ). </a:t>
            </a:r>
            <a:endParaRPr b="0" sz="2200" lang="en-IN" spc="-1" strike="noStrike">
              <a:latin typeface="Arial"/>
            </a:endParaRPr>
          </a:p>
          <a:p>
            <a:pPr algn="just" indent="-572400" lvl="1" marL="971640">
              <a:lnSpc>
                <a:spcPct val="8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The result of preprocessor is called as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translation unit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. </a:t>
            </a:r>
            <a:endParaRPr b="0" sz="2200" lang="en-IN" spc="-1" strike="noStrike">
              <a:latin typeface="Arial"/>
            </a:endParaRPr>
          </a:p>
          <a:p>
            <a:pPr algn="just" indent="-572400" lvl="1" marL="971640">
              <a:lnSpc>
                <a:spcPct val="8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Preprocessor processes the source file before compilation only.</a:t>
            </a:r>
            <a:endParaRPr b="0" sz="2200" lang="en-IN" spc="-1" strike="noStrike">
              <a:latin typeface="Arial"/>
            </a:endParaRPr>
          </a:p>
          <a:p>
            <a:pPr algn="just" indent="-570960" marL="577800">
              <a:lnSpc>
                <a:spcPct val="8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570960" marL="577800">
              <a:lnSpc>
                <a:spcPct val="8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Translator:</a:t>
            </a:r>
            <a:endParaRPr b="0" sz="2200" lang="en-IN" spc="-1" strike="noStrike">
              <a:latin typeface="Arial"/>
            </a:endParaRPr>
          </a:p>
          <a:p>
            <a:pPr algn="just" indent="-572400" lvl="1" marL="971640">
              <a:lnSpc>
                <a:spcPct val="8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It is a program which reads the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translation unit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 and converts the program into machine language and gives the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object module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.</a:t>
            </a:r>
            <a:endParaRPr b="0" sz="2200" lang="en-IN" spc="-1" strike="noStrike">
              <a:latin typeface="Arial"/>
            </a:endParaRPr>
          </a:p>
          <a:p>
            <a:pPr algn="just" indent="-572400" lvl="1" marL="971640">
              <a:lnSpc>
                <a:spcPct val="8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This module is not yet ready to run because it does not have the required C functions included.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CustomShape 1"/>
          <p:cNvSpPr/>
          <p:nvPr/>
        </p:nvSpPr>
        <p:spPr>
          <a:xfrm>
            <a:off x="304920" y="380880"/>
            <a:ext cx="8152560" cy="10342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 algn="ctr"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3. Linking a program with required library functions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92" name="CustomShape 2"/>
          <p:cNvSpPr/>
          <p:nvPr/>
        </p:nvSpPr>
        <p:spPr>
          <a:xfrm>
            <a:off x="533520" y="1373040"/>
            <a:ext cx="8151120" cy="27410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C program is made up of different functions in which some functions can be written by the programmer, other functions like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input/output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functions and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mathematical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functions, that exist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elsewhere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must be attached to our program.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linker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assembles all of these functions and produces the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executable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file which is ready to run on the computer.</a:t>
            </a:r>
            <a:endParaRPr b="0" sz="2200" lang="en-IN" spc="-1" strike="noStrike">
              <a:latin typeface="Arial"/>
            </a:endParaRPr>
          </a:p>
        </p:txBody>
      </p:sp>
      <p:sp>
        <p:nvSpPr>
          <p:cNvPr id="1048693" name="CustomShape 3"/>
          <p:cNvSpPr/>
          <p:nvPr/>
        </p:nvSpPr>
        <p:spPr>
          <a:xfrm>
            <a:off x="457200" y="4237200"/>
            <a:ext cx="8228880" cy="5626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4. Executing the program.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94" name="CustomShape 4"/>
          <p:cNvSpPr/>
          <p:nvPr/>
        </p:nvSpPr>
        <p:spPr>
          <a:xfrm>
            <a:off x="457200" y="4846680"/>
            <a:ext cx="8228880" cy="17056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Once a program has been linked, it is ready for execution.</a:t>
            </a: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Now, you can execute the program by using the run command.</a:t>
            </a: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Loader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a program which is used to load the program from the disk to main memory.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CustomShape 1"/>
          <p:cNvSpPr/>
          <p:nvPr/>
        </p:nvSpPr>
        <p:spPr>
          <a:xfrm>
            <a:off x="380880" y="228600"/>
            <a:ext cx="8228880" cy="6850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 algn="ctr"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Algorithm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99" name="CustomShape 2"/>
          <p:cNvSpPr/>
          <p:nvPr/>
        </p:nvSpPr>
        <p:spPr>
          <a:xfrm>
            <a:off x="457200" y="1143000"/>
            <a:ext cx="8305200" cy="449496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Algorithm: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It is an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ordered sequence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of 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instructions are designed to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perform some task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halts in finite time 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Let's examine the four parts of this definition more closely.</a:t>
            </a:r>
            <a:endParaRPr b="0" sz="2200" lang="en-IN" spc="-1" strike="noStrike">
              <a:latin typeface="Arial"/>
            </a:endParaRPr>
          </a:p>
          <a:p>
            <a:pPr algn="just" indent="-329400" marL="3366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Ordered Sequence: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You can number the step.</a:t>
            </a:r>
            <a:endParaRPr b="0" sz="2200" lang="en-IN" spc="-1" strike="noStrike">
              <a:latin typeface="Arial"/>
            </a:endParaRPr>
          </a:p>
          <a:p>
            <a:pPr algn="just" indent="-329400" marL="3366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Unambiguous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well defined instructions: Each instruction should be  clear, understandable without any difficulty.</a:t>
            </a:r>
            <a:endParaRPr b="0" sz="2200" lang="en-IN" spc="-1" strike="noStrike">
              <a:latin typeface="Arial"/>
            </a:endParaRPr>
          </a:p>
          <a:p>
            <a:pPr algn="just" indent="-329400" marL="3366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Performs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some task</a:t>
            </a:r>
            <a:endParaRPr b="0" sz="2200" lang="en-IN" spc="-1" strike="noStrike">
              <a:latin typeface="Arial"/>
            </a:endParaRPr>
          </a:p>
          <a:p>
            <a:pPr algn="just" indent="-329400" marL="3366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Halts in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finite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Algorithm must terminate at some point.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CustomShape 1"/>
          <p:cNvSpPr/>
          <p:nvPr/>
        </p:nvSpPr>
        <p:spPr>
          <a:xfrm>
            <a:off x="380880" y="544680"/>
            <a:ext cx="8381160" cy="45720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spAutoFit/>
          </a:bodyPr>
          <a:p>
            <a:pPr>
              <a:lnSpc>
                <a:spcPct val="100000"/>
              </a:lnSpc>
            </a:pPr>
            <a:r>
              <a:rPr b="1" sz="26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Properties of an Algorithm</a:t>
            </a:r>
            <a:r>
              <a:rPr b="0" sz="26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:-</a:t>
            </a:r>
            <a:endParaRPr b="0" sz="26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26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Finiteness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An algorithm must terminate in a finite number of  steps.</a:t>
            </a:r>
            <a:endParaRPr b="0" sz="22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22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Definiteness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Each step of  an algorithm must be precisely and </a:t>
            </a:r>
            <a:endParaRPr b="0" sz="22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unambiguously stated.</a:t>
            </a:r>
            <a:endParaRPr b="0" sz="22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22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Generality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The algorithm must be complete in itself.</a:t>
            </a:r>
            <a:endParaRPr b="0" sz="22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22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Input/Output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Each algorithm must take zero, one or more inputs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produces one or more  output.</a:t>
            </a:r>
            <a:endParaRPr b="0" sz="22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      </a:t>
            </a:r>
            <a:endParaRPr b="0" sz="2200" lang="en-IN" spc="-1" strike="noStrike">
              <a:latin typeface="Arial"/>
            </a:endParaRPr>
          </a:p>
        </p:txBody>
      </p:sp>
      <p:sp>
        <p:nvSpPr>
          <p:cNvPr id="1048705" name="CustomShape 2"/>
          <p:cNvSpPr/>
          <p:nvPr/>
        </p:nvSpPr>
        <p:spPr>
          <a:xfrm>
            <a:off x="457200" y="5791320"/>
            <a:ext cx="183600" cy="36612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CustomShape 1"/>
          <p:cNvSpPr/>
          <p:nvPr/>
        </p:nvSpPr>
        <p:spPr>
          <a:xfrm>
            <a:off x="380880" y="304920"/>
            <a:ext cx="8152560" cy="5806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spAutoFit/>
          </a:bodyPr>
          <a:p>
            <a:pPr algn="ctr"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Pseudo Code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711" name="CustomShape 2"/>
          <p:cNvSpPr/>
          <p:nvPr/>
        </p:nvSpPr>
        <p:spPr>
          <a:xfrm>
            <a:off x="536400" y="990720"/>
            <a:ext cx="7567560" cy="76392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 wrap="none">
            <a:spAutoFit/>
          </a:bodyPr>
          <a:p>
            <a:pPr>
              <a:lnSpc>
                <a:spcPct val="100000"/>
              </a:lnSpc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Definition: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it is a informal highlevel representaion of actual code.</a:t>
            </a:r>
            <a:endParaRPr b="0" sz="22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shows how an algorithm or program works.</a:t>
            </a:r>
            <a:endParaRPr b="0" sz="2200" lang="en-IN" spc="-1" strike="noStrike">
              <a:latin typeface="Arial"/>
            </a:endParaRPr>
          </a:p>
        </p:txBody>
      </p:sp>
      <p:sp>
        <p:nvSpPr>
          <p:cNvPr id="1048712" name="CustomShape 3"/>
          <p:cNvSpPr/>
          <p:nvPr/>
        </p:nvSpPr>
        <p:spPr>
          <a:xfrm>
            <a:off x="609480" y="2514600"/>
            <a:ext cx="5790600" cy="2208960"/>
          </a:xfrm>
          <a:prstGeom prst="rect"/>
          <a:solidFill>
            <a:srgbClr val="D9D9D9"/>
          </a:solidFill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Algorithm: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If student's grade is greater than or equal to 60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1.1 Print "passed"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else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2.1 Print "failed"</a:t>
            </a:r>
            <a:endParaRPr b="0" sz="2200" lang="en-IN" spc="-1" strike="noStrike">
              <a:latin typeface="Arial"/>
            </a:endParaRPr>
          </a:p>
        </p:txBody>
      </p:sp>
      <p:sp>
        <p:nvSpPr>
          <p:cNvPr id="1048713" name="CustomShape 4"/>
          <p:cNvSpPr/>
          <p:nvPr/>
        </p:nvSpPr>
        <p:spPr>
          <a:xfrm>
            <a:off x="5184720" y="3456000"/>
            <a:ext cx="3526560" cy="3239280"/>
          </a:xfrm>
          <a:prstGeom prst="rect"/>
          <a:solidFill>
            <a:srgbClr val="A6A6A6"/>
          </a:solidFill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Pseudo Code: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Begin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If(grade &gt;= 60)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1.1 Print "passed"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else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2.1 Print "failed”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endif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End</a:t>
            </a:r>
            <a:endParaRPr b="0" sz="2200" lang="en-IN" spc="-1" strike="noStrike">
              <a:latin typeface="Arial"/>
            </a:endParaRPr>
          </a:p>
        </p:txBody>
      </p:sp>
      <p:sp>
        <p:nvSpPr>
          <p:cNvPr id="1048714" name="CustomShape 5"/>
          <p:cNvSpPr/>
          <p:nvPr/>
        </p:nvSpPr>
        <p:spPr>
          <a:xfrm>
            <a:off x="457200" y="1981080"/>
            <a:ext cx="8228880" cy="60876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>
              <a:lnSpc>
                <a:spcPct val="100000"/>
              </a:lnSpc>
            </a:pPr>
            <a:r>
              <a:rPr b="1" sz="26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Example1: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determine whether a student is passed or not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>
    <p:tnLst>
      <p:par>
        <p:cTn dur="indefinite" id="23" nodeType="tmRoot" restart="never">
          <p:childTnLst>
            <p:seq>
              <p:cTn dur="indefinite" id="24" nodeType="mainSeq">
                <p:childTnLst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dur="500" id="29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>
                      <p:stCondLst>
                        <p:cond delay="indefinite"/>
                      </p:stCondLst>
                      <p:childTnLst>
                        <p:par>
                          <p:cTn fill="hold" id="31">
                            <p:stCondLst>
                              <p:cond delay="0"/>
                            </p:stCondLst>
                            <p:childTnLst>
                              <p:par>
                                <p:cTn fill="hold" id="3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dur="500" id="34"/>
                                        <p:tgtEl>
                                          <p:spTgt spid="104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CustomShape 1"/>
          <p:cNvSpPr/>
          <p:nvPr/>
        </p:nvSpPr>
        <p:spPr>
          <a:xfrm>
            <a:off x="380880" y="304920"/>
            <a:ext cx="8381160" cy="13708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6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Example 2:</a:t>
            </a:r>
            <a:r>
              <a:rPr b="0" sz="26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Write an algorithm to determine a student’s final grade 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indicate whether it is passing or failing. The final grade is calculated 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the average of four marks.</a:t>
            </a:r>
            <a:endParaRPr b="0" sz="2200" lang="en-IN" spc="-1" strike="noStrike">
              <a:latin typeface="Arial"/>
            </a:endParaRPr>
          </a:p>
        </p:txBody>
      </p:sp>
      <p:sp>
        <p:nvSpPr>
          <p:cNvPr id="1048719" name="CustomShape 2"/>
          <p:cNvSpPr/>
          <p:nvPr/>
        </p:nvSpPr>
        <p:spPr>
          <a:xfrm>
            <a:off x="457200" y="1676520"/>
            <a:ext cx="6705000" cy="2742480"/>
          </a:xfrm>
          <a:prstGeom prst="rect"/>
          <a:solidFill>
            <a:srgbClr val="D9D9D9"/>
          </a:solidFill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Algorithm: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 Input set of 4 marks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 Calculate their average by summing and dividing by 4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 if average is below 50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Print “FAIL”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5.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else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6.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Print “PASS”</a:t>
            </a:r>
            <a:endParaRPr b="0" sz="2200" lang="en-IN" spc="-1" strike="noStrike">
              <a:latin typeface="Arial"/>
            </a:endParaRPr>
          </a:p>
        </p:txBody>
      </p:sp>
      <p:sp>
        <p:nvSpPr>
          <p:cNvPr id="1048720" name="CustomShape 3"/>
          <p:cNvSpPr/>
          <p:nvPr/>
        </p:nvSpPr>
        <p:spPr>
          <a:xfrm>
            <a:off x="3581280" y="2895480"/>
            <a:ext cx="5409360" cy="3733200"/>
          </a:xfrm>
          <a:prstGeom prst="rect"/>
          <a:solidFill>
            <a:srgbClr val="BFBFBF"/>
          </a:solidFill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Pseudo Code: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Begin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 1:  Input M1,M2,M3,M4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 2: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GRADE </a:t>
            </a:r>
            <a:r>
              <a:rPr b="0" sz="2200" lang="en-US" spc="-1" strike="noStrike">
                <a:solidFill>
                  <a:srgbClr val="000000"/>
                </a:solidFill>
                <a:latin typeface="Symbol"/>
                <a:ea typeface="Symbol"/>
              </a:rPr>
              <a:t>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 (M1+M2+M3+M4)/4 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Step 3: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if (GRADE &lt; 50) then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Step 4: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Print “FAIL”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Step 5: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else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Step 6: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Print “PASS”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Step 7: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endif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9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Symbol"/>
              </a:rPr>
              <a:t>End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>
    <p:tnLst>
      <p:par>
        <p:cTn dur="indefinite" id="35" nodeType="tmRoot" restart="never">
          <p:childTnLst>
            <p:seq>
              <p:cTn dur="indefinite" id="36" nodeType="mainSeq">
                <p:childTnLst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dur="500" id="41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">
                      <p:stCondLst>
                        <p:cond delay="indefinite"/>
                      </p:stCondLst>
                      <p:childTnLst>
                        <p:par>
                          <p:cTn fill="hold" id="43">
                            <p:stCondLst>
                              <p:cond delay="0"/>
                            </p:stCondLst>
                            <p:childTnLst>
                              <p:par>
                                <p:cTn fill="hold" id="4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dur="500" id="46"/>
                                        <p:tgtEl>
                                          <p:spTgt spid="104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CustomShape 1"/>
          <p:cNvSpPr/>
          <p:nvPr/>
        </p:nvSpPr>
        <p:spPr>
          <a:xfrm>
            <a:off x="380880" y="304920"/>
            <a:ext cx="8152560" cy="5806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spAutoFit/>
          </a:bodyPr>
          <a:p>
            <a:pPr algn="ctr"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Flowchart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725" name="CustomShape 2"/>
          <p:cNvSpPr/>
          <p:nvPr/>
        </p:nvSpPr>
        <p:spPr>
          <a:xfrm>
            <a:off x="457200" y="1143000"/>
            <a:ext cx="8228880" cy="155664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spAutoFit/>
          </a:bodyPr>
          <a:p>
            <a:pPr indent="-335880" marL="33660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Pictorial representation of an algorithm is called flowchart.</a:t>
            </a:r>
            <a:endParaRPr b="0" sz="24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</a:pP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</a:t>
            </a:r>
            <a:endParaRPr b="0" sz="2400" lang="en-IN" spc="-1" strike="noStrike">
              <a:latin typeface="Arial"/>
            </a:endParaRPr>
          </a:p>
          <a:p>
            <a:pPr indent="-335880" marL="33660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sz="24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diagram that uses graphic symbols to depict the nature and flow of the steps in a process.</a:t>
            </a:r>
            <a:endParaRPr b="0" sz="24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ustomShape 1"/>
          <p:cNvSpPr/>
          <p:nvPr/>
        </p:nvSpPr>
        <p:spPr>
          <a:xfrm>
            <a:off x="1371600" y="3886200"/>
            <a:ext cx="6400080" cy="281880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5000" lIns="90000" rIns="90000" tIns="45000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sz="2000" lang="en-US" spc="-1" strike="noStrike">
                <a:solidFill>
                  <a:srgbClr val="000000"/>
                </a:solidFill>
                <a:latin typeface="Times New Roman"/>
              </a:rPr>
              <a:t>1.Simple</a:t>
            </a:r>
            <a:endParaRPr b="0" sz="2000" lang="en-IN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sz="2000" lang="en-IN" spc="-1" strike="noStrike">
              <a:latin typeface="Arial"/>
            </a:endParaRPr>
          </a:p>
        </p:txBody>
      </p:sp>
      <p:pic>
        <p:nvPicPr>
          <p:cNvPr id="2097153" name="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04000" y="987120"/>
            <a:ext cx="6371640" cy="4628520"/>
          </a:xfrm>
          <a:prstGeom prst="rect"/>
          <a:ln>
            <a:noFill/>
          </a:ln>
        </p:spPr>
      </p:pic>
      <p:sp>
        <p:nvSpPr>
          <p:cNvPr id="1048595" name="CustomShape 2"/>
          <p:cNvSpPr/>
          <p:nvPr/>
        </p:nvSpPr>
        <p:spPr>
          <a:xfrm>
            <a:off x="1512000" y="720000"/>
            <a:ext cx="1602360" cy="34596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5000" lIns="90000" rIns="90000" tIns="45000">
            <a:noAutofit/>
          </a:bodyPr>
          <a:p>
            <a:pPr>
              <a:lnSpc>
                <a:spcPct val="100000"/>
              </a:lnSpc>
            </a:pPr>
            <a:r>
              <a:rPr b="1" sz="1800" lang="en-IN" spc="-1" strike="noStrike">
                <a:latin typeface="Arial"/>
              </a:rPr>
              <a:t>Features of c</a:t>
            </a:r>
            <a:endParaRPr b="0" sz="18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Line 1"/>
          <p:cNvSpPr/>
          <p:nvPr/>
        </p:nvSpPr>
        <p:spPr>
          <a:xfrm>
            <a:off x="380880" y="457200"/>
            <a:ext cx="1440" cy="1440"/>
          </a:xfrm>
          <a:prstGeom prst="line"/>
          <a:ln w="9360" cap="sq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730" name="CustomShape 2"/>
          <p:cNvSpPr/>
          <p:nvPr/>
        </p:nvSpPr>
        <p:spPr>
          <a:xfrm>
            <a:off x="457200" y="152280"/>
            <a:ext cx="8228880" cy="48672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ctr">
              <a:lnSpc>
                <a:spcPct val="100000"/>
              </a:lnSpc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SYMBOLS USED WITH FLOWCHARTS</a:t>
            </a:r>
            <a:endParaRPr b="0" sz="2200" lang="en-IN" spc="-1" strike="noStrike">
              <a:latin typeface="Arial"/>
            </a:endParaRPr>
          </a:p>
        </p:txBody>
      </p:sp>
      <p:pic>
        <p:nvPicPr>
          <p:cNvPr id="2097164" name="Picture 3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4920" y="533520"/>
            <a:ext cx="8533800" cy="4723560"/>
          </a:xfrm>
          <a:prstGeom prst="rect"/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CustomShape 1"/>
          <p:cNvSpPr/>
          <p:nvPr/>
        </p:nvSpPr>
        <p:spPr>
          <a:xfrm>
            <a:off x="3306600" y="1143000"/>
            <a:ext cx="2318760" cy="605880"/>
          </a:xfrm>
          <a:prstGeom prst="ellipse"/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sz="2200" lang="en-IN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Start</a:t>
            </a:r>
            <a:endParaRPr b="0" sz="2200" lang="en-IN" spc="-1" strike="noStrike">
              <a:latin typeface="Arial"/>
            </a:endParaRPr>
          </a:p>
        </p:txBody>
      </p:sp>
      <p:sp>
        <p:nvSpPr>
          <p:cNvPr id="1048737" name="CustomShape 2"/>
          <p:cNvSpPr/>
          <p:nvPr/>
        </p:nvSpPr>
        <p:spPr>
          <a:xfrm>
            <a:off x="3200400" y="3367080"/>
            <a:ext cx="2842560" cy="484920"/>
          </a:xfrm>
          <a:prstGeom prst="rect"/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sz="2200" lang="en-IN" spc="-1" strike="noStrike">
                <a:solidFill>
                  <a:srgbClr val="000000"/>
                </a:solidFill>
                <a:latin typeface="Times New Roman"/>
                <a:ea typeface="DejaVu Sans"/>
              </a:rPr>
              <a:t>c = a + b</a:t>
            </a:r>
            <a:endParaRPr b="0" sz="2200" lang="en-IN" spc="-1" strike="noStrike">
              <a:latin typeface="Arial"/>
            </a:endParaRPr>
          </a:p>
        </p:txBody>
      </p:sp>
      <p:sp>
        <p:nvSpPr>
          <p:cNvPr id="1048738" name="CustomShape 3"/>
          <p:cNvSpPr/>
          <p:nvPr/>
        </p:nvSpPr>
        <p:spPr>
          <a:xfrm>
            <a:off x="3581280" y="5337000"/>
            <a:ext cx="2318760" cy="605880"/>
          </a:xfrm>
          <a:prstGeom prst="ellipse"/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sz="2200" lang="en-IN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End</a:t>
            </a:r>
            <a:endParaRPr b="0" sz="2200" lang="en-IN" spc="-1" strike="noStrike">
              <a:latin typeface="Arial"/>
            </a:endParaRPr>
          </a:p>
        </p:txBody>
      </p:sp>
      <p:sp>
        <p:nvSpPr>
          <p:cNvPr id="1048739" name="CustomShape 4"/>
          <p:cNvSpPr/>
          <p:nvPr/>
        </p:nvSpPr>
        <p:spPr>
          <a:xfrm>
            <a:off x="4514760" y="1749600"/>
            <a:ext cx="2520" cy="486720"/>
          </a:xfrm>
          <a:custGeom>
            <a:av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 cap="sq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740" name="CustomShape 5"/>
          <p:cNvSpPr/>
          <p:nvPr/>
        </p:nvSpPr>
        <p:spPr>
          <a:xfrm>
            <a:off x="4610160" y="2666880"/>
            <a:ext cx="7200" cy="699480"/>
          </a:xfrm>
          <a:custGeom>
            <a:av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 cap="sq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741" name="CustomShape 6"/>
          <p:cNvSpPr/>
          <p:nvPr/>
        </p:nvSpPr>
        <p:spPr>
          <a:xfrm>
            <a:off x="4649760" y="3865680"/>
            <a:ext cx="30960" cy="403920"/>
          </a:xfrm>
          <a:custGeom>
            <a:av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 cap="sq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742" name="CustomShape 7"/>
          <p:cNvSpPr/>
          <p:nvPr/>
        </p:nvSpPr>
        <p:spPr>
          <a:xfrm flipH="1">
            <a:off x="4726800" y="4724280"/>
            <a:ext cx="110520" cy="612000"/>
          </a:xfrm>
          <a:custGeom>
            <a:av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 cap="sq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743" name="CustomShape 8"/>
          <p:cNvSpPr/>
          <p:nvPr/>
        </p:nvSpPr>
        <p:spPr>
          <a:xfrm>
            <a:off x="457200" y="380880"/>
            <a:ext cx="8228880" cy="4284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spAutoFit/>
          </a:bodyPr>
          <a:p>
            <a:pPr algn="ctr">
              <a:lnSpc>
                <a:spcPct val="100000"/>
              </a:lnSpc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Flowchart to find the addition of two numbers</a:t>
            </a:r>
            <a:endParaRPr b="0" sz="2200" lang="en-IN" spc="-1" strike="noStrike">
              <a:latin typeface="Arial"/>
            </a:endParaRPr>
          </a:p>
        </p:txBody>
      </p:sp>
      <p:sp>
        <p:nvSpPr>
          <p:cNvPr id="1048744" name="CustomShape 9"/>
          <p:cNvSpPr/>
          <p:nvPr/>
        </p:nvSpPr>
        <p:spPr>
          <a:xfrm>
            <a:off x="3429000" y="2286000"/>
            <a:ext cx="2361600" cy="380160"/>
          </a:xfrm>
          <a:prstGeom prst="flowChartInputOutput"/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ctr" bIns="46800" lIns="90000" rIns="90000" tIns="46800" wrap="none"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1" sz="1800" lang="en-IN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Accept a, b</a:t>
            </a:r>
            <a:endParaRPr b="0" sz="1800" lang="en-IN" spc="-1" strike="noStrike">
              <a:latin typeface="Arial"/>
            </a:endParaRPr>
          </a:p>
        </p:txBody>
      </p:sp>
      <p:sp>
        <p:nvSpPr>
          <p:cNvPr id="1048745" name="CustomShape 10"/>
          <p:cNvSpPr/>
          <p:nvPr/>
        </p:nvSpPr>
        <p:spPr>
          <a:xfrm>
            <a:off x="3657600" y="4343400"/>
            <a:ext cx="2361600" cy="380160"/>
          </a:xfrm>
          <a:prstGeom prst="flowChartInputOutput"/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ctr" bIns="46800" lIns="90000" rIns="90000" tIns="46800" wrap="none"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1" sz="18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Display C</a:t>
            </a:r>
            <a:endParaRPr b="0" sz="18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extShape 1"/>
          <p:cNvSpPr txBox="1"/>
          <p:nvPr/>
        </p:nvSpPr>
        <p:spPr>
          <a:xfrm>
            <a:off x="432000" y="432000"/>
            <a:ext cx="7712280" cy="4915080"/>
          </a:xfrm>
          <a:prstGeom prst="rect"/>
          <a:noFill/>
          <a:ln>
            <a:noFill/>
          </a:ln>
        </p:spPr>
        <p:txBody>
          <a:bodyPr bIns="45000" lIns="90000" rIns="90000" tIns="45000">
            <a:noAutofit/>
          </a:bodyPr>
          <a:p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Pseudo Code</a:t>
            </a:r>
            <a:r>
              <a:rPr b="1" sz="2200" lang="en-IN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 : find whether a given number is even or not</a:t>
            </a:r>
            <a:endParaRPr b="0" sz="2200" lang="en-IN" spc="-1" strike="noStrike">
              <a:latin typeface="Arial"/>
            </a:endParaRPr>
          </a:p>
          <a:p>
            <a:endParaRPr b="0" sz="2200" lang="en-IN" spc="-1" strike="noStrike">
              <a:latin typeface="Arial"/>
            </a:endParaRPr>
          </a:p>
          <a:p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Pseudo Code:</a:t>
            </a:r>
            <a:endParaRPr b="0" sz="2200" lang="en-IN" spc="-1" strike="noStrike">
              <a:latin typeface="Arial"/>
            </a:endParaRPr>
          </a:p>
          <a:p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1.READ number</a:t>
            </a:r>
            <a:endParaRPr b="0" sz="2200" lang="en-IN" spc="-1" strike="noStrike">
              <a:latin typeface="Arial"/>
            </a:endParaRPr>
          </a:p>
          <a:p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2.remainder=number%2</a:t>
            </a:r>
            <a:endParaRPr b="0" sz="2200" lang="en-IN" spc="-1" strike="noStrike">
              <a:latin typeface="Arial"/>
            </a:endParaRPr>
          </a:p>
          <a:p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3.IF remainder==0</a:t>
            </a:r>
            <a:endParaRPr b="0" sz="2200" lang="en-IN" spc="-1" strike="noStrike">
              <a:latin typeface="Arial"/>
            </a:endParaRPr>
          </a:p>
          <a:p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WRITE "Even Number"</a:t>
            </a:r>
            <a:endParaRPr b="0" sz="2200" lang="en-IN" spc="-1" strike="noStrike">
              <a:latin typeface="Arial"/>
            </a:endParaRPr>
          </a:p>
          <a:p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4.ELSE</a:t>
            </a:r>
            <a:endParaRPr b="0" sz="2200" lang="en-IN" spc="-1" strike="noStrike">
              <a:latin typeface="Arial"/>
            </a:endParaRPr>
          </a:p>
          <a:p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WRITE "Odd Number"</a:t>
            </a:r>
            <a:endParaRPr b="0" sz="2200" lang="en-IN" spc="-1" strike="noStrike">
              <a:latin typeface="Arial"/>
            </a:endParaRPr>
          </a:p>
          <a:p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6.ENDIF</a:t>
            </a:r>
            <a:endParaRPr b="0" sz="2200" lang="en-IN" spc="-1" strike="noStrike">
              <a:latin typeface="Arial"/>
            </a:endParaRPr>
          </a:p>
          <a:p>
            <a:endParaRPr b="0" sz="2200" lang="en-IN" spc="-1" strike="noStrike">
              <a:latin typeface="Arial"/>
            </a:endParaRPr>
          </a:p>
          <a:p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76000" y="1368000"/>
            <a:ext cx="4133880" cy="5490000"/>
          </a:xfrm>
          <a:prstGeom prst="rect"/>
          <a:ln>
            <a:noFill/>
          </a:ln>
        </p:spPr>
      </p:pic>
      <p:sp>
        <p:nvSpPr>
          <p:cNvPr id="1048753" name="TextShape 1"/>
          <p:cNvSpPr txBox="1"/>
          <p:nvPr/>
        </p:nvSpPr>
        <p:spPr>
          <a:xfrm>
            <a:off x="1728000" y="720000"/>
            <a:ext cx="6886440" cy="399600"/>
          </a:xfrm>
          <a:prstGeom prst="rect"/>
          <a:noFill/>
          <a:ln>
            <a:noFill/>
          </a:ln>
        </p:spPr>
        <p:txBody>
          <a:bodyPr bIns="45000" lIns="90000" rIns="90000" tIns="45000">
            <a:noAutofit/>
          </a:bodyPr>
          <a:p>
            <a:pPr algn="ctr">
              <a:lnSpc>
                <a:spcPct val="100000"/>
              </a:lnSpc>
            </a:pPr>
            <a:r>
              <a:rPr b="1" sz="2200" lang="en-IN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Flowchart to find whether a given number is even or not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CustomShape 1"/>
          <p:cNvSpPr/>
          <p:nvPr/>
        </p:nvSpPr>
        <p:spPr>
          <a:xfrm>
            <a:off x="685800" y="533520"/>
            <a:ext cx="7085880" cy="220896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8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Exercise:</a:t>
            </a:r>
            <a:endParaRPr b="0" sz="28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Sum of the digits of a number.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Nature of quadratic equations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3.calculate the simple interest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ustomShape 1"/>
          <p:cNvSpPr/>
          <p:nvPr/>
        </p:nvSpPr>
        <p:spPr>
          <a:xfrm>
            <a:off x="720000" y="792000"/>
            <a:ext cx="7771680" cy="4895640"/>
          </a:xfrm>
          <a:prstGeom prst="rect"/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pic>
        <p:nvPicPr>
          <p:cNvPr id="2097154" name="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0000" y="864000"/>
            <a:ext cx="7771680" cy="4784400"/>
          </a:xfrm>
          <a:prstGeom prst="rect"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ustomShape 1"/>
          <p:cNvSpPr/>
          <p:nvPr/>
        </p:nvSpPr>
        <p:spPr>
          <a:xfrm>
            <a:off x="609480" y="304920"/>
            <a:ext cx="7770240" cy="6850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Computer Systems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00" name="CustomShape 2"/>
          <p:cNvSpPr/>
          <p:nvPr/>
        </p:nvSpPr>
        <p:spPr>
          <a:xfrm>
            <a:off x="533520" y="990720"/>
            <a:ext cx="8151120" cy="54856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computer system consists of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hardware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software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Hardware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refers to any physical, electrical components of the computer.</a:t>
            </a: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example keyboard, mouse, monitor, etc. of computer is considered as hardware.</a:t>
            </a: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Software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refers to a program or set of instructions that is written to achieve a specified task.</a:t>
            </a:r>
            <a:endParaRPr b="0" sz="2200" lang="en-IN" spc="-1" strike="noStrike">
              <a:latin typeface="Arial"/>
            </a:endParaRPr>
          </a:p>
        </p:txBody>
      </p:sp>
      <p:pic>
        <p:nvPicPr>
          <p:cNvPr id="2097155" name="Picture 3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4191120"/>
            <a:ext cx="5730120" cy="2127960"/>
          </a:xfrm>
          <a:prstGeom prst="rect"/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ustomShape 1"/>
          <p:cNvSpPr/>
          <p:nvPr/>
        </p:nvSpPr>
        <p:spPr>
          <a:xfrm>
            <a:off x="380880" y="228600"/>
            <a:ext cx="8228880" cy="53280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b" bIns="91440" lIns="90000" rIns="90000" tIns="46800">
            <a:noAutofit/>
          </a:bodyPr>
          <a:p>
            <a:pPr>
              <a:lnSpc>
                <a:spcPct val="100000"/>
              </a:lnSpc>
            </a:pPr>
            <a:r>
              <a:rPr b="1" sz="3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Computer Hardware</a:t>
            </a:r>
            <a:endParaRPr b="0" sz="3200" lang="en-IN" spc="-1" strike="noStrike">
              <a:latin typeface="Arial"/>
            </a:endParaRPr>
          </a:p>
        </p:txBody>
      </p:sp>
      <p:sp>
        <p:nvSpPr>
          <p:cNvPr id="1048606" name="CustomShape 2"/>
          <p:cNvSpPr/>
          <p:nvPr/>
        </p:nvSpPr>
        <p:spPr>
          <a:xfrm>
            <a:off x="457200" y="762120"/>
            <a:ext cx="8228880" cy="266616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Hardware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refers to any physical, electrical components of the computer.</a:t>
            </a:r>
            <a:endParaRPr b="0" sz="2200" lang="en-IN" spc="-1" strike="noStrike">
              <a:latin typeface="Arial"/>
            </a:endParaRPr>
          </a:p>
          <a:p>
            <a:pPr algn="just" indent="-335880" marL="336600">
              <a:lnSpc>
                <a:spcPct val="100000"/>
              </a:lnSpc>
              <a:spcBef>
                <a:spcPts val="575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The physical equipments required to create, use, manipulate and store the electronic data.</a:t>
            </a:r>
            <a:endParaRPr b="0" sz="2200" lang="en-IN" spc="-1" strike="noStrike">
              <a:latin typeface="Arial"/>
            </a:endParaRPr>
          </a:p>
          <a:p>
            <a:pPr indent="-335880" marL="336600">
              <a:lnSpc>
                <a:spcPct val="100000"/>
              </a:lnSpc>
              <a:spcBef>
                <a:spcPts val="575"/>
              </a:spcBef>
              <a:buClr>
                <a:srgbClr val="A50021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Hardware consist of five parts:</a:t>
            </a:r>
            <a:endParaRPr b="0" sz="2200" lang="en-IN" spc="-1" strike="noStrike">
              <a:latin typeface="Arial"/>
            </a:endParaRPr>
          </a:p>
          <a:p>
            <a:pPr indent="-215640" lvl="2" marL="914400">
              <a:lnSpc>
                <a:spcPct val="100000"/>
              </a:lnSpc>
              <a:spcBef>
                <a:spcPts val="374"/>
              </a:spcBef>
              <a:buClr>
                <a:srgbClr val="A50021"/>
              </a:buClr>
              <a:buFont typeface="Times New Roman"/>
              <a:buChar char="•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Input Devices, CPU (Central Processing Unit), </a:t>
            </a:r>
            <a:endParaRPr b="0" sz="2200" lang="en-IN" spc="-1" strike="noStrike">
              <a:latin typeface="Arial"/>
            </a:endParaRPr>
          </a:p>
          <a:p>
            <a:pPr indent="-215640" lvl="2" marL="914400">
              <a:lnSpc>
                <a:spcPct val="100000"/>
              </a:lnSpc>
              <a:spcBef>
                <a:spcPts val="374"/>
              </a:spcBef>
              <a:buClr>
                <a:srgbClr val="A50021"/>
              </a:buClr>
              <a:buFont typeface="Times New Roman"/>
              <a:buChar char="•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Output Devices, Memory, Storage Devices.</a:t>
            </a:r>
            <a:endParaRPr b="0" sz="2200" lang="en-IN" spc="-1" strike="noStrike">
              <a:latin typeface="Arial"/>
            </a:endParaRPr>
          </a:p>
        </p:txBody>
      </p:sp>
      <p:pic>
        <p:nvPicPr>
          <p:cNvPr id="2097156" name="Picture 3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" y="3505320"/>
            <a:ext cx="8619480" cy="3123360"/>
          </a:xfrm>
          <a:prstGeom prst="rect"/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1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" y="990720"/>
            <a:ext cx="7619400" cy="5637960"/>
          </a:xfrm>
          <a:prstGeom prst="rect"/>
          <a:ln w="9360">
            <a:noFill/>
          </a:ln>
        </p:spPr>
      </p:pic>
      <p:sp>
        <p:nvSpPr>
          <p:cNvPr id="1048610" name="CustomShape 1"/>
          <p:cNvSpPr/>
          <p:nvPr/>
        </p:nvSpPr>
        <p:spPr>
          <a:xfrm>
            <a:off x="457200" y="380880"/>
            <a:ext cx="7619400" cy="45936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spAutoFit/>
          </a:bodyPr>
          <a:p>
            <a:pPr>
              <a:lnSpc>
                <a:spcPct val="100000"/>
              </a:lnSpc>
            </a:pPr>
            <a:r>
              <a:rPr b="1" sz="24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COMPUTER ARCHITECTURE (BLOCK DIAGRAM)</a:t>
            </a:r>
            <a:endParaRPr b="0" sz="24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ustomShape 1"/>
          <p:cNvSpPr/>
          <p:nvPr/>
        </p:nvSpPr>
        <p:spPr>
          <a:xfrm>
            <a:off x="382680" y="228600"/>
            <a:ext cx="8303400" cy="6400080"/>
          </a:xfrm>
          <a:prstGeom prst="rect"/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Input Devices: </a:t>
            </a:r>
            <a:endParaRPr b="0" sz="2200" lang="en-IN" spc="-1" strike="noStrike">
              <a:latin typeface="Arial"/>
            </a:endParaRPr>
          </a:p>
          <a:p>
            <a:pPr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input device is used to enter data into a computer. </a:t>
            </a:r>
            <a:endParaRPr b="0" sz="2200" lang="en-IN" spc="-1" strike="noStrike">
              <a:latin typeface="Arial"/>
            </a:endParaRPr>
          </a:p>
          <a:p>
            <a:pPr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devices like keyboard, mouse and scanner are commonly used input devices.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Central Processing Unit: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is the main part of the computer.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It’s main function is to execute programs stored in the main memory.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consists of three functional units: 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ALU, CU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MU.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Arithmetic and Logic Unit (ALU): </a:t>
            </a:r>
            <a:endParaRPr b="0" sz="2200" lang="en-IN" spc="-1" strike="noStrike">
              <a:latin typeface="Arial"/>
            </a:endParaRPr>
          </a:p>
          <a:p>
            <a:pPr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performs arithmetic and logical operations on the data.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Control Unit: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controls the overall activities of the components of the computer.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Memory Unit: </a:t>
            </a:r>
            <a:endParaRPr b="0" sz="2200" lang="en-IN" spc="-1" strike="noStrike">
              <a:latin typeface="Arial"/>
            </a:endParaRPr>
          </a:p>
          <a:p>
            <a:pPr indent="-278640" lvl="1" marL="736560">
              <a:lnSpc>
                <a:spcPct val="100000"/>
              </a:lnSpc>
              <a:spcBef>
                <a:spcPts val="374"/>
              </a:spcBef>
              <a:buClr>
                <a:srgbClr val="C00000"/>
              </a:buClr>
              <a:buFont typeface="Wingdings" charset="2"/>
              <a:buChar char=""/>
            </a:pPr>
            <a:r>
              <a:rPr b="0" sz="2200" lang="en-US" spc="-1" strike="noStrike">
                <a:solidFill>
                  <a:srgbClr val="0D0D0D"/>
                </a:solidFill>
                <a:latin typeface="Times New Roman"/>
                <a:ea typeface="DejaVu Sans"/>
              </a:rPr>
              <a:t>It is used to hold the waiting data to be processed.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ustomShape 1"/>
          <p:cNvSpPr/>
          <p:nvPr/>
        </p:nvSpPr>
        <p:spPr>
          <a:xfrm>
            <a:off x="382680" y="228600"/>
            <a:ext cx="8379720" cy="6476400"/>
          </a:xfrm>
          <a:prstGeom prst="rect"/>
          <a:noFill/>
          <a:ln w="9360" cap="sq">
            <a:solidFill>
              <a:srgbClr val="FFFFFF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bIns="46800" lIns="90000" rIns="90000" tIns="46800">
            <a:noAutofit/>
          </a:bodyPr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DejaVu Sans"/>
              </a:rPr>
              <a:t>Memory: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There are two types of memories.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100000"/>
              </a:lnSpc>
              <a:spcBef>
                <a:spcPts val="374"/>
              </a:spcBef>
              <a:buClr>
                <a:srgbClr val="A50021"/>
              </a:buClr>
              <a:buFont typeface="Times New Roman"/>
              <a:buChar char="•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Volatile Memory</a:t>
            </a:r>
            <a:endParaRPr b="0" sz="2200" lang="en-IN" spc="-1" strike="noStrike">
              <a:latin typeface="Arial"/>
            </a:endParaRPr>
          </a:p>
          <a:p>
            <a:pPr algn="just" indent="-278640" lvl="1" marL="736560">
              <a:lnSpc>
                <a:spcPct val="100000"/>
              </a:lnSpc>
              <a:spcBef>
                <a:spcPts val="374"/>
              </a:spcBef>
              <a:buClr>
                <a:srgbClr val="A50021"/>
              </a:buClr>
              <a:buFont typeface="Times New Roman"/>
              <a:buChar char="•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Non-volatile Memory 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Volatile Memory: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 It means that the information present in these types 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of memory devices is deleted as soon as the power is switched off. 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Non-volatile Memory:</a:t>
            </a: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 It means that the information present in these 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types of memory devices is not lost as soon as the power is switched off.</a:t>
            </a: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endParaRPr b="0" sz="2200" lang="en-IN" spc="-1" strike="noStrike">
              <a:latin typeface="Arial"/>
            </a:endParaRPr>
          </a:p>
          <a:p>
            <a:pPr algn="just"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Types of</a:t>
            </a:r>
            <a:r>
              <a:rPr b="1" sz="2200" lang="en-US" spc="-1" strike="noStrike">
                <a:solidFill>
                  <a:srgbClr val="0D0D0D"/>
                </a:solidFill>
                <a:latin typeface="Times New Roman"/>
                <a:ea typeface="Noto Sans CJK SC Regular"/>
              </a:rPr>
              <a:t> </a:t>
            </a: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Storage Devices</a:t>
            </a:r>
            <a:r>
              <a:rPr b="1" sz="2200" lang="en-US" spc="-1" strike="noStrike">
                <a:solidFill>
                  <a:srgbClr val="0D0D0D"/>
                </a:solidFill>
                <a:latin typeface="Times New Roman"/>
                <a:ea typeface="Noto Sans CJK SC Regular"/>
              </a:rPr>
              <a:t>: </a:t>
            </a:r>
            <a:endParaRPr b="0" sz="2200" lang="en-IN" spc="-1" strike="noStrike">
              <a:latin typeface="Arial"/>
            </a:endParaRPr>
          </a:p>
          <a:p>
            <a:pPr indent="-215640" lvl="2" marL="914400">
              <a:lnSpc>
                <a:spcPct val="100000"/>
              </a:lnSpc>
              <a:spcBef>
                <a:spcPts val="374"/>
              </a:spcBef>
              <a:buClr>
                <a:srgbClr val="A50021"/>
              </a:buClr>
              <a:buFont typeface="Times New Roman"/>
              <a:buChar char="•"/>
            </a:pPr>
            <a:r>
              <a:rPr b="0" sz="2200" lang="en-US" spc="-1" strike="noStrike">
                <a:solidFill>
                  <a:srgbClr val="0D0D0D"/>
                </a:solidFill>
                <a:latin typeface="Times New Roman"/>
                <a:ea typeface="Noto Sans CJK SC Regular"/>
              </a:rPr>
              <a:t>Primary Storage or Main Memory.</a:t>
            </a:r>
            <a:endParaRPr b="0" sz="2200" lang="en-IN" spc="-1" strike="noStrike">
              <a:latin typeface="Arial"/>
            </a:endParaRPr>
          </a:p>
          <a:p>
            <a:pPr indent="-215640" lvl="2" marL="914400">
              <a:lnSpc>
                <a:spcPct val="100000"/>
              </a:lnSpc>
              <a:spcBef>
                <a:spcPts val="374"/>
              </a:spcBef>
              <a:buClr>
                <a:srgbClr val="A50021"/>
              </a:buClr>
              <a:buFont typeface="Times New Roman"/>
              <a:buChar char="•"/>
            </a:pPr>
            <a:r>
              <a:rPr b="0" sz="2200" lang="en-US" spc="-1" strike="noStrike">
                <a:solidFill>
                  <a:srgbClr val="0D0D0D"/>
                </a:solidFill>
                <a:latin typeface="Times New Roman"/>
                <a:ea typeface="Noto Sans CJK SC Regular"/>
              </a:rPr>
              <a:t>Auxiliary Storage or Secondary Storage</a:t>
            </a:r>
            <a:endParaRPr b="0" sz="2200" lang="en-IN" spc="-1" strike="noStrike">
              <a:latin typeface="Arial"/>
            </a:endParaRPr>
          </a:p>
          <a:p>
            <a:pPr indent="-215640" lvl="2" marL="914400">
              <a:lnSpc>
                <a:spcPct val="100000"/>
              </a:lnSpc>
              <a:spcBef>
                <a:spcPts val="374"/>
              </a:spcBef>
              <a:buClr>
                <a:srgbClr val="A50021"/>
              </a:buClr>
              <a:buFont typeface="Times New Roman"/>
              <a:buChar char="•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Cache memory</a:t>
            </a:r>
            <a:endParaRPr b="0" sz="2200" lang="en-IN" spc="-1" strike="noStrike">
              <a:latin typeface="Arial"/>
            </a:endParaRPr>
          </a:p>
          <a:p>
            <a:pPr indent="-215640" lvl="2" marL="914400">
              <a:lnSpc>
                <a:spcPct val="100000"/>
              </a:lnSpc>
              <a:spcBef>
                <a:spcPts val="374"/>
              </a:spcBef>
              <a:buClr>
                <a:srgbClr val="A50021"/>
              </a:buClr>
              <a:buFont typeface="Times New Roman"/>
              <a:buChar char="•"/>
            </a:pPr>
            <a:r>
              <a:rPr b="0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Registers</a:t>
            </a:r>
            <a:endParaRPr b="0" sz="2200" lang="en-IN" spc="-1" strike="noStrike">
              <a:latin typeface="Arial"/>
            </a:endParaRPr>
          </a:p>
          <a:p>
            <a:pPr indent="-335880" marL="343080">
              <a:lnSpc>
                <a:spcPct val="100000"/>
              </a:lnSpc>
              <a:spcBef>
                <a:spcPts val="575"/>
              </a:spcBef>
            </a:pPr>
            <a:r>
              <a:rPr b="1" sz="2200" lang="en-US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	</a:t>
            </a:r>
            <a:r>
              <a:rPr b="1" sz="2200" lang="en-US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	</a:t>
            </a:r>
            <a:endParaRPr b="0" sz="2200" lang="en-IN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LibreOffice/6.4.2.2$Linux_X86_64 LibreOffice_project/40$Build-2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Features of c</dc:title>
  <dc:creator>rgukt</dc:creator>
  <dcterms:created xsi:type="dcterms:W3CDTF">2010-01-09T07:46:30Z</dcterms:created>
  <dcterms:modified xsi:type="dcterms:W3CDTF">2023-01-21T12:59:13Z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  <property fmtid="{D5CDD505-2E9C-101B-9397-08002B2CF9AE}" pid="12" name="ICV">
    <vt:lpwstr>f1e899cc58624f78bbf31ad2ac838dc6</vt:lpwstr>
  </property>
</Properties>
</file>