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39.xml.rels" ContentType="application/vnd.openxmlformats-package.relationships+xml"/>
  <Override PartName="/ppt/notesSlides/_rels/notesSlide43.xml.rels" ContentType="application/vnd.openxmlformats-package.relationships+xml"/>
  <Override PartName="/ppt/notesSlides/_rels/notesSlide13.xml.rels" ContentType="application/vnd.openxmlformats-package.relationships+xml"/>
  <Override PartName="/ppt/notesSlides/_rels/notesSlide66.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4.xml.rels" ContentType="application/vnd.openxmlformats-package.relationships+xml"/>
  <Override PartName="/ppt/notesSlides/_rels/notesSlide67.xml.rels" ContentType="application/vnd.openxmlformats-package.relationships+xml"/>
  <Override PartName="/ppt/notesSlides/_rels/notesSlide41.xml.rels" ContentType="application/vnd.openxmlformats-package.relationships+xml"/>
  <Override PartName="/ppt/notesSlides/_rels/notesSlide37.xml.rels" ContentType="application/vnd.openxmlformats-package.relationships+xml"/>
  <Override PartName="/ppt/notesSlides/_rels/notesSlide47.xml.rels" ContentType="application/vnd.openxmlformats-package.relationships+xml"/>
  <Override PartName="/ppt/notesSlides/_rels/notesSlide18.xml.rels" ContentType="application/vnd.openxmlformats-package.relationships+xml"/>
  <Override PartName="/ppt/notesSlides/_rels/notesSlide10.xml.rels" ContentType="application/vnd.openxmlformats-package.relationships+xml"/>
  <Override PartName="/ppt/notesSlides/_rels/notesSlide59.xml.rels" ContentType="application/vnd.openxmlformats-package.relationships+xml"/>
  <Override PartName="/ppt/notesSlides/_rels/notesSlide86.xml.rels" ContentType="application/vnd.openxmlformats-package.relationships+xml"/>
  <Override PartName="/ppt/notesSlides/_rels/notesSlide71.xml.rels" ContentType="application/vnd.openxmlformats-package.relationships+xml"/>
  <Override PartName="/ppt/notesSlides/_rels/notesSlide83.xml.rels" ContentType="application/vnd.openxmlformats-package.relationships+xml"/>
  <Override PartName="/ppt/notesSlides/_rels/notesSlide74.xml.rels" ContentType="application/vnd.openxmlformats-package.relationships+xml"/>
  <Override PartName="/ppt/notesSlides/_rels/notesSlide52.xml.rels" ContentType="application/vnd.openxmlformats-package.relationships+xml"/>
  <Override PartName="/ppt/notesSlides/_rels/notesSlide48.xml.rels" ContentType="application/vnd.openxmlformats-package.relationships+xml"/>
  <Override PartName="/ppt/notesSlides/_rels/notesSlide33.xml.rels" ContentType="application/vnd.openxmlformats-package.relationships+xml"/>
  <Override PartName="/ppt/notesSlides/_rels/notesSlide57.xml.rels" ContentType="application/vnd.openxmlformats-package.relationships+xml"/>
  <Override PartName="/ppt/notesSlides/_rels/notesSlide21.xml.rels" ContentType="application/vnd.openxmlformats-package.relationships+xml"/>
  <Override PartName="/ppt/notesSlides/_rels/notesSlide29.xml.rels" ContentType="application/vnd.openxmlformats-package.relationships+xml"/>
  <Override PartName="/ppt/notesSlides/_rels/notesSlide45.xml.rels" ContentType="application/vnd.openxmlformats-package.relationships+xml"/>
  <Override PartName="/ppt/notesSlides/_rels/notesSlide79.xml.rels" ContentType="application/vnd.openxmlformats-package.relationships+xml"/>
  <Override PartName="/ppt/notesSlides/_rels/notesSlide30.xml.rels" ContentType="application/vnd.openxmlformats-package.relationships+xml"/>
  <Override PartName="/ppt/notesSlides/_rels/notesSlide8.xml.rels" ContentType="application/vnd.openxmlformats-package.relationships+xml"/>
  <Override PartName="/ppt/notesSlides/_rels/notesSlide51.xml.rels" ContentType="application/vnd.openxmlformats-package.relationships+xml"/>
  <Override PartName="/ppt/notesSlides/_rels/notesSlide35.xml.rels" ContentType="application/vnd.openxmlformats-package.relationships+xml"/>
  <Override PartName="/ppt/notesSlides/_rels/notesSlide44.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72.xml.rels" ContentType="application/vnd.openxmlformats-package.relationships+xml"/>
  <Override PartName="/ppt/notesSlides/_rels/notesSlide82.xml.rels" ContentType="application/vnd.openxmlformats-package.relationships+xml"/>
  <Override PartName="/ppt/notesSlides/_rels/notesSlide73.xml.rels" ContentType="application/vnd.openxmlformats-package.relationships+xml"/>
  <Override PartName="/ppt/notesSlides/_rels/notesSlide49.xml.rels" ContentType="application/vnd.openxmlformats-package.relationships+xml"/>
  <Override PartName="/ppt/notesSlides/_rels/notesSlide34.xml.rels" ContentType="application/vnd.openxmlformats-package.relationships+xml"/>
  <Override PartName="/ppt/notesSlides/_rels/notesSlide58.xml.rels" ContentType="application/vnd.openxmlformats-package.relationships+xml"/>
  <Override PartName="/ppt/notesSlides/_rels/notesSlide56.xml.rels" ContentType="application/vnd.openxmlformats-package.relationships+xml"/>
  <Override PartName="/ppt/notesSlides/_rels/notesSlide46.xml.rels" ContentType="application/vnd.openxmlformats-package.relationships+xml"/>
  <Override PartName="/ppt/notesSlides/_rels/notesSlide55.xml.rels" ContentType="application/vnd.openxmlformats-package.relationships+xml"/>
  <Override PartName="/ppt/notesSlides/_rels/notesSlide36.xml.rels" ContentType="application/vnd.openxmlformats-package.relationships+xml"/>
  <Override PartName="/ppt/notesSlides/_rels/notesSlide40.xml.rels" ContentType="application/vnd.openxmlformats-package.relationships+xml"/>
  <Override PartName="/ppt/notesSlides/_rels/notesSlide81.xml.rels" ContentType="application/vnd.openxmlformats-package.relationships+xml"/>
  <Override PartName="/ppt/notesSlides/_rels/notesSlide77.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22.xml.rels" ContentType="application/vnd.openxmlformats-package.relationships+xml"/>
  <Override PartName="/ppt/notesSlides/_rels/notesSlide69.xml.rels" ContentType="application/vnd.openxmlformats-package.relationships+xml"/>
  <Override PartName="/ppt/notesSlides/_rels/notesSlide54.xml.rels" ContentType="application/vnd.openxmlformats-package.relationships+xml"/>
  <Override PartName="/ppt/notesSlides/_rels/notesSlide80.xml.rels" ContentType="application/vnd.openxmlformats-package.relationships+xml"/>
  <Override PartName="/ppt/notesSlides/_rels/notesSlide76.xml.rels" ContentType="application/vnd.openxmlformats-package.relationships+xml"/>
  <Override PartName="/ppt/notesSlides/_rels/notesSlide70.xml.rels" ContentType="application/vnd.openxmlformats-package.relationships+xml"/>
  <Override PartName="/ppt/notesSlides/_rels/notesSlide61.xml.rels" ContentType="application/vnd.openxmlformats-package.relationships+xml"/>
  <Override PartName="/ppt/notesSlides/_rels/notesSlide5.xml.rels" ContentType="application/vnd.openxmlformats-package.relationships+xml"/>
  <Override PartName="/ppt/notesSlides/_rels/notesSlide32.xml.rels" ContentType="application/vnd.openxmlformats-package.relationships+xml"/>
  <Override PartName="/ppt/notesSlides/_rels/notesSlide42.xml.rels" ContentType="application/vnd.openxmlformats-package.relationships+xml"/>
  <Override PartName="/ppt/notesSlides/_rels/notesSlide38.xml.rels" ContentType="application/vnd.openxmlformats-package.relationships+xml"/>
  <Override PartName="/ppt/notesSlides/_rels/notesSlide50.xml.rels" ContentType="application/vnd.openxmlformats-package.relationships+xml"/>
  <Override PartName="/ppt/notesSlides/_rels/notesSlide7.xml.rels" ContentType="application/vnd.openxmlformats-package.relationships+xml"/>
  <Override PartName="/ppt/notesSlides/_rels/notesSlide85.xml.rels" ContentType="application/vnd.openxmlformats-package.relationships+xml"/>
  <Override PartName="/ppt/notesSlides/_rels/notesSlide78.xml.rels" ContentType="application/vnd.openxmlformats-package.relationships+xml"/>
  <Override PartName="/ppt/notesSlides/_rels/notesSlide6.xml.rels" ContentType="application/vnd.openxmlformats-package.relationships+xml"/>
  <Override PartName="/ppt/notesSlides/_rels/notesSlide84.xml.rels" ContentType="application/vnd.openxmlformats-package.relationships+xml"/>
  <Override PartName="/ppt/notesSlides/_rels/notesSlide75.xml.rels" ContentType="application/vnd.openxmlformats-package.relationships+xml"/>
  <Override PartName="/ppt/notesSlides/_rels/notesSlide68.xml.rels" ContentType="application/vnd.openxmlformats-package.relationships+xml"/>
  <Override PartName="/ppt/notesSlides/_rels/notesSlide60.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notesSlide72.xml" ContentType="application/vnd.openxmlformats-officedocument.presentationml.notesSlide+xml"/>
  <Override PartName="/ppt/notesSlides/notesSlide49.xml" ContentType="application/vnd.openxmlformats-officedocument.presentationml.notesSlide+xml"/>
  <Override PartName="/ppt/notesSlides/notesSlide69.xml" ContentType="application/vnd.openxmlformats-officedocument.presentationml.notesSlide+xml"/>
  <Override PartName="/ppt/notesSlides/notesSlide66.xml" ContentType="application/vnd.openxmlformats-officedocument.presentationml.notesSlide+xml"/>
  <Override PartName="/ppt/notesSlides/notesSlide57.xml" ContentType="application/vnd.openxmlformats-officedocument.presentationml.notesSlide+xml"/>
  <Override PartName="/ppt/notesSlides/notesSlide80.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28.xml" ContentType="application/vnd.openxmlformats-officedocument.presentationml.notesSlide+xml"/>
  <Override PartName="/ppt/notesSlides/notesSlide77.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Slides/notesSlide78.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34.xml" ContentType="application/vnd.openxmlformats-officedocument.presentationml.notesSlide+xml"/>
  <Override PartName="/ppt/notesSlides/notesSlide83.xml" ContentType="application/vnd.openxmlformats-officedocument.presentationml.notesSlide+xml"/>
  <Override PartName="/ppt/notesSlides/notesSlide7.xml" ContentType="application/vnd.openxmlformats-officedocument.presentationml.notesSlide+xml"/>
  <Override PartName="/ppt/notesSlides/notesSlide86.xml" ContentType="application/vnd.openxmlformats-officedocument.presentationml.notesSlide+xml"/>
  <Override PartName="/ppt/notesSlides/notesSlide74.xml" ContentType="application/vnd.openxmlformats-officedocument.presentationml.notesSlide+xml"/>
  <Override PartName="/ppt/notesSlides/notesSlide82.xml" ContentType="application/vnd.openxmlformats-officedocument.presentationml.notesSlide+xml"/>
  <Override PartName="/ppt/notesSlides/notesSlide59.xml" ContentType="application/vnd.openxmlformats-officedocument.presentationml.notesSlide+xml"/>
  <Override PartName="/ppt/notesSlides/notesSlide22.xml" ContentType="application/vnd.openxmlformats-officedocument.presentationml.notesSlide+xml"/>
  <Override PartName="/ppt/notesSlides/notesSlide85.xml" ContentType="application/vnd.openxmlformats-officedocument.presentationml.notesSlide+xml"/>
  <Override PartName="/ppt/notesSlides/notesSlide36.xml" ContentType="application/vnd.openxmlformats-officedocument.presentationml.notesSlide+xml"/>
  <Override PartName="/ppt/notesSlides/notesSlide9.xml" ContentType="application/vnd.openxmlformats-officedocument.presentationml.notesSlide+xml"/>
  <Override PartName="/ppt/notesSlides/notesSlide73.xml" ContentType="application/vnd.openxmlformats-officedocument.presentationml.notesSlide+xml"/>
  <Override PartName="/ppt/notesSlides/notesSlide84.xml" ContentType="application/vnd.openxmlformats-officedocument.presentationml.notesSlide+xml"/>
  <Override PartName="/ppt/notesSlides/notesSlide35.xml" ContentType="application/vnd.openxmlformats-officedocument.presentationml.notesSlide+xml"/>
  <Override PartName="/ppt/notesSlides/notesSlide8.xml" ContentType="application/vnd.openxmlformats-officedocument.presentationml.notesSlide+xml"/>
  <Override PartName="/ppt/notesSlides/notesSlide76.xml" ContentType="application/vnd.openxmlformats-officedocument.presentationml.notesSlide+xml"/>
  <Override PartName="/ppt/notesSlides/notesSlide75.xml" ContentType="application/vnd.openxmlformats-officedocument.presentationml.notesSlide+xml"/>
  <Override PartName="/ppt/notesSlides/notesSlide21.xml" ContentType="application/vnd.openxmlformats-officedocument.presentationml.notesSlide+xml"/>
  <Override PartName="/ppt/notesSlides/notesSlide81.xml" ContentType="application/vnd.openxmlformats-officedocument.presentationml.notesSlide+xml"/>
  <Override PartName="/ppt/notesSlides/notesSlide58.xml" ContentType="application/vnd.openxmlformats-officedocument.presentationml.notesSlide+xml"/>
  <Override PartName="/ppt/notesSlides/notesSlide19.xml" ContentType="application/vnd.openxmlformats-officedocument.presentationml.notesSlide+xml"/>
  <Override PartName="/ppt/notesSlides/notesSlide68.xml" ContentType="application/vnd.openxmlformats-officedocument.presentationml.notesSlide+xml"/>
  <Override PartName="/ppt/notesSlides/notesSlide1.xml" ContentType="application/vnd.openxmlformats-officedocument.presentationml.notesSlide+xml"/>
  <Override PartName="/ppt/notesSlides/notesSlide79.xml" ContentType="application/vnd.openxmlformats-officedocument.presentationml.notesSlide+xml"/>
  <Override PartName="/ppt/notesSlides/notesSlide10.xml" ContentType="application/vnd.openxmlformats-officedocument.presentationml.notesSlide+xml"/>
  <Override PartName="/ppt/notesSlides/notesSlide70.xml" ContentType="application/vnd.openxmlformats-officedocument.presentationml.notesSlide+xml"/>
  <Override PartName="/ppt/notesSlides/notesSlide4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71.xml" ContentType="application/vnd.openxmlformats-officedocument.presentationml.notesSlide+xml"/>
  <Override PartName="/ppt/notesSlides/notesSlide48.xml" ContentType="application/vnd.openxmlformats-officedocument.presentationml.notesSlide+xml"/>
  <Override PartName="/ppt/notesSlides/notesSlide37.xml" ContentType="application/vnd.openxmlformats-officedocument.presentationml.notesSlide+xml"/>
  <Override PartName="/ppt/notesSlides/notesSlide60.xml" ContentType="application/vnd.openxmlformats-officedocument.presentationml.notesSlide+xml"/>
  <Override PartName="/ppt/notesSlides/notesSlide15.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67.xml" ContentType="application/vnd.openxmlformats-officedocument.presentationml.notesSlide+xml"/>
  <Override PartName="/ppt/notesSlides/notesSlide61.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6.wmf" ContentType="image/x-wmf"/>
  <Override PartName="/ppt/media/image23.png" ContentType="image/png"/>
  <Override PartName="/ppt/media/image22.png" ContentType="image/png"/>
  <Override PartName="/ppt/media/image21.wmf" ContentType="image/x-wmf"/>
  <Override PartName="/ppt/media/image18.png" ContentType="image/png"/>
  <Override PartName="/ppt/media/image19.png" ContentType="image/png"/>
  <Override PartName="/ppt/media/image11.wmf" ContentType="image/x-wmf"/>
  <Override PartName="/ppt/media/image27.png" ContentType="image/png"/>
  <Override PartName="/ppt/media/image12.wmf" ContentType="image/x-wmf"/>
  <Override PartName="/ppt/media/image8.png" ContentType="image/png"/>
  <Override PartName="/ppt/media/image3.png" ContentType="image/png"/>
  <Override PartName="/ppt/media/image33.png" ContentType="image/png"/>
  <Override PartName="/ppt/media/image17.wmf" ContentType="image/x-wmf"/>
  <Override PartName="/ppt/media/image4.png" ContentType="image/png"/>
  <Override PartName="/ppt/media/image34.png" ContentType="image/png"/>
  <Override PartName="/ppt/media/image9.png" ContentType="image/png"/>
  <Override PartName="/ppt/media/image13.wmf" ContentType="image/x-wmf"/>
  <Override PartName="/ppt/media/image5.png" ContentType="image/png"/>
  <Override PartName="/ppt/media/image35.png" ContentType="image/png"/>
  <Override PartName="/ppt/media/image31.wmf" ContentType="image/x-wmf"/>
  <Override PartName="/ppt/media/image32.png" ContentType="image/png"/>
  <Override PartName="/ppt/media/image7.png" ContentType="image/png"/>
  <Override PartName="/ppt/media/image6.png" ContentType="image/png"/>
  <Override PartName="/ppt/media/image14.wmf" ContentType="image/x-wmf"/>
  <Override PartName="/ppt/media/image29.png" ContentType="image/png"/>
  <Override PartName="/ppt/media/image10.png" ContentType="image/png"/>
  <Override PartName="/ppt/media/image30.png" ContentType="image/png"/>
  <Override PartName="/ppt/media/image28.wmf" ContentType="image/x-wmf"/>
  <Override PartName="/ppt/media/image25.wmf" ContentType="image/x-wmf"/>
  <Override PartName="/ppt/media/image1.png" ContentType="image/png"/>
  <Override PartName="/ppt/media/image24.png" ContentType="image/png"/>
  <Override PartName="/ppt/media/image15.png" ContentType="image/png"/>
  <Override PartName="/ppt/media/image16.png" ContentType="image/png"/>
  <Override PartName="/ppt/media/image2.jpeg" ContentType="image/jpe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86.xml.rels" ContentType="application/vnd.openxmlformats-package.relationships+xml"/>
  <Override PartName="/ppt/slides/_rels/slide2.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63.xml.rels" ContentType="application/vnd.openxmlformats-package.relationships+xml"/>
  <Override PartName="/ppt/slides/_rels/slide54.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81.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78.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2.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127"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28"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29"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30"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3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73CCAFC-0C9C-4697-96F1-1D50D073D747}"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1143000" y="685800"/>
            <a:ext cx="4566240" cy="3423240"/>
          </a:xfrm>
          <a:prstGeom prst="rect">
            <a:avLst/>
          </a:prstGeom>
        </p:spPr>
      </p:sp>
      <p:sp>
        <p:nvSpPr>
          <p:cNvPr id="374"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1143000" y="685800"/>
            <a:ext cx="4566240" cy="3423240"/>
          </a:xfrm>
          <a:prstGeom prst="rect">
            <a:avLst/>
          </a:prstGeom>
        </p:spPr>
      </p:sp>
      <p:sp>
        <p:nvSpPr>
          <p:cNvPr id="392"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1143000" y="685800"/>
            <a:ext cx="4566240" cy="3423240"/>
          </a:xfrm>
          <a:prstGeom prst="rect">
            <a:avLst/>
          </a:prstGeom>
        </p:spPr>
      </p:sp>
      <p:sp>
        <p:nvSpPr>
          <p:cNvPr id="394"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1143000" y="685800"/>
            <a:ext cx="4566240" cy="3423240"/>
          </a:xfrm>
          <a:prstGeom prst="rect">
            <a:avLst/>
          </a:prstGeom>
        </p:spPr>
      </p:sp>
      <p:sp>
        <p:nvSpPr>
          <p:cNvPr id="396"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1143000" y="685800"/>
            <a:ext cx="4566240" cy="3423240"/>
          </a:xfrm>
          <a:prstGeom prst="rect">
            <a:avLst/>
          </a:prstGeom>
        </p:spPr>
      </p:sp>
      <p:sp>
        <p:nvSpPr>
          <p:cNvPr id="398"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1143000" y="685800"/>
            <a:ext cx="4565880" cy="3422880"/>
          </a:xfrm>
          <a:prstGeom prst="rect">
            <a:avLst/>
          </a:prstGeom>
        </p:spPr>
      </p:sp>
      <p:sp>
        <p:nvSpPr>
          <p:cNvPr id="400"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1143000" y="685800"/>
            <a:ext cx="4565880" cy="3422880"/>
          </a:xfrm>
          <a:prstGeom prst="rect">
            <a:avLst/>
          </a:prstGeom>
        </p:spPr>
      </p:sp>
      <p:sp>
        <p:nvSpPr>
          <p:cNvPr id="402"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1143000" y="685800"/>
            <a:ext cx="4566240" cy="3423240"/>
          </a:xfrm>
          <a:prstGeom prst="rect">
            <a:avLst/>
          </a:prstGeom>
        </p:spPr>
      </p:sp>
      <p:sp>
        <p:nvSpPr>
          <p:cNvPr id="404"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1143000" y="685800"/>
            <a:ext cx="4565880" cy="3422880"/>
          </a:xfrm>
          <a:prstGeom prst="rect">
            <a:avLst/>
          </a:prstGeom>
        </p:spPr>
      </p:sp>
      <p:sp>
        <p:nvSpPr>
          <p:cNvPr id="406"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1143000" y="685800"/>
            <a:ext cx="4566240" cy="3423240"/>
          </a:xfrm>
          <a:prstGeom prst="rect">
            <a:avLst/>
          </a:prstGeom>
        </p:spPr>
      </p:sp>
      <p:sp>
        <p:nvSpPr>
          <p:cNvPr id="376"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1143000" y="685800"/>
            <a:ext cx="4566240" cy="3423240"/>
          </a:xfrm>
          <a:prstGeom prst="rect">
            <a:avLst/>
          </a:prstGeom>
        </p:spPr>
      </p:sp>
      <p:sp>
        <p:nvSpPr>
          <p:cNvPr id="408"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1143000" y="685800"/>
            <a:ext cx="4566240" cy="3423240"/>
          </a:xfrm>
          <a:prstGeom prst="rect">
            <a:avLst/>
          </a:prstGeom>
        </p:spPr>
      </p:sp>
      <p:sp>
        <p:nvSpPr>
          <p:cNvPr id="410"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1143000" y="685800"/>
            <a:ext cx="4566240" cy="3423240"/>
          </a:xfrm>
          <a:prstGeom prst="rect">
            <a:avLst/>
          </a:prstGeom>
        </p:spPr>
      </p:sp>
      <p:sp>
        <p:nvSpPr>
          <p:cNvPr id="412"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1143000" y="685800"/>
            <a:ext cx="4566240" cy="3423240"/>
          </a:xfrm>
          <a:prstGeom prst="rect">
            <a:avLst/>
          </a:prstGeom>
        </p:spPr>
      </p:sp>
      <p:sp>
        <p:nvSpPr>
          <p:cNvPr id="414"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1143000" y="685800"/>
            <a:ext cx="4566240" cy="3423240"/>
          </a:xfrm>
          <a:prstGeom prst="rect">
            <a:avLst/>
          </a:prstGeom>
        </p:spPr>
      </p:sp>
      <p:sp>
        <p:nvSpPr>
          <p:cNvPr id="378"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1143000" y="685800"/>
            <a:ext cx="4558320" cy="3415320"/>
          </a:xfrm>
          <a:prstGeom prst="rect">
            <a:avLst/>
          </a:prstGeom>
        </p:spPr>
      </p:sp>
      <p:sp>
        <p:nvSpPr>
          <p:cNvPr id="416" name="CustomShape 2"/>
          <p:cNvSpPr/>
          <p:nvPr/>
        </p:nvSpPr>
        <p:spPr>
          <a:xfrm>
            <a:off x="685800" y="4343400"/>
            <a:ext cx="5472720" cy="4101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1143000" y="685800"/>
            <a:ext cx="4566240" cy="3423240"/>
          </a:xfrm>
          <a:prstGeom prst="rect">
            <a:avLst/>
          </a:prstGeom>
        </p:spPr>
      </p:sp>
      <p:sp>
        <p:nvSpPr>
          <p:cNvPr id="418"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1143000" y="685800"/>
            <a:ext cx="4558320" cy="3415320"/>
          </a:xfrm>
          <a:prstGeom prst="rect">
            <a:avLst/>
          </a:prstGeom>
        </p:spPr>
      </p:sp>
      <p:sp>
        <p:nvSpPr>
          <p:cNvPr id="420" name="CustomShape 2"/>
          <p:cNvSpPr/>
          <p:nvPr/>
        </p:nvSpPr>
        <p:spPr>
          <a:xfrm>
            <a:off x="685800" y="4343400"/>
            <a:ext cx="5472720" cy="4101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1143000" y="685800"/>
            <a:ext cx="4566240" cy="3423240"/>
          </a:xfrm>
          <a:prstGeom prst="rect">
            <a:avLst/>
          </a:prstGeom>
        </p:spPr>
      </p:sp>
      <p:sp>
        <p:nvSpPr>
          <p:cNvPr id="422"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1143000" y="685800"/>
            <a:ext cx="4558320" cy="3415320"/>
          </a:xfrm>
          <a:prstGeom prst="rect">
            <a:avLst/>
          </a:prstGeom>
        </p:spPr>
      </p:sp>
      <p:sp>
        <p:nvSpPr>
          <p:cNvPr id="424" name="CustomShape 2"/>
          <p:cNvSpPr/>
          <p:nvPr/>
        </p:nvSpPr>
        <p:spPr>
          <a:xfrm>
            <a:off x="685800" y="4343400"/>
            <a:ext cx="5472720" cy="4101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1143000" y="685800"/>
            <a:ext cx="4566240" cy="3423240"/>
          </a:xfrm>
          <a:prstGeom prst="rect">
            <a:avLst/>
          </a:prstGeom>
        </p:spPr>
      </p:sp>
      <p:sp>
        <p:nvSpPr>
          <p:cNvPr id="426"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1143000" y="685800"/>
            <a:ext cx="4558320" cy="3415320"/>
          </a:xfrm>
          <a:prstGeom prst="rect">
            <a:avLst/>
          </a:prstGeom>
        </p:spPr>
      </p:sp>
      <p:sp>
        <p:nvSpPr>
          <p:cNvPr id="428" name="CustomShape 2"/>
          <p:cNvSpPr/>
          <p:nvPr/>
        </p:nvSpPr>
        <p:spPr>
          <a:xfrm>
            <a:off x="685800" y="4343400"/>
            <a:ext cx="5472720" cy="4101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1143000" y="685800"/>
            <a:ext cx="4566240" cy="3423240"/>
          </a:xfrm>
          <a:prstGeom prst="rect">
            <a:avLst/>
          </a:prstGeom>
        </p:spPr>
      </p:sp>
      <p:sp>
        <p:nvSpPr>
          <p:cNvPr id="430"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1143000" y="685800"/>
            <a:ext cx="4558320" cy="3415320"/>
          </a:xfrm>
          <a:prstGeom prst="rect">
            <a:avLst/>
          </a:prstGeom>
        </p:spPr>
      </p:sp>
      <p:sp>
        <p:nvSpPr>
          <p:cNvPr id="432" name="CustomShape 2"/>
          <p:cNvSpPr/>
          <p:nvPr/>
        </p:nvSpPr>
        <p:spPr>
          <a:xfrm>
            <a:off x="685800" y="4343400"/>
            <a:ext cx="5472720" cy="4101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1143000" y="685800"/>
            <a:ext cx="4566240" cy="3423240"/>
          </a:xfrm>
          <a:prstGeom prst="rect">
            <a:avLst/>
          </a:prstGeom>
        </p:spPr>
      </p:sp>
      <p:sp>
        <p:nvSpPr>
          <p:cNvPr id="434"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1143000" y="685800"/>
            <a:ext cx="4565880" cy="3422880"/>
          </a:xfrm>
          <a:prstGeom prst="rect">
            <a:avLst/>
          </a:prstGeom>
        </p:spPr>
      </p:sp>
      <p:sp>
        <p:nvSpPr>
          <p:cNvPr id="380"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1143000" y="685800"/>
            <a:ext cx="4566240" cy="3423240"/>
          </a:xfrm>
          <a:prstGeom prst="rect">
            <a:avLst/>
          </a:prstGeom>
        </p:spPr>
      </p:sp>
      <p:sp>
        <p:nvSpPr>
          <p:cNvPr id="436"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1143000" y="685800"/>
            <a:ext cx="4558320" cy="3415320"/>
          </a:xfrm>
          <a:prstGeom prst="rect">
            <a:avLst/>
          </a:prstGeom>
        </p:spPr>
      </p:sp>
      <p:sp>
        <p:nvSpPr>
          <p:cNvPr id="438" name="CustomShape 2"/>
          <p:cNvSpPr/>
          <p:nvPr/>
        </p:nvSpPr>
        <p:spPr>
          <a:xfrm>
            <a:off x="685800" y="4343400"/>
            <a:ext cx="5472720" cy="4101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1143000" y="685800"/>
            <a:ext cx="4566240" cy="3423240"/>
          </a:xfrm>
          <a:prstGeom prst="rect">
            <a:avLst/>
          </a:prstGeom>
        </p:spPr>
      </p:sp>
      <p:sp>
        <p:nvSpPr>
          <p:cNvPr id="440"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1143000" y="685800"/>
            <a:ext cx="4566240" cy="3423240"/>
          </a:xfrm>
          <a:prstGeom prst="rect">
            <a:avLst/>
          </a:prstGeom>
        </p:spPr>
      </p:sp>
      <p:sp>
        <p:nvSpPr>
          <p:cNvPr id="442"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1143000" y="685800"/>
            <a:ext cx="4566240" cy="3423240"/>
          </a:xfrm>
          <a:prstGeom prst="rect">
            <a:avLst/>
          </a:prstGeom>
        </p:spPr>
      </p:sp>
      <p:sp>
        <p:nvSpPr>
          <p:cNvPr id="444"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1143000" y="685800"/>
            <a:ext cx="4566240" cy="3423240"/>
          </a:xfrm>
          <a:prstGeom prst="rect">
            <a:avLst/>
          </a:prstGeom>
        </p:spPr>
      </p:sp>
      <p:sp>
        <p:nvSpPr>
          <p:cNvPr id="446"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1143000" y="685800"/>
            <a:ext cx="4566240" cy="3423240"/>
          </a:xfrm>
          <a:prstGeom prst="rect">
            <a:avLst/>
          </a:prstGeom>
        </p:spPr>
      </p:sp>
      <p:sp>
        <p:nvSpPr>
          <p:cNvPr id="448"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1143000" y="685800"/>
            <a:ext cx="4566240" cy="3423240"/>
          </a:xfrm>
          <a:prstGeom prst="rect">
            <a:avLst/>
          </a:prstGeom>
        </p:spPr>
      </p:sp>
      <p:sp>
        <p:nvSpPr>
          <p:cNvPr id="450"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sldImg"/>
          </p:nvPr>
        </p:nvSpPr>
        <p:spPr>
          <a:xfrm>
            <a:off x="1143000" y="685800"/>
            <a:ext cx="4566240" cy="3423240"/>
          </a:xfrm>
          <a:prstGeom prst="rect">
            <a:avLst/>
          </a:prstGeom>
        </p:spPr>
      </p:sp>
      <p:sp>
        <p:nvSpPr>
          <p:cNvPr id="452"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sldImg"/>
          </p:nvPr>
        </p:nvSpPr>
        <p:spPr>
          <a:xfrm>
            <a:off x="1143000" y="685800"/>
            <a:ext cx="4566240" cy="3423240"/>
          </a:xfrm>
          <a:prstGeom prst="rect">
            <a:avLst/>
          </a:prstGeom>
        </p:spPr>
      </p:sp>
      <p:sp>
        <p:nvSpPr>
          <p:cNvPr id="454"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1143000" y="685800"/>
            <a:ext cx="4566240" cy="3423240"/>
          </a:xfrm>
          <a:prstGeom prst="rect">
            <a:avLst/>
          </a:prstGeom>
        </p:spPr>
      </p:sp>
      <p:sp>
        <p:nvSpPr>
          <p:cNvPr id="382"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1143000" y="685800"/>
            <a:ext cx="4566240" cy="3423240"/>
          </a:xfrm>
          <a:prstGeom prst="rect">
            <a:avLst/>
          </a:prstGeom>
        </p:spPr>
      </p:sp>
      <p:sp>
        <p:nvSpPr>
          <p:cNvPr id="456"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sldImg"/>
          </p:nvPr>
        </p:nvSpPr>
        <p:spPr>
          <a:xfrm>
            <a:off x="1143000" y="685800"/>
            <a:ext cx="4566240" cy="3423240"/>
          </a:xfrm>
          <a:prstGeom prst="rect">
            <a:avLst/>
          </a:prstGeom>
        </p:spPr>
      </p:sp>
      <p:sp>
        <p:nvSpPr>
          <p:cNvPr id="458"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sldImg"/>
          </p:nvPr>
        </p:nvSpPr>
        <p:spPr>
          <a:xfrm>
            <a:off x="1143000" y="685800"/>
            <a:ext cx="4566240" cy="3423240"/>
          </a:xfrm>
          <a:prstGeom prst="rect">
            <a:avLst/>
          </a:prstGeom>
        </p:spPr>
      </p:sp>
      <p:sp>
        <p:nvSpPr>
          <p:cNvPr id="460"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sldImg"/>
          </p:nvPr>
        </p:nvSpPr>
        <p:spPr>
          <a:xfrm>
            <a:off x="1143000" y="685800"/>
            <a:ext cx="4566240" cy="3423240"/>
          </a:xfrm>
          <a:prstGeom prst="rect">
            <a:avLst/>
          </a:prstGeom>
        </p:spPr>
      </p:sp>
      <p:sp>
        <p:nvSpPr>
          <p:cNvPr id="462"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sldImg"/>
          </p:nvPr>
        </p:nvSpPr>
        <p:spPr>
          <a:xfrm>
            <a:off x="1143000" y="685800"/>
            <a:ext cx="4566240" cy="3423240"/>
          </a:xfrm>
          <a:prstGeom prst="rect">
            <a:avLst/>
          </a:prstGeom>
        </p:spPr>
      </p:sp>
      <p:sp>
        <p:nvSpPr>
          <p:cNvPr id="464"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sldImg"/>
          </p:nvPr>
        </p:nvSpPr>
        <p:spPr>
          <a:xfrm>
            <a:off x="1143000" y="685800"/>
            <a:ext cx="4566240" cy="3423240"/>
          </a:xfrm>
          <a:prstGeom prst="rect">
            <a:avLst/>
          </a:prstGeom>
        </p:spPr>
      </p:sp>
      <p:sp>
        <p:nvSpPr>
          <p:cNvPr id="466"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sldImg"/>
          </p:nvPr>
        </p:nvSpPr>
        <p:spPr>
          <a:xfrm>
            <a:off x="1143000" y="685800"/>
            <a:ext cx="4566240" cy="3423240"/>
          </a:xfrm>
          <a:prstGeom prst="rect">
            <a:avLst/>
          </a:prstGeom>
        </p:spPr>
      </p:sp>
      <p:sp>
        <p:nvSpPr>
          <p:cNvPr id="468"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sldImg"/>
          </p:nvPr>
        </p:nvSpPr>
        <p:spPr>
          <a:xfrm>
            <a:off x="1143000" y="685800"/>
            <a:ext cx="4566240" cy="3423240"/>
          </a:xfrm>
          <a:prstGeom prst="rect">
            <a:avLst/>
          </a:prstGeom>
        </p:spPr>
      </p:sp>
      <p:sp>
        <p:nvSpPr>
          <p:cNvPr id="470"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sldImg"/>
          </p:nvPr>
        </p:nvSpPr>
        <p:spPr>
          <a:xfrm>
            <a:off x="1143000" y="685800"/>
            <a:ext cx="4566240" cy="3423240"/>
          </a:xfrm>
          <a:prstGeom prst="rect">
            <a:avLst/>
          </a:prstGeom>
        </p:spPr>
      </p:sp>
      <p:sp>
        <p:nvSpPr>
          <p:cNvPr id="472"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1143000" y="685800"/>
            <a:ext cx="4566240" cy="3423240"/>
          </a:xfrm>
          <a:prstGeom prst="rect">
            <a:avLst/>
          </a:prstGeom>
        </p:spPr>
      </p:sp>
      <p:sp>
        <p:nvSpPr>
          <p:cNvPr id="384"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sldImg"/>
          </p:nvPr>
        </p:nvSpPr>
        <p:spPr>
          <a:xfrm>
            <a:off x="1143000" y="685800"/>
            <a:ext cx="4566240" cy="3423240"/>
          </a:xfrm>
          <a:prstGeom prst="rect">
            <a:avLst/>
          </a:prstGeom>
        </p:spPr>
      </p:sp>
      <p:sp>
        <p:nvSpPr>
          <p:cNvPr id="474"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PlaceHolder 1"/>
          <p:cNvSpPr>
            <a:spLocks noGrp="1"/>
          </p:cNvSpPr>
          <p:nvPr>
            <p:ph type="sldImg"/>
          </p:nvPr>
        </p:nvSpPr>
        <p:spPr>
          <a:xfrm>
            <a:off x="1143000" y="685800"/>
            <a:ext cx="4566240" cy="3423240"/>
          </a:xfrm>
          <a:prstGeom prst="rect">
            <a:avLst/>
          </a:prstGeom>
        </p:spPr>
      </p:sp>
      <p:sp>
        <p:nvSpPr>
          <p:cNvPr id="476"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sldImg"/>
          </p:nvPr>
        </p:nvSpPr>
        <p:spPr>
          <a:xfrm>
            <a:off x="1143000" y="685800"/>
            <a:ext cx="4566240" cy="3423240"/>
          </a:xfrm>
          <a:prstGeom prst="rect">
            <a:avLst/>
          </a:prstGeom>
        </p:spPr>
      </p:sp>
      <p:sp>
        <p:nvSpPr>
          <p:cNvPr id="478"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479" name="CustomShape 3"/>
          <p:cNvSpPr/>
          <p:nvPr/>
        </p:nvSpPr>
        <p:spPr>
          <a:xfrm>
            <a:off x="3884760" y="8685360"/>
            <a:ext cx="2965680" cy="451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lnSpc>
                <a:spcPct val="100000"/>
              </a:lnSpc>
            </a:pPr>
            <a:fld id="{BC519676-F91F-4965-878F-70CE30182566}" type="slidenum">
              <a:rPr b="0" lang="en-IN" sz="1200" spc="-1" strike="noStrike">
                <a:solidFill>
                  <a:srgbClr val="000000"/>
                </a:solidFill>
                <a:latin typeface="Times New Roman"/>
                <a:ea typeface="+mn-ea"/>
              </a:rPr>
              <a:t>&lt;number&gt;</a:t>
            </a:fld>
            <a:endParaRPr b="0" lang="en-IN" sz="1200" spc="-1" strike="noStrike">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sldImg"/>
          </p:nvPr>
        </p:nvSpPr>
        <p:spPr>
          <a:xfrm>
            <a:off x="1143000" y="685800"/>
            <a:ext cx="4566240" cy="3423240"/>
          </a:xfrm>
          <a:prstGeom prst="rect">
            <a:avLst/>
          </a:prstGeom>
        </p:spPr>
      </p:sp>
      <p:sp>
        <p:nvSpPr>
          <p:cNvPr id="481"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sldImg"/>
          </p:nvPr>
        </p:nvSpPr>
        <p:spPr>
          <a:xfrm>
            <a:off x="1143000" y="685800"/>
            <a:ext cx="4566240" cy="3423240"/>
          </a:xfrm>
          <a:prstGeom prst="rect">
            <a:avLst/>
          </a:prstGeom>
        </p:spPr>
      </p:sp>
      <p:sp>
        <p:nvSpPr>
          <p:cNvPr id="483"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3884760" y="8685360"/>
            <a:ext cx="2965680" cy="451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lnSpc>
                <a:spcPct val="100000"/>
              </a:lnSpc>
            </a:pPr>
            <a:fld id="{9DB8C30C-B9F6-4B29-89A2-3E1F89BCB6E5}" type="slidenum">
              <a:rPr b="0" lang="en-IN" sz="1200" spc="-1" strike="noStrike">
                <a:solidFill>
                  <a:srgbClr val="000000"/>
                </a:solidFill>
                <a:latin typeface="Times New Roman"/>
                <a:ea typeface="+mn-ea"/>
              </a:rPr>
              <a:t>&lt;number&gt;</a:t>
            </a:fld>
            <a:endParaRPr b="0" lang="en-IN" sz="1200" spc="-1" strike="noStrike">
              <a:latin typeface="Arial"/>
            </a:endParaRPr>
          </a:p>
        </p:txBody>
      </p:sp>
      <p:sp>
        <p:nvSpPr>
          <p:cNvPr id="485" name="PlaceHolder 2"/>
          <p:cNvSpPr>
            <a:spLocks noGrp="1"/>
          </p:cNvSpPr>
          <p:nvPr>
            <p:ph type="sldImg"/>
          </p:nvPr>
        </p:nvSpPr>
        <p:spPr>
          <a:xfrm>
            <a:off x="1143000" y="685800"/>
            <a:ext cx="4567680" cy="3424680"/>
          </a:xfrm>
          <a:prstGeom prst="rect">
            <a:avLst/>
          </a:prstGeom>
        </p:spPr>
      </p:sp>
      <p:sp>
        <p:nvSpPr>
          <p:cNvPr id="486" name="CustomShape 3"/>
          <p:cNvSpPr/>
          <p:nvPr/>
        </p:nvSpPr>
        <p:spPr>
          <a:xfrm>
            <a:off x="685800" y="4343400"/>
            <a:ext cx="5482080" cy="4110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1143000" y="685800"/>
            <a:ext cx="4566240" cy="3423240"/>
          </a:xfrm>
          <a:prstGeom prst="rect">
            <a:avLst/>
          </a:prstGeom>
        </p:spPr>
      </p:sp>
      <p:sp>
        <p:nvSpPr>
          <p:cNvPr id="386"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sldImg"/>
          </p:nvPr>
        </p:nvSpPr>
        <p:spPr>
          <a:xfrm>
            <a:off x="1143000" y="685800"/>
            <a:ext cx="4566240" cy="3423240"/>
          </a:xfrm>
          <a:prstGeom prst="rect">
            <a:avLst/>
          </a:prstGeom>
        </p:spPr>
      </p:sp>
      <p:sp>
        <p:nvSpPr>
          <p:cNvPr id="488"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sldImg"/>
          </p:nvPr>
        </p:nvSpPr>
        <p:spPr>
          <a:xfrm>
            <a:off x="1143000" y="685800"/>
            <a:ext cx="4566240" cy="3423240"/>
          </a:xfrm>
          <a:prstGeom prst="rect">
            <a:avLst/>
          </a:prstGeom>
        </p:spPr>
      </p:sp>
      <p:sp>
        <p:nvSpPr>
          <p:cNvPr id="490"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sldImg"/>
          </p:nvPr>
        </p:nvSpPr>
        <p:spPr>
          <a:xfrm>
            <a:off x="1143000" y="685800"/>
            <a:ext cx="4566240" cy="3423240"/>
          </a:xfrm>
          <a:prstGeom prst="rect">
            <a:avLst/>
          </a:prstGeom>
        </p:spPr>
      </p:sp>
      <p:sp>
        <p:nvSpPr>
          <p:cNvPr id="492"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sldImg"/>
          </p:nvPr>
        </p:nvSpPr>
        <p:spPr>
          <a:xfrm>
            <a:off x="1143000" y="685800"/>
            <a:ext cx="4566240" cy="3423240"/>
          </a:xfrm>
          <a:prstGeom prst="rect">
            <a:avLst/>
          </a:prstGeom>
        </p:spPr>
      </p:sp>
      <p:sp>
        <p:nvSpPr>
          <p:cNvPr id="494"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sldImg"/>
          </p:nvPr>
        </p:nvSpPr>
        <p:spPr>
          <a:xfrm>
            <a:off x="1143000" y="685800"/>
            <a:ext cx="4566240" cy="3423240"/>
          </a:xfrm>
          <a:prstGeom prst="rect">
            <a:avLst/>
          </a:prstGeom>
        </p:spPr>
      </p:sp>
      <p:sp>
        <p:nvSpPr>
          <p:cNvPr id="496"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sldImg"/>
          </p:nvPr>
        </p:nvSpPr>
        <p:spPr>
          <a:xfrm>
            <a:off x="1143000" y="685800"/>
            <a:ext cx="4566240" cy="3423240"/>
          </a:xfrm>
          <a:prstGeom prst="rect">
            <a:avLst/>
          </a:prstGeom>
        </p:spPr>
      </p:sp>
      <p:sp>
        <p:nvSpPr>
          <p:cNvPr id="498"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sldImg"/>
          </p:nvPr>
        </p:nvSpPr>
        <p:spPr>
          <a:xfrm>
            <a:off x="1143000" y="685800"/>
            <a:ext cx="4566240" cy="3423240"/>
          </a:xfrm>
          <a:prstGeom prst="rect">
            <a:avLst/>
          </a:prstGeom>
        </p:spPr>
      </p:sp>
      <p:sp>
        <p:nvSpPr>
          <p:cNvPr id="500"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sldImg"/>
          </p:nvPr>
        </p:nvSpPr>
        <p:spPr>
          <a:xfrm>
            <a:off x="1143000" y="685800"/>
            <a:ext cx="4566240" cy="3423240"/>
          </a:xfrm>
          <a:prstGeom prst="rect">
            <a:avLst/>
          </a:prstGeom>
        </p:spPr>
      </p:sp>
      <p:sp>
        <p:nvSpPr>
          <p:cNvPr id="502"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sldImg"/>
          </p:nvPr>
        </p:nvSpPr>
        <p:spPr>
          <a:xfrm>
            <a:off x="1143000" y="685800"/>
            <a:ext cx="4566240" cy="3423240"/>
          </a:xfrm>
          <a:prstGeom prst="rect">
            <a:avLst/>
          </a:prstGeom>
        </p:spPr>
      </p:sp>
      <p:sp>
        <p:nvSpPr>
          <p:cNvPr id="504"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sldImg"/>
          </p:nvPr>
        </p:nvSpPr>
        <p:spPr>
          <a:xfrm>
            <a:off x="1143000" y="685800"/>
            <a:ext cx="4566240" cy="3423240"/>
          </a:xfrm>
          <a:prstGeom prst="rect">
            <a:avLst/>
          </a:prstGeom>
        </p:spPr>
      </p:sp>
      <p:sp>
        <p:nvSpPr>
          <p:cNvPr id="506"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1143000" y="685800"/>
            <a:ext cx="4566240" cy="3423240"/>
          </a:xfrm>
          <a:prstGeom prst="rect">
            <a:avLst/>
          </a:prstGeom>
        </p:spPr>
      </p:sp>
      <p:sp>
        <p:nvSpPr>
          <p:cNvPr id="388"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PlaceHolder 1"/>
          <p:cNvSpPr>
            <a:spLocks noGrp="1"/>
          </p:cNvSpPr>
          <p:nvPr>
            <p:ph type="sldImg"/>
          </p:nvPr>
        </p:nvSpPr>
        <p:spPr>
          <a:xfrm>
            <a:off x="1143000" y="685800"/>
            <a:ext cx="4566240" cy="3423240"/>
          </a:xfrm>
          <a:prstGeom prst="rect">
            <a:avLst/>
          </a:prstGeom>
        </p:spPr>
      </p:sp>
      <p:sp>
        <p:nvSpPr>
          <p:cNvPr id="508"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sldImg"/>
          </p:nvPr>
        </p:nvSpPr>
        <p:spPr>
          <a:xfrm>
            <a:off x="1143000" y="685800"/>
            <a:ext cx="4566240" cy="3423240"/>
          </a:xfrm>
          <a:prstGeom prst="rect">
            <a:avLst/>
          </a:prstGeom>
        </p:spPr>
      </p:sp>
      <p:sp>
        <p:nvSpPr>
          <p:cNvPr id="510"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sldImg"/>
          </p:nvPr>
        </p:nvSpPr>
        <p:spPr>
          <a:xfrm>
            <a:off x="1143000" y="685800"/>
            <a:ext cx="4566240" cy="3423240"/>
          </a:xfrm>
          <a:prstGeom prst="rect">
            <a:avLst/>
          </a:prstGeom>
        </p:spPr>
      </p:sp>
      <p:sp>
        <p:nvSpPr>
          <p:cNvPr id="512"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sldImg"/>
          </p:nvPr>
        </p:nvSpPr>
        <p:spPr>
          <a:xfrm>
            <a:off x="1143000" y="685800"/>
            <a:ext cx="4566240" cy="3423240"/>
          </a:xfrm>
          <a:prstGeom prst="rect">
            <a:avLst/>
          </a:prstGeom>
        </p:spPr>
      </p:sp>
      <p:sp>
        <p:nvSpPr>
          <p:cNvPr id="514"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sldImg"/>
          </p:nvPr>
        </p:nvSpPr>
        <p:spPr>
          <a:xfrm>
            <a:off x="1143000" y="685800"/>
            <a:ext cx="4566240" cy="3423240"/>
          </a:xfrm>
          <a:prstGeom prst="rect">
            <a:avLst/>
          </a:prstGeom>
        </p:spPr>
      </p:sp>
      <p:sp>
        <p:nvSpPr>
          <p:cNvPr id="516"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sldImg"/>
          </p:nvPr>
        </p:nvSpPr>
        <p:spPr>
          <a:xfrm>
            <a:off x="1143000" y="685800"/>
            <a:ext cx="4566240" cy="3423240"/>
          </a:xfrm>
          <a:prstGeom prst="rect">
            <a:avLst/>
          </a:prstGeom>
        </p:spPr>
      </p:sp>
      <p:sp>
        <p:nvSpPr>
          <p:cNvPr id="518"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sldImg"/>
          </p:nvPr>
        </p:nvSpPr>
        <p:spPr>
          <a:xfrm>
            <a:off x="1143000" y="685800"/>
            <a:ext cx="4566240" cy="3423240"/>
          </a:xfrm>
          <a:prstGeom prst="rect">
            <a:avLst/>
          </a:prstGeom>
        </p:spPr>
      </p:sp>
      <p:sp>
        <p:nvSpPr>
          <p:cNvPr id="520"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1143000" y="685800"/>
            <a:ext cx="4566240" cy="3423240"/>
          </a:xfrm>
          <a:prstGeom prst="rect">
            <a:avLst/>
          </a:prstGeom>
        </p:spPr>
      </p:sp>
      <p:sp>
        <p:nvSpPr>
          <p:cNvPr id="390" name="CustomShape 2"/>
          <p:cNvSpPr/>
          <p:nvPr/>
        </p:nvSpPr>
        <p:spPr>
          <a:xfrm>
            <a:off x="685800" y="4343400"/>
            <a:ext cx="5480640" cy="410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9"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4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4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3"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78"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8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81"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8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8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3"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5"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02"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1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1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2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2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23"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2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2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139680" cy="6853680"/>
          </a:xfrm>
          <a:prstGeom prst="rect">
            <a:avLst/>
          </a:prstGeom>
          <a:solidFill>
            <a:srgbClr val="ffffff"/>
          </a:solidFill>
          <a:ln>
            <a:noFill/>
          </a:ln>
        </p:spPr>
        <p:style>
          <a:lnRef idx="0"/>
          <a:fillRef idx="0"/>
          <a:effectRef idx="0"/>
          <a:fontRef idx="minor"/>
        </p:style>
      </p:sp>
      <p:sp>
        <p:nvSpPr>
          <p:cNvPr id="1" name="CustomShape 2"/>
          <p:cNvSpPr/>
          <p:nvPr/>
        </p:nvSpPr>
        <p:spPr>
          <a:xfrm>
            <a:off x="63360" y="69840"/>
            <a:ext cx="9009720" cy="6688440"/>
          </a:xfrm>
          <a:custGeom>
            <a:avLst/>
            <a:gdLst/>
            <a:ahLst/>
            <a:rect l="l" t="t" r="r" b="b"/>
            <a:pathLst>
              <a:path w="25040" h="18593">
                <a:moveTo>
                  <a:pt x="916" y="0"/>
                </a:moveTo>
                <a:cubicBezTo>
                  <a:pt x="458" y="0"/>
                  <a:pt x="0" y="458"/>
                  <a:pt x="0" y="916"/>
                </a:cubicBezTo>
                <a:lnTo>
                  <a:pt x="0" y="17675"/>
                </a:lnTo>
                <a:cubicBezTo>
                  <a:pt x="0" y="18133"/>
                  <a:pt x="458" y="18592"/>
                  <a:pt x="916" y="18592"/>
                </a:cubicBezTo>
                <a:lnTo>
                  <a:pt x="24123" y="18592"/>
                </a:lnTo>
                <a:cubicBezTo>
                  <a:pt x="24581" y="18592"/>
                  <a:pt x="25039" y="18133"/>
                  <a:pt x="25039" y="17675"/>
                </a:cubicBezTo>
                <a:lnTo>
                  <a:pt x="25039" y="916"/>
                </a:lnTo>
                <a:cubicBezTo>
                  <a:pt x="25039" y="458"/>
                  <a:pt x="24581" y="0"/>
                  <a:pt x="24123" y="0"/>
                </a:cubicBezTo>
                <a:lnTo>
                  <a:pt x="916" y="0"/>
                </a:lnTo>
              </a:path>
            </a:pathLst>
          </a:custGeom>
          <a:noFill/>
          <a:ln w="6480">
            <a:noFill/>
          </a:ln>
        </p:spPr>
        <p:style>
          <a:lnRef idx="0"/>
          <a:fillRef idx="0"/>
          <a:effectRef idx="0"/>
          <a:fontRef idx="minor"/>
        </p:style>
      </p:sp>
      <p:sp>
        <p:nvSpPr>
          <p:cNvPr id="2" name="CustomShape 3"/>
          <p:cNvSpPr/>
          <p:nvPr/>
        </p:nvSpPr>
        <p:spPr>
          <a:xfrm>
            <a:off x="6172200" y="6191280"/>
            <a:ext cx="2470680" cy="470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3" name="CustomShape 4"/>
          <p:cNvSpPr/>
          <p:nvPr/>
        </p:nvSpPr>
        <p:spPr>
          <a:xfrm>
            <a:off x="914400" y="6172200"/>
            <a:ext cx="3958200" cy="45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4" name="PlaceHolder 5"/>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CustomShape 1"/>
          <p:cNvSpPr/>
          <p:nvPr/>
        </p:nvSpPr>
        <p:spPr>
          <a:xfrm>
            <a:off x="0" y="0"/>
            <a:ext cx="9139680" cy="6853680"/>
          </a:xfrm>
          <a:prstGeom prst="rect">
            <a:avLst/>
          </a:prstGeom>
          <a:solidFill>
            <a:srgbClr val="ffffff"/>
          </a:solidFill>
          <a:ln>
            <a:noFill/>
          </a:ln>
        </p:spPr>
        <p:style>
          <a:lnRef idx="0"/>
          <a:fillRef idx="0"/>
          <a:effectRef idx="0"/>
          <a:fontRef idx="minor"/>
        </p:style>
      </p:sp>
      <p:sp>
        <p:nvSpPr>
          <p:cNvPr id="43" name="CustomShape 2"/>
          <p:cNvSpPr/>
          <p:nvPr/>
        </p:nvSpPr>
        <p:spPr>
          <a:xfrm>
            <a:off x="63360" y="69840"/>
            <a:ext cx="9009720" cy="6688440"/>
          </a:xfrm>
          <a:custGeom>
            <a:avLst/>
            <a:gdLst/>
            <a:ahLst/>
            <a:rect l="l" t="t" r="r" b="b"/>
            <a:pathLst>
              <a:path w="25040" h="18593">
                <a:moveTo>
                  <a:pt x="916" y="0"/>
                </a:moveTo>
                <a:cubicBezTo>
                  <a:pt x="458" y="0"/>
                  <a:pt x="0" y="458"/>
                  <a:pt x="0" y="916"/>
                </a:cubicBezTo>
                <a:lnTo>
                  <a:pt x="0" y="17675"/>
                </a:lnTo>
                <a:cubicBezTo>
                  <a:pt x="0" y="18133"/>
                  <a:pt x="458" y="18592"/>
                  <a:pt x="916" y="18592"/>
                </a:cubicBezTo>
                <a:lnTo>
                  <a:pt x="24123" y="18592"/>
                </a:lnTo>
                <a:cubicBezTo>
                  <a:pt x="24581" y="18592"/>
                  <a:pt x="25039" y="18133"/>
                  <a:pt x="25039" y="17675"/>
                </a:cubicBezTo>
                <a:lnTo>
                  <a:pt x="25039" y="916"/>
                </a:lnTo>
                <a:cubicBezTo>
                  <a:pt x="25039" y="458"/>
                  <a:pt x="24581" y="0"/>
                  <a:pt x="24123" y="0"/>
                </a:cubicBezTo>
                <a:lnTo>
                  <a:pt x="916" y="0"/>
                </a:lnTo>
              </a:path>
            </a:pathLst>
          </a:custGeom>
          <a:noFill/>
          <a:ln w="6480">
            <a:noFill/>
          </a:ln>
        </p:spPr>
        <p:style>
          <a:lnRef idx="0"/>
          <a:fillRef idx="0"/>
          <a:effectRef idx="0"/>
          <a:fontRef idx="minor"/>
        </p:style>
      </p:sp>
      <p:sp>
        <p:nvSpPr>
          <p:cNvPr id="44" name="CustomShape 3"/>
          <p:cNvSpPr/>
          <p:nvPr/>
        </p:nvSpPr>
        <p:spPr>
          <a:xfrm>
            <a:off x="6172200" y="6191280"/>
            <a:ext cx="2470680" cy="470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45" name="CustomShape 4"/>
          <p:cNvSpPr/>
          <p:nvPr/>
        </p:nvSpPr>
        <p:spPr>
          <a:xfrm>
            <a:off x="914400" y="6172200"/>
            <a:ext cx="3958200" cy="45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46" name="PlaceHolder 5"/>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7"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CustomShape 1"/>
          <p:cNvSpPr/>
          <p:nvPr/>
        </p:nvSpPr>
        <p:spPr>
          <a:xfrm>
            <a:off x="0" y="0"/>
            <a:ext cx="9139680" cy="6853680"/>
          </a:xfrm>
          <a:prstGeom prst="rect">
            <a:avLst/>
          </a:prstGeom>
          <a:solidFill>
            <a:srgbClr val="ffffff"/>
          </a:solidFill>
          <a:ln>
            <a:noFill/>
          </a:ln>
        </p:spPr>
        <p:style>
          <a:lnRef idx="0"/>
          <a:fillRef idx="0"/>
          <a:effectRef idx="0"/>
          <a:fontRef idx="minor"/>
        </p:style>
      </p:sp>
      <p:sp>
        <p:nvSpPr>
          <p:cNvPr id="85" name="CustomShape 2"/>
          <p:cNvSpPr/>
          <p:nvPr/>
        </p:nvSpPr>
        <p:spPr>
          <a:xfrm>
            <a:off x="63360" y="69840"/>
            <a:ext cx="9009720" cy="6688440"/>
          </a:xfrm>
          <a:custGeom>
            <a:avLst/>
            <a:gdLst/>
            <a:ahLst/>
            <a:rect l="l" t="t" r="r" b="b"/>
            <a:pathLst>
              <a:path w="25040" h="18593">
                <a:moveTo>
                  <a:pt x="916" y="0"/>
                </a:moveTo>
                <a:cubicBezTo>
                  <a:pt x="458" y="0"/>
                  <a:pt x="0" y="458"/>
                  <a:pt x="0" y="916"/>
                </a:cubicBezTo>
                <a:lnTo>
                  <a:pt x="0" y="17675"/>
                </a:lnTo>
                <a:cubicBezTo>
                  <a:pt x="0" y="18133"/>
                  <a:pt x="458" y="18592"/>
                  <a:pt x="916" y="18592"/>
                </a:cubicBezTo>
                <a:lnTo>
                  <a:pt x="24123" y="18592"/>
                </a:lnTo>
                <a:cubicBezTo>
                  <a:pt x="24581" y="18592"/>
                  <a:pt x="25039" y="18133"/>
                  <a:pt x="25039" y="17675"/>
                </a:cubicBezTo>
                <a:lnTo>
                  <a:pt x="25039" y="916"/>
                </a:lnTo>
                <a:cubicBezTo>
                  <a:pt x="25039" y="458"/>
                  <a:pt x="24581" y="0"/>
                  <a:pt x="24123" y="0"/>
                </a:cubicBezTo>
                <a:lnTo>
                  <a:pt x="916" y="0"/>
                </a:lnTo>
              </a:path>
            </a:pathLst>
          </a:custGeom>
          <a:noFill/>
          <a:ln w="6480">
            <a:noFill/>
          </a:ln>
        </p:spPr>
        <p:style>
          <a:lnRef idx="0"/>
          <a:fillRef idx="0"/>
          <a:effectRef idx="0"/>
          <a:fontRef idx="minor"/>
        </p:style>
      </p:sp>
      <p:sp>
        <p:nvSpPr>
          <p:cNvPr id="86" name="CustomShape 3"/>
          <p:cNvSpPr/>
          <p:nvPr/>
        </p:nvSpPr>
        <p:spPr>
          <a:xfrm>
            <a:off x="914400" y="6172200"/>
            <a:ext cx="3958200" cy="452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87" name="CustomShape 4"/>
          <p:cNvSpPr/>
          <p:nvPr/>
        </p:nvSpPr>
        <p:spPr>
          <a:xfrm>
            <a:off x="3124080" y="6356520"/>
            <a:ext cx="2891520" cy="360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88" name="PlaceHolder 5"/>
          <p:cNvSpPr>
            <a:spLocks noGrp="1"/>
          </p:cNvSpPr>
          <p:nvPr>
            <p:ph type="title"/>
          </p:nvPr>
        </p:nvSpPr>
        <p:spPr>
          <a:xfrm>
            <a:off x="457200" y="273600"/>
            <a:ext cx="82292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9" name="PlaceHolder 6"/>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wmf"/><Relationship Id="rId3" Type="http://schemas.openxmlformats.org/officeDocument/2006/relationships/slideLayout" Target="../slideLayouts/slideLayout1.xml"/><Relationship Id="rId4"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1.xml"/><Relationship Id="rId3"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1.xml"/><Relationship Id="rId3"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1.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1.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wmf"/><Relationship Id="rId3"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 Id="rId3"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Relationship Id="rId3"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Relationship Id="rId3"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1.xml"/><Relationship Id="rId3"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image" Target="../media/image26.wmf"/><Relationship Id="rId2" Type="http://schemas.openxmlformats.org/officeDocument/2006/relationships/slideLayout" Target="../slideLayouts/slideLayout1.xml"/><Relationship Id="rId3"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Relationship Id="rId3"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slideLayout" Target="../slideLayouts/slideLayout1.xml"/><Relationship Id="rId3"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Relationship Id="rId3"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wmf"/><Relationship Id="rId3" Type="http://schemas.openxmlformats.org/officeDocument/2006/relationships/slideLayout" Target="../slideLayouts/slideLayout1.xml"/><Relationship Id="rId4"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1.xml"/><Relationship Id="rId4"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xml"/><Relationship Id="rId4" Type="http://schemas.openxmlformats.org/officeDocument/2006/relationships/notesSlide" Target="../notesSlides/notesSlide8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CustomShape 1"/>
          <p:cNvSpPr/>
          <p:nvPr/>
        </p:nvSpPr>
        <p:spPr>
          <a:xfrm>
            <a:off x="457200" y="228600"/>
            <a:ext cx="8225280" cy="63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3300"/>
                </a:solidFill>
                <a:latin typeface="Times New Roman"/>
                <a:ea typeface="Times New Roman"/>
              </a:rPr>
              <a:t>Comments</a:t>
            </a:r>
            <a:r>
              <a:rPr b="1" lang="en-IN" sz="3200" spc="-1" strike="noStrike">
                <a:solidFill>
                  <a:srgbClr val="696464"/>
                </a:solidFill>
                <a:latin typeface="Times New Roman"/>
                <a:ea typeface="Times New Roman"/>
              </a:rPr>
              <a:t> </a:t>
            </a:r>
            <a:endParaRPr b="0" lang="en-IN" sz="3200" spc="-1" strike="noStrike">
              <a:latin typeface="Arial"/>
            </a:endParaRPr>
          </a:p>
        </p:txBody>
      </p:sp>
      <p:sp>
        <p:nvSpPr>
          <p:cNvPr id="133" name="CustomShape 2"/>
          <p:cNvSpPr/>
          <p:nvPr/>
        </p:nvSpPr>
        <p:spPr>
          <a:xfrm>
            <a:off x="457200" y="914400"/>
            <a:ext cx="8225280" cy="5207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To make the program more readable use the comments.</a:t>
            </a:r>
            <a:endParaRPr b="0" lang="en-IN" sz="2200" spc="-1" strike="noStrike">
              <a:latin typeface="Arial"/>
            </a:endParaRPr>
          </a:p>
          <a:p>
            <a:pPr marL="341280" indent="-321120" algn="just">
              <a:lnSpc>
                <a:spcPct val="100000"/>
              </a:lnSpc>
              <a:tabLst>
                <a:tab algn="l" pos="0"/>
              </a:tabLst>
            </a:pP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They may used to make the program easier to understand.</a:t>
            </a:r>
            <a:endParaRPr b="0" lang="en-IN" sz="2200" spc="-1" strike="noStrike">
              <a:latin typeface="Arial"/>
            </a:endParaRPr>
          </a:p>
          <a:p>
            <a:pPr marL="341280" indent="-321120" algn="just">
              <a:lnSpc>
                <a:spcPct val="100000"/>
              </a:lnSpc>
              <a:tabLst>
                <a:tab algn="l" pos="0"/>
              </a:tabLst>
            </a:pP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Two types of comments</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1. Block comment</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2. Line comment.</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CustomShape 1"/>
          <p:cNvSpPr/>
          <p:nvPr/>
        </p:nvSpPr>
        <p:spPr>
          <a:xfrm>
            <a:off x="611280" y="533520"/>
            <a:ext cx="7766280" cy="910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The following list contains some examples of legal and illegal C variable names: </a:t>
            </a:r>
            <a:endParaRPr b="0" lang="en-IN" sz="2200" spc="-1" strike="noStrike">
              <a:latin typeface="Arial"/>
            </a:endParaRPr>
          </a:p>
          <a:p>
            <a:pPr marL="341280" indent="-321120">
              <a:lnSpc>
                <a:spcPct val="100000"/>
              </a:lnSpc>
              <a:spcBef>
                <a:spcPts val="573"/>
              </a:spcBef>
              <a:tabLst>
                <a:tab algn="l" pos="0"/>
              </a:tabLst>
            </a:pPr>
            <a:endParaRPr b="0" lang="en-IN" sz="2200" spc="-1" strike="noStrike">
              <a:latin typeface="Arial"/>
            </a:endParaRPr>
          </a:p>
        </p:txBody>
      </p:sp>
      <p:graphicFrame>
        <p:nvGraphicFramePr>
          <p:cNvPr id="154" name="Table 2"/>
          <p:cNvGraphicFramePr/>
          <p:nvPr/>
        </p:nvGraphicFramePr>
        <p:xfrm>
          <a:off x="609480" y="1523880"/>
          <a:ext cx="7949520" cy="10505880"/>
        </p:xfrm>
        <a:graphic>
          <a:graphicData uri="http://schemas.openxmlformats.org/drawingml/2006/table">
            <a:tbl>
              <a:tblPr/>
              <a:tblGrid>
                <a:gridCol w="2545200"/>
                <a:gridCol w="5404680"/>
              </a:tblGrid>
              <a:tr h="1313280">
                <a:tc>
                  <a:txBody>
                    <a:bodyPr lIns="90000" rIns="90000">
                      <a:noAutofit/>
                    </a:bodyPr>
                    <a:p>
                      <a:pPr algn="ctr">
                        <a:lnSpc>
                          <a:spcPct val="43000"/>
                        </a:lnSpc>
                      </a:pPr>
                      <a:r>
                        <a:rPr b="1" lang="en-IN" sz="2200" spc="-1" strike="noStrike">
                          <a:solidFill>
                            <a:srgbClr val="000000"/>
                          </a:solidFill>
                          <a:latin typeface="Times New Roman"/>
                          <a:ea typeface="Times New Roman"/>
                        </a:rPr>
                        <a:t>Variable Name</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43000"/>
                        </a:lnSpc>
                      </a:pPr>
                      <a:r>
                        <a:rPr b="1" lang="en-IN" sz="2200" spc="-1" strike="noStrike">
                          <a:solidFill>
                            <a:srgbClr val="000000"/>
                          </a:solidFill>
                          <a:latin typeface="Times New Roman"/>
                          <a:ea typeface="Times New Roman"/>
                        </a:rPr>
                        <a:t>Legality</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nSpc>
                          <a:spcPct val="43000"/>
                        </a:lnSpc>
                      </a:pPr>
                      <a:r>
                        <a:rPr b="0" lang="en-IN" sz="2200" spc="-1" strike="noStrike">
                          <a:solidFill>
                            <a:srgbClr val="000000"/>
                          </a:solidFill>
                          <a:latin typeface="Times New Roman"/>
                          <a:ea typeface="Times New Roman"/>
                        </a:rPr>
                        <a:t>Percent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43000"/>
                        </a:lnSpc>
                      </a:pPr>
                      <a:r>
                        <a:rPr b="0" lang="en-IN" sz="2200" spc="-1" strike="noStrike">
                          <a:solidFill>
                            <a:srgbClr val="000000"/>
                          </a:solidFill>
                          <a:latin typeface="Times New Roman"/>
                          <a:ea typeface="Times New Roman"/>
                        </a:rPr>
                        <a:t>Legal</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nSpc>
                          <a:spcPct val="43000"/>
                        </a:lnSpc>
                      </a:pPr>
                      <a:r>
                        <a:rPr b="0" lang="en-IN" sz="2200" spc="-1" strike="noStrike">
                          <a:solidFill>
                            <a:srgbClr val="000000"/>
                          </a:solidFill>
                          <a:latin typeface="Times New Roman"/>
                          <a:ea typeface="Times New Roman"/>
                        </a:rPr>
                        <a:t>y2x5_fg7h</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43000"/>
                        </a:lnSpc>
                      </a:pPr>
                      <a:r>
                        <a:rPr b="0" lang="en-IN" sz="2200" spc="-1" strike="noStrike">
                          <a:solidFill>
                            <a:srgbClr val="000000"/>
                          </a:solidFill>
                          <a:latin typeface="Times New Roman"/>
                          <a:ea typeface="Times New Roman"/>
                        </a:rPr>
                        <a:t>Legal</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nSpc>
                          <a:spcPct val="43000"/>
                        </a:lnSpc>
                      </a:pPr>
                      <a:r>
                        <a:rPr b="0" lang="en-IN" sz="2200" spc="-1" strike="noStrike">
                          <a:solidFill>
                            <a:srgbClr val="000000"/>
                          </a:solidFill>
                          <a:latin typeface="Times New Roman"/>
                          <a:ea typeface="Times New Roman"/>
                        </a:rPr>
                        <a:t>annual_profit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43000"/>
                        </a:lnSpc>
                      </a:pPr>
                      <a:r>
                        <a:rPr b="0" lang="en-IN" sz="2200" spc="-1" strike="noStrike">
                          <a:solidFill>
                            <a:srgbClr val="000000"/>
                          </a:solidFill>
                          <a:latin typeface="Times New Roman"/>
                          <a:ea typeface="Times New Roman"/>
                        </a:rPr>
                        <a:t>Legal</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nSpc>
                          <a:spcPct val="43000"/>
                        </a:lnSpc>
                      </a:pPr>
                      <a:r>
                        <a:rPr b="0" lang="en-IN" sz="2200" spc="-1" strike="noStrike">
                          <a:solidFill>
                            <a:srgbClr val="000000"/>
                          </a:solidFill>
                          <a:latin typeface="Times New Roman"/>
                          <a:ea typeface="Times New Roman"/>
                        </a:rPr>
                        <a:t>_1990_tax</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43000"/>
                        </a:lnSpc>
                      </a:pPr>
                      <a:r>
                        <a:rPr b="0" lang="en-IN" sz="2200" spc="-1" strike="noStrike">
                          <a:solidFill>
                            <a:srgbClr val="000000"/>
                          </a:solidFill>
                          <a:latin typeface="Times New Roman"/>
                          <a:ea typeface="Times New Roman"/>
                        </a:rPr>
                        <a:t>Legal but not advised</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nSpc>
                          <a:spcPct val="43000"/>
                        </a:lnSpc>
                      </a:pPr>
                      <a:r>
                        <a:rPr b="0" lang="en-IN" sz="2200" spc="-1" strike="noStrike">
                          <a:solidFill>
                            <a:srgbClr val="000000"/>
                          </a:solidFill>
                          <a:latin typeface="Times New Roman"/>
                          <a:ea typeface="Times New Roman"/>
                        </a:rPr>
                        <a:t>savings#account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43000"/>
                        </a:lnSpc>
                      </a:pPr>
                      <a:r>
                        <a:rPr b="0" lang="en-IN" sz="2200" spc="-1" strike="noStrike">
                          <a:solidFill>
                            <a:srgbClr val="000000"/>
                          </a:solidFill>
                          <a:latin typeface="Times New Roman"/>
                          <a:ea typeface="Times New Roman"/>
                        </a:rPr>
                        <a:t>Illegal: Contains the illegal character #</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nSpc>
                          <a:spcPct val="43000"/>
                        </a:lnSpc>
                      </a:pPr>
                      <a:r>
                        <a:rPr b="0" lang="en-IN" sz="2200" spc="-1" strike="noStrike">
                          <a:solidFill>
                            <a:srgbClr val="000000"/>
                          </a:solidFill>
                          <a:latin typeface="Times New Roman"/>
                          <a:ea typeface="Times New Roman"/>
                        </a:rPr>
                        <a:t>double</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43000"/>
                        </a:lnSpc>
                      </a:pPr>
                      <a:r>
                        <a:rPr b="0" lang="en-IN" sz="2200" spc="-1" strike="noStrike">
                          <a:solidFill>
                            <a:srgbClr val="000000"/>
                          </a:solidFill>
                          <a:latin typeface="Times New Roman"/>
                          <a:ea typeface="Times New Roman"/>
                        </a:rPr>
                        <a:t>Illegal: It is a C keyword</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nSpc>
                          <a:spcPct val="43000"/>
                        </a:lnSpc>
                      </a:pPr>
                      <a:r>
                        <a:rPr b="0" lang="en-IN" sz="2200" spc="-1" strike="noStrike">
                          <a:solidFill>
                            <a:srgbClr val="000000"/>
                          </a:solidFill>
                          <a:latin typeface="Times New Roman"/>
                          <a:ea typeface="Times New Roman"/>
                        </a:rPr>
                        <a:t>9winter</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43000"/>
                        </a:lnSpc>
                      </a:pPr>
                      <a:r>
                        <a:rPr b="0" lang="en-IN" sz="2200" spc="-1" strike="noStrike">
                          <a:solidFill>
                            <a:srgbClr val="000000"/>
                          </a:solidFill>
                          <a:latin typeface="Times New Roman"/>
                          <a:ea typeface="Times New Roman"/>
                        </a:rPr>
                        <a:t>Illegal: First character is a digit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5" name="CustomShape 1"/>
          <p:cNvSpPr/>
          <p:nvPr/>
        </p:nvSpPr>
        <p:spPr>
          <a:xfrm>
            <a:off x="380880" y="304920"/>
            <a:ext cx="8225280" cy="528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Times New Roman"/>
              </a:rPr>
              <a:t>Constants</a:t>
            </a:r>
            <a:endParaRPr b="0" lang="en-IN" sz="3200" spc="-1" strike="noStrike">
              <a:latin typeface="Arial"/>
            </a:endParaRPr>
          </a:p>
        </p:txBody>
      </p:sp>
      <p:sp>
        <p:nvSpPr>
          <p:cNvPr id="156" name="CustomShape 2"/>
          <p:cNvSpPr/>
          <p:nvPr/>
        </p:nvSpPr>
        <p:spPr>
          <a:xfrm>
            <a:off x="457200" y="914400"/>
            <a:ext cx="8377560" cy="5055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Constants are data values that cannot be changed during the program execution.</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Like variables, constants have a type.</a:t>
            </a:r>
            <a:endParaRPr b="0" lang="en-IN" sz="2200" spc="-1" strike="noStrike">
              <a:latin typeface="Arial"/>
            </a:endParaRPr>
          </a:p>
          <a:p>
            <a:pPr marL="342720" indent="-321120" algn="just">
              <a:lnSpc>
                <a:spcPct val="100000"/>
              </a:lnSpc>
              <a:spcBef>
                <a:spcPts val="573"/>
              </a:spcBef>
              <a:tabLst>
                <a:tab algn="l" pos="0"/>
              </a:tabLst>
            </a:pPr>
            <a:r>
              <a:rPr b="1" lang="en-IN" sz="2200" spc="-1" strike="noStrike">
                <a:solidFill>
                  <a:srgbClr val="000000"/>
                </a:solidFill>
                <a:latin typeface="Times New Roman"/>
                <a:ea typeface="Times New Roman"/>
              </a:rPr>
              <a:t>Types of constants:</a:t>
            </a:r>
            <a:endParaRPr b="0" lang="en-IN" sz="2200" spc="-1" strike="noStrike">
              <a:latin typeface="Arial"/>
            </a:endParaRPr>
          </a:p>
          <a:p>
            <a:pPr lvl="1" marL="914400" indent="-510120" algn="just">
              <a:lnSpc>
                <a:spcPct val="100000"/>
              </a:lnSpc>
              <a:spcBef>
                <a:spcPts val="374"/>
              </a:spcBef>
              <a:buClr>
                <a:srgbClr val="c00000"/>
              </a:buClr>
              <a:buFont typeface="Wingdings" charset="2"/>
              <a:buChar char=""/>
              <a:tabLst>
                <a:tab algn="l" pos="0"/>
              </a:tabLst>
            </a:pPr>
            <a:r>
              <a:rPr b="1" lang="en-IN" sz="2200" spc="-1" strike="noStrike">
                <a:solidFill>
                  <a:srgbClr val="000000"/>
                </a:solidFill>
                <a:latin typeface="Times New Roman"/>
                <a:ea typeface="Times New Roman"/>
              </a:rPr>
              <a:t>Boolean </a:t>
            </a:r>
            <a:r>
              <a:rPr b="0" lang="en-IN" sz="2200" spc="-1" strike="noStrike">
                <a:solidFill>
                  <a:srgbClr val="000000"/>
                </a:solidFill>
                <a:latin typeface="Times New Roman"/>
                <a:ea typeface="Times New Roman"/>
              </a:rPr>
              <a:t>constants: A Boolean data type can take only two values </a:t>
            </a:r>
            <a:r>
              <a:rPr b="1" lang="en-IN" sz="2200" spc="-1" strike="noStrike">
                <a:solidFill>
                  <a:srgbClr val="000000"/>
                </a:solidFill>
                <a:latin typeface="Times New Roman"/>
                <a:ea typeface="Times New Roman"/>
              </a:rPr>
              <a:t>true</a:t>
            </a:r>
            <a:r>
              <a:rPr b="0" lang="en-IN" sz="2200" spc="-1" strike="noStrike">
                <a:solidFill>
                  <a:srgbClr val="000000"/>
                </a:solidFill>
                <a:latin typeface="Times New Roman"/>
                <a:ea typeface="Times New Roman"/>
              </a:rPr>
              <a:t> and </a:t>
            </a:r>
            <a:r>
              <a:rPr b="1" lang="en-IN" sz="2200" spc="-1" strike="noStrike">
                <a:solidFill>
                  <a:srgbClr val="000000"/>
                </a:solidFill>
                <a:latin typeface="Times New Roman"/>
                <a:ea typeface="Times New Roman"/>
              </a:rPr>
              <a:t>false</a:t>
            </a:r>
            <a:r>
              <a:rPr b="0" lang="en-IN" sz="2200" spc="-1" strike="noStrike">
                <a:solidFill>
                  <a:srgbClr val="000000"/>
                </a:solidFill>
                <a:latin typeface="Times New Roman"/>
                <a:ea typeface="Times New Roman"/>
              </a:rPr>
              <a:t>.</a:t>
            </a:r>
            <a:endParaRPr b="0" lang="en-IN" sz="2200" spc="-1" strike="noStrike">
              <a:latin typeface="Arial"/>
            </a:endParaRPr>
          </a:p>
          <a:p>
            <a:pPr lvl="1" marL="914400" indent="-510120" algn="just">
              <a:lnSpc>
                <a:spcPct val="100000"/>
              </a:lnSpc>
              <a:spcBef>
                <a:spcPts val="374"/>
              </a:spcBef>
              <a:buClr>
                <a:srgbClr val="c00000"/>
              </a:buClr>
              <a:buFont typeface="Wingdings" charset="2"/>
              <a:buChar char=""/>
              <a:tabLst>
                <a:tab algn="l" pos="0"/>
              </a:tabLst>
            </a:pPr>
            <a:r>
              <a:rPr b="1" lang="en-IN" sz="2200" spc="-1" strike="noStrike">
                <a:solidFill>
                  <a:srgbClr val="000000"/>
                </a:solidFill>
                <a:latin typeface="Times New Roman"/>
                <a:ea typeface="Times New Roman"/>
              </a:rPr>
              <a:t>Character</a:t>
            </a:r>
            <a:r>
              <a:rPr b="0" lang="en-IN" sz="2200" spc="-1" strike="noStrike">
                <a:solidFill>
                  <a:srgbClr val="000000"/>
                </a:solidFill>
                <a:latin typeface="Times New Roman"/>
                <a:ea typeface="Times New Roman"/>
              </a:rPr>
              <a:t> constants</a:t>
            </a:r>
            <a:endParaRPr b="0" lang="en-IN" sz="2200" spc="-1" strike="noStrike">
              <a:latin typeface="Arial"/>
            </a:endParaRPr>
          </a:p>
          <a:p>
            <a:pPr lvl="3" marL="1753920" indent="-501840" algn="just">
              <a:lnSpc>
                <a:spcPct val="10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Single character constants</a:t>
            </a:r>
            <a:endParaRPr b="0" lang="en-IN" sz="2200" spc="-1" strike="noStrike">
              <a:latin typeface="Arial"/>
            </a:endParaRPr>
          </a:p>
          <a:p>
            <a:pPr lvl="3" marL="1753920" indent="-501840" algn="just">
              <a:lnSpc>
                <a:spcPct val="10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string constants.</a:t>
            </a:r>
            <a:endParaRPr b="0" lang="en-IN" sz="2200" spc="-1" strike="noStrike">
              <a:latin typeface="Arial"/>
            </a:endParaRPr>
          </a:p>
          <a:p>
            <a:pPr lvl="1" marL="914400" indent="-510120" algn="just">
              <a:lnSpc>
                <a:spcPct val="10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Numeric constants.</a:t>
            </a:r>
            <a:endParaRPr b="0" lang="en-IN" sz="2200" spc="-1" strike="noStrike">
              <a:latin typeface="Arial"/>
            </a:endParaRPr>
          </a:p>
          <a:p>
            <a:pPr lvl="3" marL="1753920" indent="-501840" algn="just">
              <a:lnSpc>
                <a:spcPct val="10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integer constant 1.Decimal Integer( Ex:3) 2.Octal Integer(Ex:05) 3.Hexa Decimal Integer (Ex 0X9)</a:t>
            </a:r>
            <a:endParaRPr b="0" lang="en-IN" sz="2200" spc="-1" strike="noStrike">
              <a:latin typeface="Arial"/>
            </a:endParaRPr>
          </a:p>
          <a:p>
            <a:pPr lvl="3" marL="1753920" indent="-501840" algn="just">
              <a:lnSpc>
                <a:spcPct val="10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real constants.  Ex:3.5</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7" name="CustomShape 1"/>
          <p:cNvSpPr/>
          <p:nvPr/>
        </p:nvSpPr>
        <p:spPr>
          <a:xfrm>
            <a:off x="380880" y="228600"/>
            <a:ext cx="7766640" cy="529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Times New Roman"/>
              </a:rPr>
              <a:t>Single character constants</a:t>
            </a:r>
            <a:endParaRPr b="0" lang="en-IN" sz="3200" spc="-1" strike="noStrike">
              <a:latin typeface="Arial"/>
            </a:endParaRPr>
          </a:p>
        </p:txBody>
      </p:sp>
      <p:sp>
        <p:nvSpPr>
          <p:cNvPr id="158" name="CustomShape 2"/>
          <p:cNvSpPr/>
          <p:nvPr/>
        </p:nvSpPr>
        <p:spPr>
          <a:xfrm>
            <a:off x="533520" y="762120"/>
            <a:ext cx="8147520" cy="258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A </a:t>
            </a:r>
            <a:r>
              <a:rPr b="1" lang="en-IN" sz="2200" spc="-1" strike="noStrike">
                <a:solidFill>
                  <a:srgbClr val="000000"/>
                </a:solidFill>
                <a:latin typeface="Times New Roman"/>
                <a:ea typeface="Times New Roman"/>
              </a:rPr>
              <a:t>single character constants</a:t>
            </a:r>
            <a:r>
              <a:rPr b="0" lang="en-IN" sz="2200" spc="-1" strike="noStrike">
                <a:solidFill>
                  <a:srgbClr val="ff0000"/>
                </a:solidFill>
                <a:latin typeface="Times New Roman"/>
                <a:ea typeface="Times New Roman"/>
              </a:rPr>
              <a:t> </a:t>
            </a:r>
            <a:r>
              <a:rPr b="0" lang="en-IN" sz="2200" spc="-1" strike="noStrike">
                <a:solidFill>
                  <a:srgbClr val="000000"/>
                </a:solidFill>
                <a:latin typeface="Times New Roman"/>
                <a:ea typeface="Times New Roman"/>
              </a:rPr>
              <a:t>are enclosed in </a:t>
            </a:r>
            <a:r>
              <a:rPr b="1" lang="en-IN" sz="2200" spc="-1" strike="noStrike">
                <a:solidFill>
                  <a:srgbClr val="000000"/>
                </a:solidFill>
                <a:latin typeface="Times New Roman"/>
                <a:ea typeface="Times New Roman"/>
              </a:rPr>
              <a:t>single quotes</a:t>
            </a:r>
            <a:r>
              <a:rPr b="0" lang="en-IN" sz="2200" spc="-1" strike="noStrike">
                <a:solidFill>
                  <a:srgbClr val="000000"/>
                </a:solidFill>
                <a:latin typeface="Times New Roman"/>
                <a:ea typeface="Times New Roman"/>
              </a:rPr>
              <a:t>.</a:t>
            </a:r>
            <a:endParaRPr b="0" lang="en-IN" sz="2200" spc="-1" strike="noStrike">
              <a:latin typeface="Arial"/>
            </a:endParaRPr>
          </a:p>
          <a:p>
            <a:pPr marL="342720" indent="-321120" algn="just">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Example:</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‘1’     ‘X’      ‘%’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endParaRPr b="0" lang="en-IN" sz="2200" spc="-1" strike="noStrike">
              <a:latin typeface="Arial"/>
            </a:endParaRPr>
          </a:p>
          <a:p>
            <a:pPr marL="325080" indent="-320760" algn="just">
              <a:lnSpc>
                <a:spcPct val="100000"/>
              </a:lnSpc>
              <a:spcBef>
                <a:spcPts val="573"/>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Character constants have integer values called </a:t>
            </a:r>
            <a:r>
              <a:rPr b="1" lang="en-IN" sz="2200" spc="-1" strike="noStrike">
                <a:solidFill>
                  <a:srgbClr val="000000"/>
                </a:solidFill>
                <a:latin typeface="Times New Roman"/>
                <a:ea typeface="Times New Roman"/>
              </a:rPr>
              <a:t>ASCII</a:t>
            </a:r>
            <a:r>
              <a:rPr b="0" lang="en-IN" sz="2200" spc="-1" strike="noStrike">
                <a:solidFill>
                  <a:srgbClr val="000000"/>
                </a:solidFill>
                <a:latin typeface="Times New Roman"/>
                <a:ea typeface="Times New Roman"/>
              </a:rPr>
              <a:t> values.</a:t>
            </a:r>
            <a:endParaRPr b="0" lang="en-IN" sz="2200" spc="-1" strike="noStrike">
              <a:latin typeface="Arial"/>
            </a:endParaRPr>
          </a:p>
          <a:p>
            <a:pPr marL="342720" indent="-321120" algn="just">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char ch=‘A’;</a:t>
            </a:r>
            <a:endParaRPr b="0" lang="en-IN" sz="2200" spc="-1" strike="noStrike">
              <a:latin typeface="Arial"/>
            </a:endParaRPr>
          </a:p>
          <a:p>
            <a:pPr marL="342720" indent="-321120" algn="just">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printf(“%d”,ch);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Output: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65</a:t>
            </a:r>
            <a:endParaRPr b="0" lang="en-IN" sz="2200" spc="-1" strike="noStrike">
              <a:latin typeface="Arial"/>
            </a:endParaRPr>
          </a:p>
          <a:p>
            <a:pPr marL="342720" indent="-321120" algn="just">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similarly </a:t>
            </a:r>
            <a:r>
              <a:rPr b="1" lang="en-IN" sz="2200" spc="-1" strike="noStrike">
                <a:solidFill>
                  <a:srgbClr val="000000"/>
                </a:solidFill>
                <a:latin typeface="Times New Roman"/>
                <a:ea typeface="Times New Roman"/>
              </a:rPr>
              <a:t>printf(“%c”,65)</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Output:</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A</a:t>
            </a:r>
            <a:endParaRPr b="0" lang="en-IN" sz="2200" spc="-1" strike="noStrike">
              <a:latin typeface="Arial"/>
            </a:endParaRPr>
          </a:p>
        </p:txBody>
      </p:sp>
      <p:sp>
        <p:nvSpPr>
          <p:cNvPr id="159" name="CustomShape 3"/>
          <p:cNvSpPr/>
          <p:nvPr/>
        </p:nvSpPr>
        <p:spPr>
          <a:xfrm>
            <a:off x="533520" y="4038480"/>
            <a:ext cx="7766280" cy="1977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spcBef>
                <a:spcPts val="573"/>
              </a:spcBef>
              <a:buClr>
                <a:srgbClr val="c00000"/>
              </a:buClr>
              <a:buFont typeface="Wingdings" charset="2"/>
              <a:buChar char=""/>
            </a:pPr>
            <a:r>
              <a:rPr b="1" lang="en-IN" sz="2200" spc="-1" strike="noStrike">
                <a:solidFill>
                  <a:srgbClr val="000000"/>
                </a:solidFill>
                <a:latin typeface="Times New Roman"/>
                <a:ea typeface="Times New Roman"/>
              </a:rPr>
              <a:t>String</a:t>
            </a:r>
            <a:r>
              <a:rPr b="0" lang="en-IN" sz="2200" spc="-1" strike="noStrike">
                <a:solidFill>
                  <a:srgbClr val="000000"/>
                </a:solidFill>
                <a:latin typeface="Times New Roman"/>
                <a:ea typeface="Times New Roman"/>
              </a:rPr>
              <a:t> is a collection of characters or sequence of characters enclosed in </a:t>
            </a:r>
            <a:r>
              <a:rPr b="1" lang="en-IN" sz="2200" spc="-1" strike="noStrike">
                <a:solidFill>
                  <a:srgbClr val="000000"/>
                </a:solidFill>
                <a:latin typeface="Times New Roman"/>
                <a:ea typeface="Times New Roman"/>
              </a:rPr>
              <a:t>double quotes</a:t>
            </a:r>
            <a:r>
              <a:rPr b="0" lang="en-IN" sz="2200" spc="-1" strike="noStrike">
                <a:solidFill>
                  <a:srgbClr val="000000"/>
                </a:solidFill>
                <a:latin typeface="Times New Roman"/>
                <a:ea typeface="Times New Roman"/>
              </a:rPr>
              <a:t>. </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The characters may be letters, numbers, special characters and blank space.</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Example:</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“sree”               “2019”                 “A”.</a:t>
            </a:r>
            <a:endParaRPr b="0" lang="en-IN" sz="2200" spc="-1" strike="noStrike">
              <a:latin typeface="Arial"/>
            </a:endParaRPr>
          </a:p>
        </p:txBody>
      </p:sp>
      <p:sp>
        <p:nvSpPr>
          <p:cNvPr id="160" name="CustomShape 4"/>
          <p:cNvSpPr/>
          <p:nvPr/>
        </p:nvSpPr>
        <p:spPr>
          <a:xfrm>
            <a:off x="457200" y="3429000"/>
            <a:ext cx="7766640" cy="529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Times New Roman"/>
              </a:rPr>
              <a:t>string Constants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380880" y="228600"/>
            <a:ext cx="8225280" cy="63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Times New Roman"/>
              </a:rPr>
              <a:t>Numeric Constants</a:t>
            </a:r>
            <a:endParaRPr b="0" lang="en-IN" sz="3200" spc="-1" strike="noStrike">
              <a:latin typeface="Arial"/>
            </a:endParaRPr>
          </a:p>
        </p:txBody>
      </p:sp>
      <p:sp>
        <p:nvSpPr>
          <p:cNvPr id="162" name="CustomShape 2"/>
          <p:cNvSpPr/>
          <p:nvPr/>
        </p:nvSpPr>
        <p:spPr>
          <a:xfrm>
            <a:off x="457200" y="990720"/>
            <a:ext cx="8225280" cy="3729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609480" indent="-587880" algn="just">
              <a:lnSpc>
                <a:spcPct val="100000"/>
              </a:lnSpc>
              <a:spcBef>
                <a:spcPts val="573"/>
              </a:spcBef>
              <a:tabLst>
                <a:tab algn="l" pos="0"/>
              </a:tabLst>
            </a:pPr>
            <a:r>
              <a:rPr b="1" lang="en-IN" sz="2200" spc="-1" strike="noStrike">
                <a:solidFill>
                  <a:srgbClr val="ff0000"/>
                </a:solidFill>
                <a:latin typeface="Times New Roman"/>
                <a:ea typeface="Times New Roman"/>
              </a:rPr>
              <a:t>Integer constant:</a:t>
            </a:r>
            <a:r>
              <a:rPr b="1"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It is a sequence of digits that consists numbers from </a:t>
            </a:r>
            <a:endParaRPr b="0" lang="en-IN" sz="2200" spc="-1" strike="noStrike">
              <a:latin typeface="Arial"/>
            </a:endParaRPr>
          </a:p>
          <a:p>
            <a:pPr marL="609480" indent="-587880" algn="just">
              <a:lnSpc>
                <a:spcPct val="100000"/>
              </a:lnSpc>
              <a:spcBef>
                <a:spcPts val="573"/>
              </a:spcBef>
              <a:tabLst>
                <a:tab algn="l" pos="0"/>
              </a:tabLst>
            </a:pPr>
            <a:r>
              <a:rPr b="0" lang="en-IN" sz="2200" spc="-1" strike="noStrike">
                <a:solidFill>
                  <a:srgbClr val="000000"/>
                </a:solidFill>
                <a:latin typeface="Times New Roman"/>
                <a:ea typeface="Times New Roman"/>
              </a:rPr>
              <a:t>0 to 9.</a:t>
            </a:r>
            <a:endParaRPr b="0" lang="en-IN" sz="2200" spc="-1" strike="noStrike">
              <a:latin typeface="Arial"/>
            </a:endParaRPr>
          </a:p>
          <a:p>
            <a:pPr marL="609480" indent="-587880" algn="just">
              <a:lnSpc>
                <a:spcPct val="100000"/>
              </a:lnSpc>
              <a:spcBef>
                <a:spcPts val="573"/>
              </a:spcBef>
              <a:tabLst>
                <a:tab algn="l" pos="0"/>
              </a:tabLst>
            </a:pPr>
            <a:r>
              <a:rPr b="1" lang="en-IN" sz="2200" spc="-1" strike="noStrike">
                <a:solidFill>
                  <a:srgbClr val="000000"/>
                </a:solidFill>
                <a:latin typeface="Times New Roman"/>
                <a:ea typeface="Times New Roman"/>
              </a:rPr>
              <a:t>Example:</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23        -678         0        +78</a:t>
            </a:r>
            <a:endParaRPr b="0" lang="en-IN" sz="2200" spc="-1" strike="noStrike">
              <a:latin typeface="Arial"/>
            </a:endParaRPr>
          </a:p>
          <a:p>
            <a:pPr marL="609480" indent="-587880" algn="just">
              <a:lnSpc>
                <a:spcPct val="100000"/>
              </a:lnSpc>
              <a:spcBef>
                <a:spcPts val="573"/>
              </a:spcBef>
              <a:tabLst>
                <a:tab algn="l" pos="0"/>
              </a:tabLst>
            </a:pPr>
            <a:endParaRPr b="0" lang="en-IN" sz="2200" spc="-1" strike="noStrike">
              <a:latin typeface="Arial"/>
            </a:endParaRPr>
          </a:p>
          <a:p>
            <a:pPr marL="609480" indent="-587880" algn="just">
              <a:lnSpc>
                <a:spcPct val="100000"/>
              </a:lnSpc>
              <a:spcBef>
                <a:spcPts val="573"/>
              </a:spcBef>
              <a:tabLst>
                <a:tab algn="l" pos="0"/>
              </a:tabLst>
            </a:pPr>
            <a:r>
              <a:rPr b="1" lang="en-IN" sz="2200" spc="-1" strike="noStrike">
                <a:solidFill>
                  <a:srgbClr val="000000"/>
                </a:solidFill>
                <a:latin typeface="Times New Roman"/>
                <a:ea typeface="Times New Roman"/>
              </a:rPr>
              <a:t>Rules:</a:t>
            </a:r>
            <a:endParaRPr b="0" lang="en-IN" sz="2200" spc="-1" strike="noStrike">
              <a:latin typeface="Arial"/>
            </a:endParaRPr>
          </a:p>
          <a:p>
            <a:pPr marL="609480" indent="-587880" algn="just">
              <a:lnSpc>
                <a:spcPct val="100000"/>
              </a:lnSpc>
              <a:spcBef>
                <a:spcPts val="573"/>
              </a:spcBef>
              <a:tabLst>
                <a:tab algn="l" pos="0"/>
              </a:tabLst>
            </a:pPr>
            <a:r>
              <a:rPr b="0" lang="en-IN" sz="2200" spc="-1" strike="noStrike">
                <a:solidFill>
                  <a:srgbClr val="000000"/>
                </a:solidFill>
                <a:latin typeface="Times New Roman"/>
                <a:ea typeface="Times New Roman"/>
              </a:rPr>
              <a:t>Integer constant have at least one digit.</a:t>
            </a:r>
            <a:endParaRPr b="0" lang="en-IN" sz="2200" spc="-1" strike="noStrike">
              <a:latin typeface="Arial"/>
            </a:endParaRPr>
          </a:p>
          <a:p>
            <a:pPr marL="609480" indent="-587880" algn="just">
              <a:lnSpc>
                <a:spcPct val="100000"/>
              </a:lnSpc>
              <a:spcBef>
                <a:spcPts val="573"/>
              </a:spcBef>
              <a:tabLst>
                <a:tab algn="l" pos="0"/>
              </a:tabLst>
            </a:pPr>
            <a:r>
              <a:rPr b="0" lang="en-IN" sz="2200" spc="-1" strike="noStrike">
                <a:solidFill>
                  <a:srgbClr val="000000"/>
                </a:solidFill>
                <a:latin typeface="Times New Roman"/>
                <a:ea typeface="Times New Roman"/>
              </a:rPr>
              <a:t>No decimal points.</a:t>
            </a:r>
            <a:endParaRPr b="0" lang="en-IN" sz="2200" spc="-1" strike="noStrike">
              <a:latin typeface="Arial"/>
            </a:endParaRPr>
          </a:p>
          <a:p>
            <a:pPr marL="609480" indent="-587880" algn="just">
              <a:lnSpc>
                <a:spcPct val="100000"/>
              </a:lnSpc>
              <a:spcBef>
                <a:spcPts val="573"/>
              </a:spcBef>
              <a:tabLst>
                <a:tab algn="l" pos="0"/>
              </a:tabLst>
            </a:pPr>
            <a:r>
              <a:rPr b="0" lang="en-IN" sz="2200" spc="-1" strike="noStrike">
                <a:solidFill>
                  <a:srgbClr val="000000"/>
                </a:solidFill>
                <a:latin typeface="Times New Roman"/>
                <a:ea typeface="Times New Roman"/>
              </a:rPr>
              <a:t>No commas or blanks are allowed.</a:t>
            </a:r>
            <a:endParaRPr b="0" lang="en-IN" sz="2200" spc="-1" strike="noStrike">
              <a:latin typeface="Arial"/>
            </a:endParaRPr>
          </a:p>
          <a:p>
            <a:pPr marL="609480" indent="-587880" algn="just">
              <a:lnSpc>
                <a:spcPct val="100000"/>
              </a:lnSpc>
              <a:spcBef>
                <a:spcPts val="573"/>
              </a:spcBef>
              <a:tabLst>
                <a:tab algn="l" pos="0"/>
              </a:tabLst>
            </a:pPr>
            <a:r>
              <a:rPr b="0" lang="en-IN" sz="2200" spc="-1" strike="noStrike">
                <a:solidFill>
                  <a:srgbClr val="000000"/>
                </a:solidFill>
                <a:latin typeface="Times New Roman"/>
                <a:ea typeface="Times New Roman"/>
              </a:rPr>
              <a:t>The allowable range for integer constant is  </a:t>
            </a:r>
            <a:r>
              <a:rPr b="1" lang="en-IN" sz="2200" spc="-1" strike="noStrike">
                <a:solidFill>
                  <a:srgbClr val="000000"/>
                </a:solidFill>
                <a:latin typeface="Times New Roman"/>
                <a:ea typeface="Times New Roman"/>
              </a:rPr>
              <a:t>-32768</a:t>
            </a:r>
            <a:r>
              <a:rPr b="0" lang="en-IN" sz="2200" spc="-1" strike="noStrike">
                <a:solidFill>
                  <a:srgbClr val="000000"/>
                </a:solidFill>
                <a:latin typeface="Times New Roman"/>
                <a:ea typeface="Times New Roman"/>
              </a:rPr>
              <a:t> to </a:t>
            </a:r>
            <a:r>
              <a:rPr b="1" lang="en-IN" sz="2200" spc="-1" strike="noStrike">
                <a:solidFill>
                  <a:srgbClr val="000000"/>
                </a:solidFill>
                <a:latin typeface="Times New Roman"/>
                <a:ea typeface="Times New Roman"/>
              </a:rPr>
              <a:t>32767.</a:t>
            </a:r>
            <a:endParaRPr b="0" lang="en-IN" sz="2200" spc="-1" strike="noStrike">
              <a:latin typeface="Arial"/>
            </a:endParaRPr>
          </a:p>
          <a:p>
            <a:pPr marL="609480" indent="-587880" algn="just">
              <a:lnSpc>
                <a:spcPct val="100000"/>
              </a:lnSpc>
              <a:spcBef>
                <a:spcPts val="573"/>
              </a:spcBef>
              <a:tabLst>
                <a:tab algn="l" pos="0"/>
              </a:tabLst>
            </a:pPr>
            <a:endParaRPr b="0" lang="en-IN" sz="2200" spc="-1" strike="noStrike">
              <a:latin typeface="Arial"/>
            </a:endParaRPr>
          </a:p>
          <a:p>
            <a:pPr marL="609480" indent="-587880" algn="just">
              <a:lnSpc>
                <a:spcPct val="100000"/>
              </a:lnSpc>
              <a:spcBef>
                <a:spcPts val="573"/>
              </a:spcBef>
              <a:tabLst>
                <a:tab algn="l" pos="0"/>
              </a:tabLst>
            </a:pPr>
            <a:r>
              <a:rPr b="0" lang="en-IN" sz="2200" spc="-1" strike="noStrike">
                <a:solidFill>
                  <a:srgbClr val="000000"/>
                </a:solidFill>
                <a:latin typeface="Times New Roman"/>
                <a:ea typeface="Times New Roman"/>
              </a:rPr>
              <a:t>1.Decimal Integer( Ex:3) </a:t>
            </a:r>
            <a:endParaRPr b="0" lang="en-IN" sz="2200" spc="-1" strike="noStrike">
              <a:latin typeface="Arial"/>
            </a:endParaRPr>
          </a:p>
          <a:p>
            <a:pPr marL="609480" indent="-587880" algn="just">
              <a:lnSpc>
                <a:spcPct val="100000"/>
              </a:lnSpc>
              <a:spcBef>
                <a:spcPts val="573"/>
              </a:spcBef>
              <a:tabLst>
                <a:tab algn="l" pos="0"/>
              </a:tabLst>
            </a:pPr>
            <a:r>
              <a:rPr b="0" lang="en-IN" sz="2200" spc="-1" strike="noStrike">
                <a:solidFill>
                  <a:srgbClr val="000000"/>
                </a:solidFill>
                <a:latin typeface="Times New Roman"/>
                <a:ea typeface="Times New Roman"/>
              </a:rPr>
              <a:t>2.Octal Integer(Ex:05) </a:t>
            </a:r>
            <a:endParaRPr b="0" lang="en-IN" sz="2200" spc="-1" strike="noStrike">
              <a:latin typeface="Arial"/>
            </a:endParaRPr>
          </a:p>
          <a:p>
            <a:pPr marL="609480" indent="-587880" algn="just">
              <a:lnSpc>
                <a:spcPct val="100000"/>
              </a:lnSpc>
              <a:spcBef>
                <a:spcPts val="573"/>
              </a:spcBef>
              <a:tabLst>
                <a:tab algn="l" pos="0"/>
              </a:tabLst>
            </a:pPr>
            <a:r>
              <a:rPr b="0" lang="en-IN" sz="2200" spc="-1" strike="noStrike">
                <a:solidFill>
                  <a:srgbClr val="000000"/>
                </a:solidFill>
                <a:latin typeface="Times New Roman"/>
                <a:ea typeface="Times New Roman"/>
              </a:rPr>
              <a:t>3.Hexa Decimal Integer (Ex 0X9)</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3" name="CustomShape 1"/>
          <p:cNvSpPr/>
          <p:nvPr/>
        </p:nvSpPr>
        <p:spPr>
          <a:xfrm>
            <a:off x="304920" y="152280"/>
            <a:ext cx="8225280" cy="60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Times New Roman"/>
              </a:rPr>
              <a:t>Backslash \escape characters</a:t>
            </a:r>
            <a:endParaRPr b="0" lang="en-IN" sz="3200" spc="-1" strike="noStrike">
              <a:latin typeface="Arial"/>
            </a:endParaRPr>
          </a:p>
        </p:txBody>
      </p:sp>
      <p:sp>
        <p:nvSpPr>
          <p:cNvPr id="164" name="CustomShape 2"/>
          <p:cNvSpPr/>
          <p:nvPr/>
        </p:nvSpPr>
        <p:spPr>
          <a:xfrm>
            <a:off x="457200" y="2514600"/>
            <a:ext cx="4034160" cy="2053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nSpc>
                <a:spcPct val="100000"/>
              </a:lnSpc>
              <a:spcBef>
                <a:spcPts val="573"/>
              </a:spcBef>
              <a:buClr>
                <a:srgbClr val="c00000"/>
              </a:buClr>
              <a:buFont typeface="Wingdings" charset="2"/>
              <a:buChar char=""/>
            </a:pPr>
            <a:r>
              <a:rPr b="1" lang="en-IN" sz="2200" spc="-1" strike="noStrike">
                <a:solidFill>
                  <a:srgbClr val="000000"/>
                </a:solidFill>
                <a:latin typeface="Times New Roman"/>
                <a:ea typeface="Times New Roman"/>
              </a:rPr>
              <a:t>Backslash</a:t>
            </a:r>
            <a:r>
              <a:rPr b="0"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characters</a:t>
            </a:r>
            <a:r>
              <a:rPr b="0" lang="en-IN" sz="2200" spc="-1" strike="noStrike">
                <a:solidFill>
                  <a:srgbClr val="000000"/>
                </a:solidFill>
                <a:latin typeface="Times New Roman"/>
                <a:ea typeface="Times New Roman"/>
              </a:rPr>
              <a:t> are used in </a:t>
            </a:r>
            <a:r>
              <a:rPr b="1" lang="en-IN" sz="2200" spc="-1" strike="noStrike">
                <a:solidFill>
                  <a:srgbClr val="000000"/>
                </a:solidFill>
                <a:latin typeface="Times New Roman"/>
                <a:ea typeface="Times New Roman"/>
              </a:rPr>
              <a:t>output</a:t>
            </a:r>
            <a:r>
              <a:rPr b="0" lang="en-IN" sz="2200" spc="-1" strike="noStrike">
                <a:solidFill>
                  <a:srgbClr val="000000"/>
                </a:solidFill>
                <a:latin typeface="Times New Roman"/>
                <a:ea typeface="Times New Roman"/>
              </a:rPr>
              <a:t> functions.</a:t>
            </a:r>
            <a:endParaRPr b="0" lang="en-IN" sz="2200" spc="-1" strike="noStrike">
              <a:latin typeface="Arial"/>
            </a:endParaRPr>
          </a:p>
          <a:p>
            <a:pPr marL="325080" indent="-320760">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These backslash characters are preceded with the </a:t>
            </a:r>
            <a:r>
              <a:rPr b="1" lang="en-IN" sz="2200" spc="-1" strike="noStrike">
                <a:solidFill>
                  <a:srgbClr val="000000"/>
                </a:solidFill>
                <a:latin typeface="Times New Roman"/>
                <a:ea typeface="Times New Roman"/>
              </a:rPr>
              <a:t>\</a:t>
            </a:r>
            <a:r>
              <a:rPr b="0" lang="en-IN" sz="2200" spc="-1" strike="noStrike">
                <a:solidFill>
                  <a:srgbClr val="000000"/>
                </a:solidFill>
                <a:latin typeface="Times New Roman"/>
                <a:ea typeface="Times New Roman"/>
              </a:rPr>
              <a:t> symbol. </a:t>
            </a:r>
            <a:endParaRPr b="0" lang="en-IN" sz="2200" spc="-1" strike="noStrike">
              <a:latin typeface="Arial"/>
            </a:endParaRPr>
          </a:p>
        </p:txBody>
      </p:sp>
      <p:graphicFrame>
        <p:nvGraphicFramePr>
          <p:cNvPr id="165" name="Table 3"/>
          <p:cNvGraphicFramePr/>
          <p:nvPr/>
        </p:nvGraphicFramePr>
        <p:xfrm>
          <a:off x="4648320" y="612720"/>
          <a:ext cx="4286880" cy="13305960"/>
        </p:xfrm>
        <a:graphic>
          <a:graphicData uri="http://schemas.openxmlformats.org/drawingml/2006/table">
            <a:tbl>
              <a:tblPr/>
              <a:tblGrid>
                <a:gridCol w="1710000"/>
                <a:gridCol w="2577240"/>
              </a:tblGrid>
              <a:tr h="1313280">
                <a:tc>
                  <a:txBody>
                    <a:bodyPr lIns="90000" rIns="90000">
                      <a:noAutofit/>
                    </a:bodyPr>
                    <a:p>
                      <a:pPr algn="ctr">
                        <a:lnSpc>
                          <a:spcPct val="43000"/>
                        </a:lnSpc>
                      </a:pPr>
                      <a:r>
                        <a:rPr b="1" lang="en-IN" sz="2200" spc="-1" strike="noStrike">
                          <a:solidFill>
                            <a:srgbClr val="000000"/>
                          </a:solidFill>
                          <a:latin typeface="Times New Roman"/>
                          <a:ea typeface="Times New Roman"/>
                        </a:rPr>
                        <a:t>Constant</a:t>
                      </a:r>
                      <a:endParaRPr b="0" lang="en-IN"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c>
                  <a:txBody>
                    <a:bodyPr lIns="90000" rIns="90000">
                      <a:noAutofit/>
                    </a:bodyPr>
                    <a:p>
                      <a:pPr algn="ctr">
                        <a:lnSpc>
                          <a:spcPct val="43000"/>
                        </a:lnSpc>
                      </a:pPr>
                      <a:r>
                        <a:rPr b="1" lang="en-IN" sz="2200" spc="-1" strike="noStrike">
                          <a:solidFill>
                            <a:srgbClr val="000000"/>
                          </a:solidFill>
                          <a:latin typeface="Times New Roman"/>
                          <a:ea typeface="Times New Roman"/>
                        </a:rPr>
                        <a:t>Meaning</a:t>
                      </a:r>
                      <a:endParaRPr b="0" lang="en-IN" sz="2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r>
              <a:tr h="1202760">
                <a:tc>
                  <a:txBody>
                    <a:bodyPr lIns="90000" rIns="90000">
                      <a:noAutofit/>
                    </a:bodyPr>
                    <a:p>
                      <a:pPr>
                        <a:lnSpc>
                          <a:spcPct val="43000"/>
                        </a:lnSpc>
                      </a:pPr>
                      <a:r>
                        <a:rPr b="1" lang="en-IN" sz="2000" spc="-1" strike="noStrike">
                          <a:solidFill>
                            <a:srgbClr val="000000"/>
                          </a:solidFill>
                          <a:latin typeface="Times New Roman"/>
                          <a:ea typeface="Times New Roman"/>
                        </a:rPr>
                        <a:t>‘</a:t>
                      </a:r>
                      <a:r>
                        <a:rPr b="1" lang="en-IN" sz="2000" spc="-1" strike="noStrike">
                          <a:solidFill>
                            <a:srgbClr val="000000"/>
                          </a:solidFill>
                          <a:latin typeface="Times New Roman"/>
                          <a:ea typeface="Times New Roman"/>
                        </a:rPr>
                        <a:t>\b’</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c>
                  <a:txBody>
                    <a:bodyPr lIns="90000" rIns="90000">
                      <a:noAutofit/>
                    </a:bodyPr>
                    <a:p>
                      <a:pPr>
                        <a:lnSpc>
                          <a:spcPct val="43000"/>
                        </a:lnSpc>
                      </a:pPr>
                      <a:r>
                        <a:rPr b="0" lang="en-IN" sz="2000" spc="-1" strike="noStrike">
                          <a:solidFill>
                            <a:srgbClr val="000000"/>
                          </a:solidFill>
                          <a:latin typeface="Times New Roman"/>
                          <a:ea typeface="Times New Roman"/>
                        </a:rPr>
                        <a:t>Back space</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r>
              <a:tr h="1202760">
                <a:tc>
                  <a:txBody>
                    <a:bodyPr lIns="90000" rIns="90000">
                      <a:noAutofit/>
                    </a:bodyPr>
                    <a:p>
                      <a:pPr>
                        <a:lnSpc>
                          <a:spcPct val="43000"/>
                        </a:lnSpc>
                      </a:pPr>
                      <a:r>
                        <a:rPr b="1" lang="en-IN" sz="2000" spc="-1" strike="noStrike">
                          <a:solidFill>
                            <a:srgbClr val="000000"/>
                          </a:solidFill>
                          <a:latin typeface="Times New Roman"/>
                          <a:ea typeface="Times New Roman"/>
                        </a:rPr>
                        <a:t>‘</a:t>
                      </a:r>
                      <a:r>
                        <a:rPr b="1" lang="en-IN" sz="2000" spc="-1" strike="noStrike">
                          <a:solidFill>
                            <a:srgbClr val="000000"/>
                          </a:solidFill>
                          <a:latin typeface="Times New Roman"/>
                          <a:ea typeface="Times New Roman"/>
                        </a:rPr>
                        <a:t>\n’</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c>
                  <a:txBody>
                    <a:bodyPr lIns="90000" rIns="90000">
                      <a:noAutofit/>
                    </a:bodyPr>
                    <a:p>
                      <a:pPr>
                        <a:lnSpc>
                          <a:spcPct val="43000"/>
                        </a:lnSpc>
                      </a:pPr>
                      <a:r>
                        <a:rPr b="0" lang="en-IN" sz="2000" spc="-1" strike="noStrike">
                          <a:solidFill>
                            <a:srgbClr val="000000"/>
                          </a:solidFill>
                          <a:latin typeface="Times New Roman"/>
                          <a:ea typeface="Times New Roman"/>
                        </a:rPr>
                        <a:t>New line</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r>
              <a:tr h="1202760">
                <a:tc>
                  <a:txBody>
                    <a:bodyPr lIns="90000" rIns="90000">
                      <a:noAutofit/>
                    </a:bodyPr>
                    <a:p>
                      <a:pPr>
                        <a:lnSpc>
                          <a:spcPct val="43000"/>
                        </a:lnSpc>
                      </a:pPr>
                      <a:r>
                        <a:rPr b="1" lang="en-IN" sz="2000" spc="-1" strike="noStrike">
                          <a:solidFill>
                            <a:srgbClr val="000000"/>
                          </a:solidFill>
                          <a:latin typeface="Times New Roman"/>
                          <a:ea typeface="Times New Roman"/>
                        </a:rPr>
                        <a:t>‘</a:t>
                      </a:r>
                      <a:r>
                        <a:rPr b="1" lang="en-IN" sz="2000" spc="-1" strike="noStrike">
                          <a:solidFill>
                            <a:srgbClr val="000000"/>
                          </a:solidFill>
                          <a:latin typeface="Times New Roman"/>
                          <a:ea typeface="Times New Roman"/>
                        </a:rPr>
                        <a:t>\v’</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c>
                  <a:txBody>
                    <a:bodyPr lIns="90000" rIns="90000">
                      <a:noAutofit/>
                    </a:bodyPr>
                    <a:p>
                      <a:pPr>
                        <a:lnSpc>
                          <a:spcPct val="43000"/>
                        </a:lnSpc>
                      </a:pPr>
                      <a:r>
                        <a:rPr b="0" lang="en-IN" sz="2000" spc="-1" strike="noStrike">
                          <a:solidFill>
                            <a:srgbClr val="000000"/>
                          </a:solidFill>
                          <a:latin typeface="Times New Roman"/>
                          <a:ea typeface="Times New Roman"/>
                        </a:rPr>
                        <a:t>Vertical tab</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r>
              <a:tr h="1202760">
                <a:tc>
                  <a:txBody>
                    <a:bodyPr lIns="90000" rIns="90000">
                      <a:noAutofit/>
                    </a:bodyPr>
                    <a:p>
                      <a:pPr>
                        <a:lnSpc>
                          <a:spcPct val="43000"/>
                        </a:lnSpc>
                      </a:pPr>
                      <a:r>
                        <a:rPr b="1" lang="en-IN" sz="2000" spc="-1" strike="noStrike">
                          <a:solidFill>
                            <a:srgbClr val="000000"/>
                          </a:solidFill>
                          <a:latin typeface="Times New Roman"/>
                          <a:ea typeface="Times New Roman"/>
                        </a:rPr>
                        <a:t>‘</a:t>
                      </a:r>
                      <a:r>
                        <a:rPr b="1" lang="en-IN" sz="2000" spc="-1" strike="noStrike">
                          <a:solidFill>
                            <a:srgbClr val="000000"/>
                          </a:solidFill>
                          <a:latin typeface="Times New Roman"/>
                          <a:ea typeface="Times New Roman"/>
                        </a:rPr>
                        <a:t>\t’</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c>
                  <a:txBody>
                    <a:bodyPr lIns="90000" rIns="90000">
                      <a:noAutofit/>
                    </a:bodyPr>
                    <a:p>
                      <a:pPr>
                        <a:lnSpc>
                          <a:spcPct val="43000"/>
                        </a:lnSpc>
                      </a:pPr>
                      <a:r>
                        <a:rPr b="0" lang="en-IN" sz="2000" spc="-1" strike="noStrike">
                          <a:solidFill>
                            <a:srgbClr val="000000"/>
                          </a:solidFill>
                          <a:latin typeface="Times New Roman"/>
                          <a:ea typeface="Times New Roman"/>
                        </a:rPr>
                        <a:t>Horizontal tab</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r>
              <a:tr h="1202760">
                <a:tc>
                  <a:txBody>
                    <a:bodyPr lIns="90000" rIns="90000">
                      <a:noAutofit/>
                    </a:bodyPr>
                    <a:p>
                      <a:pPr>
                        <a:lnSpc>
                          <a:spcPct val="43000"/>
                        </a:lnSpc>
                      </a:pPr>
                      <a:r>
                        <a:rPr b="1" lang="en-IN" sz="2000" spc="-1" strike="noStrike">
                          <a:solidFill>
                            <a:srgbClr val="000000"/>
                          </a:solidFill>
                          <a:latin typeface="Times New Roman"/>
                          <a:ea typeface="Times New Roman"/>
                        </a:rPr>
                        <a:t>‘</a:t>
                      </a:r>
                      <a:r>
                        <a:rPr b="1" lang="en-IN" sz="2000" spc="-1" strike="noStrike">
                          <a:solidFill>
                            <a:srgbClr val="000000"/>
                          </a:solidFill>
                          <a:latin typeface="Times New Roman"/>
                          <a:ea typeface="Times New Roman"/>
                        </a:rPr>
                        <a:t>\’</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c>
                  <a:txBody>
                    <a:bodyPr lIns="90000" rIns="90000">
                      <a:noAutofit/>
                    </a:bodyPr>
                    <a:p>
                      <a:pPr>
                        <a:lnSpc>
                          <a:spcPct val="43000"/>
                        </a:lnSpc>
                      </a:pPr>
                      <a:r>
                        <a:rPr b="0" lang="en-IN" sz="2000" spc="-1" strike="noStrike">
                          <a:solidFill>
                            <a:srgbClr val="000000"/>
                          </a:solidFill>
                          <a:latin typeface="Times New Roman"/>
                          <a:ea typeface="Times New Roman"/>
                        </a:rPr>
                        <a:t>Single quote</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r>
              <a:tr h="1202760">
                <a:tc>
                  <a:txBody>
                    <a:bodyPr lIns="90000" rIns="90000">
                      <a:noAutofit/>
                    </a:bodyPr>
                    <a:p>
                      <a:pPr>
                        <a:lnSpc>
                          <a:spcPct val="43000"/>
                        </a:lnSpc>
                      </a:pPr>
                      <a:r>
                        <a:rPr b="1" lang="en-IN" sz="2000" spc="-1" strike="noStrike">
                          <a:solidFill>
                            <a:srgbClr val="000000"/>
                          </a:solidFill>
                          <a:latin typeface="Times New Roman"/>
                          <a:ea typeface="Times New Roman"/>
                        </a:rPr>
                        <a:t>“</a:t>
                      </a:r>
                      <a:r>
                        <a:rPr b="1" lang="en-IN" sz="2000" spc="-1" strike="noStrike">
                          <a:solidFill>
                            <a:srgbClr val="000000"/>
                          </a:solidFill>
                          <a:latin typeface="Times New Roman"/>
                          <a:ea typeface="Times New Roman"/>
                        </a:rPr>
                        <a:t>\”</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c>
                  <a:txBody>
                    <a:bodyPr lIns="90000" rIns="90000">
                      <a:noAutofit/>
                    </a:bodyPr>
                    <a:p>
                      <a:pPr>
                        <a:lnSpc>
                          <a:spcPct val="43000"/>
                        </a:lnSpc>
                      </a:pPr>
                      <a:r>
                        <a:rPr b="0" lang="en-IN" sz="2000" spc="-1" strike="noStrike">
                          <a:solidFill>
                            <a:srgbClr val="000000"/>
                          </a:solidFill>
                          <a:latin typeface="Times New Roman"/>
                          <a:ea typeface="Times New Roman"/>
                        </a:rPr>
                        <a:t>Double quotes</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r>
              <a:tr h="1168200">
                <a:tc>
                  <a:txBody>
                    <a:bodyPr lIns="90000" rIns="90000">
                      <a:noAutofit/>
                    </a:bodyPr>
                    <a:p>
                      <a:pPr>
                        <a:lnSpc>
                          <a:spcPct val="86000"/>
                        </a:lnSpc>
                      </a:pPr>
                      <a:r>
                        <a:rPr b="0" lang="en-IN" sz="2400" spc="-1" strike="noStrike">
                          <a:solidFill>
                            <a:srgbClr val="000000"/>
                          </a:solidFill>
                          <a:latin typeface="Times New Roman"/>
                          <a:ea typeface="DejaVu Sans"/>
                        </a:rPr>
                        <a:t>‘</a:t>
                      </a:r>
                      <a:r>
                        <a:rPr b="0" lang="en-IN" sz="2400" spc="-1" strike="noStrike">
                          <a:solidFill>
                            <a:srgbClr val="000000"/>
                          </a:solidFill>
                          <a:latin typeface="Times New Roman"/>
                          <a:ea typeface="DejaVu Sans"/>
                        </a:rPr>
                        <a:t>\0’</a:t>
                      </a:r>
                      <a:endParaRPr b="0" lang="en-IN"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c>
                  <a:txBody>
                    <a:bodyPr lIns="90000" rIns="90000">
                      <a:noAutofit/>
                    </a:bodyPr>
                    <a:p>
                      <a:pPr>
                        <a:lnSpc>
                          <a:spcPct val="86000"/>
                        </a:lnSpc>
                      </a:pPr>
                      <a:r>
                        <a:rPr b="0" lang="en-IN" sz="2400" spc="-1" strike="noStrike">
                          <a:solidFill>
                            <a:srgbClr val="000000"/>
                          </a:solidFill>
                          <a:latin typeface="Times New Roman"/>
                          <a:ea typeface="DejaVu Sans"/>
                        </a:rPr>
                        <a:t>Null</a:t>
                      </a:r>
                      <a:endParaRPr b="0" lang="en-IN" sz="24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r>
              <a:tr h="1202760">
                <a:tc>
                  <a:txBody>
                    <a:bodyPr lIns="90000" rIns="90000">
                      <a:noAutofit/>
                    </a:bodyPr>
                    <a:p>
                      <a:pPr>
                        <a:lnSpc>
                          <a:spcPct val="43000"/>
                        </a:lnSpc>
                      </a:pPr>
                      <a:r>
                        <a:rPr b="1" lang="en-IN" sz="2000" spc="-1" strike="noStrike">
                          <a:solidFill>
                            <a:srgbClr val="000000"/>
                          </a:solidFill>
                          <a:latin typeface="Times New Roman"/>
                          <a:ea typeface="Times New Roman"/>
                        </a:rPr>
                        <a:t>‘</a:t>
                      </a:r>
                      <a:r>
                        <a:rPr b="1" lang="en-IN" sz="2000" spc="-1" strike="noStrike">
                          <a:solidFill>
                            <a:srgbClr val="000000"/>
                          </a:solidFill>
                          <a:latin typeface="Times New Roman"/>
                          <a:ea typeface="Times New Roman"/>
                        </a:rPr>
                        <a:t>\?’</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c>
                  <a:txBody>
                    <a:bodyPr lIns="90000" rIns="90000">
                      <a:noAutofit/>
                    </a:bodyPr>
                    <a:p>
                      <a:pPr>
                        <a:lnSpc>
                          <a:spcPct val="43000"/>
                        </a:lnSpc>
                      </a:pPr>
                      <a:r>
                        <a:rPr b="0" lang="en-IN" sz="2000" spc="-1" strike="noStrike">
                          <a:solidFill>
                            <a:srgbClr val="000000"/>
                          </a:solidFill>
                          <a:latin typeface="Times New Roman"/>
                          <a:ea typeface="Times New Roman"/>
                        </a:rPr>
                        <a:t>Question mark</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r>
              <a:tr h="1202760">
                <a:tc>
                  <a:txBody>
                    <a:bodyPr lIns="90000" rIns="90000">
                      <a:noAutofit/>
                    </a:bodyPr>
                    <a:p>
                      <a:pPr>
                        <a:lnSpc>
                          <a:spcPct val="43000"/>
                        </a:lnSpc>
                      </a:pPr>
                      <a:r>
                        <a:rPr b="1" lang="en-IN" sz="2000" spc="-1" strike="noStrike">
                          <a:solidFill>
                            <a:srgbClr val="000000"/>
                          </a:solidFill>
                          <a:latin typeface="Times New Roman"/>
                          <a:ea typeface="Times New Roman"/>
                        </a:rPr>
                        <a:t>‘</a:t>
                      </a:r>
                      <a:r>
                        <a:rPr b="1" lang="en-IN" sz="2000" spc="-1" strike="noStrike">
                          <a:solidFill>
                            <a:srgbClr val="000000"/>
                          </a:solidFill>
                          <a:latin typeface="Times New Roman"/>
                          <a:ea typeface="Times New Roman"/>
                        </a:rPr>
                        <a:t>\\’</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c>
                  <a:txBody>
                    <a:bodyPr lIns="90000" rIns="90000">
                      <a:noAutofit/>
                    </a:bodyPr>
                    <a:p>
                      <a:pPr>
                        <a:lnSpc>
                          <a:spcPct val="43000"/>
                        </a:lnSpc>
                      </a:pPr>
                      <a:r>
                        <a:rPr b="0" lang="en-IN" sz="2000" spc="-1" strike="noStrike">
                          <a:solidFill>
                            <a:srgbClr val="000000"/>
                          </a:solidFill>
                          <a:latin typeface="Times New Roman"/>
                          <a:ea typeface="Times New Roman"/>
                        </a:rPr>
                        <a:t>Backslash</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r>
              <a:tr h="1202760">
                <a:tc>
                  <a:txBody>
                    <a:bodyPr lIns="90000" rIns="90000">
                      <a:noAutofit/>
                    </a:bodyPr>
                    <a:p>
                      <a:pPr>
                        <a:lnSpc>
                          <a:spcPct val="43000"/>
                        </a:lnSpc>
                      </a:pPr>
                      <a:r>
                        <a:rPr b="1" lang="en-IN" sz="2000" spc="-1" strike="noStrike">
                          <a:solidFill>
                            <a:srgbClr val="000000"/>
                          </a:solidFill>
                          <a:latin typeface="Times New Roman"/>
                          <a:ea typeface="Times New Roman"/>
                        </a:rPr>
                        <a:t>‘</a:t>
                      </a:r>
                      <a:r>
                        <a:rPr b="1" lang="en-IN" sz="2000" spc="-1" strike="noStrike">
                          <a:solidFill>
                            <a:srgbClr val="000000"/>
                          </a:solidFill>
                          <a:latin typeface="Times New Roman"/>
                          <a:ea typeface="Times New Roman"/>
                        </a:rPr>
                        <a:t>\0’</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c>
                  <a:txBody>
                    <a:bodyPr lIns="90000" rIns="90000">
                      <a:noAutofit/>
                    </a:bodyPr>
                    <a:p>
                      <a:pPr>
                        <a:lnSpc>
                          <a:spcPct val="43000"/>
                        </a:lnSpc>
                      </a:pPr>
                      <a:r>
                        <a:rPr b="0" lang="en-IN" sz="2000" spc="-1" strike="noStrike">
                          <a:solidFill>
                            <a:srgbClr val="000000"/>
                          </a:solidFill>
                          <a:latin typeface="Times New Roman"/>
                          <a:ea typeface="Times New Roman"/>
                        </a:rPr>
                        <a:t>null</a:t>
                      </a:r>
                      <a:endParaRPr b="0" lang="en-IN" sz="2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fbfbf"/>
                    </a:solidFill>
                  </a:tcPr>
                </a:tc>
              </a:tr>
            </a:tbl>
          </a:graphicData>
        </a:graphic>
      </p:graphicFrame>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CustomShape 1"/>
          <p:cNvSpPr/>
          <p:nvPr/>
        </p:nvSpPr>
        <p:spPr>
          <a:xfrm>
            <a:off x="380880" y="228600"/>
            <a:ext cx="7766640" cy="605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Times New Roman"/>
              </a:rPr>
              <a:t>Key Words</a:t>
            </a:r>
            <a:endParaRPr b="0" lang="en-IN" sz="3200" spc="-1" strike="noStrike">
              <a:latin typeface="Arial"/>
            </a:endParaRPr>
          </a:p>
        </p:txBody>
      </p:sp>
      <p:sp>
        <p:nvSpPr>
          <p:cNvPr id="167" name="CustomShape 2"/>
          <p:cNvSpPr/>
          <p:nvPr/>
        </p:nvSpPr>
        <p:spPr>
          <a:xfrm>
            <a:off x="457200" y="990720"/>
            <a:ext cx="8225280" cy="4902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C word is classified as either </a:t>
            </a:r>
            <a:r>
              <a:rPr b="1" lang="en-IN" sz="2200" spc="-1" strike="noStrike">
                <a:solidFill>
                  <a:srgbClr val="000000"/>
                </a:solidFill>
                <a:latin typeface="Times New Roman"/>
                <a:ea typeface="Times New Roman"/>
              </a:rPr>
              <a:t>keywords</a:t>
            </a:r>
            <a:r>
              <a:rPr b="0" lang="en-IN" sz="2200" spc="-1" strike="noStrike">
                <a:solidFill>
                  <a:srgbClr val="000000"/>
                </a:solidFill>
                <a:latin typeface="Times New Roman"/>
                <a:ea typeface="Times New Roman"/>
              </a:rPr>
              <a:t> or </a:t>
            </a:r>
            <a:r>
              <a:rPr b="1" lang="en-IN" sz="2200" spc="-1" strike="noStrike">
                <a:solidFill>
                  <a:srgbClr val="000000"/>
                </a:solidFill>
                <a:latin typeface="Times New Roman"/>
                <a:ea typeface="Times New Roman"/>
              </a:rPr>
              <a:t>identifiers</a:t>
            </a:r>
            <a:r>
              <a:rPr b="0" lang="en-IN" sz="2200" spc="-1" strike="noStrike">
                <a:solidFill>
                  <a:srgbClr val="000000"/>
                </a:solidFill>
                <a:latin typeface="Times New Roman"/>
                <a:ea typeface="Times New Roman"/>
              </a:rPr>
              <a:t>.</a:t>
            </a:r>
            <a:endParaRPr b="0" lang="en-IN" sz="2200" spc="-1" strike="noStrike">
              <a:latin typeface="Arial"/>
            </a:endParaRPr>
          </a:p>
          <a:p>
            <a:pPr marL="341280" indent="-321120" algn="just">
              <a:lnSpc>
                <a:spcPct val="100000"/>
              </a:lnSpc>
              <a:tabLst>
                <a:tab algn="l" pos="0"/>
              </a:tabLst>
            </a:pP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Keywords have fixed meanings, these meanings cannot be changed. </a:t>
            </a:r>
            <a:endParaRPr b="0" lang="en-IN" sz="2200" spc="-1" strike="noStrike">
              <a:latin typeface="Arial"/>
            </a:endParaRPr>
          </a:p>
          <a:p>
            <a:pPr marL="341280" indent="-321120" algn="just">
              <a:lnSpc>
                <a:spcPct val="100000"/>
              </a:lnSpc>
              <a:tabLst>
                <a:tab algn="l" pos="0"/>
              </a:tabLst>
            </a:pP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Keywords must be in </a:t>
            </a:r>
            <a:r>
              <a:rPr b="1" lang="en-IN" sz="2200" spc="-1" strike="noStrike">
                <a:solidFill>
                  <a:srgbClr val="000000"/>
                </a:solidFill>
                <a:latin typeface="Times New Roman"/>
                <a:ea typeface="Times New Roman"/>
              </a:rPr>
              <a:t>lowercase</a:t>
            </a:r>
            <a:r>
              <a:rPr b="0" lang="en-IN" sz="2200" spc="-1" strike="noStrike">
                <a:solidFill>
                  <a:srgbClr val="000000"/>
                </a:solidFill>
                <a:latin typeface="Times New Roman"/>
                <a:ea typeface="Times New Roman"/>
              </a:rPr>
              <a:t>.</a:t>
            </a:r>
            <a:endParaRPr b="0" lang="en-IN" sz="2200" spc="-1" strike="noStrike">
              <a:latin typeface="Arial"/>
            </a:endParaRPr>
          </a:p>
          <a:p>
            <a:pPr algn="just">
              <a:lnSpc>
                <a:spcPct val="100000"/>
              </a:lnSpc>
              <a:tabLst>
                <a:tab algn="l" pos="0"/>
              </a:tabLst>
            </a:pPr>
            <a:endParaRPr b="0" lang="en-IN" sz="2200" spc="-1" strike="noStrike">
              <a:latin typeface="Arial"/>
            </a:endParaRPr>
          </a:p>
        </p:txBody>
      </p:sp>
      <p:sp>
        <p:nvSpPr>
          <p:cNvPr id="168" name="CustomShape 3"/>
          <p:cNvSpPr/>
          <p:nvPr/>
        </p:nvSpPr>
        <p:spPr>
          <a:xfrm>
            <a:off x="1219320" y="4495680"/>
            <a:ext cx="179640" cy="365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Picture 2" descr="C Programming Books: C Keywords"/>
          <p:cNvPicPr/>
          <p:nvPr/>
        </p:nvPicPr>
        <p:blipFill>
          <a:blip r:embed="rId1"/>
          <a:stretch/>
        </p:blipFill>
        <p:spPr>
          <a:xfrm>
            <a:off x="685800" y="914400"/>
            <a:ext cx="7845840" cy="495000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457200" y="273600"/>
            <a:ext cx="8226360" cy="11419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1800" spc="-1" strike="noStrike">
                <a:solidFill>
                  <a:srgbClr val="000000"/>
                </a:solidFill>
                <a:latin typeface="Arial"/>
                <a:ea typeface="DejaVu Sans"/>
              </a:rPr>
              <a:t>Strings </a:t>
            </a:r>
            <a:br/>
            <a:endParaRPr b="0" lang="en-IN" sz="1800" spc="-1" strike="noStrike">
              <a:latin typeface="Arial"/>
            </a:endParaRPr>
          </a:p>
        </p:txBody>
      </p:sp>
      <p:sp>
        <p:nvSpPr>
          <p:cNvPr id="171" name="CustomShape 2"/>
          <p:cNvSpPr/>
          <p:nvPr/>
        </p:nvSpPr>
        <p:spPr>
          <a:xfrm>
            <a:off x="457200" y="1604520"/>
            <a:ext cx="8226360" cy="3974400"/>
          </a:xfrm>
          <a:prstGeom prst="rect">
            <a:avLst/>
          </a:prstGeom>
          <a:noFill/>
          <a:ln>
            <a:noFill/>
          </a:ln>
        </p:spPr>
        <p:style>
          <a:lnRef idx="0"/>
          <a:fillRef idx="0"/>
          <a:effectRef idx="0"/>
          <a:fontRef idx="minor"/>
        </p:style>
        <p:txBody>
          <a:bodyPr lIns="0" rIns="0" tIns="0" bIns="0" anchor="ctr">
            <a:normAutofit fontScale="78000"/>
          </a:bodyPr>
          <a:p>
            <a:pPr>
              <a:lnSpc>
                <a:spcPct val="100000"/>
              </a:lnSpc>
            </a:pPr>
            <a:endParaRPr b="0" lang="en-IN" sz="1800" spc="-1" strike="noStrike">
              <a:latin typeface="Arial"/>
            </a:endParaRPr>
          </a:p>
          <a:p>
            <a:pPr>
              <a:lnSpc>
                <a:spcPct val="100000"/>
              </a:lnSpc>
            </a:pPr>
            <a:r>
              <a:rPr b="0" lang="en-US" sz="2400" spc="-1" strike="noStrike">
                <a:solidFill>
                  <a:srgbClr val="000000"/>
                </a:solidFill>
                <a:latin typeface="Times New Roman"/>
                <a:ea typeface="DejaVu Sans"/>
              </a:rPr>
              <a:t>Strigs in c are always represented as an array of characters having null character '\0' at the end of the string. This null character denotes the end of the string.Strings in C are enclosed within double quotes, while characters are enclosed within single characters. </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US" sz="2400" spc="-1" strike="noStrike">
                <a:solidFill>
                  <a:srgbClr val="000000"/>
                </a:solidFill>
                <a:latin typeface="Times New Roman"/>
                <a:ea typeface="DejaVu Sans"/>
              </a:rPr>
              <a:t>char a[10] = "latha"; // The compiler allocates the 10 bytes to the 'a' array.</a:t>
            </a:r>
            <a:endParaRPr b="0" lang="en-IN" sz="2400" spc="-1" strike="noStrike">
              <a:latin typeface="Arial"/>
            </a:endParaRPr>
          </a:p>
          <a:p>
            <a:pPr>
              <a:lnSpc>
                <a:spcPct val="100000"/>
              </a:lnSpc>
            </a:pPr>
            <a:r>
              <a:rPr b="0" lang="en-US" sz="2400" spc="-1" strike="noStrike">
                <a:solidFill>
                  <a:srgbClr val="000000"/>
                </a:solidFill>
                <a:latin typeface="Times New Roman"/>
                <a:ea typeface="DejaVu Sans"/>
              </a:rPr>
              <a:t>char a[] = “latha reddy"; // The compiler allocates the memory at the run time.</a:t>
            </a:r>
            <a:endParaRPr b="0" lang="en-IN" sz="2400" spc="-1" strike="noStrike">
              <a:latin typeface="Arial"/>
            </a:endParaRPr>
          </a:p>
          <a:p>
            <a:pPr>
              <a:lnSpc>
                <a:spcPct val="100000"/>
              </a:lnSpc>
            </a:pPr>
            <a:r>
              <a:rPr b="0" lang="en-US" sz="2400" spc="-1" strike="noStrike">
                <a:solidFill>
                  <a:srgbClr val="000000"/>
                </a:solidFill>
                <a:latin typeface="Times New Roman"/>
                <a:ea typeface="DejaVu Sans"/>
              </a:rPr>
              <a:t>char a[10] = {‘p,‘p',‘s','a','\0'}; // String is represented in the form of characters.</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CustomShape 1"/>
          <p:cNvSpPr/>
          <p:nvPr/>
        </p:nvSpPr>
        <p:spPr>
          <a:xfrm>
            <a:off x="533520" y="915840"/>
            <a:ext cx="8147520" cy="3499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Data types are used to indicate the </a:t>
            </a:r>
            <a:r>
              <a:rPr b="1" lang="en-IN" sz="2200" spc="-1" strike="noStrike">
                <a:solidFill>
                  <a:srgbClr val="000000"/>
                </a:solidFill>
                <a:latin typeface="Times New Roman"/>
                <a:ea typeface="Times New Roman"/>
              </a:rPr>
              <a:t>type</a:t>
            </a:r>
            <a:r>
              <a:rPr b="0" lang="en-IN" sz="2200" spc="-1" strike="noStrike">
                <a:solidFill>
                  <a:srgbClr val="000000"/>
                </a:solidFill>
                <a:latin typeface="Times New Roman"/>
                <a:ea typeface="Times New Roman"/>
              </a:rPr>
              <a:t> of value represented or stored in a variable, the </a:t>
            </a:r>
            <a:r>
              <a:rPr b="1" lang="en-IN" sz="2200" spc="-1" strike="noStrike">
                <a:solidFill>
                  <a:srgbClr val="000000"/>
                </a:solidFill>
                <a:latin typeface="Times New Roman"/>
                <a:ea typeface="Times New Roman"/>
              </a:rPr>
              <a:t>number of bytes</a:t>
            </a:r>
            <a:r>
              <a:rPr b="0" lang="en-IN" sz="2200" spc="-1" strike="noStrike">
                <a:solidFill>
                  <a:srgbClr val="000000"/>
                </a:solidFill>
                <a:latin typeface="Times New Roman"/>
                <a:ea typeface="Times New Roman"/>
              </a:rPr>
              <a:t> to be reserved in memory, the </a:t>
            </a:r>
            <a:r>
              <a:rPr b="1" lang="en-IN" sz="2200" spc="-1" strike="noStrike">
                <a:solidFill>
                  <a:srgbClr val="000000"/>
                </a:solidFill>
                <a:latin typeface="Times New Roman"/>
                <a:ea typeface="Times New Roman"/>
              </a:rPr>
              <a:t>range of values</a:t>
            </a:r>
            <a:r>
              <a:rPr b="0" lang="en-IN" sz="2200" spc="-1" strike="noStrike">
                <a:solidFill>
                  <a:srgbClr val="000000"/>
                </a:solidFill>
                <a:latin typeface="Times New Roman"/>
                <a:ea typeface="Times New Roman"/>
              </a:rPr>
              <a:t> that can be represented in memory, and the </a:t>
            </a:r>
            <a:r>
              <a:rPr b="1" lang="en-IN" sz="2200" spc="-1" strike="noStrike">
                <a:solidFill>
                  <a:srgbClr val="000000"/>
                </a:solidFill>
                <a:latin typeface="Times New Roman"/>
                <a:ea typeface="Times New Roman"/>
              </a:rPr>
              <a:t>type of operation</a:t>
            </a:r>
            <a:r>
              <a:rPr b="0" lang="en-IN" sz="2200" spc="-1" strike="noStrike">
                <a:solidFill>
                  <a:srgbClr val="000000"/>
                </a:solidFill>
                <a:latin typeface="Times New Roman"/>
                <a:ea typeface="Times New Roman"/>
              </a:rPr>
              <a:t> that can be performed on a particular data value.</a:t>
            </a:r>
            <a:endParaRPr b="0" lang="en-IN" sz="2200" spc="-1" strike="noStrike">
              <a:latin typeface="Arial"/>
            </a:endParaRPr>
          </a:p>
          <a:p>
            <a:pPr marL="342720" indent="-321120" algn="just">
              <a:lnSpc>
                <a:spcPct val="100000"/>
              </a:lnSpc>
              <a:spcBef>
                <a:spcPts val="573"/>
              </a:spcBef>
              <a:tabLst>
                <a:tab algn="l" pos="0"/>
              </a:tabLst>
            </a:pPr>
            <a:endParaRPr b="0" lang="en-IN" sz="2200" spc="-1" strike="noStrike">
              <a:latin typeface="Arial"/>
            </a:endParaRPr>
          </a:p>
          <a:p>
            <a:pPr marL="325080" indent="-320760" algn="just">
              <a:lnSpc>
                <a:spcPct val="100000"/>
              </a:lnSpc>
              <a:spcBef>
                <a:spcPts val="573"/>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ANSI C supports 3 categories of data types:  </a:t>
            </a:r>
            <a:endParaRPr b="0" lang="en-IN" sz="2200" spc="-1" strike="noStrike">
              <a:latin typeface="Arial"/>
            </a:endParaRPr>
          </a:p>
          <a:p>
            <a:pPr lvl="1" marL="725400" indent="-263880" algn="just">
              <a:lnSpc>
                <a:spcPct val="10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Built-in data types</a:t>
            </a:r>
            <a:endParaRPr b="0" lang="en-IN" sz="2200" spc="-1" strike="noStrike">
              <a:latin typeface="Arial"/>
            </a:endParaRPr>
          </a:p>
          <a:p>
            <a:pPr lvl="1" marL="725400" indent="-263880" algn="just">
              <a:lnSpc>
                <a:spcPct val="10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Derived data types</a:t>
            </a:r>
            <a:endParaRPr b="0" lang="en-IN" sz="2200" spc="-1" strike="noStrike">
              <a:latin typeface="Arial"/>
            </a:endParaRPr>
          </a:p>
          <a:p>
            <a:pPr lvl="1" marL="725400" indent="-263880" algn="just">
              <a:lnSpc>
                <a:spcPct val="10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User Defined data types</a:t>
            </a:r>
            <a:endParaRPr b="0" lang="en-IN" sz="2200" spc="-1" strike="noStrike">
              <a:latin typeface="Arial"/>
            </a:endParaRPr>
          </a:p>
        </p:txBody>
      </p:sp>
      <p:sp>
        <p:nvSpPr>
          <p:cNvPr id="173" name="CustomShape 2"/>
          <p:cNvSpPr/>
          <p:nvPr/>
        </p:nvSpPr>
        <p:spPr>
          <a:xfrm>
            <a:off x="380880" y="228600"/>
            <a:ext cx="8225280" cy="605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Times New Roman"/>
              </a:rPr>
              <a:t>Data types in C</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4" name="CustomShape 1"/>
          <p:cNvSpPr/>
          <p:nvPr/>
        </p:nvSpPr>
        <p:spPr>
          <a:xfrm>
            <a:off x="380880" y="228600"/>
            <a:ext cx="8225280" cy="605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3200" spc="-1" strike="noStrike">
                <a:solidFill>
                  <a:srgbClr val="ff0000"/>
                </a:solidFill>
                <a:latin typeface="Times New Roman"/>
                <a:ea typeface="Times New Roman"/>
              </a:rPr>
              <a:t>Data types in C (contd…)</a:t>
            </a:r>
            <a:endParaRPr b="0" lang="en-IN" sz="3200" spc="-1" strike="noStrike">
              <a:latin typeface="Arial"/>
            </a:endParaRPr>
          </a:p>
          <a:p>
            <a:pPr>
              <a:lnSpc>
                <a:spcPct val="100000"/>
              </a:lnSpc>
            </a:pPr>
            <a:endParaRPr b="0" lang="en-IN" sz="3200" spc="-1" strike="noStrike">
              <a:latin typeface="Arial"/>
            </a:endParaRPr>
          </a:p>
        </p:txBody>
      </p:sp>
      <p:sp>
        <p:nvSpPr>
          <p:cNvPr id="175" name="CustomShape 2"/>
          <p:cNvSpPr/>
          <p:nvPr/>
        </p:nvSpPr>
        <p:spPr>
          <a:xfrm>
            <a:off x="2514240" y="5409720"/>
            <a:ext cx="1596600" cy="759960"/>
          </a:xfrm>
          <a:custGeom>
            <a:avLst/>
            <a:gdLst/>
            <a:ahLst/>
            <a:rect l="l" t="t" r="r" b="b"/>
            <a:pathLst>
              <a:path w="21600" h="21600">
                <a:moveTo>
                  <a:pt x="0" y="0"/>
                </a:moveTo>
                <a:lnTo>
                  <a:pt x="21600" y="21600"/>
                </a:lnTo>
              </a:path>
            </a:pathLst>
          </a:custGeom>
          <a:noFill/>
          <a:ln w="9360">
            <a:noFill/>
          </a:ln>
        </p:spPr>
        <p:style>
          <a:lnRef idx="0"/>
          <a:fillRef idx="0"/>
          <a:effectRef idx="0"/>
          <a:fontRef idx="minor"/>
        </p:style>
      </p:sp>
      <p:sp>
        <p:nvSpPr>
          <p:cNvPr id="176" name="CustomShape 3"/>
          <p:cNvSpPr/>
          <p:nvPr/>
        </p:nvSpPr>
        <p:spPr>
          <a:xfrm flipH="1">
            <a:off x="7268040" y="5486400"/>
            <a:ext cx="146880" cy="718200"/>
          </a:xfrm>
          <a:custGeom>
            <a:avLst/>
            <a:gdLst/>
            <a:ahLst/>
            <a:rect l="l" t="t" r="r" b="b"/>
            <a:pathLst>
              <a:path w="21600" h="21600">
                <a:moveTo>
                  <a:pt x="0" y="0"/>
                </a:moveTo>
                <a:lnTo>
                  <a:pt x="21600" y="21600"/>
                </a:lnTo>
              </a:path>
            </a:pathLst>
          </a:custGeom>
          <a:noFill/>
          <a:ln w="9360">
            <a:noFill/>
          </a:ln>
        </p:spPr>
        <p:style>
          <a:lnRef idx="0"/>
          <a:fillRef idx="0"/>
          <a:effectRef idx="0"/>
          <a:fontRef idx="minor"/>
        </p:style>
      </p:sp>
      <p:pic>
        <p:nvPicPr>
          <p:cNvPr id="177" name="" descr=""/>
          <p:cNvPicPr/>
          <p:nvPr/>
        </p:nvPicPr>
        <p:blipFill>
          <a:blip r:embed="rId1"/>
          <a:stretch/>
        </p:blipFill>
        <p:spPr>
          <a:xfrm>
            <a:off x="929520" y="828000"/>
            <a:ext cx="7709040" cy="51908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458640" y="184320"/>
            <a:ext cx="7766640" cy="649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3300"/>
                </a:solidFill>
                <a:latin typeface="Times New Roman"/>
                <a:ea typeface="Times New Roman"/>
              </a:rPr>
              <a:t>Block Comment</a:t>
            </a:r>
            <a:endParaRPr b="0" lang="en-IN" sz="3200" spc="-1" strike="noStrike">
              <a:latin typeface="Arial"/>
            </a:endParaRPr>
          </a:p>
        </p:txBody>
      </p:sp>
      <p:sp>
        <p:nvSpPr>
          <p:cNvPr id="135" name="CustomShape 2"/>
          <p:cNvSpPr/>
          <p:nvPr/>
        </p:nvSpPr>
        <p:spPr>
          <a:xfrm>
            <a:off x="609480" y="838080"/>
            <a:ext cx="7768080" cy="3501000"/>
          </a:xfrm>
          <a:custGeom>
            <a:avLst/>
            <a:gdLst/>
            <a:ahLst/>
            <a:rect l="l" t="t" r="r" b="b"/>
            <a:pathLst>
              <a:path w="21600" h="21600">
                <a:moveTo>
                  <a:pt x="0" y="0"/>
                </a:moveTo>
                <a:lnTo>
                  <a:pt x="21600" y="0"/>
                </a:lnTo>
                <a:lnTo>
                  <a:pt x="21600" y="21600"/>
                </a:lnTo>
                <a:lnTo>
                  <a:pt x="0" y="21600"/>
                </a:lnTo>
                <a:lnTo>
                  <a:pt x="0" y="0"/>
                </a:lnTo>
                <a:close/>
              </a:path>
            </a:pathLst>
          </a:custGeom>
          <a:solidFill>
            <a:srgbClr val="bfbfbf"/>
          </a:solidFill>
          <a:ln>
            <a:noFill/>
          </a:ln>
        </p:spPr>
        <p:style>
          <a:lnRef idx="0"/>
          <a:fillRef idx="0"/>
          <a:effectRef idx="0"/>
          <a:fontRef idx="minor"/>
        </p:style>
        <p:txBody>
          <a:bodyPr lIns="90000" rIns="90000" tIns="46800" bIns="46800">
            <a:noAutofit/>
          </a:bodyPr>
          <a:p>
            <a:pPr marL="342720" indent="-321120" algn="just">
              <a:lnSpc>
                <a:spcPct val="80000"/>
              </a:lnSpc>
              <a:spcBef>
                <a:spcPts val="573"/>
              </a:spcBef>
              <a:tabLst>
                <a:tab algn="l" pos="0"/>
              </a:tabLst>
            </a:pPr>
            <a:r>
              <a:rPr b="1" lang="en-IN" sz="4000" spc="-1" strike="noStrike">
                <a:solidFill>
                  <a:srgbClr val="ff0000"/>
                </a:solidFill>
                <a:latin typeface="Times New Roman"/>
                <a:ea typeface="Times New Roman"/>
              </a:rPr>
              <a:t>/*</a:t>
            </a:r>
            <a:r>
              <a:rPr b="1" lang="en-IN" sz="2400" spc="-1" strike="noStrike">
                <a:solidFill>
                  <a:srgbClr val="000000"/>
                </a:solidFill>
                <a:latin typeface="Times New Roman"/>
                <a:ea typeface="Times New Roman"/>
              </a:rPr>
              <a:t>  Write a program to add two integer numbers </a:t>
            </a:r>
            <a:r>
              <a:rPr b="1" lang="en-IN" sz="4000" spc="-1" strike="noStrike">
                <a:solidFill>
                  <a:srgbClr val="ff0000"/>
                </a:solidFill>
                <a:latin typeface="Times New Roman"/>
                <a:ea typeface="Times New Roman"/>
              </a:rPr>
              <a:t>*/</a:t>
            </a:r>
            <a:endParaRPr b="0" lang="en-IN" sz="40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#include&lt;stdio.h&gt;</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int main()</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int a=10,b=20,c;</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c=a+b;</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printf(“Sum of a and b=%d”,c);</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return 0;</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a:t>
            </a:r>
            <a:endParaRPr b="0" lang="en-IN" sz="2400" spc="-1" strike="noStrike">
              <a:latin typeface="Arial"/>
            </a:endParaRPr>
          </a:p>
          <a:p>
            <a:pPr marL="342720" indent="-321120" algn="just">
              <a:lnSpc>
                <a:spcPct val="80000"/>
              </a:lnSpc>
              <a:spcBef>
                <a:spcPts val="573"/>
              </a:spcBef>
              <a:tabLst>
                <a:tab algn="l" pos="0"/>
              </a:tabLst>
            </a:pPr>
            <a:endParaRPr b="0" lang="en-IN" sz="2400" spc="-1" strike="noStrike">
              <a:latin typeface="Arial"/>
            </a:endParaRPr>
          </a:p>
        </p:txBody>
      </p:sp>
      <p:sp>
        <p:nvSpPr>
          <p:cNvPr id="136" name="CustomShape 3"/>
          <p:cNvSpPr/>
          <p:nvPr/>
        </p:nvSpPr>
        <p:spPr>
          <a:xfrm>
            <a:off x="457200" y="4419720"/>
            <a:ext cx="8225280" cy="2053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DejaVu Sans"/>
              </a:rPr>
              <a:t>Any characters between </a:t>
            </a:r>
            <a:r>
              <a:rPr b="1" lang="en-IN" sz="2200" spc="-1" strike="noStrike">
                <a:solidFill>
                  <a:srgbClr val="ff0000"/>
                </a:solidFill>
                <a:latin typeface="Times New Roman"/>
                <a:ea typeface="DejaVu Sans"/>
              </a:rPr>
              <a:t>/*</a:t>
            </a:r>
            <a:r>
              <a:rPr b="0" lang="en-IN" sz="2200" spc="-1" strike="noStrike">
                <a:solidFill>
                  <a:srgbClr val="000000"/>
                </a:solidFill>
                <a:latin typeface="Times New Roman"/>
                <a:ea typeface="DejaVu Sans"/>
              </a:rPr>
              <a:t> and </a:t>
            </a:r>
            <a:r>
              <a:rPr b="1" lang="en-IN" sz="2200" spc="-1" strike="noStrike">
                <a:solidFill>
                  <a:srgbClr val="ff0000"/>
                </a:solidFill>
                <a:latin typeface="Times New Roman"/>
                <a:ea typeface="DejaVu Sans"/>
              </a:rPr>
              <a:t>*/</a:t>
            </a:r>
            <a:r>
              <a:rPr b="0" lang="en-IN" sz="2200" spc="-1" strike="noStrike">
                <a:solidFill>
                  <a:srgbClr val="000000"/>
                </a:solidFill>
                <a:latin typeface="Times New Roman"/>
                <a:ea typeface="DejaVu Sans"/>
              </a:rPr>
              <a:t> are ignored by the compiler.</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DejaVu Sans"/>
              </a:rPr>
              <a:t>Comments may appear anywhere in a program.</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DejaVu Sans"/>
              </a:rPr>
              <a:t>/* and */ is used to comment the multiple lines of code which is  ignored by the compiler.</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DejaVu Sans"/>
              </a:rPr>
              <a:t>Nested block comments are invalid like </a:t>
            </a:r>
            <a:r>
              <a:rPr b="1" lang="en-IN" sz="2200" spc="-1" strike="noStrike">
                <a:solidFill>
                  <a:srgbClr val="000000"/>
                </a:solidFill>
                <a:latin typeface="Times New Roman"/>
                <a:ea typeface="DejaVu Sans"/>
              </a:rPr>
              <a:t>/*    /*    */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 descr=""/>
          <p:cNvPicPr/>
          <p:nvPr/>
        </p:nvPicPr>
        <p:blipFill>
          <a:blip r:embed="rId1"/>
          <a:stretch/>
        </p:blipFill>
        <p:spPr>
          <a:xfrm>
            <a:off x="362880" y="-435240"/>
            <a:ext cx="8495640" cy="685548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9" name="CustomShape 1"/>
          <p:cNvSpPr/>
          <p:nvPr/>
        </p:nvSpPr>
        <p:spPr>
          <a:xfrm>
            <a:off x="533520" y="380880"/>
            <a:ext cx="8147520" cy="5879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21120">
              <a:lnSpc>
                <a:spcPct val="100000"/>
              </a:lnSpc>
              <a:spcBef>
                <a:spcPts val="573"/>
              </a:spcBef>
              <a:tabLst>
                <a:tab algn="l" pos="0"/>
              </a:tabLst>
            </a:pPr>
            <a:r>
              <a:rPr b="1" lang="en-IN" sz="2200" spc="-1" strike="noStrike">
                <a:solidFill>
                  <a:srgbClr val="ff0000"/>
                </a:solidFill>
                <a:latin typeface="Times New Roman"/>
                <a:ea typeface="Times New Roman"/>
              </a:rPr>
              <a:t>Built-in data types:</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Built-in data types are also known as primitive data types. C uses the </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following primitive data types.</a:t>
            </a:r>
            <a:endParaRPr b="0" lang="en-IN" sz="2200" spc="-1" strike="noStrike">
              <a:latin typeface="Arial"/>
            </a:endParaRPr>
          </a:p>
          <a:p>
            <a:pPr marL="342720" indent="-321120">
              <a:lnSpc>
                <a:spcPct val="100000"/>
              </a:lnSpc>
              <a:spcBef>
                <a:spcPts val="573"/>
              </a:spcBef>
              <a:tabLst>
                <a:tab algn="l" pos="0"/>
              </a:tabLst>
            </a:pP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int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integer quantity (size :2bytes)</a:t>
            </a:r>
            <a:endParaRPr b="0" lang="en-IN" sz="2200" spc="-1" strike="noStrike">
              <a:latin typeface="Arial"/>
            </a:endParaRPr>
          </a:p>
          <a:p>
            <a:pPr marL="342720" indent="-321120">
              <a:lnSpc>
                <a:spcPct val="100000"/>
              </a:lnSpc>
              <a:spcBef>
                <a:spcPts val="573"/>
              </a:spcBef>
              <a:tabLst>
                <a:tab algn="l" pos="0"/>
              </a:tabLst>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char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character (stores a single character)(size:1 byte)</a:t>
            </a:r>
            <a:endParaRPr b="0" lang="en-IN" sz="2200" spc="-1" strike="noStrike">
              <a:latin typeface="Arial"/>
            </a:endParaRPr>
          </a:p>
          <a:p>
            <a:pPr marL="342720" indent="-321120">
              <a:lnSpc>
                <a:spcPct val="100000"/>
              </a:lnSpc>
              <a:spcBef>
                <a:spcPts val="573"/>
              </a:spcBef>
              <a:tabLst>
                <a:tab algn="l" pos="0"/>
              </a:tabLst>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float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floating point number(size:4 bytes)</a:t>
            </a:r>
            <a:endParaRPr b="0" lang="en-IN" sz="2200" spc="-1" strike="noStrike">
              <a:latin typeface="Arial"/>
            </a:endParaRPr>
          </a:p>
          <a:p>
            <a:pPr marL="342720" indent="-321120">
              <a:lnSpc>
                <a:spcPct val="100000"/>
              </a:lnSpc>
              <a:spcBef>
                <a:spcPts val="573"/>
              </a:spcBef>
              <a:tabLst>
                <a:tab algn="l" pos="0"/>
              </a:tabLst>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double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floating point number(size: 8bytes)</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Float max 6digits after the decimal point</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Double 16 digits after the decimal point</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FORMAT SPECIFIERS:</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%d :int</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%f:float</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%c:char</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%lf:double</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%s:string</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%p:pointers</a:t>
            </a:r>
            <a:endParaRPr b="0" lang="en-IN" sz="2200" spc="-1" strike="noStrike">
              <a:latin typeface="Arial"/>
            </a:endParaRPr>
          </a:p>
          <a:p>
            <a:pPr marL="342720" indent="-321120">
              <a:lnSpc>
                <a:spcPct val="100000"/>
              </a:lnSpc>
              <a:spcBef>
                <a:spcPts val="573"/>
              </a:spcBef>
              <a:tabLst>
                <a:tab algn="l" pos="0"/>
              </a:tabLst>
            </a:pPr>
            <a:endParaRPr b="0" lang="en-IN" sz="2200" spc="-1" strike="noStrike">
              <a:latin typeface="Arial"/>
            </a:endParaRPr>
          </a:p>
          <a:p>
            <a:pPr marL="342720" indent="-321120">
              <a:lnSpc>
                <a:spcPct val="100000"/>
              </a:lnSpc>
              <a:spcBef>
                <a:spcPts val="573"/>
              </a:spcBef>
              <a:tabLst>
                <a:tab algn="l" pos="0"/>
              </a:tabLst>
            </a:pPr>
            <a:endParaRPr b="0" lang="en-IN" sz="2200" spc="-1" strike="noStrike">
              <a:latin typeface="Arial"/>
            </a:endParaRPr>
          </a:p>
          <a:p>
            <a:pPr marL="342720" indent="-321120">
              <a:lnSpc>
                <a:spcPct val="100000"/>
              </a:lnSpc>
              <a:spcBef>
                <a:spcPts val="573"/>
              </a:spcBef>
              <a:tabLst>
                <a:tab algn="l" pos="0"/>
              </a:tabLst>
            </a:pPr>
            <a:endParaRPr b="0" lang="en-IN" sz="2200" spc="-1" strike="noStrike">
              <a:latin typeface="Arial"/>
            </a:endParaRPr>
          </a:p>
          <a:p>
            <a:pPr marL="342720" indent="-321120">
              <a:lnSpc>
                <a:spcPct val="100000"/>
              </a:lnSpc>
              <a:spcBef>
                <a:spcPts val="573"/>
              </a:spcBef>
              <a:tabLst>
                <a:tab algn="l" pos="0"/>
              </a:tabLst>
            </a:pP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ff0000"/>
                </a:solidFill>
                <a:latin typeface="Times New Roman"/>
                <a:ea typeface="Times New Roman"/>
              </a:rPr>
              <a:t>Integral Data Type</a:t>
            </a:r>
            <a:r>
              <a:rPr b="0" lang="en-IN" sz="2200" spc="-1" strike="noStrike">
                <a:solidFill>
                  <a:srgbClr val="000000"/>
                </a:solidFill>
                <a:latin typeface="Times New Roman"/>
                <a:ea typeface="Times New Roman"/>
              </a:rPr>
              <a:t>:</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Boolean : It uses a keyword known as bool. It can represent only  two values true or false.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0" name="CustomShape 1"/>
          <p:cNvSpPr/>
          <p:nvPr/>
        </p:nvSpPr>
        <p:spPr>
          <a:xfrm>
            <a:off x="457200" y="380880"/>
            <a:ext cx="8225280" cy="5482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pic>
        <p:nvPicPr>
          <p:cNvPr id="181" name="" descr=""/>
          <p:cNvPicPr/>
          <p:nvPr/>
        </p:nvPicPr>
        <p:blipFill>
          <a:blip r:embed="rId1"/>
          <a:stretch/>
        </p:blipFill>
        <p:spPr>
          <a:xfrm>
            <a:off x="954360" y="943200"/>
            <a:ext cx="7312680" cy="40266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60000" y="216000"/>
            <a:ext cx="8277840" cy="6117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600" spc="-1" strike="noStrike">
                <a:solidFill>
                  <a:srgbClr val="000000"/>
                </a:solidFill>
                <a:latin typeface="Arial"/>
                <a:ea typeface="DejaVu Sans"/>
              </a:rPr>
              <a:t>sizeof(DataType) Operator </a:t>
            </a:r>
            <a:endParaRPr b="0" lang="en-IN" sz="2600" spc="-1" strike="noStrike">
              <a:latin typeface="Arial"/>
            </a:endParaRPr>
          </a:p>
          <a:p>
            <a:pPr>
              <a:lnSpc>
                <a:spcPct val="100000"/>
              </a:lnSpc>
            </a:pPr>
            <a:r>
              <a:rPr b="0" lang="en-IN" sz="2000" spc="-1" strike="noStrike">
                <a:solidFill>
                  <a:srgbClr val="000000"/>
                </a:solidFill>
                <a:latin typeface="Arial"/>
                <a:ea typeface="DejaVu Sans"/>
              </a:rPr>
              <a:t>To get the exact size of a type or a variable on a particular platform, you can use the sizeof operator. </a:t>
            </a:r>
            <a:endParaRPr b="0" lang="en-IN" sz="2000" spc="-1" strike="noStrike">
              <a:latin typeface="Arial"/>
            </a:endParaRPr>
          </a:p>
          <a:p>
            <a:pPr>
              <a:lnSpc>
                <a:spcPct val="100000"/>
              </a:lnSpc>
            </a:pPr>
            <a:r>
              <a:rPr b="0" lang="en-IN" sz="2000" spc="-1" strike="noStrike">
                <a:solidFill>
                  <a:srgbClr val="000000"/>
                </a:solidFill>
                <a:latin typeface="Arial"/>
                <a:ea typeface="DejaVu Sans"/>
              </a:rPr>
              <a:t>To get the exact size of a type or a variable on a particular platform, you can use the sizeof operator. </a:t>
            </a:r>
            <a:endParaRPr b="0" lang="en-IN" sz="2000" spc="-1" strike="noStrike">
              <a:latin typeface="Arial"/>
            </a:endParaRPr>
          </a:p>
          <a:p>
            <a:pPr>
              <a:lnSpc>
                <a:spcPct val="100000"/>
              </a:lnSpc>
            </a:pPr>
            <a:r>
              <a:rPr b="0" lang="en-IN" sz="2000" spc="-1" strike="noStrike">
                <a:solidFill>
                  <a:srgbClr val="000000"/>
                </a:solidFill>
                <a:latin typeface="Courier New"/>
                <a:ea typeface="DejaVu Sans"/>
              </a:rPr>
              <a:t> </a:t>
            </a:r>
            <a:r>
              <a:rPr b="0" lang="en-IN" sz="2000" spc="-1" strike="noStrike">
                <a:solidFill>
                  <a:srgbClr val="000000"/>
                </a:solidFill>
                <a:latin typeface="Courier New"/>
                <a:ea typeface="DejaVu Sans"/>
              </a:rPr>
              <a:t>// Run on 64 bit Machine</a:t>
            </a:r>
            <a:endParaRPr b="0" lang="en-IN" sz="2000" spc="-1" strike="noStrike">
              <a:latin typeface="Arial"/>
            </a:endParaRPr>
          </a:p>
          <a:p>
            <a:pPr>
              <a:lnSpc>
                <a:spcPct val="100000"/>
              </a:lnSpc>
            </a:pPr>
            <a:r>
              <a:rPr b="0" lang="en-IN" sz="1800" spc="-1" strike="noStrike">
                <a:solidFill>
                  <a:srgbClr val="000000"/>
                </a:solidFill>
                <a:latin typeface="Courier New"/>
                <a:ea typeface="Courier New"/>
              </a:rPr>
              <a:t>#include &lt;stdio.h&gt;</a:t>
            </a:r>
            <a:endParaRPr b="0" lang="en-IN" sz="1800" spc="-1" strike="noStrike">
              <a:latin typeface="Arial"/>
            </a:endParaRPr>
          </a:p>
          <a:p>
            <a:pPr>
              <a:lnSpc>
                <a:spcPct val="100000"/>
              </a:lnSpc>
            </a:pPr>
            <a:r>
              <a:rPr b="0" lang="en-IN" sz="1800" spc="-1" strike="noStrike">
                <a:solidFill>
                  <a:srgbClr val="000000"/>
                </a:solidFill>
                <a:latin typeface="Courier New"/>
                <a:ea typeface="Courier New"/>
              </a:rPr>
              <a:t>int main() {</a:t>
            </a:r>
            <a:endParaRPr b="0" lang="en-IN" sz="1800" spc="-1" strike="noStrike">
              <a:latin typeface="Arial"/>
            </a:endParaRPr>
          </a:p>
          <a:p>
            <a:pPr>
              <a:lnSpc>
                <a:spcPct val="100000"/>
              </a:lnSpc>
            </a:pPr>
            <a:r>
              <a:rPr b="0" lang="en-IN" sz="1800" spc="-1" strike="noStrike">
                <a:solidFill>
                  <a:srgbClr val="000000"/>
                </a:solidFill>
                <a:latin typeface="Courier New"/>
                <a:ea typeface="Courier New"/>
              </a:rPr>
              <a:t>int a = 16;</a:t>
            </a:r>
            <a:endParaRPr b="0" lang="en-IN" sz="1800" spc="-1" strike="noStrike">
              <a:latin typeface="Arial"/>
            </a:endParaRPr>
          </a:p>
          <a:p>
            <a:pPr>
              <a:lnSpc>
                <a:spcPct val="100000"/>
              </a:lnSpc>
            </a:pPr>
            <a:r>
              <a:rPr b="0" lang="en-IN" sz="1800" spc="-1" strike="noStrike">
                <a:solidFill>
                  <a:srgbClr val="000000"/>
                </a:solidFill>
                <a:latin typeface="Courier New"/>
                <a:ea typeface="Courier New"/>
              </a:rPr>
              <a:t>   </a:t>
            </a:r>
            <a:r>
              <a:rPr b="0" lang="en-IN" sz="1800" spc="-1" strike="noStrike">
                <a:solidFill>
                  <a:srgbClr val="000000"/>
                </a:solidFill>
                <a:latin typeface="Courier New"/>
                <a:ea typeface="Courier New"/>
              </a:rPr>
              <a:t>printf("Size of variable a : %d\n",sizeof(a));</a:t>
            </a:r>
            <a:endParaRPr b="0" lang="en-IN" sz="1800" spc="-1" strike="noStrike">
              <a:latin typeface="Arial"/>
            </a:endParaRPr>
          </a:p>
          <a:p>
            <a:pPr>
              <a:lnSpc>
                <a:spcPct val="100000"/>
              </a:lnSpc>
            </a:pPr>
            <a:r>
              <a:rPr b="0" lang="en-IN" sz="1800" spc="-1" strike="noStrike">
                <a:solidFill>
                  <a:srgbClr val="000000"/>
                </a:solidFill>
                <a:latin typeface="Courier New"/>
                <a:ea typeface="Courier New"/>
              </a:rPr>
              <a:t>   </a:t>
            </a:r>
            <a:r>
              <a:rPr b="0" lang="en-IN" sz="1800" spc="-1" strike="noStrike">
                <a:solidFill>
                  <a:srgbClr val="000000"/>
                </a:solidFill>
                <a:latin typeface="Courier New"/>
                <a:ea typeface="Courier New"/>
              </a:rPr>
              <a:t>printf("Size of int data type : %d\n",sizeof(int));</a:t>
            </a:r>
            <a:endParaRPr b="0" lang="en-IN" sz="1800" spc="-1" strike="noStrike">
              <a:latin typeface="Arial"/>
            </a:endParaRPr>
          </a:p>
          <a:p>
            <a:pPr>
              <a:lnSpc>
                <a:spcPct val="100000"/>
              </a:lnSpc>
            </a:pPr>
            <a:r>
              <a:rPr b="0" lang="en-IN" sz="1800" spc="-1" strike="noStrike">
                <a:solidFill>
                  <a:srgbClr val="000000"/>
                </a:solidFill>
                <a:latin typeface="Courier New"/>
                <a:ea typeface="Courier New"/>
              </a:rPr>
              <a:t>   </a:t>
            </a:r>
            <a:r>
              <a:rPr b="0" lang="en-IN" sz="1800" spc="-1" strike="noStrike">
                <a:solidFill>
                  <a:srgbClr val="000000"/>
                </a:solidFill>
                <a:latin typeface="Courier New"/>
                <a:ea typeface="Courier New"/>
              </a:rPr>
              <a:t>printf("Size of char data type : %d\n",sizeof(char));</a:t>
            </a:r>
            <a:endParaRPr b="0" lang="en-IN" sz="1800" spc="-1" strike="noStrike">
              <a:latin typeface="Arial"/>
            </a:endParaRPr>
          </a:p>
          <a:p>
            <a:pPr>
              <a:lnSpc>
                <a:spcPct val="100000"/>
              </a:lnSpc>
            </a:pPr>
            <a:r>
              <a:rPr b="0" lang="en-IN" sz="1800" spc="-1" strike="noStrike">
                <a:solidFill>
                  <a:srgbClr val="000000"/>
                </a:solidFill>
                <a:latin typeface="Courier New"/>
                <a:ea typeface="Courier New"/>
              </a:rPr>
              <a:t>   </a:t>
            </a:r>
            <a:r>
              <a:rPr b="0" lang="en-IN" sz="1800" spc="-1" strike="noStrike">
                <a:solidFill>
                  <a:srgbClr val="000000"/>
                </a:solidFill>
                <a:latin typeface="Courier New"/>
                <a:ea typeface="Courier New"/>
              </a:rPr>
              <a:t>printf("Size of float data type : %d\n",sizeof(float));</a:t>
            </a:r>
            <a:endParaRPr b="0" lang="en-IN" sz="1800" spc="-1" strike="noStrike">
              <a:latin typeface="Arial"/>
            </a:endParaRPr>
          </a:p>
          <a:p>
            <a:pPr>
              <a:lnSpc>
                <a:spcPct val="100000"/>
              </a:lnSpc>
            </a:pPr>
            <a:r>
              <a:rPr b="0" lang="en-IN" sz="1800" spc="-1" strike="noStrike">
                <a:solidFill>
                  <a:srgbClr val="000000"/>
                </a:solidFill>
                <a:latin typeface="Courier New"/>
                <a:ea typeface="Courier New"/>
              </a:rPr>
              <a:t>   </a:t>
            </a:r>
            <a:r>
              <a:rPr b="0" lang="en-IN" sz="1800" spc="-1" strike="noStrike">
                <a:solidFill>
                  <a:srgbClr val="000000"/>
                </a:solidFill>
                <a:latin typeface="Courier New"/>
                <a:ea typeface="Courier New"/>
              </a:rPr>
              <a:t>printf("Size of double data type : %dn",sizeof(double));</a:t>
            </a:r>
            <a:endParaRPr b="0" lang="en-IN" sz="1800" spc="-1" strike="noStrike">
              <a:latin typeface="Arial"/>
            </a:endParaRPr>
          </a:p>
          <a:p>
            <a:pPr>
              <a:lnSpc>
                <a:spcPct val="100000"/>
              </a:lnSpc>
            </a:pPr>
            <a:r>
              <a:rPr b="0" lang="en-IN" sz="1800" spc="-1" strike="noStrike">
                <a:solidFill>
                  <a:srgbClr val="000000"/>
                </a:solidFill>
                <a:latin typeface="Courier New"/>
                <a:ea typeface="Courier New"/>
              </a:rPr>
              <a:t>   </a:t>
            </a:r>
            <a:r>
              <a:rPr b="0" lang="en-IN" sz="1800" spc="-1" strike="noStrike">
                <a:solidFill>
                  <a:srgbClr val="000000"/>
                </a:solidFill>
                <a:latin typeface="Courier New"/>
                <a:ea typeface="Courier New"/>
              </a:rPr>
              <a:t>return 0;</a:t>
            </a:r>
            <a:endParaRPr b="0" lang="en-IN" sz="1800" spc="-1" strike="noStrike">
              <a:latin typeface="Arial"/>
            </a:endParaRPr>
          </a:p>
          <a:p>
            <a:pPr>
              <a:lnSpc>
                <a:spcPct val="100000"/>
              </a:lnSpc>
            </a:pPr>
            <a:r>
              <a:rPr b="0" lang="en-IN" sz="1800" spc="-1" strike="noStrike">
                <a:solidFill>
                  <a:srgbClr val="000000"/>
                </a:solidFill>
                <a:latin typeface="Courier New"/>
                <a:ea typeface="Courier New"/>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 descr=""/>
          <p:cNvPicPr/>
          <p:nvPr/>
        </p:nvPicPr>
        <p:blipFill>
          <a:blip r:embed="rId1"/>
          <a:stretch/>
        </p:blipFill>
        <p:spPr>
          <a:xfrm>
            <a:off x="319680" y="216000"/>
            <a:ext cx="8246160" cy="56858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43000" y="72000"/>
            <a:ext cx="8898840" cy="8633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C Input and Output</a:t>
            </a:r>
            <a:endParaRPr b="0" lang="en-IN" sz="2200" spc="-1" strike="noStrike">
              <a:latin typeface="Arial"/>
            </a:endParaRPr>
          </a:p>
          <a:p>
            <a:pPr>
              <a:lnSpc>
                <a:spcPct val="100000"/>
              </a:lnSpc>
            </a:pPr>
            <a:r>
              <a:rPr b="0" lang="en-IN" sz="2200" spc="-1" strike="noStrike">
                <a:solidFill>
                  <a:srgbClr val="000000"/>
                </a:solidFill>
                <a:latin typeface="Arial"/>
                <a:ea typeface="DejaVu Sans"/>
              </a:rPr>
              <a:t>Input means to provide the program with some data to be used in the program and Output means to display data on the screen or write the data to a printer or a file.  </a:t>
            </a:r>
            <a:r>
              <a:rPr b="1" lang="en-IN" sz="2200" spc="-1" strike="noStrike">
                <a:solidFill>
                  <a:srgbClr val="000000"/>
                </a:solidFill>
                <a:latin typeface="Arial"/>
                <a:ea typeface="DejaVu Sans"/>
              </a:rPr>
              <a:t> </a:t>
            </a:r>
            <a:endParaRPr b="0" lang="en-IN" sz="2200" spc="-1" strike="noStrike">
              <a:latin typeface="Arial"/>
            </a:endParaRPr>
          </a:p>
          <a:p>
            <a:pPr>
              <a:lnSpc>
                <a:spcPct val="100000"/>
              </a:lnSpc>
            </a:pPr>
            <a:r>
              <a:rPr b="0" lang="en-IN" sz="2200" spc="-1" strike="noStrike">
                <a:solidFill>
                  <a:srgbClr val="000000"/>
                </a:solidFill>
                <a:latin typeface="Arial"/>
                <a:ea typeface="DejaVu Sans"/>
              </a:rPr>
              <a:t>The functions used for standard input and output are present in the stdio.h header file. Hence to use the functions we need to include the stdio.h header file in our program, as shown below.</a:t>
            </a:r>
            <a:endParaRPr b="0" lang="en-IN" sz="2200" spc="-1" strike="noStrike">
              <a:latin typeface="Arial"/>
            </a:endParaRPr>
          </a:p>
          <a:p>
            <a:pPr>
              <a:lnSpc>
                <a:spcPct val="100000"/>
              </a:lnSpc>
            </a:pPr>
            <a:r>
              <a:rPr b="1" lang="en-IN" sz="2200" spc="-1" strike="noStrike">
                <a:solidFill>
                  <a:srgbClr val="000000"/>
                </a:solidFill>
                <a:latin typeface="Arial"/>
                <a:ea typeface="DejaVu Sans"/>
              </a:rPr>
              <a:t>#include &lt;stdio.h&gt;</a:t>
            </a:r>
            <a:endParaRPr b="0" lang="en-IN" sz="2200" spc="-1" strike="noStrike">
              <a:latin typeface="Arial"/>
            </a:endParaRPr>
          </a:p>
          <a:p>
            <a:pPr>
              <a:lnSpc>
                <a:spcPct val="100000"/>
              </a:lnSpc>
            </a:pPr>
            <a:r>
              <a:rPr b="1" lang="en-IN" sz="2200" spc="-1" strike="noStrike">
                <a:solidFill>
                  <a:srgbClr val="000000"/>
                </a:solidFill>
                <a:latin typeface="Arial"/>
                <a:ea typeface="DejaVu Sans"/>
              </a:rPr>
              <a:t>Following are the functions used for standard input and output:</a:t>
            </a: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printf() function - Show Output</a:t>
            </a: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scanf() function - Take Input</a:t>
            </a: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getchar() and putchar() function</a:t>
            </a:r>
            <a:endParaRPr b="0" lang="en-IN" sz="2200" spc="-1" strike="noStrike">
              <a:latin typeface="Arial"/>
            </a:endParaRPr>
          </a:p>
          <a:p>
            <a:pPr>
              <a:lnSpc>
                <a:spcPct val="100000"/>
              </a:lnSpc>
            </a:pP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gets() and puts() function</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82880" y="648000"/>
            <a:ext cx="8856360" cy="887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600" spc="-1" strike="noStrike">
                <a:solidFill>
                  <a:srgbClr val="000000"/>
                </a:solidFill>
                <a:latin typeface="Arial"/>
                <a:ea typeface="DejaVu Sans"/>
              </a:rPr>
              <a:t>printf() function - Show Output</a:t>
            </a:r>
            <a:endParaRPr b="0" lang="en-IN" sz="2600" spc="-1" strike="noStrike">
              <a:latin typeface="Arial"/>
            </a:endParaRPr>
          </a:p>
          <a:p>
            <a:pPr>
              <a:lnSpc>
                <a:spcPct val="100000"/>
              </a:lnSpc>
            </a:pPr>
            <a:r>
              <a:rPr b="0" lang="en-IN" sz="2000" spc="-1" strike="noStrike">
                <a:solidFill>
                  <a:srgbClr val="000000"/>
                </a:solidFill>
                <a:latin typeface="Arial"/>
                <a:ea typeface="DejaVu Sans"/>
              </a:rPr>
              <a:t>The printf() function is the most used function in the C language. This function is defined in the stdio.h header file and is used to show output on the console (standard output).</a:t>
            </a:r>
            <a:endParaRPr b="0" lang="en-IN" sz="2000" spc="-1" strike="noStrike">
              <a:latin typeface="Arial"/>
            </a:endParaRPr>
          </a:p>
          <a:p>
            <a:pPr>
              <a:lnSpc>
                <a:spcPct val="100000"/>
              </a:lnSpc>
            </a:pPr>
            <a:r>
              <a:rPr b="1" lang="en-IN" sz="2400" spc="-1" strike="noStrike">
                <a:solidFill>
                  <a:srgbClr val="000000"/>
                </a:solidFill>
                <a:latin typeface="Arial"/>
                <a:ea typeface="DejaVu Sans"/>
              </a:rPr>
              <a:t>printf() Example - Print a statement</a:t>
            </a:r>
            <a:endParaRPr b="0" lang="en-IN" sz="2400" spc="-1" strike="noStrike">
              <a:latin typeface="Arial"/>
            </a:endParaRPr>
          </a:p>
          <a:p>
            <a:pPr>
              <a:lnSpc>
                <a:spcPct val="100000"/>
              </a:lnSpc>
            </a:pPr>
            <a:r>
              <a:rPr b="1" lang="en-IN" sz="2200" spc="-1" strike="noStrike">
                <a:solidFill>
                  <a:srgbClr val="000000"/>
                </a:solidFill>
                <a:latin typeface="Arial"/>
                <a:ea typeface="DejaVu Sans"/>
              </a:rPr>
              <a:t>    </a:t>
            </a:r>
            <a:r>
              <a:rPr b="1" lang="en-IN" sz="2200" spc="-1" strike="noStrike">
                <a:solidFill>
                  <a:srgbClr val="000000"/>
                </a:solidFill>
                <a:latin typeface="Arial"/>
                <a:ea typeface="DejaVu Sans"/>
              </a:rPr>
              <a:t>printf("format string",argument_list);  </a:t>
            </a:r>
            <a:endParaRPr b="0" lang="en-IN" sz="2200" spc="-1" strike="noStrike">
              <a:latin typeface="Arial"/>
            </a:endParaRPr>
          </a:p>
          <a:p>
            <a:pPr>
              <a:lnSpc>
                <a:spcPct val="100000"/>
              </a:lnSpc>
            </a:pPr>
            <a:endParaRPr b="0" lang="en-IN" sz="2200" spc="-1" strike="noStrike">
              <a:latin typeface="Arial"/>
            </a:endParaRPr>
          </a:p>
          <a:p>
            <a:pPr>
              <a:lnSpc>
                <a:spcPct val="100000"/>
              </a:lnSpc>
            </a:pPr>
            <a:r>
              <a:rPr b="1" lang="en-IN" sz="2200" spc="-1" strike="noStrike">
                <a:solidFill>
                  <a:srgbClr val="000000"/>
                </a:solidFill>
                <a:latin typeface="Arial"/>
                <a:ea typeface="DejaVu Sans"/>
              </a:rPr>
              <a:t>The format string can be %d (integer), %c (character), %s (string), %f (float) etc.</a:t>
            </a:r>
            <a:endParaRPr b="0" lang="en-IN" sz="2200" spc="-1" strike="noStrike">
              <a:latin typeface="Arial"/>
            </a:endParaRPr>
          </a:p>
          <a:p>
            <a:pPr>
              <a:lnSpc>
                <a:spcPct val="100000"/>
              </a:lnSpc>
            </a:pPr>
            <a:r>
              <a:rPr b="0" lang="en-IN" sz="2400" spc="-1" strike="noStrike">
                <a:solidFill>
                  <a:srgbClr val="000000"/>
                </a:solidFill>
                <a:latin typeface="Arial"/>
                <a:ea typeface="DejaVu Sans"/>
              </a:rPr>
              <a:t>Let's print a simple sentence using the printf() function.</a:t>
            </a:r>
            <a:endParaRPr b="0" lang="en-IN" sz="2400" spc="-1" strike="noStrike">
              <a:latin typeface="Arial"/>
            </a:endParaRPr>
          </a:p>
          <a:p>
            <a:pPr>
              <a:lnSpc>
                <a:spcPct val="100000"/>
              </a:lnSpc>
            </a:pPr>
            <a:r>
              <a:rPr b="0" lang="en-IN" sz="2400" spc="-1" strike="noStrike">
                <a:solidFill>
                  <a:srgbClr val="000000"/>
                </a:solidFill>
                <a:latin typeface="Arial"/>
                <a:ea typeface="DejaVu Sans"/>
              </a:rPr>
              <a:t>#include &lt;stdio.h&gt;</a:t>
            </a:r>
            <a:endParaRPr b="0" lang="en-IN" sz="2400" spc="-1" strike="noStrike">
              <a:latin typeface="Arial"/>
            </a:endParaRPr>
          </a:p>
          <a:p>
            <a:pPr>
              <a:lnSpc>
                <a:spcPct val="100000"/>
              </a:lnSpc>
            </a:pPr>
            <a:r>
              <a:rPr b="0" lang="en-IN" sz="2400" spc="-1" strike="noStrike">
                <a:solidFill>
                  <a:srgbClr val="000000"/>
                </a:solidFill>
                <a:latin typeface="Arial"/>
                <a:ea typeface="DejaVu Sans"/>
              </a:rPr>
              <a:t>int main() {</a:t>
            </a:r>
            <a:endParaRPr b="0" lang="en-IN" sz="2400" spc="-1" strike="noStrike">
              <a:latin typeface="Arial"/>
            </a:endParaRPr>
          </a:p>
          <a:p>
            <a:pPr>
              <a:lnSpc>
                <a:spcPct val="100000"/>
              </a:lnSpc>
            </a:pPr>
            <a:r>
              <a:rPr b="0" lang="en-IN" sz="2400" spc="-1" strike="noStrike">
                <a:solidFill>
                  <a:srgbClr val="000000"/>
                </a:solidFill>
                <a:latin typeface="Arial"/>
                <a:ea typeface="DejaVu Sans"/>
              </a:rPr>
              <a:t>int a=10;</a:t>
            </a:r>
            <a:endParaRPr b="0" lang="en-IN" sz="24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printf( "a vlaue is %d",a);</a:t>
            </a:r>
            <a:endParaRPr b="0" lang="en-IN" sz="2600" spc="-1" strike="noStrike">
              <a:latin typeface="Arial"/>
            </a:endParaRPr>
          </a:p>
          <a:p>
            <a:pPr>
              <a:lnSpc>
                <a:spcPct val="100000"/>
              </a:lnSpc>
            </a:pPr>
            <a:r>
              <a:rPr b="0" lang="en-IN" sz="2400" spc="-1" strike="noStrike">
                <a:solidFill>
                  <a:srgbClr val="000000"/>
                </a:solidFill>
                <a:latin typeface="Arial"/>
                <a:ea typeface="DejaVu Sans"/>
              </a:rPr>
              <a:t>   </a:t>
            </a:r>
            <a:r>
              <a:rPr b="0" lang="en-IN" sz="2400" spc="-1" strike="noStrike">
                <a:solidFill>
                  <a:srgbClr val="000000"/>
                </a:solidFill>
                <a:latin typeface="Arial"/>
                <a:ea typeface="DejaVu Sans"/>
              </a:rPr>
              <a:t>return 0;</a:t>
            </a:r>
            <a:endParaRPr b="0" lang="en-IN" sz="2400" spc="-1" strike="noStrike">
              <a:latin typeface="Arial"/>
            </a:endParaRPr>
          </a:p>
          <a:p>
            <a:pPr>
              <a:lnSpc>
                <a:spcPct val="100000"/>
              </a:lnSpc>
            </a:pPr>
            <a:r>
              <a:rPr b="0" lang="en-IN" sz="2400" spc="-1" strike="noStrike">
                <a:solidFill>
                  <a:srgbClr val="000000"/>
                </a:solidFill>
                <a:latin typeface="Arial"/>
                <a:ea typeface="DejaVu Sans"/>
              </a:rPr>
              <a:t>}</a:t>
            </a: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16000" y="144000"/>
            <a:ext cx="9069840" cy="7690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3200" spc="-1" strike="noStrike">
                <a:solidFill>
                  <a:srgbClr val="000000"/>
                </a:solidFill>
                <a:latin typeface="Arial"/>
                <a:ea typeface="DejaVu Sans"/>
              </a:rPr>
              <a:t>scanf() function</a:t>
            </a:r>
            <a:endParaRPr b="0" lang="en-IN" sz="3200" spc="-1" strike="noStrike">
              <a:latin typeface="Arial"/>
            </a:endParaRPr>
          </a:p>
          <a:p>
            <a:pPr>
              <a:lnSpc>
                <a:spcPct val="100000"/>
              </a:lnSpc>
            </a:pPr>
            <a:r>
              <a:rPr b="0" lang="en-IN" sz="2400" spc="-1" strike="noStrike">
                <a:solidFill>
                  <a:srgbClr val="000000"/>
                </a:solidFill>
                <a:latin typeface="Arial"/>
                <a:ea typeface="DejaVu Sans"/>
              </a:rPr>
              <a:t>The scanf() function is used for input. It reads the input data from the console.</a:t>
            </a:r>
            <a:endParaRPr b="0" lang="en-IN" sz="2400" spc="-1" strike="noStrike">
              <a:latin typeface="Arial"/>
            </a:endParaRPr>
          </a:p>
          <a:p>
            <a:pPr>
              <a:lnSpc>
                <a:spcPct val="100000"/>
              </a:lnSpc>
            </a:pPr>
            <a:r>
              <a:rPr b="1" lang="en-IN" sz="2400" spc="-1" strike="noStrike">
                <a:solidFill>
                  <a:srgbClr val="000000"/>
                </a:solidFill>
                <a:latin typeface="Arial"/>
                <a:ea typeface="DejaVu Sans"/>
              </a:rPr>
              <a:t>scanf("format string",argument_list); </a:t>
            </a:r>
            <a:endParaRPr b="0" lang="en-IN" sz="2400" spc="-1" strike="noStrike">
              <a:latin typeface="Arial"/>
            </a:endParaRPr>
          </a:p>
          <a:p>
            <a:pPr>
              <a:lnSpc>
                <a:spcPct val="100000"/>
              </a:lnSpc>
            </a:pPr>
            <a:r>
              <a:rPr b="0" lang="en-IN" sz="2600" spc="-1" strike="noStrike">
                <a:solidFill>
                  <a:srgbClr val="000000"/>
                </a:solidFill>
                <a:latin typeface="Arial"/>
                <a:ea typeface="DejaVu Sans"/>
              </a:rPr>
              <a:t>//sum of two numbers</a:t>
            </a:r>
            <a:endParaRPr b="0" lang="en-IN" sz="2600" spc="-1" strike="noStrike">
              <a:latin typeface="Arial"/>
            </a:endParaRPr>
          </a:p>
          <a:p>
            <a:pPr>
              <a:lnSpc>
                <a:spcPct val="100000"/>
              </a:lnSpc>
            </a:pPr>
            <a:r>
              <a:rPr b="0" lang="en-IN" sz="2600" spc="-1" strike="noStrike">
                <a:solidFill>
                  <a:srgbClr val="000000"/>
                </a:solidFill>
                <a:latin typeface="Arial"/>
                <a:ea typeface="DejaVu Sans"/>
              </a:rPr>
              <a:t>#include&lt;stdio.h&gt;</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int main()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int a, b, sum;</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printf("Enter two no:\n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scanf("%d %d", &amp;a, &amp;b);</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sum = a + b;</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printf("Sum %d", sum);</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return 0;</a:t>
            </a:r>
            <a:endParaRPr b="0" lang="en-IN" sz="2600" spc="-1" strike="noStrike">
              <a:latin typeface="Arial"/>
            </a:endParaRPr>
          </a:p>
          <a:p>
            <a:pPr>
              <a:lnSpc>
                <a:spcPct val="100000"/>
              </a:lnSpc>
            </a:pPr>
            <a:r>
              <a:rPr b="0" lang="en-IN" sz="2600" spc="-1" strike="noStrike">
                <a:solidFill>
                  <a:srgbClr val="000000"/>
                </a:solidFill>
                <a:latin typeface="Arial"/>
                <a:ea typeface="DejaVu Sans"/>
              </a:rPr>
              <a:t>}</a:t>
            </a:r>
            <a:endParaRPr b="0" lang="en-IN" sz="2600" spc="-1" strike="noStrike">
              <a:latin typeface="Arial"/>
            </a:endParaRPr>
          </a:p>
          <a:p>
            <a:pPr>
              <a:lnSpc>
                <a:spcPct val="100000"/>
              </a:lnSpc>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7" name="CustomShape 1"/>
          <p:cNvSpPr/>
          <p:nvPr/>
        </p:nvSpPr>
        <p:spPr>
          <a:xfrm>
            <a:off x="457200" y="228600"/>
            <a:ext cx="7766640" cy="649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DejaVu Sans"/>
              </a:rPr>
              <a:t>Types of Operators</a:t>
            </a:r>
            <a:endParaRPr b="0" lang="en-IN" sz="3200" spc="-1" strike="noStrike">
              <a:latin typeface="Arial"/>
            </a:endParaRPr>
          </a:p>
        </p:txBody>
      </p:sp>
      <p:sp>
        <p:nvSpPr>
          <p:cNvPr id="188" name="CustomShape 2"/>
          <p:cNvSpPr/>
          <p:nvPr/>
        </p:nvSpPr>
        <p:spPr>
          <a:xfrm>
            <a:off x="609480" y="1295280"/>
            <a:ext cx="7615800" cy="3958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742680" indent="-263880">
              <a:lnSpc>
                <a:spcPct val="90000"/>
              </a:lnSpc>
              <a:spcBef>
                <a:spcPts val="374"/>
              </a:spcBef>
              <a:tabLst>
                <a:tab algn="l" pos="0"/>
              </a:tabLst>
            </a:pPr>
            <a:r>
              <a:rPr b="0" lang="en-IN" sz="2200" spc="-1" strike="noStrike">
                <a:solidFill>
                  <a:srgbClr val="000000"/>
                </a:solidFill>
                <a:latin typeface="Times New Roman"/>
                <a:ea typeface="Times New Roman"/>
              </a:rPr>
              <a:t>C operators can be classified into a number of categories. </a:t>
            </a:r>
            <a:endParaRPr b="0" lang="en-IN" sz="2200" spc="-1" strike="noStrike">
              <a:latin typeface="Arial"/>
            </a:endParaRPr>
          </a:p>
          <a:p>
            <a:pPr marL="742680" indent="-263880">
              <a:lnSpc>
                <a:spcPct val="90000"/>
              </a:lnSpc>
              <a:spcBef>
                <a:spcPts val="374"/>
              </a:spcBef>
              <a:tabLst>
                <a:tab algn="l" pos="0"/>
              </a:tabLst>
            </a:pPr>
            <a:r>
              <a:rPr b="0" lang="en-IN" sz="2200" spc="-1" strike="noStrike">
                <a:solidFill>
                  <a:srgbClr val="000000"/>
                </a:solidFill>
                <a:latin typeface="Times New Roman"/>
                <a:ea typeface="Times New Roman"/>
              </a:rPr>
              <a:t>They include:</a:t>
            </a:r>
            <a:endParaRPr b="0" lang="en-IN" sz="2200" spc="-1" strike="noStrike">
              <a:latin typeface="Arial"/>
            </a:endParaRPr>
          </a:p>
          <a:p>
            <a:pPr marL="742680" indent="-263880">
              <a:lnSpc>
                <a:spcPct val="90000"/>
              </a:lnSpc>
              <a:spcBef>
                <a:spcPts val="374"/>
              </a:spcBef>
              <a:tabLst>
                <a:tab algn="l" pos="0"/>
              </a:tabLst>
            </a:pPr>
            <a:endParaRPr b="0" lang="en-IN" sz="2200" spc="-1" strike="noStrike">
              <a:latin typeface="Arial"/>
            </a:endParaRPr>
          </a:p>
          <a:p>
            <a:pPr lvl="1" marL="725400" indent="-263880">
              <a:lnSpc>
                <a:spcPct val="9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Noto Sans CJK SC Regular"/>
              </a:rPr>
              <a:t>Arithmetic Operators</a:t>
            </a:r>
            <a:endParaRPr b="0" lang="en-IN" sz="2200" spc="-1" strike="noStrike">
              <a:latin typeface="Arial"/>
            </a:endParaRPr>
          </a:p>
          <a:p>
            <a:pPr lvl="1" marL="725400" indent="-263880">
              <a:lnSpc>
                <a:spcPct val="9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Noto Sans CJK SC Regular"/>
              </a:rPr>
              <a:t>Relational Operators</a:t>
            </a:r>
            <a:endParaRPr b="0" lang="en-IN" sz="2200" spc="-1" strike="noStrike">
              <a:latin typeface="Arial"/>
            </a:endParaRPr>
          </a:p>
          <a:p>
            <a:pPr lvl="1" marL="725400" indent="-263880">
              <a:lnSpc>
                <a:spcPct val="9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Noto Sans CJK SC Regular"/>
              </a:rPr>
              <a:t>Logical Operators</a:t>
            </a:r>
            <a:endParaRPr b="0" lang="en-IN" sz="2200" spc="-1" strike="noStrike">
              <a:latin typeface="Arial"/>
            </a:endParaRPr>
          </a:p>
          <a:p>
            <a:pPr lvl="1" marL="725400" indent="-263880">
              <a:lnSpc>
                <a:spcPct val="9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Noto Sans CJK SC Regular"/>
              </a:rPr>
              <a:t>Assignment Operator</a:t>
            </a:r>
            <a:endParaRPr b="0" lang="en-IN" sz="2200" spc="-1" strike="noStrike">
              <a:latin typeface="Arial"/>
            </a:endParaRPr>
          </a:p>
          <a:p>
            <a:pPr lvl="1" marL="725400" indent="-263880">
              <a:lnSpc>
                <a:spcPct val="9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Noto Sans CJK SC Regular"/>
              </a:rPr>
              <a:t>Increment and Decrement Operators</a:t>
            </a:r>
            <a:endParaRPr b="0" lang="en-IN" sz="2200" spc="-1" strike="noStrike">
              <a:latin typeface="Arial"/>
            </a:endParaRPr>
          </a:p>
          <a:p>
            <a:pPr lvl="1" marL="725400" indent="-263880">
              <a:lnSpc>
                <a:spcPct val="9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Noto Sans CJK SC Regular"/>
              </a:rPr>
              <a:t>Conditional Operators</a:t>
            </a:r>
            <a:endParaRPr b="0" lang="en-IN" sz="2200" spc="-1" strike="noStrike">
              <a:latin typeface="Arial"/>
            </a:endParaRPr>
          </a:p>
          <a:p>
            <a:pPr lvl="1" marL="725400" indent="-263880">
              <a:lnSpc>
                <a:spcPct val="9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Noto Sans CJK SC Regular"/>
              </a:rPr>
              <a:t>Bitwise Operators</a:t>
            </a:r>
            <a:endParaRPr b="0" lang="en-IN" sz="2200" spc="-1" strike="noStrike">
              <a:latin typeface="Arial"/>
            </a:endParaRPr>
          </a:p>
          <a:p>
            <a:pPr lvl="1" marL="725400" indent="-263880">
              <a:lnSpc>
                <a:spcPct val="9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Noto Sans CJK SC Regular"/>
              </a:rPr>
              <a:t>Special Operators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9" name="CustomShape 1"/>
          <p:cNvSpPr/>
          <p:nvPr/>
        </p:nvSpPr>
        <p:spPr>
          <a:xfrm>
            <a:off x="304920" y="228600"/>
            <a:ext cx="8225280" cy="483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Times New Roman"/>
              </a:rPr>
              <a:t>Arithmetic Operators</a:t>
            </a:r>
            <a:endParaRPr b="0" lang="en-IN" sz="3200" spc="-1" strike="noStrike">
              <a:latin typeface="Arial"/>
            </a:endParaRPr>
          </a:p>
        </p:txBody>
      </p:sp>
      <p:graphicFrame>
        <p:nvGraphicFramePr>
          <p:cNvPr id="190" name="Table 2"/>
          <p:cNvGraphicFramePr/>
          <p:nvPr/>
        </p:nvGraphicFramePr>
        <p:xfrm>
          <a:off x="279360" y="647640"/>
          <a:ext cx="8382960" cy="8299440"/>
        </p:xfrm>
        <a:graphic>
          <a:graphicData uri="http://schemas.openxmlformats.org/drawingml/2006/table">
            <a:tbl>
              <a:tblPr/>
              <a:tblGrid>
                <a:gridCol w="5043960"/>
                <a:gridCol w="1739160"/>
                <a:gridCol w="1600200"/>
              </a:tblGrid>
              <a:tr h="1457280">
                <a:tc>
                  <a:txBody>
                    <a:bodyPr lIns="90000" rIns="90000">
                      <a:noAutofit/>
                    </a:bodyPr>
                    <a:p>
                      <a:pPr algn="ctr">
                        <a:lnSpc>
                          <a:spcPct val="43000"/>
                        </a:lnSpc>
                      </a:pPr>
                      <a:r>
                        <a:rPr b="1" lang="en-IN" sz="2200" spc="-1" strike="noStrike">
                          <a:solidFill>
                            <a:srgbClr val="000000"/>
                          </a:solidFill>
                          <a:latin typeface="Times New Roman"/>
                          <a:ea typeface="Times New Roman"/>
                        </a:rPr>
                        <a:t>C Operation</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solidFill>
                      <a:srgbClr val="cfdbfd"/>
                    </a:solidFill>
                  </a:tcPr>
                </a:tc>
                <a:tc>
                  <a:txBody>
                    <a:bodyPr lIns="90000" rIns="90000">
                      <a:noAutofit/>
                    </a:bodyPr>
                    <a:p>
                      <a:pPr algn="ctr">
                        <a:lnSpc>
                          <a:spcPct val="43000"/>
                        </a:lnSpc>
                      </a:pPr>
                      <a:r>
                        <a:rPr b="1" lang="en-IN" sz="2200" spc="-1" strike="noStrike">
                          <a:solidFill>
                            <a:srgbClr val="000000"/>
                          </a:solidFill>
                          <a:latin typeface="Times New Roman"/>
                          <a:ea typeface="Times New Roman"/>
                        </a:rPr>
                        <a:t>Binary Operator</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solidFill>
                      <a:srgbClr val="cfdbfd"/>
                    </a:solidFill>
                  </a:tcPr>
                </a:tc>
                <a:tc>
                  <a:txBody>
                    <a:bodyPr lIns="90000" rIns="90000">
                      <a:noAutofit/>
                    </a:bodyPr>
                    <a:p>
                      <a:pPr algn="ctr">
                        <a:lnSpc>
                          <a:spcPct val="43000"/>
                        </a:lnSpc>
                      </a:pPr>
                      <a:r>
                        <a:rPr b="1" lang="en-IN" sz="2200" spc="-1" strike="noStrike">
                          <a:solidFill>
                            <a:srgbClr val="000000"/>
                          </a:solidFill>
                          <a:latin typeface="Times New Roman"/>
                          <a:ea typeface="Times New Roman"/>
                        </a:rPr>
                        <a:t>C Expression</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solidFill>
                      <a:srgbClr val="cfdbfd"/>
                    </a:solid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Addition </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a + b</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Subtraction</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a - b</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Multiplication</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a * b</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r>
              <a:tr h="1301400">
                <a:tc>
                  <a:txBody>
                    <a:bodyPr lIns="90000" rIns="90000">
                      <a:noAutofit/>
                    </a:bodyPr>
                    <a:p>
                      <a:pPr algn="just">
                        <a:lnSpc>
                          <a:spcPct val="43000"/>
                        </a:lnSpc>
                      </a:pPr>
                      <a:r>
                        <a:rPr b="0" lang="en-IN" sz="2200" spc="-1" strike="noStrike">
                          <a:solidFill>
                            <a:srgbClr val="000000"/>
                          </a:solidFill>
                          <a:latin typeface="Times New Roman"/>
                          <a:ea typeface="Times New Roman"/>
                        </a:rPr>
                        <a:t>Division(second operand must be nonzero) </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a / b</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r>
              <a:tr h="1601280">
                <a:tc>
                  <a:txBody>
                    <a:bodyPr lIns="90000" rIns="90000">
                      <a:noAutofit/>
                    </a:bodyPr>
                    <a:p>
                      <a:pPr algn="just">
                        <a:lnSpc>
                          <a:spcPct val="43000"/>
                        </a:lnSpc>
                      </a:pPr>
                      <a:endParaRPr b="0" lang="en-IN" sz="1800" spc="-1" strike="noStrike">
                        <a:latin typeface="Arial"/>
                      </a:endParaRPr>
                    </a:p>
                    <a:p>
                      <a:pPr algn="just">
                        <a:lnSpc>
                          <a:spcPct val="43000"/>
                        </a:lnSpc>
                      </a:pPr>
                      <a:r>
                        <a:rPr b="0" lang="en-IN" sz="2200" spc="-1" strike="noStrike">
                          <a:solidFill>
                            <a:srgbClr val="000000"/>
                          </a:solidFill>
                          <a:latin typeface="Times New Roman"/>
                          <a:ea typeface="Times New Roman"/>
                        </a:rPr>
                        <a:t>Modulus  </a:t>
                      </a:r>
                      <a:endParaRPr b="0" lang="en-IN" sz="2200" spc="-1" strike="noStrike">
                        <a:latin typeface="Arial"/>
                      </a:endParaRPr>
                    </a:p>
                    <a:p>
                      <a:pPr algn="just">
                        <a:lnSpc>
                          <a:spcPct val="43000"/>
                        </a:lnSpc>
                      </a:pP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a % b</a:t>
                      </a:r>
                      <a:endParaRPr b="0" lang="en-IN" sz="2200" spc="-1" strike="noStrike">
                        <a:latin typeface="Arial"/>
                      </a:endParaRPr>
                    </a:p>
                  </a:txBody>
                  <a:tcPr marL="90000" marR="90000">
                    <a:lnL w="720">
                      <a:solidFill>
                        <a:srgbClr val="40458c"/>
                      </a:solidFill>
                    </a:lnL>
                    <a:lnR w="720">
                      <a:solidFill>
                        <a:srgbClr val="40458c"/>
                      </a:solidFill>
                    </a:lnR>
                    <a:lnT w="720">
                      <a:solidFill>
                        <a:srgbClr val="40458c"/>
                      </a:solidFill>
                    </a:lnT>
                    <a:lnB w="720">
                      <a:solidFill>
                        <a:srgbClr val="40458c"/>
                      </a:solidFill>
                    </a:lnB>
                    <a:noFill/>
                  </a:tcPr>
                </a:tc>
              </a:tr>
            </a:tbl>
          </a:graphicData>
        </a:graphic>
      </p:graphicFrame>
      <p:sp>
        <p:nvSpPr>
          <p:cNvPr id="191" name="CustomShape 3"/>
          <p:cNvSpPr/>
          <p:nvPr/>
        </p:nvSpPr>
        <p:spPr>
          <a:xfrm>
            <a:off x="453960" y="4876920"/>
            <a:ext cx="7339680" cy="176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92" name="CustomShape 4"/>
          <p:cNvSpPr/>
          <p:nvPr/>
        </p:nvSpPr>
        <p:spPr>
          <a:xfrm>
            <a:off x="1174680" y="4267080"/>
            <a:ext cx="6374160" cy="42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CustomShape 1"/>
          <p:cNvSpPr/>
          <p:nvPr/>
        </p:nvSpPr>
        <p:spPr>
          <a:xfrm>
            <a:off x="457200" y="228600"/>
            <a:ext cx="8225280" cy="681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Times New Roman"/>
              </a:rPr>
              <a:t>Line Comment</a:t>
            </a:r>
            <a:endParaRPr b="0" lang="en-IN" sz="3200" spc="-1" strike="noStrike">
              <a:latin typeface="Arial"/>
            </a:endParaRPr>
          </a:p>
        </p:txBody>
      </p:sp>
      <p:sp>
        <p:nvSpPr>
          <p:cNvPr id="138" name="CustomShape 2"/>
          <p:cNvSpPr/>
          <p:nvPr/>
        </p:nvSpPr>
        <p:spPr>
          <a:xfrm>
            <a:off x="685800" y="914400"/>
            <a:ext cx="7691760" cy="757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To comment a single line use two slashes </a:t>
            </a:r>
            <a:r>
              <a:rPr b="1" lang="en-IN" sz="3600" spc="-1" strike="noStrike">
                <a:solidFill>
                  <a:srgbClr val="ff0000"/>
                </a:solidFill>
                <a:latin typeface="Times New Roman"/>
                <a:ea typeface="Times New Roman"/>
              </a:rPr>
              <a:t>//</a:t>
            </a:r>
            <a:endParaRPr b="0" lang="en-IN" sz="3600" spc="-1" strike="noStrike">
              <a:latin typeface="Arial"/>
            </a:endParaRPr>
          </a:p>
        </p:txBody>
      </p:sp>
      <p:sp>
        <p:nvSpPr>
          <p:cNvPr id="139" name="CustomShape 3"/>
          <p:cNvSpPr/>
          <p:nvPr/>
        </p:nvSpPr>
        <p:spPr>
          <a:xfrm>
            <a:off x="762120" y="2057400"/>
            <a:ext cx="7768080" cy="3501000"/>
          </a:xfrm>
          <a:custGeom>
            <a:avLst/>
            <a:gdLst/>
            <a:ahLst/>
            <a:rect l="l" t="t" r="r" b="b"/>
            <a:pathLst>
              <a:path w="21600" h="21600">
                <a:moveTo>
                  <a:pt x="0" y="0"/>
                </a:moveTo>
                <a:lnTo>
                  <a:pt x="21600" y="0"/>
                </a:lnTo>
                <a:lnTo>
                  <a:pt x="21600" y="21600"/>
                </a:lnTo>
                <a:lnTo>
                  <a:pt x="0" y="21600"/>
                </a:lnTo>
                <a:lnTo>
                  <a:pt x="0" y="0"/>
                </a:lnTo>
                <a:close/>
              </a:path>
            </a:pathLst>
          </a:custGeom>
          <a:solidFill>
            <a:srgbClr val="bfbfbf"/>
          </a:solidFill>
          <a:ln>
            <a:noFill/>
          </a:ln>
        </p:spPr>
        <p:style>
          <a:lnRef idx="0"/>
          <a:fillRef idx="0"/>
          <a:effectRef idx="0"/>
          <a:fontRef idx="minor"/>
        </p:style>
        <p:txBody>
          <a:bodyPr lIns="90000" rIns="90000" tIns="46800" bIns="46800">
            <a:noAutofit/>
          </a:bodyPr>
          <a:p>
            <a:pPr marL="342720" indent="-321120" algn="just">
              <a:lnSpc>
                <a:spcPct val="80000"/>
              </a:lnSpc>
              <a:spcBef>
                <a:spcPts val="573"/>
              </a:spcBef>
              <a:tabLst>
                <a:tab algn="l" pos="0"/>
              </a:tabLst>
            </a:pPr>
            <a:r>
              <a:rPr b="1" lang="en-IN" sz="4000" spc="-1" strike="noStrike">
                <a:solidFill>
                  <a:srgbClr val="ff0000"/>
                </a:solidFill>
                <a:latin typeface="Times New Roman"/>
                <a:ea typeface="Times New Roman"/>
              </a:rPr>
              <a:t>/*</a:t>
            </a:r>
            <a:r>
              <a:rPr b="1" lang="en-IN" sz="2400" spc="-1" strike="noStrike">
                <a:solidFill>
                  <a:srgbClr val="000000"/>
                </a:solidFill>
                <a:latin typeface="Times New Roman"/>
                <a:ea typeface="Times New Roman"/>
              </a:rPr>
              <a:t>  Write a program to add two integer numbers </a:t>
            </a:r>
            <a:r>
              <a:rPr b="1" lang="en-IN" sz="4000" spc="-1" strike="noStrike">
                <a:solidFill>
                  <a:srgbClr val="ff0000"/>
                </a:solidFill>
                <a:latin typeface="Times New Roman"/>
                <a:ea typeface="Times New Roman"/>
              </a:rPr>
              <a:t>*/</a:t>
            </a:r>
            <a:endParaRPr b="0" lang="en-IN" sz="40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#include&lt;stdio.h&gt;</a:t>
            </a: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	</a:t>
            </a:r>
            <a:r>
              <a:rPr b="1"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 It includes input, output header file</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main()</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int a=10,b=20,c;</a:t>
            </a: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 Variables declaration &amp; initialization</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c=a+b;</a:t>
            </a: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 Adding two numbers</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printf(“Sum of a and b=%d”,c);</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	</a:t>
            </a:r>
            <a:r>
              <a:rPr b="0" lang="en-IN" sz="2400" spc="-1" strike="noStrike">
                <a:solidFill>
                  <a:srgbClr val="000000"/>
                </a:solidFill>
                <a:latin typeface="Times New Roman"/>
                <a:ea typeface="Times New Roman"/>
              </a:rPr>
              <a:t>return 0;</a:t>
            </a:r>
            <a:endParaRPr b="0" lang="en-IN" sz="2400" spc="-1" strike="noStrike">
              <a:latin typeface="Arial"/>
            </a:endParaRPr>
          </a:p>
          <a:p>
            <a:pPr marL="342720" indent="-321120" algn="just">
              <a:lnSpc>
                <a:spcPct val="80000"/>
              </a:lnSpc>
              <a:spcBef>
                <a:spcPts val="573"/>
              </a:spcBef>
              <a:tabLst>
                <a:tab algn="l" pos="0"/>
              </a:tabLst>
            </a:pPr>
            <a:r>
              <a:rPr b="0" lang="en-IN" sz="2400" spc="-1" strike="noStrike">
                <a:solidFill>
                  <a:srgbClr val="000000"/>
                </a:solidFill>
                <a:latin typeface="Times New Roman"/>
                <a:ea typeface="Times New Roman"/>
              </a:rPr>
              <a:t>}</a:t>
            </a:r>
            <a:endParaRPr b="0" lang="en-IN" sz="2400" spc="-1" strike="noStrike">
              <a:latin typeface="Arial"/>
            </a:endParaRPr>
          </a:p>
          <a:p>
            <a:pPr marL="342720" indent="-321120" algn="just">
              <a:lnSpc>
                <a:spcPct val="80000"/>
              </a:lnSpc>
              <a:spcBef>
                <a:spcPts val="573"/>
              </a:spcBef>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3" name="CustomShape 1"/>
          <p:cNvSpPr/>
          <p:nvPr/>
        </p:nvSpPr>
        <p:spPr>
          <a:xfrm>
            <a:off x="920880" y="2560680"/>
            <a:ext cx="7339320" cy="17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Times New Roman"/>
                <a:ea typeface="Times New Roman"/>
              </a:rPr>
              <a:t>Examples:</a:t>
            </a:r>
            <a:endParaRPr b="0" lang="en-IN" sz="2200" spc="-1" strike="noStrike">
              <a:latin typeface="Arial"/>
            </a:endParaRPr>
          </a:p>
          <a:p>
            <a:pPr>
              <a:lnSpc>
                <a:spcPct val="100000"/>
              </a:lnSpc>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10 + 10 = 20</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(addition on integer numbers)</a:t>
            </a:r>
            <a:endParaRPr b="0" lang="en-IN" sz="2200" spc="-1" strike="noStrike">
              <a:latin typeface="Arial"/>
            </a:endParaRPr>
          </a:p>
          <a:p>
            <a:pPr>
              <a:lnSpc>
                <a:spcPct val="100000"/>
              </a:lnSpc>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10.0 + 10.0</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20.0</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(addition on real numbers)</a:t>
            </a:r>
            <a:endParaRPr b="0" lang="en-IN" sz="2200" spc="-1" strike="noStrike">
              <a:latin typeface="Arial"/>
            </a:endParaRPr>
          </a:p>
          <a:p>
            <a:pPr>
              <a:lnSpc>
                <a:spcPct val="100000"/>
              </a:lnSpc>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10 + 10.0 = 20.0</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(mixed mode)</a:t>
            </a:r>
            <a:endParaRPr b="0" lang="en-IN" sz="2200" spc="-1" strike="noStrike">
              <a:latin typeface="Arial"/>
            </a:endParaRPr>
          </a:p>
          <a:p>
            <a:pPr>
              <a:lnSpc>
                <a:spcPct val="100000"/>
              </a:lnSpc>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14 / 3 = 4</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(ignores fractional part) </a:t>
            </a:r>
            <a:endParaRPr b="0" lang="en-IN" sz="2200" spc="-1" strike="noStrike">
              <a:latin typeface="Arial"/>
            </a:endParaRPr>
          </a:p>
        </p:txBody>
      </p:sp>
      <p:sp>
        <p:nvSpPr>
          <p:cNvPr id="194" name="CustomShape 2"/>
          <p:cNvSpPr/>
          <p:nvPr/>
        </p:nvSpPr>
        <p:spPr>
          <a:xfrm>
            <a:off x="934920" y="1432080"/>
            <a:ext cx="6374520" cy="420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Times New Roman"/>
                <a:ea typeface="Times New Roman"/>
              </a:rPr>
              <a:t>Syntax:</a:t>
            </a:r>
            <a:r>
              <a:rPr b="1" lang="en-IN" sz="2200" spc="-1" strike="noStrike">
                <a:solidFill>
                  <a:srgbClr val="c00000"/>
                </a:solidFill>
                <a:latin typeface="Times New Roman"/>
                <a:ea typeface="Times New Roman"/>
              </a:rPr>
              <a:t>	</a:t>
            </a:r>
            <a:r>
              <a:rPr b="1" lang="en-IN" sz="2200" spc="-1" strike="noStrike">
                <a:solidFill>
                  <a:srgbClr val="c00000"/>
                </a:solidFill>
                <a:latin typeface="Times New Roman"/>
                <a:ea typeface="Times New Roman"/>
              </a:rPr>
              <a:t>operand1 </a:t>
            </a:r>
            <a:r>
              <a:rPr b="1" lang="en-IN" sz="2200" spc="-1" strike="noStrike">
                <a:solidFill>
                  <a:srgbClr val="000000"/>
                </a:solidFill>
                <a:latin typeface="Times New Roman"/>
                <a:ea typeface="Times New Roman"/>
              </a:rPr>
              <a:t>arithmetic_operator</a:t>
            </a:r>
            <a:r>
              <a:rPr b="1" lang="en-IN" sz="2200" spc="-1" strike="noStrike">
                <a:solidFill>
                  <a:srgbClr val="c00000"/>
                </a:solidFill>
                <a:latin typeface="Times New Roman"/>
                <a:ea typeface="Times New Roman"/>
              </a:rPr>
              <a:t> operand2</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CustomShape 1"/>
          <p:cNvSpPr/>
          <p:nvPr/>
        </p:nvSpPr>
        <p:spPr>
          <a:xfrm>
            <a:off x="304920" y="152280"/>
            <a:ext cx="8225280" cy="559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marL="838080" indent="-816480">
              <a:lnSpc>
                <a:spcPct val="100000"/>
              </a:lnSpc>
              <a:tabLst>
                <a:tab algn="l" pos="0"/>
              </a:tabLst>
            </a:pPr>
            <a:r>
              <a:rPr b="1" lang="en-IN" sz="3200" spc="-1" strike="noStrike">
                <a:solidFill>
                  <a:srgbClr val="ff3300"/>
                </a:solidFill>
                <a:latin typeface="Times New Roman"/>
                <a:ea typeface="Times New Roman"/>
              </a:rPr>
              <a:t>Relational Operators</a:t>
            </a:r>
            <a:endParaRPr b="0" lang="en-IN" sz="3200" spc="-1" strike="noStrike">
              <a:latin typeface="Arial"/>
            </a:endParaRPr>
          </a:p>
        </p:txBody>
      </p:sp>
      <p:sp>
        <p:nvSpPr>
          <p:cNvPr id="196" name="CustomShape 2"/>
          <p:cNvSpPr/>
          <p:nvPr/>
        </p:nvSpPr>
        <p:spPr>
          <a:xfrm>
            <a:off x="457200" y="533520"/>
            <a:ext cx="8225280" cy="273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graphicFrame>
        <p:nvGraphicFramePr>
          <p:cNvPr id="197" name="Table 3"/>
          <p:cNvGraphicFramePr/>
          <p:nvPr/>
        </p:nvGraphicFramePr>
        <p:xfrm>
          <a:off x="1257480" y="746280"/>
          <a:ext cx="6220440" cy="9336600"/>
        </p:xfrm>
        <a:graphic>
          <a:graphicData uri="http://schemas.openxmlformats.org/drawingml/2006/table">
            <a:tbl>
              <a:tblPr/>
              <a:tblGrid>
                <a:gridCol w="2943360"/>
                <a:gridCol w="1524240"/>
                <a:gridCol w="1753200"/>
              </a:tblGrid>
              <a:tr h="1457280">
                <a:tc>
                  <a:txBody>
                    <a:bodyPr lIns="90000" rIns="90000">
                      <a:noAutofit/>
                    </a:bodyPr>
                    <a:p>
                      <a:pPr algn="just">
                        <a:lnSpc>
                          <a:spcPct val="43000"/>
                        </a:lnSpc>
                      </a:pPr>
                      <a:r>
                        <a:rPr b="1" lang="en-IN" sz="2200" spc="-1" strike="noStrike">
                          <a:solidFill>
                            <a:srgbClr val="000000"/>
                          </a:solidFill>
                          <a:latin typeface="Times New Roman"/>
                          <a:ea typeface="Times New Roman"/>
                        </a:rPr>
                        <a:t>C operation</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just">
                        <a:lnSpc>
                          <a:spcPct val="43000"/>
                        </a:lnSpc>
                      </a:pPr>
                      <a:r>
                        <a:rPr b="1" lang="en-IN" sz="2200" spc="-1" strike="noStrike">
                          <a:solidFill>
                            <a:srgbClr val="000000"/>
                          </a:solidFill>
                          <a:latin typeface="Times New Roman"/>
                          <a:ea typeface="Times New Roman"/>
                        </a:rPr>
                        <a:t>Relational Operator</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just">
                        <a:lnSpc>
                          <a:spcPct val="43000"/>
                        </a:lnSpc>
                      </a:pPr>
                      <a:r>
                        <a:rPr b="1" lang="en-IN" sz="2200" spc="-1" strike="noStrike">
                          <a:solidFill>
                            <a:srgbClr val="000000"/>
                          </a:solidFill>
                          <a:latin typeface="Times New Roman"/>
                          <a:ea typeface="Times New Roman"/>
                        </a:rPr>
                        <a:t>C expression</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greater than</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&gt;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x  &gt; y</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less than</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&lt;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x &lt; y</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greater than or equal to</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&gt;=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x &gt;= y</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less than or equal to</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&lt;=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x &lt;= y</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Equality</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x == y</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not equal</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90000" rIns="90000">
                      <a:noAutofit/>
                    </a:bodyPr>
                    <a:p>
                      <a:pPr algn="ctr">
                        <a:lnSpc>
                          <a:spcPct val="43000"/>
                        </a:lnSpc>
                      </a:pPr>
                      <a:r>
                        <a:rPr b="0" lang="en-IN" sz="2200" spc="-1" strike="noStrike">
                          <a:solidFill>
                            <a:srgbClr val="000000"/>
                          </a:solidFill>
                          <a:latin typeface="Times New Roman"/>
                          <a:ea typeface="Times New Roman"/>
                        </a:rPr>
                        <a:t>x != y</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8" name="CustomShape 1"/>
          <p:cNvSpPr/>
          <p:nvPr/>
        </p:nvSpPr>
        <p:spPr>
          <a:xfrm>
            <a:off x="576360" y="576360"/>
            <a:ext cx="7699680" cy="5899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oAutofit/>
          </a:bodyPr>
          <a:p>
            <a:pPr marL="325080" indent="-320760" algn="just">
              <a:lnSpc>
                <a:spcPct val="100000"/>
              </a:lnSpc>
              <a:spcBef>
                <a:spcPts val="862"/>
              </a:spcBef>
              <a:spcAft>
                <a:spcPts val="286"/>
              </a:spcAft>
              <a:buClr>
                <a:srgbClr val="c00000"/>
              </a:buClr>
              <a:buFont typeface="Wingdings" charset="2"/>
              <a:buChar char=""/>
            </a:pPr>
            <a:r>
              <a:rPr b="0" lang="en-IN" sz="2200" spc="-1" strike="noStrike">
                <a:solidFill>
                  <a:srgbClr val="000000"/>
                </a:solidFill>
                <a:latin typeface="Times New Roman"/>
                <a:ea typeface="Times New Roman"/>
              </a:rPr>
              <a:t>Relational operators are used to compare the relationship between two operands.</a:t>
            </a:r>
            <a:endParaRPr b="0" lang="en-IN" sz="2200" spc="-1" strike="noStrike">
              <a:latin typeface="Arial"/>
            </a:endParaRPr>
          </a:p>
          <a:p>
            <a:pPr marL="342720" indent="-321120" algn="just">
              <a:lnSpc>
                <a:spcPct val="100000"/>
              </a:lnSpc>
              <a:spcBef>
                <a:spcPts val="862"/>
              </a:spcBef>
              <a:spcAft>
                <a:spcPts val="286"/>
              </a:spcAft>
              <a:tabLst>
                <a:tab algn="l" pos="0"/>
              </a:tabLst>
            </a:pPr>
            <a:r>
              <a:rPr b="0" lang="en-IN" sz="2200" spc="-1" strike="noStrike">
                <a:solidFill>
                  <a:srgbClr val="c00000"/>
                </a:solidFill>
                <a:latin typeface="Times New Roman"/>
                <a:ea typeface="Times New Roman"/>
              </a:rPr>
              <a:t>	</a:t>
            </a:r>
            <a:r>
              <a:rPr b="1" lang="en-IN" sz="2200" spc="-1" strike="noStrike">
                <a:solidFill>
                  <a:srgbClr val="000000"/>
                </a:solidFill>
                <a:latin typeface="Times New Roman"/>
                <a:ea typeface="Times New Roman"/>
              </a:rPr>
              <a:t>Syntax:</a:t>
            </a:r>
            <a:r>
              <a:rPr b="1" lang="en-IN" sz="2200" spc="-1" strike="noStrike">
                <a:solidFill>
                  <a:srgbClr val="000000"/>
                </a:solidFill>
                <a:latin typeface="Times New Roman"/>
                <a:ea typeface="Times New Roman"/>
              </a:rPr>
              <a:t>	</a:t>
            </a:r>
            <a:r>
              <a:rPr b="1" lang="en-IN" sz="2200" spc="-1" strike="noStrike">
                <a:solidFill>
                  <a:srgbClr val="c00000"/>
                </a:solidFill>
                <a:latin typeface="Times New Roman"/>
                <a:ea typeface="Times New Roman"/>
              </a:rPr>
              <a:t>exp1 </a:t>
            </a:r>
            <a:r>
              <a:rPr b="1" lang="en-IN" sz="2200" spc="-1" strike="noStrike">
                <a:solidFill>
                  <a:srgbClr val="000000"/>
                </a:solidFill>
                <a:latin typeface="Times New Roman"/>
                <a:ea typeface="Times New Roman"/>
              </a:rPr>
              <a:t>relational_operator</a:t>
            </a:r>
            <a:r>
              <a:rPr b="1" lang="en-IN" sz="2200" spc="-1" strike="noStrike">
                <a:solidFill>
                  <a:srgbClr val="c00000"/>
                </a:solidFill>
                <a:latin typeface="Times New Roman"/>
                <a:ea typeface="Times New Roman"/>
              </a:rPr>
              <a:t> exp2</a:t>
            </a:r>
            <a:endParaRPr b="0" lang="en-IN" sz="2200" spc="-1" strike="noStrike">
              <a:latin typeface="Arial"/>
            </a:endParaRPr>
          </a:p>
          <a:p>
            <a:pPr marL="325080" indent="-320760" algn="just">
              <a:lnSpc>
                <a:spcPct val="100000"/>
              </a:lnSpc>
              <a:spcBef>
                <a:spcPts val="862"/>
              </a:spcBef>
              <a:spcAft>
                <a:spcPts val="286"/>
              </a:spcAft>
              <a:buClr>
                <a:srgbClr val="c00000"/>
              </a:buClr>
              <a:buFont typeface="Wingdings" charset="2"/>
              <a:buChar char=""/>
              <a:tabLst>
                <a:tab algn="l" pos="0"/>
              </a:tabLst>
            </a:pPr>
            <a:r>
              <a:rPr b="0" lang="en-IN" sz="2200" spc="-1" strike="noStrike">
                <a:solidFill>
                  <a:srgbClr val="000000"/>
                </a:solidFill>
                <a:latin typeface="Times New Roman"/>
                <a:ea typeface="Times New Roman"/>
              </a:rPr>
              <a:t>The value of a relational expression is either one or zero. </a:t>
            </a:r>
            <a:endParaRPr b="0" lang="en-IN" sz="2200" spc="-1" strike="noStrike">
              <a:latin typeface="Arial"/>
            </a:endParaRPr>
          </a:p>
          <a:p>
            <a:pPr marL="325080" indent="-320760" algn="just">
              <a:lnSpc>
                <a:spcPct val="100000"/>
              </a:lnSpc>
              <a:spcBef>
                <a:spcPts val="862"/>
              </a:spcBef>
              <a:spcAft>
                <a:spcPts val="286"/>
              </a:spcAft>
              <a:buClr>
                <a:srgbClr val="c00000"/>
              </a:buClr>
              <a:buFont typeface="Wingdings" charset="2"/>
              <a:buChar char=""/>
              <a:tabLst>
                <a:tab algn="l" pos="0"/>
              </a:tabLst>
            </a:pPr>
            <a:r>
              <a:rPr b="0" lang="en-IN" sz="2200" spc="-1" strike="noStrike">
                <a:solidFill>
                  <a:srgbClr val="000000"/>
                </a:solidFill>
                <a:latin typeface="Times New Roman"/>
                <a:ea typeface="Times New Roman"/>
              </a:rPr>
              <a:t>It is </a:t>
            </a:r>
            <a:r>
              <a:rPr b="1" lang="en-IN" sz="2200" spc="-1" strike="noStrike">
                <a:solidFill>
                  <a:srgbClr val="000000"/>
                </a:solidFill>
                <a:latin typeface="Times New Roman"/>
                <a:ea typeface="Times New Roman"/>
              </a:rPr>
              <a:t>one</a:t>
            </a:r>
            <a:r>
              <a:rPr b="0" lang="en-IN" sz="2200" spc="-1" strike="noStrike">
                <a:solidFill>
                  <a:srgbClr val="000000"/>
                </a:solidFill>
                <a:latin typeface="Times New Roman"/>
                <a:ea typeface="Times New Roman"/>
              </a:rPr>
              <a:t> if the specified relation is </a:t>
            </a:r>
            <a:r>
              <a:rPr b="1" lang="en-IN" sz="2200" spc="-1" strike="noStrike">
                <a:solidFill>
                  <a:srgbClr val="000000"/>
                </a:solidFill>
                <a:latin typeface="Times New Roman"/>
                <a:ea typeface="Times New Roman"/>
              </a:rPr>
              <a:t>true</a:t>
            </a:r>
            <a:r>
              <a:rPr b="0" lang="en-IN" sz="2200" spc="-1" strike="noStrike">
                <a:solidFill>
                  <a:srgbClr val="000000"/>
                </a:solidFill>
                <a:latin typeface="Times New Roman"/>
                <a:ea typeface="Times New Roman"/>
              </a:rPr>
              <a:t> and </a:t>
            </a:r>
            <a:r>
              <a:rPr b="1" lang="en-IN" sz="2200" spc="-1" strike="noStrike">
                <a:solidFill>
                  <a:srgbClr val="000000"/>
                </a:solidFill>
                <a:latin typeface="Times New Roman"/>
                <a:ea typeface="Times New Roman"/>
              </a:rPr>
              <a:t>zero</a:t>
            </a:r>
            <a:r>
              <a:rPr b="0" lang="en-IN" sz="2200" spc="-1" strike="noStrike">
                <a:solidFill>
                  <a:srgbClr val="000000"/>
                </a:solidFill>
                <a:latin typeface="Times New Roman"/>
                <a:ea typeface="Times New Roman"/>
              </a:rPr>
              <a:t> if the relation is </a:t>
            </a:r>
            <a:r>
              <a:rPr b="1" lang="en-IN" sz="2200" spc="-1" strike="noStrike">
                <a:solidFill>
                  <a:srgbClr val="000000"/>
                </a:solidFill>
                <a:latin typeface="Times New Roman"/>
                <a:ea typeface="Times New Roman"/>
              </a:rPr>
              <a:t>false. </a:t>
            </a:r>
            <a:endParaRPr b="0" lang="en-IN" sz="2200" spc="-1" strike="noStrike">
              <a:latin typeface="Arial"/>
            </a:endParaRPr>
          </a:p>
          <a:p>
            <a:pPr marL="325080" indent="-320760" algn="just">
              <a:lnSpc>
                <a:spcPct val="100000"/>
              </a:lnSpc>
              <a:spcBef>
                <a:spcPts val="862"/>
              </a:spcBef>
              <a:spcAft>
                <a:spcPts val="286"/>
              </a:spcAft>
              <a:buClr>
                <a:srgbClr val="c00000"/>
              </a:buClr>
              <a:buFont typeface="Wingdings" charset="2"/>
              <a:buChar char=""/>
              <a:tabLst>
                <a:tab algn="l" pos="0"/>
              </a:tabLst>
            </a:pPr>
            <a:r>
              <a:rPr b="0" lang="en-IN" sz="2200" spc="-1" strike="noStrike">
                <a:solidFill>
                  <a:srgbClr val="000000"/>
                </a:solidFill>
                <a:latin typeface="Times New Roman"/>
                <a:ea typeface="Times New Roman"/>
              </a:rPr>
              <a:t>Relational operators are used by </a:t>
            </a:r>
            <a:r>
              <a:rPr b="1" lang="en-IN" sz="2200" spc="-1" strike="noStrike">
                <a:solidFill>
                  <a:srgbClr val="000000"/>
                </a:solidFill>
                <a:latin typeface="Times New Roman"/>
                <a:ea typeface="Times New Roman"/>
              </a:rPr>
              <a:t>if , while </a:t>
            </a:r>
            <a:r>
              <a:rPr b="0" lang="en-IN" sz="2200" spc="-1" strike="noStrike">
                <a:solidFill>
                  <a:srgbClr val="000000"/>
                </a:solidFill>
                <a:latin typeface="Times New Roman"/>
                <a:ea typeface="Times New Roman"/>
              </a:rPr>
              <a:t>and</a:t>
            </a:r>
            <a:r>
              <a:rPr b="1" lang="en-IN" sz="2200" spc="-1" strike="noStrike">
                <a:solidFill>
                  <a:srgbClr val="000000"/>
                </a:solidFill>
                <a:latin typeface="Times New Roman"/>
                <a:ea typeface="Times New Roman"/>
              </a:rPr>
              <a:t> for </a:t>
            </a:r>
            <a:r>
              <a:rPr b="0" lang="en-IN" sz="2200" spc="-1" strike="noStrike">
                <a:solidFill>
                  <a:srgbClr val="000000"/>
                </a:solidFill>
                <a:latin typeface="Times New Roman"/>
                <a:ea typeface="Times New Roman"/>
              </a:rPr>
              <a:t>statements.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CustomShape 1"/>
          <p:cNvSpPr/>
          <p:nvPr/>
        </p:nvSpPr>
        <p:spPr>
          <a:xfrm>
            <a:off x="304920" y="152280"/>
            <a:ext cx="7766280" cy="529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marL="838080" indent="-816480">
              <a:lnSpc>
                <a:spcPct val="100000"/>
              </a:lnSpc>
              <a:tabLst>
                <a:tab algn="l" pos="0"/>
              </a:tabLst>
            </a:pPr>
            <a:r>
              <a:rPr b="1" lang="en-IN" sz="3200" spc="-1" strike="noStrike">
                <a:solidFill>
                  <a:srgbClr val="ff3300"/>
                </a:solidFill>
                <a:latin typeface="Times New Roman"/>
                <a:ea typeface="DejaVu Sans"/>
              </a:rPr>
              <a:t>Logical Operators</a:t>
            </a:r>
            <a:endParaRPr b="0" lang="en-IN" sz="3200" spc="-1" strike="noStrike">
              <a:latin typeface="Arial"/>
            </a:endParaRPr>
          </a:p>
        </p:txBody>
      </p:sp>
      <p:sp>
        <p:nvSpPr>
          <p:cNvPr id="200" name="CustomShape 2"/>
          <p:cNvSpPr/>
          <p:nvPr/>
        </p:nvSpPr>
        <p:spPr>
          <a:xfrm>
            <a:off x="457200" y="609480"/>
            <a:ext cx="8225280" cy="2053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Logical operators used to test more than one condition and make decision. Yields a value either one or zero.</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1" lang="en-IN" sz="2200" spc="-1" strike="noStrike">
                <a:solidFill>
                  <a:srgbClr val="000000"/>
                </a:solidFill>
                <a:latin typeface="Times New Roman"/>
                <a:ea typeface="Times New Roman"/>
              </a:rPr>
              <a:t>Syntax:</a:t>
            </a:r>
            <a:r>
              <a:rPr b="1" lang="en-IN" sz="2200" spc="-1" strike="noStrike">
                <a:solidFill>
                  <a:srgbClr val="000000"/>
                </a:solidFill>
                <a:latin typeface="Times New Roman"/>
                <a:ea typeface="Times New Roman"/>
              </a:rPr>
              <a:t>	</a:t>
            </a:r>
            <a:r>
              <a:rPr b="1" lang="en-IN" sz="2200" spc="-1" strike="noStrike">
                <a:solidFill>
                  <a:srgbClr val="c00000"/>
                </a:solidFill>
                <a:latin typeface="Times New Roman"/>
                <a:ea typeface="Times New Roman"/>
              </a:rPr>
              <a:t>	</a:t>
            </a:r>
            <a:r>
              <a:rPr b="1" lang="en-IN" sz="2200" spc="-1" strike="noStrike">
                <a:solidFill>
                  <a:srgbClr val="c00000"/>
                </a:solidFill>
                <a:latin typeface="Times New Roman"/>
                <a:ea typeface="Times New Roman"/>
              </a:rPr>
              <a:t>operand1 </a:t>
            </a:r>
            <a:r>
              <a:rPr b="1" lang="en-IN" sz="2200" spc="-1" strike="noStrike">
                <a:solidFill>
                  <a:srgbClr val="000000"/>
                </a:solidFill>
                <a:latin typeface="Times New Roman"/>
                <a:ea typeface="Times New Roman"/>
              </a:rPr>
              <a:t>logical_operator </a:t>
            </a:r>
            <a:r>
              <a:rPr b="1" lang="en-IN" sz="2200" spc="-1" strike="noStrike">
                <a:solidFill>
                  <a:srgbClr val="c00000"/>
                </a:solidFill>
                <a:latin typeface="Times New Roman"/>
                <a:ea typeface="Times New Roman"/>
              </a:rPr>
              <a:t>operand2 </a:t>
            </a:r>
            <a:r>
              <a:rPr b="1" lang="en-IN" sz="2200" spc="-1" strike="noStrike">
                <a:solidFill>
                  <a:srgbClr val="c00000"/>
                </a:solidFill>
                <a:latin typeface="Times New Roman"/>
                <a:ea typeface="Times New Roman"/>
              </a:rPr>
              <a:t>	</a:t>
            </a:r>
            <a:r>
              <a:rPr b="1" lang="en-IN" sz="2200" spc="-1" strike="noStrike">
                <a:solidFill>
                  <a:srgbClr val="c00000"/>
                </a:solidFill>
                <a:latin typeface="Times New Roman"/>
                <a:ea typeface="Times New Roman"/>
              </a:rPr>
              <a:t>	</a:t>
            </a:r>
            <a:r>
              <a:rPr b="1" lang="en-IN" sz="2200" spc="-1" strike="noStrike">
                <a:solidFill>
                  <a:srgbClr val="c00000"/>
                </a:solidFill>
                <a:latin typeface="Times New Roman"/>
                <a:ea typeface="Times New Roman"/>
              </a:rPr>
              <a:t>	</a:t>
            </a:r>
            <a:r>
              <a:rPr b="1" lang="en-IN" sz="2200" spc="-1" strike="noStrike">
                <a:solidFill>
                  <a:srgbClr val="000000"/>
                </a:solidFill>
                <a:latin typeface="Times New Roman"/>
                <a:ea typeface="Times New Roman"/>
              </a:rPr>
              <a:t>or</a:t>
            </a:r>
            <a:endParaRPr b="0" lang="en-IN" sz="2200" spc="-1" strike="noStrike">
              <a:latin typeface="Arial"/>
            </a:endParaRPr>
          </a:p>
          <a:p>
            <a:pPr marL="342720" indent="-321120" algn="just">
              <a:lnSpc>
                <a:spcPct val="100000"/>
              </a:lnSpc>
              <a:spcBef>
                <a:spcPts val="573"/>
              </a:spcBef>
              <a:tabLst>
                <a:tab algn="l" pos="0"/>
              </a:tabLst>
            </a:pPr>
            <a:r>
              <a:rPr b="1" lang="en-IN" sz="2200" spc="-1" strike="noStrike">
                <a:solidFill>
                  <a:srgbClr val="c00000"/>
                </a:solidFill>
                <a:latin typeface="Times New Roman"/>
                <a:ea typeface="Times New Roman"/>
              </a:rPr>
              <a:t>	</a:t>
            </a:r>
            <a:r>
              <a:rPr b="1" lang="en-IN" sz="2200" spc="-1" strike="noStrike">
                <a:solidFill>
                  <a:srgbClr val="c00000"/>
                </a:solidFill>
                <a:latin typeface="Times New Roman"/>
                <a:ea typeface="Times New Roman"/>
              </a:rPr>
              <a:t>	</a:t>
            </a:r>
            <a:r>
              <a:rPr b="1" lang="en-IN" sz="2200" spc="-1" strike="noStrike">
                <a:solidFill>
                  <a:srgbClr val="c00000"/>
                </a:solidFill>
                <a:latin typeface="Times New Roman"/>
                <a:ea typeface="Times New Roman"/>
              </a:rPr>
              <a:t>	</a:t>
            </a:r>
            <a:r>
              <a:rPr b="1" lang="en-IN" sz="2200" spc="-1" strike="noStrike">
                <a:solidFill>
                  <a:srgbClr val="c00000"/>
                </a:solidFill>
                <a:latin typeface="Times New Roman"/>
                <a:ea typeface="Times New Roman"/>
              </a:rPr>
              <a:t>	</a:t>
            </a:r>
            <a:r>
              <a:rPr b="1" lang="en-IN" sz="2200" spc="-1" strike="noStrike">
                <a:solidFill>
                  <a:srgbClr val="c00000"/>
                </a:solidFill>
                <a:latin typeface="Times New Roman"/>
                <a:ea typeface="Times New Roman"/>
              </a:rPr>
              <a:t>	</a:t>
            </a:r>
            <a:r>
              <a:rPr b="1" lang="en-IN" sz="2200" spc="-1" strike="noStrike">
                <a:solidFill>
                  <a:srgbClr val="000000"/>
                </a:solidFill>
                <a:latin typeface="Times New Roman"/>
                <a:ea typeface="Times New Roman"/>
              </a:rPr>
              <a:t>logical_operator </a:t>
            </a:r>
            <a:r>
              <a:rPr b="1" lang="en-IN" sz="2200" spc="-1" strike="noStrike">
                <a:solidFill>
                  <a:srgbClr val="c00000"/>
                </a:solidFill>
                <a:latin typeface="Times New Roman"/>
                <a:ea typeface="Times New Roman"/>
              </a:rPr>
              <a:t>operand</a:t>
            </a:r>
            <a:endParaRPr b="0" lang="en-IN" sz="2200" spc="-1" strike="noStrike">
              <a:latin typeface="Arial"/>
            </a:endParaRPr>
          </a:p>
          <a:p>
            <a:pPr marL="325080" indent="-320760" algn="just">
              <a:lnSpc>
                <a:spcPct val="100000"/>
              </a:lnSpc>
              <a:spcBef>
                <a:spcPts val="573"/>
              </a:spcBef>
              <a:buClr>
                <a:srgbClr val="c00000"/>
              </a:buClr>
              <a:buFont typeface="Wingdings" charset="2"/>
              <a:buChar char=""/>
              <a:tabLst>
                <a:tab algn="l" pos="0"/>
              </a:tabLst>
            </a:pPr>
            <a:r>
              <a:rPr b="1" lang="en-IN" sz="2200" spc="-1" strike="noStrike">
                <a:solidFill>
                  <a:srgbClr val="000000"/>
                </a:solidFill>
                <a:latin typeface="Times New Roman"/>
                <a:ea typeface="Times New Roman"/>
              </a:rPr>
              <a:t>Example:</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(x&lt;y) &amp;&amp; (x= = 8)</a:t>
            </a:r>
            <a:endParaRPr b="0" lang="en-IN" sz="2200" spc="-1" strike="noStrike">
              <a:latin typeface="Arial"/>
            </a:endParaRPr>
          </a:p>
        </p:txBody>
      </p:sp>
      <p:graphicFrame>
        <p:nvGraphicFramePr>
          <p:cNvPr id="201" name="Table 3"/>
          <p:cNvGraphicFramePr/>
          <p:nvPr/>
        </p:nvGraphicFramePr>
        <p:xfrm>
          <a:off x="533520" y="2819520"/>
          <a:ext cx="8170200" cy="4878360"/>
        </p:xfrm>
        <a:graphic>
          <a:graphicData uri="http://schemas.openxmlformats.org/drawingml/2006/table">
            <a:tbl>
              <a:tblPr/>
              <a:tblGrid>
                <a:gridCol w="1698840"/>
                <a:gridCol w="6471720"/>
              </a:tblGrid>
              <a:tr h="1219680">
                <a:tc>
                  <a:txBody>
                    <a:bodyPr lIns="68760" rIns="68760">
                      <a:noAutofit/>
                    </a:bodyPr>
                    <a:p>
                      <a:pPr algn="ctr">
                        <a:lnSpc>
                          <a:spcPct val="43000"/>
                        </a:lnSpc>
                      </a:pPr>
                      <a:r>
                        <a:rPr b="1" lang="en-IN" sz="2200" spc="-1" strike="noStrike">
                          <a:solidFill>
                            <a:srgbClr val="000000"/>
                          </a:solidFill>
                          <a:latin typeface="Times New Roman"/>
                          <a:ea typeface="Times New Roman"/>
                        </a:rPr>
                        <a:t>Operator</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algn="ctr">
                        <a:lnSpc>
                          <a:spcPct val="43000"/>
                        </a:lnSpc>
                      </a:pPr>
                      <a:r>
                        <a:rPr b="1" lang="en-IN" sz="2200" spc="-1" strike="noStrike">
                          <a:solidFill>
                            <a:srgbClr val="000000"/>
                          </a:solidFill>
                          <a:latin typeface="Times New Roman"/>
                          <a:ea typeface="Times New Roman"/>
                        </a:rPr>
                        <a:t>Meaning</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219680">
                <a:tc>
                  <a:txBody>
                    <a:bodyPr lIns="68760" rIns="68760">
                      <a:noAutofit/>
                    </a:bodyPr>
                    <a:p>
                      <a:pPr marL="228600" algn="just">
                        <a:lnSpc>
                          <a:spcPct val="43000"/>
                        </a:lnSpc>
                      </a:pPr>
                      <a:r>
                        <a:rPr b="0" lang="en-IN" sz="2200" spc="-1" strike="noStrike">
                          <a:solidFill>
                            <a:srgbClr val="000000"/>
                          </a:solidFill>
                          <a:latin typeface="Times New Roman"/>
                          <a:ea typeface="Times New Roman"/>
                        </a:rPr>
                        <a:t>&amp;&amp;</a:t>
                      </a:r>
                      <a:r>
                        <a:rPr b="0" lang="en-IN" sz="2200" spc="-1" strike="noStrike">
                          <a:solidFill>
                            <a:srgbClr val="000000"/>
                          </a:solidFill>
                          <a:latin typeface="Times New Roman"/>
                          <a:ea typeface="Times New Roman"/>
                        </a:rPr>
                        <a:t>	</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marL="228600">
                        <a:lnSpc>
                          <a:spcPct val="43000"/>
                        </a:lnSpc>
                      </a:pPr>
                      <a:r>
                        <a:rPr b="0" lang="en-IN" sz="2200" spc="-1" strike="noStrike">
                          <a:solidFill>
                            <a:srgbClr val="000000"/>
                          </a:solidFill>
                          <a:latin typeface="Times New Roman"/>
                          <a:ea typeface="Times New Roman"/>
                        </a:rPr>
                        <a:t>Logical AND (true only if both the operands are true)</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219680">
                <a:tc>
                  <a:txBody>
                    <a:bodyPr lIns="68760" rIns="68760">
                      <a:noAutofit/>
                    </a:bodyPr>
                    <a:p>
                      <a:pPr marL="228600" algn="just">
                        <a:lnSpc>
                          <a:spcPct val="43000"/>
                        </a:lnSpc>
                      </a:pPr>
                      <a:r>
                        <a:rPr b="0" lang="en-IN" sz="2200" spc="-1" strike="noStrike">
                          <a:solidFill>
                            <a:srgbClr val="000000"/>
                          </a:solidFill>
                          <a:latin typeface="Times New Roman"/>
                          <a:ea typeface="Times New Roman"/>
                        </a:rPr>
                        <a:t>||</a:t>
                      </a:r>
                      <a:r>
                        <a:rPr b="0" lang="en-IN" sz="2200" spc="-1" strike="noStrike">
                          <a:solidFill>
                            <a:srgbClr val="000000"/>
                          </a:solidFill>
                          <a:latin typeface="Times New Roman"/>
                          <a:ea typeface="Times New Roman"/>
                        </a:rPr>
                        <a:t>	</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marL="228600">
                        <a:lnSpc>
                          <a:spcPct val="43000"/>
                        </a:lnSpc>
                      </a:pPr>
                      <a:r>
                        <a:rPr b="0" lang="en-IN" sz="2200" spc="-1" strike="noStrike">
                          <a:solidFill>
                            <a:srgbClr val="000000"/>
                          </a:solidFill>
                          <a:latin typeface="Times New Roman"/>
                          <a:ea typeface="Times New Roman"/>
                        </a:rPr>
                        <a:t>Logical OR (true if either one operand is true)</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219680">
                <a:tc>
                  <a:txBody>
                    <a:bodyPr lIns="68760" rIns="68760">
                      <a:noAutofit/>
                    </a:bodyPr>
                    <a:p>
                      <a:pPr marL="228600" algn="just">
                        <a:lnSpc>
                          <a:spcPct val="43000"/>
                        </a:lnSpc>
                      </a:pPr>
                      <a:r>
                        <a:rPr b="0" lang="en-IN" sz="2200" spc="-1" strike="noStrike">
                          <a:solidFill>
                            <a:srgbClr val="000000"/>
                          </a:solidFill>
                          <a:latin typeface="Times New Roman"/>
                          <a:ea typeface="Times New Roman"/>
                        </a:rPr>
                        <a:t>!</a:t>
                      </a:r>
                      <a:r>
                        <a:rPr b="0" lang="en-IN" sz="2200" spc="-1" strike="noStrike">
                          <a:solidFill>
                            <a:srgbClr val="000000"/>
                          </a:solidFill>
                          <a:latin typeface="Times New Roman"/>
                          <a:ea typeface="Times New Roman"/>
                        </a:rPr>
                        <a:t>	</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marL="228600">
                        <a:lnSpc>
                          <a:spcPct val="43000"/>
                        </a:lnSpc>
                      </a:pPr>
                      <a:r>
                        <a:rPr b="0" lang="en-IN" sz="2200" spc="-1" strike="noStrike">
                          <a:solidFill>
                            <a:srgbClr val="000000"/>
                          </a:solidFill>
                          <a:latin typeface="Times New Roman"/>
                          <a:ea typeface="Times New Roman"/>
                        </a:rPr>
                        <a:t>Logical NOT (negate the operand)</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bl>
          </a:graphicData>
        </a:graphic>
      </p:graphicFrame>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aphicFrame>
        <p:nvGraphicFramePr>
          <p:cNvPr id="202" name="Table 1"/>
          <p:cNvGraphicFramePr/>
          <p:nvPr/>
        </p:nvGraphicFramePr>
        <p:xfrm>
          <a:off x="662760" y="363600"/>
          <a:ext cx="5410800" cy="6566040"/>
        </p:xfrm>
        <a:graphic>
          <a:graphicData uri="http://schemas.openxmlformats.org/drawingml/2006/table">
            <a:tbl>
              <a:tblPr/>
              <a:tblGrid>
                <a:gridCol w="1143000"/>
                <a:gridCol w="1371960"/>
                <a:gridCol w="1524240"/>
                <a:gridCol w="1371960"/>
              </a:tblGrid>
              <a:tr h="1313280">
                <a:tc>
                  <a:txBody>
                    <a:bodyPr lIns="90000" rIns="90000">
                      <a:noAutofit/>
                    </a:bodyPr>
                    <a:p>
                      <a:pPr algn="ctr">
                        <a:lnSpc>
                          <a:spcPct val="43000"/>
                        </a:lnSpc>
                        <a:spcBef>
                          <a:spcPts val="550"/>
                        </a:spcBef>
                      </a:pPr>
                      <a:r>
                        <a:rPr b="1" lang="en-IN" sz="2200" spc="-1" strike="noStrike">
                          <a:solidFill>
                            <a:srgbClr val="000000"/>
                          </a:solidFill>
                          <a:latin typeface="Times New Roman"/>
                          <a:ea typeface="Times New Roman"/>
                        </a:rPr>
                        <a:t>A</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1" lang="en-IN" sz="2200" spc="-1" strike="noStrike">
                          <a:solidFill>
                            <a:srgbClr val="000000"/>
                          </a:solidFill>
                          <a:latin typeface="Times New Roman"/>
                          <a:ea typeface="Times New Roman"/>
                        </a:rPr>
                        <a:t>B</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1" lang="en-IN" sz="2200" spc="-1" strike="noStrike">
                          <a:solidFill>
                            <a:srgbClr val="000000"/>
                          </a:solidFill>
                          <a:latin typeface="Times New Roman"/>
                          <a:ea typeface="Times New Roman"/>
                        </a:rPr>
                        <a:t>A &amp;&amp; B</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1" lang="en-IN" sz="2200" spc="-1" strike="noStrike">
                          <a:solidFill>
                            <a:srgbClr val="000000"/>
                          </a:solidFill>
                          <a:latin typeface="Times New Roman"/>
                          <a:ea typeface="Times New Roman"/>
                        </a:rPr>
                        <a:t>A || B</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313280">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0</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0</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0</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0</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313280">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0</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1</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0</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1</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313280">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1</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0</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0</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1</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313280">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1</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1</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1</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1</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bl>
          </a:graphicData>
        </a:graphic>
      </p:graphicFrame>
      <p:graphicFrame>
        <p:nvGraphicFramePr>
          <p:cNvPr id="203" name="Table 2"/>
          <p:cNvGraphicFramePr/>
          <p:nvPr/>
        </p:nvGraphicFramePr>
        <p:xfrm>
          <a:off x="5958720" y="2598840"/>
          <a:ext cx="3128400" cy="3424680"/>
        </p:xfrm>
        <a:graphic>
          <a:graphicData uri="http://schemas.openxmlformats.org/drawingml/2006/table">
            <a:tbl>
              <a:tblPr/>
              <a:tblGrid>
                <a:gridCol w="1431000"/>
                <a:gridCol w="1697760"/>
              </a:tblGrid>
              <a:tr h="985680">
                <a:tc>
                  <a:txBody>
                    <a:bodyPr lIns="68760" rIns="68760">
                      <a:noAutofit/>
                    </a:bodyPr>
                    <a:p>
                      <a:pPr algn="ctr">
                        <a:lnSpc>
                          <a:spcPct val="43000"/>
                        </a:lnSpc>
                      </a:pPr>
                      <a:r>
                        <a:rPr b="0" lang="en-IN" sz="2200" spc="-1" strike="noStrike">
                          <a:solidFill>
                            <a:srgbClr val="000000"/>
                          </a:solidFill>
                          <a:latin typeface="Times New Roman"/>
                          <a:ea typeface="Times New Roman"/>
                        </a:rPr>
                        <a:t>A</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 A </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bl>
          </a:graphicData>
        </a:graphic>
      </p:graphicFrame>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CustomShape 1"/>
          <p:cNvSpPr/>
          <p:nvPr/>
        </p:nvSpPr>
        <p:spPr>
          <a:xfrm>
            <a:off x="457200" y="152280"/>
            <a:ext cx="8225280" cy="605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Times New Roman"/>
              </a:rPr>
              <a:t>Assignment Operators</a:t>
            </a:r>
            <a:endParaRPr b="0" lang="en-IN" sz="3200" spc="-1" strike="noStrike">
              <a:latin typeface="Arial"/>
            </a:endParaRPr>
          </a:p>
        </p:txBody>
      </p:sp>
      <p:sp>
        <p:nvSpPr>
          <p:cNvPr id="205" name="CustomShape 2"/>
          <p:cNvSpPr/>
          <p:nvPr/>
        </p:nvSpPr>
        <p:spPr>
          <a:xfrm>
            <a:off x="3032280" y="2556000"/>
            <a:ext cx="179640" cy="425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06" name="CustomShape 3"/>
          <p:cNvSpPr/>
          <p:nvPr/>
        </p:nvSpPr>
        <p:spPr>
          <a:xfrm>
            <a:off x="254160" y="966960"/>
            <a:ext cx="8225280" cy="3272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Assignment operators are used to assign the result of an expression to a variable. </a:t>
            </a:r>
            <a:endParaRPr b="0" lang="en-IN" sz="2200" spc="-1" strike="noStrike">
              <a:latin typeface="Arial"/>
            </a:endParaRPr>
          </a:p>
          <a:p>
            <a:pPr marL="325080" indent="-320760">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Assignment Operator is  </a:t>
            </a:r>
            <a:r>
              <a:rPr b="1" lang="en-IN" sz="3000" spc="-1" strike="noStrike">
                <a:solidFill>
                  <a:srgbClr val="ff0000"/>
                </a:solidFill>
                <a:latin typeface="Times New Roman"/>
                <a:ea typeface="Times New Roman"/>
              </a:rPr>
              <a:t>=</a:t>
            </a:r>
            <a:endParaRPr b="0" lang="en-IN" sz="3000" spc="-1" strike="noStrike">
              <a:latin typeface="Arial"/>
            </a:endParaRPr>
          </a:p>
          <a:p>
            <a:pPr marL="342720" indent="-321120">
              <a:lnSpc>
                <a:spcPct val="100000"/>
              </a:lnSpc>
              <a:spcBef>
                <a:spcPts val="573"/>
              </a:spcBef>
              <a:tabLst>
                <a:tab algn="l" pos="0"/>
              </a:tabLst>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Syntax:</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c00000"/>
                </a:solidFill>
                <a:latin typeface="Times New Roman"/>
                <a:ea typeface="Times New Roman"/>
              </a:rPr>
              <a:t>variable  =  expression;</a:t>
            </a:r>
            <a:endParaRPr b="0" lang="en-IN" sz="2200" spc="-1" strike="noStrike">
              <a:latin typeface="Arial"/>
            </a:endParaRPr>
          </a:p>
          <a:p>
            <a:pPr marL="325080" indent="-320760">
              <a:lnSpc>
                <a:spcPct val="100000"/>
              </a:lnSpc>
              <a:spcBef>
                <a:spcPts val="573"/>
              </a:spcBef>
              <a:buClr>
                <a:srgbClr val="c00000"/>
              </a:buClr>
              <a:buFont typeface="Wingdings" charset="2"/>
              <a:buChar char=""/>
              <a:tabLst>
                <a:tab algn="l" pos="0"/>
              </a:tabLst>
            </a:pPr>
            <a:r>
              <a:rPr b="1" lang="en-IN" sz="2200" spc="-1" strike="noStrike">
                <a:solidFill>
                  <a:srgbClr val="000000"/>
                </a:solidFill>
                <a:latin typeface="Times New Roman"/>
                <a:ea typeface="Times New Roman"/>
              </a:rPr>
              <a:t>Types of assignment:</a:t>
            </a:r>
            <a:endParaRPr b="0" lang="en-IN" sz="2200" spc="-1" strike="noStrike">
              <a:latin typeface="Arial"/>
            </a:endParaRPr>
          </a:p>
          <a:p>
            <a:pPr lvl="1" marL="725400" indent="-263880">
              <a:lnSpc>
                <a:spcPct val="100000"/>
              </a:lnSpc>
              <a:spcBef>
                <a:spcPts val="374"/>
              </a:spcBef>
              <a:buClr>
                <a:srgbClr val="000000"/>
              </a:buClr>
              <a:buFont typeface="Times New Roman"/>
              <a:buChar char="–"/>
              <a:tabLst>
                <a:tab algn="l" pos="0"/>
              </a:tabLst>
            </a:pPr>
            <a:r>
              <a:rPr b="0" lang="en-IN" sz="2200" spc="-1" strike="noStrike">
                <a:solidFill>
                  <a:srgbClr val="000000"/>
                </a:solidFill>
                <a:latin typeface="Times New Roman"/>
                <a:ea typeface="Times New Roman"/>
              </a:rPr>
              <a:t>Single Assignment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Ex:</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 = 10;</a:t>
            </a:r>
            <a:endParaRPr b="0" lang="en-IN" sz="2200" spc="-1" strike="noStrike">
              <a:latin typeface="Arial"/>
            </a:endParaRPr>
          </a:p>
          <a:p>
            <a:pPr lvl="1" marL="725400" indent="-263880">
              <a:lnSpc>
                <a:spcPct val="100000"/>
              </a:lnSpc>
              <a:spcBef>
                <a:spcPts val="374"/>
              </a:spcBef>
              <a:buClr>
                <a:srgbClr val="000000"/>
              </a:buClr>
              <a:buFont typeface="Times New Roman"/>
              <a:buChar char="–"/>
              <a:tabLst>
                <a:tab algn="l" pos="0"/>
              </a:tabLst>
            </a:pPr>
            <a:r>
              <a:rPr b="0" lang="en-IN" sz="2200" spc="-1" strike="noStrike">
                <a:solidFill>
                  <a:srgbClr val="000000"/>
                </a:solidFill>
                <a:latin typeface="Times New Roman"/>
                <a:ea typeface="Times New Roman"/>
              </a:rPr>
              <a:t>Multiple Assignment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Ex:</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a=b=c=0;</a:t>
            </a:r>
            <a:endParaRPr b="0" lang="en-IN" sz="2200" spc="-1" strike="noStrike">
              <a:latin typeface="Arial"/>
            </a:endParaRPr>
          </a:p>
          <a:p>
            <a:pPr lvl="1" marL="725400" indent="-263880">
              <a:lnSpc>
                <a:spcPct val="100000"/>
              </a:lnSpc>
              <a:spcBef>
                <a:spcPts val="374"/>
              </a:spcBef>
              <a:buClr>
                <a:srgbClr val="000000"/>
              </a:buClr>
              <a:buFont typeface="Times New Roman"/>
              <a:buChar char="–"/>
              <a:tabLst>
                <a:tab algn="l" pos="0"/>
              </a:tabLst>
            </a:pPr>
            <a:r>
              <a:rPr b="0" lang="en-IN" sz="2200" spc="-1" strike="noStrike">
                <a:solidFill>
                  <a:srgbClr val="000000"/>
                </a:solidFill>
                <a:latin typeface="Times New Roman"/>
                <a:ea typeface="Times New Roman"/>
              </a:rPr>
              <a:t>Compound Assignment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Ex:</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c = a + b;</a:t>
            </a:r>
            <a:endParaRPr b="0" lang="en-IN" sz="2200" spc="-1" strike="noStrike">
              <a:latin typeface="Arial"/>
            </a:endParaRPr>
          </a:p>
          <a:p>
            <a:pPr marL="341280" indent="-321120">
              <a:lnSpc>
                <a:spcPct val="100000"/>
              </a:lnSpc>
              <a:spcBef>
                <a:spcPts val="573"/>
              </a:spcBef>
              <a:tabLst>
                <a:tab algn="l" pos="0"/>
              </a:tabLst>
            </a:pPr>
            <a:endParaRPr b="0" lang="en-IN" sz="2200" spc="-1" strike="noStrike">
              <a:latin typeface="Arial"/>
            </a:endParaRPr>
          </a:p>
          <a:p>
            <a:pPr marL="341280" indent="-321120">
              <a:lnSpc>
                <a:spcPct val="100000"/>
              </a:lnSpc>
              <a:spcBef>
                <a:spcPts val="573"/>
              </a:spcBef>
              <a:tabLst>
                <a:tab algn="l" pos="0"/>
              </a:tabLs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aphicFrame>
        <p:nvGraphicFramePr>
          <p:cNvPr id="207" name="Table 1"/>
          <p:cNvGraphicFramePr/>
          <p:nvPr/>
        </p:nvGraphicFramePr>
        <p:xfrm>
          <a:off x="1620720" y="1008000"/>
          <a:ext cx="5390640" cy="7461720"/>
        </p:xfrm>
        <a:graphic>
          <a:graphicData uri="http://schemas.openxmlformats.org/drawingml/2006/table">
            <a:tbl>
              <a:tblPr/>
              <a:tblGrid>
                <a:gridCol w="1323000"/>
                <a:gridCol w="1705320"/>
                <a:gridCol w="2362680"/>
              </a:tblGrid>
              <a:tr h="1363680">
                <a:tc>
                  <a:txBody>
                    <a:bodyPr lIns="68760" rIns="68760">
                      <a:noAutofit/>
                    </a:bodyPr>
                    <a:p>
                      <a:pPr algn="ctr">
                        <a:lnSpc>
                          <a:spcPct val="43000"/>
                        </a:lnSpc>
                      </a:pPr>
                      <a:r>
                        <a:rPr b="1" lang="en-IN" sz="2200" spc="-1" strike="noStrike">
                          <a:solidFill>
                            <a:srgbClr val="000000"/>
                          </a:solidFill>
                          <a:latin typeface="Times New Roman"/>
                          <a:ea typeface="Times New Roman"/>
                        </a:rPr>
                        <a:t>Operator</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algn="ctr">
                        <a:lnSpc>
                          <a:spcPct val="43000"/>
                        </a:lnSpc>
                      </a:pPr>
                      <a:r>
                        <a:rPr b="1" lang="en-IN" sz="2200" spc="-1" strike="noStrike">
                          <a:solidFill>
                            <a:srgbClr val="000000"/>
                          </a:solidFill>
                          <a:latin typeface="Times New Roman"/>
                          <a:ea typeface="Times New Roman"/>
                        </a:rPr>
                        <a:t>Example</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algn="ctr">
                        <a:lnSpc>
                          <a:spcPct val="43000"/>
                        </a:lnSpc>
                      </a:pPr>
                      <a:r>
                        <a:rPr b="1" lang="en-IN" sz="2200" spc="-1" strike="noStrike">
                          <a:solidFill>
                            <a:srgbClr val="000000"/>
                          </a:solidFill>
                          <a:latin typeface="Times New Roman"/>
                          <a:ea typeface="Times New Roman"/>
                        </a:rPr>
                        <a:t>Equivalent Statement</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c += 7</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c = c + 7</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c -= 8</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c = c – 8</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c *= 10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c = c * 10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c /= 5</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c = c / 5</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c %= 5</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c = c % 5</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f2f2f2"/>
                    </a:solidFill>
                  </a:tcPr>
                </a:tc>
              </a:tr>
            </a:tbl>
          </a:graphicData>
        </a:graphic>
      </p:graphicFrame>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8" name="CustomShape 1"/>
          <p:cNvSpPr/>
          <p:nvPr/>
        </p:nvSpPr>
        <p:spPr>
          <a:xfrm>
            <a:off x="380880" y="228600"/>
            <a:ext cx="7766640" cy="649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marL="838080" indent="-816480">
              <a:lnSpc>
                <a:spcPct val="100000"/>
              </a:lnSpc>
              <a:tabLst>
                <a:tab algn="l" pos="0"/>
              </a:tabLst>
            </a:pPr>
            <a:r>
              <a:rPr b="1" lang="en-IN" sz="3200" spc="-1" strike="noStrike">
                <a:solidFill>
                  <a:srgbClr val="ff0000"/>
                </a:solidFill>
                <a:latin typeface="Times New Roman"/>
                <a:ea typeface="Times New Roman"/>
              </a:rPr>
              <a:t>Increment and Decrement Operators</a:t>
            </a:r>
            <a:endParaRPr b="0" lang="en-IN" sz="3200" spc="-1" strike="noStrike">
              <a:latin typeface="Arial"/>
            </a:endParaRPr>
          </a:p>
        </p:txBody>
      </p:sp>
      <p:sp>
        <p:nvSpPr>
          <p:cNvPr id="209" name="CustomShape 2"/>
          <p:cNvSpPr/>
          <p:nvPr/>
        </p:nvSpPr>
        <p:spPr>
          <a:xfrm>
            <a:off x="685800" y="914400"/>
            <a:ext cx="7766640" cy="3653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We can add or subtract 1 to or from variables by using </a:t>
            </a:r>
            <a:r>
              <a:rPr b="1" lang="en-IN" sz="2200" spc="-1" strike="noStrike">
                <a:solidFill>
                  <a:srgbClr val="000000"/>
                </a:solidFill>
                <a:latin typeface="Times New Roman"/>
                <a:ea typeface="Times New Roman"/>
              </a:rPr>
              <a:t>increment (++)</a:t>
            </a:r>
            <a:r>
              <a:rPr b="0" lang="en-IN" sz="2200" spc="-1" strike="noStrike">
                <a:solidFill>
                  <a:srgbClr val="000000"/>
                </a:solidFill>
                <a:latin typeface="Times New Roman"/>
                <a:ea typeface="Times New Roman"/>
              </a:rPr>
              <a:t> and </a:t>
            </a:r>
            <a:r>
              <a:rPr b="1" lang="en-IN" sz="2200" spc="-1" strike="noStrike">
                <a:solidFill>
                  <a:srgbClr val="000000"/>
                </a:solidFill>
                <a:latin typeface="Times New Roman"/>
                <a:ea typeface="Times New Roman"/>
              </a:rPr>
              <a:t>decrement (--)</a:t>
            </a:r>
            <a:r>
              <a:rPr b="0" lang="en-IN" sz="2200" spc="-1" strike="noStrike">
                <a:solidFill>
                  <a:srgbClr val="000000"/>
                </a:solidFill>
                <a:latin typeface="Times New Roman"/>
                <a:ea typeface="Times New Roman"/>
              </a:rPr>
              <a:t> operators.</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The operator ++ </a:t>
            </a:r>
            <a:r>
              <a:rPr b="1" lang="en-IN" sz="2200" spc="-1" strike="noStrike">
                <a:solidFill>
                  <a:srgbClr val="000000"/>
                </a:solidFill>
                <a:latin typeface="Times New Roman"/>
                <a:ea typeface="Times New Roman"/>
              </a:rPr>
              <a:t>adds 1</a:t>
            </a:r>
            <a:r>
              <a:rPr b="0" lang="en-IN" sz="2200" spc="-1" strike="noStrike">
                <a:solidFill>
                  <a:srgbClr val="000000"/>
                </a:solidFill>
                <a:latin typeface="Times New Roman"/>
                <a:ea typeface="Times New Roman"/>
              </a:rPr>
              <a:t> to the operand and the operator </a:t>
            </a:r>
            <a:r>
              <a:rPr b="1" lang="en-IN" sz="2200" spc="-1" strike="noStrike">
                <a:solidFill>
                  <a:srgbClr val="000000"/>
                </a:solidFill>
                <a:latin typeface="Times New Roman"/>
                <a:ea typeface="Times New Roman"/>
              </a:rPr>
              <a:t>– – subtracts 1</a:t>
            </a:r>
            <a:r>
              <a:rPr b="0" lang="en-IN" sz="2200" spc="-1" strike="noStrike">
                <a:solidFill>
                  <a:srgbClr val="000000"/>
                </a:solidFill>
                <a:latin typeface="Times New Roman"/>
                <a:ea typeface="Times New Roman"/>
              </a:rPr>
              <a:t>.</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They can apply in two ways:</a:t>
            </a:r>
            <a:r>
              <a:rPr b="0"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postfix </a:t>
            </a:r>
            <a:r>
              <a:rPr b="0" lang="en-IN" sz="2200" spc="-1" strike="noStrike">
                <a:solidFill>
                  <a:srgbClr val="000000"/>
                </a:solidFill>
                <a:latin typeface="Times New Roman"/>
                <a:ea typeface="Times New Roman"/>
              </a:rPr>
              <a:t>and</a:t>
            </a:r>
            <a:r>
              <a:rPr b="1" lang="en-IN" sz="2200" spc="-1" strike="noStrike">
                <a:solidFill>
                  <a:srgbClr val="000000"/>
                </a:solidFill>
                <a:latin typeface="Times New Roman"/>
                <a:ea typeface="Times New Roman"/>
              </a:rPr>
              <a:t> prefix.</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1" lang="en-IN" sz="2200" spc="-1" strike="noStrike">
                <a:solidFill>
                  <a:srgbClr val="000000"/>
                </a:solidFill>
                <a:latin typeface="Times New Roman"/>
                <a:ea typeface="Times New Roman"/>
              </a:rPr>
              <a:t>Syntax:</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increment or decrement_operator </a:t>
            </a:r>
            <a:r>
              <a:rPr b="1" lang="en-IN" sz="2200" spc="-1" strike="noStrike">
                <a:solidFill>
                  <a:srgbClr val="c00000"/>
                </a:solidFill>
                <a:latin typeface="Times New Roman"/>
                <a:ea typeface="Times New Roman"/>
              </a:rPr>
              <a:t>operand</a:t>
            </a:r>
            <a:endParaRPr b="0" lang="en-IN" sz="2200" spc="-1" strike="noStrike">
              <a:latin typeface="Arial"/>
            </a:endParaRPr>
          </a:p>
          <a:p>
            <a:pPr marL="342720" indent="-321120" algn="just">
              <a:lnSpc>
                <a:spcPct val="100000"/>
              </a:lnSpc>
              <a:spcBef>
                <a:spcPts val="573"/>
              </a:spcBef>
              <a:tabLst>
                <a:tab algn="l" pos="0"/>
              </a:tabLst>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c00000"/>
                </a:solidFill>
                <a:latin typeface="Times New Roman"/>
                <a:ea typeface="Times New Roman"/>
              </a:rPr>
              <a:t>operand</a:t>
            </a:r>
            <a:r>
              <a:rPr b="1" lang="en-IN" sz="2200" spc="-1" strike="noStrike">
                <a:solidFill>
                  <a:srgbClr val="000000"/>
                </a:solidFill>
                <a:latin typeface="Times New Roman"/>
                <a:ea typeface="Times New Roman"/>
              </a:rPr>
              <a:t> increment or decrement_operator</a:t>
            </a:r>
            <a:endParaRPr b="0" lang="en-IN" sz="2200" spc="-1" strike="noStrike">
              <a:latin typeface="Arial"/>
            </a:endParaRPr>
          </a:p>
          <a:p>
            <a:pPr marL="325080" indent="-320760" algn="just">
              <a:lnSpc>
                <a:spcPct val="100000"/>
              </a:lnSpc>
              <a:spcBef>
                <a:spcPts val="573"/>
              </a:spcBef>
              <a:buClr>
                <a:srgbClr val="c00000"/>
              </a:buClr>
              <a:buFont typeface="Wingdings" charset="2"/>
              <a:buChar char=""/>
              <a:tabLst>
                <a:tab algn="l" pos="0"/>
              </a:tabLst>
            </a:pPr>
            <a:r>
              <a:rPr b="1" lang="en-IN" sz="2200" spc="-1" strike="noStrike">
                <a:solidFill>
                  <a:srgbClr val="000000"/>
                </a:solidFill>
                <a:latin typeface="Times New Roman"/>
                <a:ea typeface="Times New Roman"/>
              </a:rPr>
              <a:t>Prefix form: </a:t>
            </a:r>
            <a:r>
              <a:rPr b="0" lang="en-IN" sz="2200" spc="-1" strike="noStrike">
                <a:solidFill>
                  <a:srgbClr val="000000"/>
                </a:solidFill>
                <a:latin typeface="Times New Roman"/>
                <a:ea typeface="Times New Roman"/>
              </a:rPr>
              <a:t>Variable is changed before expression is evaluated </a:t>
            </a:r>
            <a:endParaRPr b="0" lang="en-IN" sz="2200" spc="-1" strike="noStrike">
              <a:latin typeface="Arial"/>
            </a:endParaRPr>
          </a:p>
          <a:p>
            <a:pPr marL="325080" indent="-320760" algn="just">
              <a:lnSpc>
                <a:spcPct val="100000"/>
              </a:lnSpc>
              <a:spcBef>
                <a:spcPts val="573"/>
              </a:spcBef>
              <a:buClr>
                <a:srgbClr val="c00000"/>
              </a:buClr>
              <a:buFont typeface="Wingdings" charset="2"/>
              <a:buChar char=""/>
              <a:tabLst>
                <a:tab algn="l" pos="0"/>
              </a:tabLst>
            </a:pPr>
            <a:r>
              <a:rPr b="1" lang="en-IN" sz="2200" spc="-1" strike="noStrike">
                <a:solidFill>
                  <a:srgbClr val="000000"/>
                </a:solidFill>
                <a:latin typeface="Times New Roman"/>
                <a:ea typeface="Times New Roman"/>
              </a:rPr>
              <a:t>Postfix form:</a:t>
            </a:r>
            <a:r>
              <a:rPr b="0" lang="en-IN" sz="2200" spc="-1" strike="noStrike">
                <a:solidFill>
                  <a:srgbClr val="000000"/>
                </a:solidFill>
                <a:latin typeface="Times New Roman"/>
                <a:ea typeface="Times New Roman"/>
              </a:rPr>
              <a:t> Variable is changed after expression is evaluated.</a:t>
            </a:r>
            <a:endParaRPr b="0" lang="en-IN" sz="2200" spc="-1" strike="noStrike">
              <a:latin typeface="Arial"/>
            </a:endParaRPr>
          </a:p>
          <a:p>
            <a:pPr marL="341280" indent="-321120" algn="just">
              <a:lnSpc>
                <a:spcPct val="100000"/>
              </a:lnSpc>
              <a:spcBef>
                <a:spcPts val="573"/>
              </a:spcBef>
              <a:tabLst>
                <a:tab algn="l" pos="0"/>
              </a:tabLst>
            </a:pPr>
            <a:endParaRPr b="0" lang="en-IN" sz="2200" spc="-1" strike="noStrike">
              <a:latin typeface="Arial"/>
            </a:endParaRPr>
          </a:p>
          <a:p>
            <a:pPr marL="341280" indent="-321120" algn="just">
              <a:lnSpc>
                <a:spcPct val="100000"/>
              </a:lnSpc>
              <a:spcBef>
                <a:spcPts val="573"/>
              </a:spcBef>
              <a:tabLst>
                <a:tab algn="l" pos="0"/>
              </a:tabLs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aphicFrame>
        <p:nvGraphicFramePr>
          <p:cNvPr id="210" name="Table 1"/>
          <p:cNvGraphicFramePr/>
          <p:nvPr/>
        </p:nvGraphicFramePr>
        <p:xfrm>
          <a:off x="1238400" y="1457280"/>
          <a:ext cx="7144560" cy="6098040"/>
        </p:xfrm>
        <a:graphic>
          <a:graphicData uri="http://schemas.openxmlformats.org/drawingml/2006/table">
            <a:tbl>
              <a:tblPr/>
              <a:tblGrid>
                <a:gridCol w="1261800"/>
                <a:gridCol w="1323000"/>
                <a:gridCol w="1563840"/>
                <a:gridCol w="2996280"/>
              </a:tblGrid>
              <a:tr h="1219680">
                <a:tc>
                  <a:txBody>
                    <a:bodyPr lIns="68760" rIns="68760">
                      <a:noAutofit/>
                    </a:bodyPr>
                    <a:p>
                      <a:pPr algn="ctr">
                        <a:lnSpc>
                          <a:spcPct val="43000"/>
                        </a:lnSpc>
                        <a:spcBef>
                          <a:spcPts val="473"/>
                        </a:spcBef>
                      </a:pPr>
                      <a:r>
                        <a:rPr b="1" lang="en-IN" sz="2200" spc="-1" strike="noStrike">
                          <a:solidFill>
                            <a:srgbClr val="000000"/>
                          </a:solidFill>
                          <a:latin typeface="Times New Roman"/>
                          <a:ea typeface="Times New Roman"/>
                        </a:rPr>
                        <a:t>Operator</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spcBef>
                          <a:spcPts val="473"/>
                        </a:spcBef>
                      </a:pPr>
                      <a:r>
                        <a:rPr b="1" lang="en-IN" sz="2200" spc="-1" strike="noStrike">
                          <a:solidFill>
                            <a:srgbClr val="000000"/>
                          </a:solidFill>
                          <a:latin typeface="Times New Roman"/>
                          <a:ea typeface="Times New Roman"/>
                        </a:rPr>
                        <a:t>Example</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spcBef>
                          <a:spcPts val="473"/>
                        </a:spcBef>
                      </a:pPr>
                      <a:r>
                        <a:rPr b="1" lang="en-IN" sz="2200" spc="-1" strike="noStrike">
                          <a:solidFill>
                            <a:srgbClr val="000000"/>
                          </a:solidFill>
                          <a:latin typeface="Times New Roman"/>
                          <a:ea typeface="Times New Roman"/>
                        </a:rPr>
                        <a:t>Meaning</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spcBef>
                          <a:spcPts val="473"/>
                        </a:spcBef>
                      </a:pPr>
                      <a:r>
                        <a:rPr b="1" lang="en-IN" sz="2200" spc="-1" strike="noStrike">
                          <a:solidFill>
                            <a:srgbClr val="000000"/>
                          </a:solidFill>
                          <a:latin typeface="Times New Roman"/>
                          <a:ea typeface="Times New Roman"/>
                        </a:rPr>
                        <a:t>Equivalent Statements</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i++</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postfix</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i=i+1;      i+=1;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++i</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prefix</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i=i+1;      i+=1;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i--</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postfix</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i=i-1;       i -=1;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--i</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prefix</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i=i-1;       i-=1;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bl>
          </a:graphicData>
        </a:graphic>
      </p:graphicFrame>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1" name="CustomShape 1"/>
          <p:cNvSpPr/>
          <p:nvPr/>
        </p:nvSpPr>
        <p:spPr>
          <a:xfrm>
            <a:off x="304920" y="228600"/>
            <a:ext cx="8225280" cy="529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marL="838080" indent="-816480">
              <a:lnSpc>
                <a:spcPct val="100000"/>
              </a:lnSpc>
              <a:tabLst>
                <a:tab algn="l" pos="0"/>
              </a:tabLst>
            </a:pPr>
            <a:r>
              <a:rPr b="1" lang="en-IN" sz="3200" spc="-1" strike="noStrike">
                <a:solidFill>
                  <a:srgbClr val="ff0000"/>
                </a:solidFill>
                <a:latin typeface="Times New Roman"/>
                <a:ea typeface="Times New Roman"/>
              </a:rPr>
              <a:t>Conditional (ternary)Operators </a:t>
            </a:r>
            <a:r>
              <a:rPr b="1" lang="en-IN" sz="3200" spc="-1" strike="noStrike">
                <a:solidFill>
                  <a:srgbClr val="000000"/>
                </a:solidFill>
                <a:latin typeface="Times New Roman"/>
                <a:ea typeface="Times New Roman"/>
              </a:rPr>
              <a:t>( ?: )</a:t>
            </a:r>
            <a:endParaRPr b="0" lang="en-IN" sz="3200" spc="-1" strike="noStrike">
              <a:latin typeface="Arial"/>
            </a:endParaRPr>
          </a:p>
        </p:txBody>
      </p:sp>
      <p:sp>
        <p:nvSpPr>
          <p:cNvPr id="212" name="CustomShape 2"/>
          <p:cNvSpPr/>
          <p:nvPr/>
        </p:nvSpPr>
        <p:spPr>
          <a:xfrm>
            <a:off x="533520" y="762120"/>
            <a:ext cx="8148960" cy="5634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C’s only conditional (or </a:t>
            </a:r>
            <a:r>
              <a:rPr b="1" lang="en-IN" sz="2200" spc="-1" strike="noStrike">
                <a:solidFill>
                  <a:srgbClr val="000000"/>
                </a:solidFill>
                <a:latin typeface="Times New Roman"/>
                <a:ea typeface="Times New Roman"/>
              </a:rPr>
              <a:t>ternary</a:t>
            </a:r>
            <a:r>
              <a:rPr b="0" lang="en-IN" sz="2200" spc="-1" strike="noStrike">
                <a:solidFill>
                  <a:srgbClr val="000000"/>
                </a:solidFill>
                <a:latin typeface="Times New Roman"/>
                <a:ea typeface="Times New Roman"/>
              </a:rPr>
              <a:t>) operator requires three operands.</a:t>
            </a:r>
            <a:endParaRPr b="0" lang="en-IN" sz="2200" spc="-1" strike="noStrike">
              <a:latin typeface="Arial"/>
            </a:endParaRPr>
          </a:p>
          <a:p>
            <a:pPr marL="342720" indent="-321120" algn="just">
              <a:lnSpc>
                <a:spcPct val="100000"/>
              </a:lnSpc>
              <a:spcBef>
                <a:spcPts val="573"/>
              </a:spcBef>
              <a:tabLst>
                <a:tab algn="l" pos="0"/>
              </a:tabLst>
            </a:pPr>
            <a:r>
              <a:rPr b="0"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Syntax:</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1" lang="en-IN" sz="2200" spc="-1" strike="noStrike">
                <a:solidFill>
                  <a:srgbClr val="c00000"/>
                </a:solidFill>
                <a:latin typeface="Times New Roman"/>
                <a:ea typeface="Times New Roman"/>
              </a:rPr>
              <a:t>conditional_expression</a:t>
            </a:r>
            <a:r>
              <a:rPr b="1" lang="en-IN" sz="2200" spc="-1" strike="noStrike">
                <a:solidFill>
                  <a:srgbClr val="000000"/>
                </a:solidFill>
                <a:latin typeface="Times New Roman"/>
                <a:ea typeface="Times New Roman"/>
              </a:rPr>
              <a:t>? </a:t>
            </a:r>
            <a:r>
              <a:rPr b="1" lang="en-IN" sz="2200" spc="-1" strike="noStrike">
                <a:solidFill>
                  <a:srgbClr val="c00000"/>
                </a:solidFill>
                <a:latin typeface="Times New Roman"/>
                <a:ea typeface="Times New Roman"/>
              </a:rPr>
              <a:t>expression1</a:t>
            </a:r>
            <a:r>
              <a:rPr b="1" lang="en-IN" sz="2200" spc="-1" strike="noStrike">
                <a:solidFill>
                  <a:srgbClr val="000000"/>
                </a:solidFill>
                <a:latin typeface="Times New Roman"/>
                <a:ea typeface="Times New Roman"/>
              </a:rPr>
              <a:t>: </a:t>
            </a:r>
            <a:r>
              <a:rPr b="1" lang="en-IN" sz="2200" spc="-1" strike="noStrike">
                <a:solidFill>
                  <a:srgbClr val="c00000"/>
                </a:solidFill>
                <a:latin typeface="Times New Roman"/>
                <a:ea typeface="Times New Roman"/>
              </a:rPr>
              <a:t>expression2</a:t>
            </a:r>
            <a:r>
              <a:rPr b="1" lang="en-IN" sz="2200" spc="-1" strike="noStrike">
                <a:solidFill>
                  <a:srgbClr val="000000"/>
                </a:solidFill>
                <a:latin typeface="Times New Roman"/>
                <a:ea typeface="Times New Roman"/>
              </a:rPr>
              <a:t>;</a:t>
            </a:r>
            <a:endParaRPr b="0" lang="en-IN" sz="2200" spc="-1" strike="noStrike">
              <a:latin typeface="Arial"/>
            </a:endParaRPr>
          </a:p>
          <a:p>
            <a:pPr marL="325080" indent="-320760" algn="just">
              <a:lnSpc>
                <a:spcPct val="100000"/>
              </a:lnSpc>
              <a:spcBef>
                <a:spcPts val="573"/>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The conditional_expression is any expression that results in a true </a:t>
            </a:r>
            <a:endParaRPr b="0" lang="en-IN" sz="2200" spc="-1" strike="noStrike">
              <a:latin typeface="Arial"/>
            </a:endParaRPr>
          </a:p>
          <a:p>
            <a:pPr marL="342720" indent="-321120" algn="just">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(nonzero) or false (zero).</a:t>
            </a:r>
            <a:endParaRPr b="0" lang="en-IN" sz="2200" spc="-1" strike="noStrike">
              <a:latin typeface="Arial"/>
            </a:endParaRPr>
          </a:p>
          <a:p>
            <a:pPr marL="325080" indent="-320760" algn="just">
              <a:lnSpc>
                <a:spcPct val="100000"/>
              </a:lnSpc>
              <a:spcBef>
                <a:spcPts val="573"/>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If the result is true then expression1 executes, otherwise expression2 executes.</a:t>
            </a:r>
            <a:endParaRPr b="0" lang="en-IN" sz="2200" spc="-1" strike="noStrike">
              <a:latin typeface="Arial"/>
            </a:endParaRPr>
          </a:p>
          <a:p>
            <a:pPr marL="342720" indent="-321120" algn="just">
              <a:lnSpc>
                <a:spcPct val="100000"/>
              </a:lnSpc>
              <a:spcBef>
                <a:spcPts val="573"/>
              </a:spcBef>
              <a:tabLst>
                <a:tab algn="l" pos="0"/>
              </a:tabLst>
            </a:pPr>
            <a:endParaRPr b="0" lang="en-IN" sz="2200" spc="-1" strike="noStrike">
              <a:latin typeface="Arial"/>
            </a:endParaRPr>
          </a:p>
          <a:p>
            <a:pPr marL="342720" indent="-321120" algn="just">
              <a:lnSpc>
                <a:spcPct val="100000"/>
              </a:lnSpc>
              <a:spcBef>
                <a:spcPts val="573"/>
              </a:spcBef>
              <a:tabLst>
                <a:tab algn="l" pos="0"/>
              </a:tabLst>
            </a:pPr>
            <a:r>
              <a:rPr b="1" lang="en-IN" sz="2200" spc="-1" strike="noStrike">
                <a:solidFill>
                  <a:srgbClr val="000000"/>
                </a:solidFill>
                <a:latin typeface="Times New Roman"/>
                <a:ea typeface="Times New Roman"/>
              </a:rPr>
              <a:t>Example:</a:t>
            </a:r>
            <a:r>
              <a:rPr b="1"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a=1;</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b=2;</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x = (a&lt;b)?a:b;</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This is like</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if(a&lt;b)</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x=a;</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else</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x=b;</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CustomShape 1"/>
          <p:cNvSpPr/>
          <p:nvPr/>
        </p:nvSpPr>
        <p:spPr>
          <a:xfrm>
            <a:off x="304920" y="158760"/>
            <a:ext cx="8453880" cy="1765440"/>
          </a:xfrm>
          <a:prstGeom prst="rect">
            <a:avLst/>
          </a:prstGeom>
          <a:noFill/>
          <a:ln>
            <a:noFill/>
          </a:ln>
        </p:spPr>
        <p:style>
          <a:lnRef idx="0"/>
          <a:fillRef idx="0"/>
          <a:effectRef idx="0"/>
          <a:fontRef idx="minor"/>
        </p:style>
        <p:txBody>
          <a:bodyPr lIns="90000" rIns="90000" tIns="46800" bIns="46800" anchor="ctr">
            <a:noAutofit/>
          </a:bodyPr>
          <a:p>
            <a:pPr algn="just">
              <a:lnSpc>
                <a:spcPct val="100000"/>
              </a:lnSpc>
            </a:pPr>
            <a:r>
              <a:rPr b="1" lang="en-IN" sz="2200" spc="-1" strike="noStrike">
                <a:solidFill>
                  <a:srgbClr val="ff0000"/>
                </a:solidFill>
                <a:latin typeface="Times New Roman"/>
                <a:ea typeface="Times New Roman"/>
              </a:rPr>
              <a:t>C Tokens:</a:t>
            </a:r>
            <a:endParaRPr b="0" lang="en-IN" sz="2200" spc="-1" strike="noStrike">
              <a:latin typeface="Arial"/>
            </a:endParaRPr>
          </a:p>
          <a:p>
            <a:pPr algn="just">
              <a:lnSpc>
                <a:spcPct val="100000"/>
              </a:lnSpc>
            </a:pPr>
            <a:r>
              <a:rPr b="0" lang="en-IN" sz="2200" spc="-1" strike="noStrike">
                <a:solidFill>
                  <a:srgbClr val="000000"/>
                </a:solidFill>
                <a:latin typeface="Times New Roman"/>
                <a:ea typeface="Times New Roman"/>
              </a:rPr>
              <a:t>In a passage of text, individual words and punctuation marks are called as tokens. </a:t>
            </a:r>
            <a:endParaRPr b="0" lang="en-IN" sz="2200" spc="-1" strike="noStrike">
              <a:latin typeface="Arial"/>
            </a:endParaRPr>
          </a:p>
          <a:p>
            <a:pPr algn="just">
              <a:lnSpc>
                <a:spcPct val="100000"/>
              </a:lnSpc>
            </a:pPr>
            <a:r>
              <a:rPr b="0" lang="en-IN" sz="2200" spc="-1" strike="noStrike">
                <a:solidFill>
                  <a:srgbClr val="000000"/>
                </a:solidFill>
                <a:latin typeface="Times New Roman"/>
                <a:ea typeface="Times New Roman"/>
              </a:rPr>
              <a:t>The compiler splits the program into individual units, are known as C tokens. C has six types of tokens.</a:t>
            </a:r>
            <a:endParaRPr b="0" lang="en-IN" sz="2200" spc="-1" strike="noStrike">
              <a:latin typeface="Arial"/>
            </a:endParaRPr>
          </a:p>
        </p:txBody>
      </p:sp>
      <p:pic>
        <p:nvPicPr>
          <p:cNvPr id="141" name="Picture 2" descr="Tokens in C"/>
          <p:cNvPicPr/>
          <p:nvPr/>
        </p:nvPicPr>
        <p:blipFill>
          <a:blip r:embed="rId1"/>
          <a:stretch/>
        </p:blipFill>
        <p:spPr>
          <a:xfrm>
            <a:off x="1143000" y="2666880"/>
            <a:ext cx="5712120" cy="314028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3" name="CustomShape 1"/>
          <p:cNvSpPr/>
          <p:nvPr/>
        </p:nvSpPr>
        <p:spPr>
          <a:xfrm>
            <a:off x="380880" y="228600"/>
            <a:ext cx="8225280" cy="529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marL="838080" indent="-816480">
              <a:lnSpc>
                <a:spcPct val="100000"/>
              </a:lnSpc>
              <a:tabLst>
                <a:tab algn="l" pos="0"/>
              </a:tabLst>
            </a:pPr>
            <a:r>
              <a:rPr b="1" lang="en-IN" sz="3200" spc="-1" strike="noStrike">
                <a:solidFill>
                  <a:srgbClr val="ff3300"/>
                </a:solidFill>
                <a:latin typeface="Times New Roman"/>
                <a:ea typeface="DejaVu Sans"/>
              </a:rPr>
              <a:t>Bitwise Operators</a:t>
            </a:r>
            <a:endParaRPr b="0" lang="en-IN" sz="3200" spc="-1" strike="noStrike">
              <a:latin typeface="Arial"/>
            </a:endParaRPr>
          </a:p>
        </p:txBody>
      </p:sp>
      <p:sp>
        <p:nvSpPr>
          <p:cNvPr id="214" name="CustomShape 2"/>
          <p:cNvSpPr/>
          <p:nvPr/>
        </p:nvSpPr>
        <p:spPr>
          <a:xfrm>
            <a:off x="457200" y="762120"/>
            <a:ext cx="8225280" cy="2129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C has a special operator known as Bitwise operator for manipulation of data at bit level.</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Bitwise operator may not be applied for float and double.</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Manipulates the data which is in binary form.</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1" lang="en-IN" sz="2200" spc="-1" strike="noStrike">
                <a:solidFill>
                  <a:srgbClr val="000000"/>
                </a:solidFill>
                <a:latin typeface="Times New Roman"/>
                <a:ea typeface="Times New Roman"/>
              </a:rPr>
              <a:t>Syntax:</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c00000"/>
                </a:solidFill>
                <a:latin typeface="Times New Roman"/>
                <a:ea typeface="Times New Roman"/>
              </a:rPr>
              <a:t>operand1</a:t>
            </a:r>
            <a:r>
              <a:rPr b="1" lang="en-IN" sz="2200" spc="-1" strike="noStrike">
                <a:solidFill>
                  <a:srgbClr val="000000"/>
                </a:solidFill>
                <a:latin typeface="Times New Roman"/>
                <a:ea typeface="Times New Roman"/>
              </a:rPr>
              <a:t> bitwise_operator </a:t>
            </a:r>
            <a:r>
              <a:rPr b="1" lang="en-IN" sz="2200" spc="-1" strike="noStrike">
                <a:solidFill>
                  <a:srgbClr val="c00000"/>
                </a:solidFill>
                <a:latin typeface="Times New Roman"/>
                <a:ea typeface="Times New Roman"/>
              </a:rPr>
              <a:t>operand2</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aphicFrame>
        <p:nvGraphicFramePr>
          <p:cNvPr id="215" name="Table 1"/>
          <p:cNvGraphicFramePr/>
          <p:nvPr/>
        </p:nvGraphicFramePr>
        <p:xfrm>
          <a:off x="2314800" y="0"/>
          <a:ext cx="4809240" cy="6906960"/>
        </p:xfrm>
        <a:graphic>
          <a:graphicData uri="http://schemas.openxmlformats.org/drawingml/2006/table">
            <a:tbl>
              <a:tblPr/>
              <a:tblGrid>
                <a:gridCol w="1756080"/>
                <a:gridCol w="3053520"/>
              </a:tblGrid>
              <a:tr h="1303560">
                <a:tc>
                  <a:txBody>
                    <a:bodyPr lIns="90000" rIns="90000">
                      <a:noAutofit/>
                    </a:bodyPr>
                    <a:p>
                      <a:pPr algn="ctr">
                        <a:lnSpc>
                          <a:spcPct val="43000"/>
                        </a:lnSpc>
                        <a:spcBef>
                          <a:spcPts val="550"/>
                        </a:spcBef>
                      </a:pPr>
                      <a:endParaRPr b="0" lang="en-IN" sz="1800" spc="-1" strike="noStrike">
                        <a:latin typeface="Arial"/>
                      </a:endParaRPr>
                    </a:p>
                    <a:p>
                      <a:pPr algn="ctr">
                        <a:lnSpc>
                          <a:spcPct val="43000"/>
                        </a:lnSpc>
                        <a:spcBef>
                          <a:spcPts val="550"/>
                        </a:spcBef>
                      </a:pPr>
                      <a:r>
                        <a:rPr b="1" lang="en-IN" sz="2200" spc="-1" strike="noStrike">
                          <a:solidFill>
                            <a:srgbClr val="000000"/>
                          </a:solidFill>
                          <a:latin typeface="Times New Roman"/>
                          <a:ea typeface="Times New Roman"/>
                        </a:rPr>
                        <a:t>Bitwise Operators</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43000"/>
                        </a:lnSpc>
                        <a:spcBef>
                          <a:spcPts val="550"/>
                        </a:spcBef>
                      </a:pPr>
                      <a:endParaRPr b="0" lang="en-IN" sz="1800" spc="-1" strike="noStrike">
                        <a:latin typeface="Arial"/>
                      </a:endParaRPr>
                    </a:p>
                    <a:p>
                      <a:pPr algn="ctr">
                        <a:lnSpc>
                          <a:spcPct val="43000"/>
                        </a:lnSpc>
                        <a:spcBef>
                          <a:spcPts val="550"/>
                        </a:spcBef>
                      </a:pPr>
                      <a:endParaRPr b="0" lang="en-IN" sz="1800" spc="-1" strike="noStrike">
                        <a:latin typeface="Arial"/>
                      </a:endParaRPr>
                    </a:p>
                    <a:p>
                      <a:pPr algn="ctr">
                        <a:lnSpc>
                          <a:spcPct val="43000"/>
                        </a:lnSpc>
                        <a:spcBef>
                          <a:spcPts val="550"/>
                        </a:spcBef>
                      </a:pPr>
                      <a:r>
                        <a:rPr b="1" lang="en-IN" sz="2200" spc="-1" strike="noStrike">
                          <a:solidFill>
                            <a:srgbClr val="000000"/>
                          </a:solidFill>
                          <a:latin typeface="Times New Roman"/>
                          <a:ea typeface="Times New Roman"/>
                        </a:rPr>
                        <a:t>Meaning</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174680">
                <a:tc>
                  <a:txBody>
                    <a:bodyPr lIns="90000" rIns="90000">
                      <a:noAutofit/>
                    </a:bodyPr>
                    <a:p>
                      <a:pPr algn="ctr">
                        <a:lnSpc>
                          <a:spcPct val="43000"/>
                        </a:lnSpc>
                        <a:spcBef>
                          <a:spcPts val="550"/>
                        </a:spcBef>
                      </a:pPr>
                      <a:endParaRPr b="0" lang="en-IN" sz="1800" spc="-1" strike="noStrike">
                        <a:latin typeface="Arial"/>
                      </a:endParaRPr>
                    </a:p>
                    <a:p>
                      <a:pPr algn="ctr">
                        <a:lnSpc>
                          <a:spcPct val="43000"/>
                        </a:lnSpc>
                        <a:spcBef>
                          <a:spcPts val="550"/>
                        </a:spcBef>
                      </a:pPr>
                      <a:r>
                        <a:rPr b="0" lang="en-IN" sz="2200" spc="-1" strike="noStrike">
                          <a:solidFill>
                            <a:srgbClr val="000000"/>
                          </a:solidFill>
                          <a:latin typeface="Times New Roman"/>
                          <a:ea typeface="Times New Roman"/>
                        </a:rPr>
                        <a:t>&amp;</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43000"/>
                        </a:lnSpc>
                        <a:spcBef>
                          <a:spcPts val="550"/>
                        </a:spcBef>
                      </a:pPr>
                      <a:endParaRPr b="0" lang="en-IN" sz="1800" spc="-1" strike="noStrike">
                        <a:latin typeface="Arial"/>
                      </a:endParaRPr>
                    </a:p>
                    <a:p>
                      <a:pPr algn="ctr">
                        <a:lnSpc>
                          <a:spcPct val="43000"/>
                        </a:lnSpc>
                        <a:spcBef>
                          <a:spcPts val="550"/>
                        </a:spcBef>
                      </a:pPr>
                      <a:r>
                        <a:rPr b="0" lang="en-IN" sz="2200" spc="-1" strike="noStrike">
                          <a:solidFill>
                            <a:srgbClr val="000000"/>
                          </a:solidFill>
                          <a:latin typeface="Times New Roman"/>
                          <a:ea typeface="Times New Roman"/>
                        </a:rPr>
                        <a:t>Bitwise AND</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174680">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Bitwise OR</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174680">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  </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Exclusive OR</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174680">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&lt;&lt;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Shift left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532800">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&gt;&gt;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Shift right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372240">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43000"/>
                        </a:lnSpc>
                        <a:spcBef>
                          <a:spcPts val="550"/>
                        </a:spcBef>
                      </a:pPr>
                      <a:r>
                        <a:rPr b="0" lang="en-IN" sz="2200" spc="-1" strike="noStrike">
                          <a:solidFill>
                            <a:srgbClr val="000000"/>
                          </a:solidFill>
                          <a:latin typeface="Times New Roman"/>
                          <a:ea typeface="Times New Roman"/>
                        </a:rPr>
                        <a:t>One’s compliment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6" name="CustomShape 1"/>
          <p:cNvSpPr/>
          <p:nvPr/>
        </p:nvSpPr>
        <p:spPr>
          <a:xfrm>
            <a:off x="1127160" y="2098800"/>
            <a:ext cx="179640" cy="425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17" name="CustomShape 2"/>
          <p:cNvSpPr/>
          <p:nvPr/>
        </p:nvSpPr>
        <p:spPr>
          <a:xfrm>
            <a:off x="165240" y="250920"/>
            <a:ext cx="8529840" cy="3805560"/>
          </a:xfrm>
          <a:prstGeom prst="rect">
            <a:avLst/>
          </a:prstGeom>
          <a:noFill/>
          <a:ln>
            <a:noFill/>
          </a:ln>
        </p:spPr>
        <p:style>
          <a:lnRef idx="0"/>
          <a:fillRef idx="0"/>
          <a:effectRef idx="0"/>
          <a:fontRef idx="minor"/>
        </p:style>
        <p:txBody>
          <a:bodyPr lIns="90000" rIns="90000" tIns="46800" bIns="46800">
            <a:noAutofit/>
          </a:bodyPr>
          <a:p>
            <a:pPr marL="325080" indent="-320760">
              <a:lnSpc>
                <a:spcPct val="100000"/>
              </a:lnSpc>
              <a:spcBef>
                <a:spcPts val="550"/>
              </a:spcBef>
              <a:buClr>
                <a:srgbClr val="c00000"/>
              </a:buClr>
              <a:buFont typeface="Wingdings" charset="2"/>
              <a:buChar char=""/>
            </a:pPr>
            <a:r>
              <a:rPr b="1" lang="en-IN" sz="2200" spc="-1" strike="noStrike">
                <a:solidFill>
                  <a:srgbClr val="000000"/>
                </a:solidFill>
                <a:latin typeface="Times New Roman"/>
                <a:ea typeface="Times New Roman"/>
              </a:rPr>
              <a:t>Examples:</a:t>
            </a:r>
            <a:endParaRPr b="0" lang="en-IN" sz="2200" spc="-1" strike="noStrike">
              <a:latin typeface="Arial"/>
            </a:endParaRPr>
          </a:p>
          <a:p>
            <a:pPr marL="742680" indent="-263880">
              <a:lnSpc>
                <a:spcPct val="100000"/>
              </a:lnSpc>
              <a:spcBef>
                <a:spcPts val="550"/>
              </a:spcBef>
              <a:tabLst>
                <a:tab algn="l" pos="0"/>
              </a:tabLst>
            </a:pPr>
            <a:r>
              <a:rPr b="0" lang="en-IN" sz="2200" spc="-1" strike="noStrike">
                <a:solidFill>
                  <a:srgbClr val="000000"/>
                </a:solidFill>
                <a:latin typeface="Times New Roman"/>
                <a:ea typeface="Times New Roman"/>
              </a:rPr>
              <a:t>&amp;</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Bitwise AND</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0110 &amp;</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0011 </a:t>
            </a:r>
            <a:r>
              <a:rPr b="0" lang="en-IN" sz="2200" spc="-1" strike="noStrike">
                <a:solidFill>
                  <a:srgbClr val="000000"/>
                </a:solidFill>
                <a:latin typeface="Times New Roman"/>
                <a:ea typeface="Times New Roman"/>
              </a:rPr>
              <a:t>	</a:t>
            </a:r>
            <a:endParaRPr b="0" lang="en-IN" sz="2200" spc="-1" strike="noStrike">
              <a:latin typeface="Arial"/>
            </a:endParaRPr>
          </a:p>
          <a:p>
            <a:pPr marL="2800080" indent="-492480">
              <a:lnSpc>
                <a:spcPct val="100000"/>
              </a:lnSpc>
              <a:spcBef>
                <a:spcPts val="550"/>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=0010</a:t>
            </a:r>
            <a:endParaRPr b="0" lang="en-IN" sz="2200" spc="-1" strike="noStrike">
              <a:latin typeface="Arial"/>
            </a:endParaRPr>
          </a:p>
          <a:p>
            <a:pPr marL="742680" indent="-263880">
              <a:lnSpc>
                <a:spcPct val="100000"/>
              </a:lnSpc>
              <a:spcBef>
                <a:spcPts val="550"/>
              </a:spcBef>
              <a:tabLst>
                <a:tab algn="l" pos="0"/>
              </a:tabLst>
            </a:pPr>
            <a:r>
              <a:rPr b="0" lang="en-IN" sz="2200" spc="-1" strike="noStrike">
                <a:solidFill>
                  <a:srgbClr val="000000"/>
                </a:solidFill>
                <a:latin typeface="Times New Roman"/>
                <a:ea typeface="Times New Roman"/>
              </a:rPr>
              <a: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Bitwise OR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0110</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0011</a:t>
            </a:r>
            <a:r>
              <a:rPr b="0" lang="en-IN" sz="2200" spc="-1" strike="noStrike">
                <a:solidFill>
                  <a:srgbClr val="000000"/>
                </a:solidFill>
                <a:latin typeface="Times New Roman"/>
                <a:ea typeface="Times New Roman"/>
              </a:rPr>
              <a:t>	</a:t>
            </a:r>
            <a:endParaRPr b="0" lang="en-IN" sz="2200" spc="-1" strike="noStrike">
              <a:latin typeface="Arial"/>
            </a:endParaRPr>
          </a:p>
          <a:p>
            <a:pPr marL="2800080" indent="-492480">
              <a:lnSpc>
                <a:spcPct val="100000"/>
              </a:lnSpc>
              <a:spcBef>
                <a:spcPts val="550"/>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=0111</a:t>
            </a:r>
            <a:endParaRPr b="0" lang="en-IN" sz="2200" spc="-1" strike="noStrike">
              <a:latin typeface="Arial"/>
            </a:endParaRPr>
          </a:p>
          <a:p>
            <a:pPr marL="742680" indent="-263880">
              <a:lnSpc>
                <a:spcPct val="100000"/>
              </a:lnSpc>
              <a:spcBef>
                <a:spcPts val="550"/>
              </a:spcBef>
              <a:tabLst>
                <a:tab algn="l" pos="0"/>
              </a:tabLst>
            </a:pPr>
            <a:r>
              <a:rPr b="0" lang="en-IN" sz="2200" spc="-1" strike="noStrike">
                <a:solidFill>
                  <a:srgbClr val="000000"/>
                </a:solidFill>
                <a:latin typeface="Times New Roman"/>
                <a:ea typeface="Times New Roman"/>
              </a:rPr>
              <a: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Bitwise XOR</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0110</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0011</a:t>
            </a:r>
            <a:r>
              <a:rPr b="0" lang="en-IN" sz="2200" spc="-1" strike="noStrike">
                <a:solidFill>
                  <a:srgbClr val="000000"/>
                </a:solidFill>
                <a:latin typeface="Times New Roman"/>
                <a:ea typeface="Times New Roman"/>
              </a:rPr>
              <a:t>	</a:t>
            </a:r>
            <a:endParaRPr b="0" lang="en-IN" sz="2200" spc="-1" strike="noStrike">
              <a:latin typeface="Arial"/>
            </a:endParaRPr>
          </a:p>
          <a:p>
            <a:pPr marL="2800080" indent="-492480">
              <a:lnSpc>
                <a:spcPct val="100000"/>
              </a:lnSpc>
              <a:spcBef>
                <a:spcPts val="550"/>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=0101</a:t>
            </a:r>
            <a:endParaRPr b="0" lang="en-IN" sz="2200" spc="-1" strike="noStrike">
              <a:latin typeface="Arial"/>
            </a:endParaRPr>
          </a:p>
          <a:p>
            <a:pPr marL="742680" indent="-263880">
              <a:lnSpc>
                <a:spcPct val="100000"/>
              </a:lnSpc>
              <a:spcBef>
                <a:spcPts val="550"/>
              </a:spcBef>
              <a:tabLst>
                <a:tab algn="l" pos="0"/>
              </a:tabLst>
            </a:pPr>
            <a:r>
              <a:rPr b="0" lang="en-IN" sz="2200" spc="-1" strike="noStrike">
                <a:solidFill>
                  <a:srgbClr val="000000"/>
                </a:solidFill>
                <a:latin typeface="Times New Roman"/>
                <a:ea typeface="Times New Roman"/>
              </a:rPr>
              <a:t>&lt;&lt;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Left shift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01101110 &lt;&lt; 2</a:t>
            </a:r>
            <a:r>
              <a:rPr b="0" lang="en-IN" sz="2200" spc="-1" strike="noStrike">
                <a:solidFill>
                  <a:srgbClr val="000000"/>
                </a:solidFill>
                <a:latin typeface="Times New Roman"/>
                <a:ea typeface="Times New Roman"/>
              </a:rPr>
              <a:t>	</a:t>
            </a:r>
            <a:endParaRPr b="0" lang="en-IN" sz="2200" spc="-1" strike="noStrike">
              <a:latin typeface="Arial"/>
            </a:endParaRPr>
          </a:p>
          <a:p>
            <a:pPr marL="2800080" indent="-492480">
              <a:lnSpc>
                <a:spcPct val="100000"/>
              </a:lnSpc>
              <a:spcBef>
                <a:spcPts val="550"/>
              </a:spcBef>
              <a:tabLst>
                <a:tab algn="l" pos="0"/>
              </a:tabLst>
            </a:pPr>
            <a:r>
              <a:rPr b="0" lang="en-IN" sz="2200" spc="-1" strike="noStrike">
                <a:solidFill>
                  <a:srgbClr val="000000"/>
                </a:solidFill>
                <a:latin typeface="Times New Roman"/>
                <a:ea typeface="DejaVu Sans"/>
              </a:rPr>
              <a:t>=</a:t>
            </a:r>
            <a:r>
              <a:rPr b="0" lang="en-IN" sz="2200" spc="-1" strike="noStrike">
                <a:solidFill>
                  <a:srgbClr val="000000"/>
                </a:solidFill>
                <a:latin typeface="Times New Roman"/>
                <a:ea typeface="Times New Roman"/>
              </a:rPr>
              <a:t>10111000</a:t>
            </a:r>
            <a:endParaRPr b="0" lang="en-IN" sz="2200" spc="-1" strike="noStrike">
              <a:latin typeface="Arial"/>
            </a:endParaRPr>
          </a:p>
          <a:p>
            <a:pPr marL="742680" indent="-263880">
              <a:lnSpc>
                <a:spcPct val="100000"/>
              </a:lnSpc>
              <a:spcBef>
                <a:spcPts val="550"/>
              </a:spcBef>
              <a:tabLst>
                <a:tab algn="l" pos="0"/>
              </a:tabLst>
            </a:pPr>
            <a:r>
              <a:rPr b="0" lang="en-IN" sz="2200" spc="-1" strike="noStrike">
                <a:solidFill>
                  <a:srgbClr val="000000"/>
                </a:solidFill>
                <a:latin typeface="Times New Roman"/>
                <a:ea typeface="Times New Roman"/>
              </a:rPr>
              <a:t>&gt;&gt;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Right shift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01101110 &gt;&gt; 3</a:t>
            </a:r>
            <a:r>
              <a:rPr b="0" lang="en-IN" sz="2200" spc="-1" strike="noStrike">
                <a:solidFill>
                  <a:srgbClr val="000000"/>
                </a:solidFill>
                <a:latin typeface="Times New Roman"/>
                <a:ea typeface="Times New Roman"/>
              </a:rPr>
              <a:t>	</a:t>
            </a:r>
            <a:endParaRPr b="0" lang="en-IN" sz="2200" spc="-1" strike="noStrike">
              <a:latin typeface="Arial"/>
            </a:endParaRPr>
          </a:p>
          <a:p>
            <a:pPr marL="2800080" indent="-492480">
              <a:lnSpc>
                <a:spcPct val="100000"/>
              </a:lnSpc>
              <a:spcBef>
                <a:spcPts val="550"/>
              </a:spcBef>
              <a:tabLst>
                <a:tab algn="l" pos="0"/>
              </a:tabLst>
            </a:pPr>
            <a:r>
              <a:rPr b="0" lang="en-IN" sz="2200" spc="-1" strike="noStrike">
                <a:solidFill>
                  <a:srgbClr val="000000"/>
                </a:solidFill>
                <a:latin typeface="Times New Roman"/>
                <a:ea typeface="DejaVu Sans"/>
              </a:rPr>
              <a: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00001101</a:t>
            </a:r>
            <a:endParaRPr b="0" lang="en-IN" sz="2200" spc="-1" strike="noStrike">
              <a:latin typeface="Arial"/>
            </a:endParaRPr>
          </a:p>
          <a:p>
            <a:pPr marL="742680" indent="-263880">
              <a:lnSpc>
                <a:spcPct val="100000"/>
              </a:lnSpc>
              <a:spcBef>
                <a:spcPts val="550"/>
              </a:spcBef>
              <a:tabLst>
                <a:tab algn="l" pos="0"/>
              </a:tabLst>
            </a:pPr>
            <a:r>
              <a:rPr b="0" lang="en-IN" sz="2200" spc="-1" strike="noStrike">
                <a:solidFill>
                  <a:srgbClr val="000000"/>
                </a:solidFill>
                <a:latin typeface="Times New Roman"/>
                <a:ea typeface="Times New Roman"/>
              </a:rPr>
              <a: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One's complement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~0011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endParaRPr b="0" lang="en-IN" sz="2200" spc="-1" strike="noStrike">
              <a:latin typeface="Arial"/>
            </a:endParaRPr>
          </a:p>
          <a:p>
            <a:pPr marL="2800080" indent="-492480">
              <a:lnSpc>
                <a:spcPct val="100000"/>
              </a:lnSpc>
              <a:spcBef>
                <a:spcPts val="550"/>
              </a:spcBef>
              <a:tabLst>
                <a:tab algn="l" pos="0"/>
              </a:tabLst>
            </a:pPr>
            <a:r>
              <a:rPr b="0" lang="en-IN" sz="2200" spc="-1" strike="noStrike">
                <a:solidFill>
                  <a:srgbClr val="000000"/>
                </a:solidFill>
                <a:latin typeface="Times New Roman"/>
                <a:ea typeface="DejaVu Sans"/>
              </a:rPr>
              <a:t>=</a:t>
            </a:r>
            <a:r>
              <a:rPr b="0" lang="en-IN" sz="2200" spc="-1" strike="noStrike">
                <a:solidFill>
                  <a:srgbClr val="000000"/>
                </a:solidFill>
                <a:latin typeface="Times New Roman"/>
                <a:ea typeface="Times New Roman"/>
              </a:rPr>
              <a:t>1100</a:t>
            </a:r>
            <a:endParaRPr b="0" lang="en-IN" sz="2200" spc="-1" strike="noStrike">
              <a:latin typeface="Arial"/>
            </a:endParaRPr>
          </a:p>
          <a:p>
            <a:pPr marL="325080" indent="-320760">
              <a:lnSpc>
                <a:spcPct val="100000"/>
              </a:lnSpc>
              <a:spcBef>
                <a:spcPts val="550"/>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Don't confuse bitwise &amp;(and) , |(or) </a:t>
            </a:r>
            <a:endParaRPr b="0" lang="en-IN" sz="2200" spc="-1" strike="noStrike">
              <a:latin typeface="Arial"/>
            </a:endParaRPr>
          </a:p>
          <a:p>
            <a:pPr marL="333360" indent="-321120">
              <a:lnSpc>
                <a:spcPct val="100000"/>
              </a:lnSpc>
              <a:spcBef>
                <a:spcPts val="550"/>
              </a:spcBef>
              <a:tabLst>
                <a:tab algn="l" pos="0"/>
              </a:tabLst>
            </a:pPr>
            <a:r>
              <a:rPr b="0" lang="en-IN" sz="2200" spc="-1" strike="noStrike">
                <a:solidFill>
                  <a:srgbClr val="000000"/>
                </a:solidFill>
                <a:latin typeface="Times New Roman"/>
                <a:ea typeface="Times New Roman"/>
              </a:rPr>
              <a:t>with logical &amp;&amp;(and),  ||(or)</a:t>
            </a:r>
            <a:endParaRPr b="0" lang="en-IN" sz="2200" spc="-1" strike="noStrike">
              <a:latin typeface="Arial"/>
            </a:endParaRPr>
          </a:p>
        </p:txBody>
      </p:sp>
      <p:graphicFrame>
        <p:nvGraphicFramePr>
          <p:cNvPr id="218" name="Table 3"/>
          <p:cNvGraphicFramePr/>
          <p:nvPr/>
        </p:nvGraphicFramePr>
        <p:xfrm>
          <a:off x="5781240" y="1804680"/>
          <a:ext cx="2817000" cy="6098040"/>
        </p:xfrm>
        <a:graphic>
          <a:graphicData uri="http://schemas.openxmlformats.org/drawingml/2006/table">
            <a:tbl>
              <a:tblPr/>
              <a:tblGrid>
                <a:gridCol w="366480"/>
                <a:gridCol w="413280"/>
                <a:gridCol w="771840"/>
                <a:gridCol w="587880"/>
                <a:gridCol w="677880"/>
              </a:tblGrid>
              <a:tr h="1219680">
                <a:tc>
                  <a:txBody>
                    <a:bodyPr lIns="68760" rIns="68760">
                      <a:noAutofit/>
                    </a:bodyPr>
                    <a:p>
                      <a:pPr algn="ctr">
                        <a:lnSpc>
                          <a:spcPct val="43000"/>
                        </a:lnSpc>
                      </a:pPr>
                      <a:r>
                        <a:rPr b="0" lang="en-IN" sz="2200" spc="-1" strike="noStrike">
                          <a:solidFill>
                            <a:srgbClr val="000000"/>
                          </a:solidFill>
                          <a:latin typeface="Times New Roman"/>
                          <a:ea typeface="Times New Roman"/>
                        </a:rPr>
                        <a:t>A</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B</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A&amp;B</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A|B</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A^B</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r h="1219680">
                <a:tc>
                  <a:txBody>
                    <a:bodyPr lIns="68760" rIns="68760">
                      <a:noAutofit/>
                    </a:bodyPr>
                    <a:p>
                      <a:pPr algn="ctr">
                        <a:lnSpc>
                          <a:spcPct val="43000"/>
                        </a:lnSpc>
                      </a:pPr>
                      <a:r>
                        <a:rPr b="0" lang="en-IN" sz="2200" spc="-1" strike="noStrike">
                          <a:solidFill>
                            <a:srgbClr val="000000"/>
                          </a:solidFill>
                          <a:latin typeface="Times New Roman"/>
                          <a:ea typeface="Times New Roman"/>
                        </a:rPr>
                        <a:t>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1</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c>
                  <a:txBody>
                    <a:bodyPr lIns="68760" rIns="68760">
                      <a:noAutofit/>
                    </a:bodyPr>
                    <a:p>
                      <a:pPr algn="ctr">
                        <a:lnSpc>
                          <a:spcPct val="43000"/>
                        </a:lnSpc>
                      </a:pPr>
                      <a:r>
                        <a:rPr b="0" lang="en-IN" sz="2200" spc="-1" strike="noStrike">
                          <a:solidFill>
                            <a:srgbClr val="000000"/>
                          </a:solidFill>
                          <a:latin typeface="Times New Roman"/>
                          <a:ea typeface="Times New Roman"/>
                        </a:rPr>
                        <a:t>0</a:t>
                      </a:r>
                      <a:endParaRPr b="0" lang="en-IN" sz="2200" spc="-1" strike="noStrike">
                        <a:latin typeface="Arial"/>
                      </a:endParaRPr>
                    </a:p>
                  </a:txBody>
                  <a:tcPr marL="68760" marR="68760">
                    <a:lnL w="720">
                      <a:solidFill>
                        <a:srgbClr val="000000"/>
                      </a:solidFill>
                    </a:lnL>
                    <a:lnR w="720">
                      <a:solidFill>
                        <a:srgbClr val="000000"/>
                      </a:solidFill>
                    </a:lnR>
                    <a:lnT w="720">
                      <a:solidFill>
                        <a:srgbClr val="000000"/>
                      </a:solidFill>
                    </a:lnT>
                    <a:lnB w="720">
                      <a:solidFill>
                        <a:srgbClr val="000000"/>
                      </a:solidFill>
                    </a:lnB>
                    <a:solidFill>
                      <a:srgbClr val="d9d9d9"/>
                    </a:solidFill>
                  </a:tcPr>
                </a:tc>
              </a:tr>
            </a:tbl>
          </a:graphicData>
        </a:graphic>
      </p:graphicFrame>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dur="indefinite" fill="hold">
                      <p:stCondLst>
                        <p:cond delay="indefinite"/>
                      </p:stCondLst>
                      <p:childTnLst>
                        <p:par>
                          <p:cTn id="4" dur="indefinite" fill="hold">
                            <p:stCondLst>
                              <p:cond delay="0"/>
                            </p:stCondLst>
                            <p:childTnLst>
                              <p:par>
                                <p:cTn id="5" dur="indefinite" nodeType="clickEffect" fill="hold" presetClass="entr" presetID="3" presetSubtype="10">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animEffect filter="blinds(horizontal)" transition="in">
                                      <p:cBhvr additive="repl">
                                        <p:cTn id="7" dur="500"/>
                                        <p:tgtEl>
                                          <p:spTgt spid="217">
                                            <p:txEl>
                                              <p:pRg st="0" end="0"/>
                                            </p:txEl>
                                          </p:spTgt>
                                        </p:tgtEl>
                                      </p:cBhvr>
                                    </p:animEffect>
                                  </p:childTnLst>
                                </p:cTn>
                              </p:par>
                            </p:childTnLst>
                          </p:cTn>
                        </p:par>
                      </p:childTnLst>
                    </p:cTn>
                  </p:par>
                  <p:par>
                    <p:cTn id="8" dur="indefinite" fill="hold">
                      <p:stCondLst>
                        <p:cond delay="indefinite"/>
                      </p:stCondLst>
                      <p:childTnLst>
                        <p:par>
                          <p:cTn id="9" dur="indefinite" fill="hold">
                            <p:stCondLst>
                              <p:cond delay="0"/>
                            </p:stCondLst>
                            <p:childTnLst>
                              <p:par>
                                <p:cTn id="10" dur="indefinite" nodeType="clickEffect" fill="hold" presetClass="entr" presetID="3" presetSubtype="10">
                                  <p:stCondLst>
                                    <p:cond delay="0"/>
                                  </p:stCondLst>
                                  <p:childTnLst>
                                    <p:set>
                                      <p:cBhvr>
                                        <p:cTn id="11" dur="1" fill="hold">
                                          <p:stCondLst>
                                            <p:cond delay="0"/>
                                          </p:stCondLst>
                                        </p:cTn>
                                        <p:tgtEl>
                                          <p:spTgt spid="217">
                                            <p:txEl>
                                              <p:pRg st="1" end="1"/>
                                            </p:txEl>
                                          </p:spTgt>
                                        </p:tgtEl>
                                        <p:attrNameLst>
                                          <p:attrName>style.visibility</p:attrName>
                                        </p:attrNameLst>
                                      </p:cBhvr>
                                      <p:to>
                                        <p:strVal val="visible"/>
                                      </p:to>
                                    </p:set>
                                    <p:animEffect filter="blinds(horizontal)" transition="in">
                                      <p:cBhvr additive="repl">
                                        <p:cTn id="12" dur="500"/>
                                        <p:tgtEl>
                                          <p:spTgt spid="217">
                                            <p:txEl>
                                              <p:pRg st="1" end="1"/>
                                            </p:txEl>
                                          </p:spTgt>
                                        </p:tgtEl>
                                      </p:cBhvr>
                                    </p:animEffect>
                                  </p:childTnLst>
                                </p:cTn>
                              </p:par>
                            </p:childTnLst>
                          </p:cTn>
                        </p:par>
                      </p:childTnLst>
                    </p:cTn>
                  </p:par>
                  <p:par>
                    <p:cTn id="13" dur="indefinite" fill="hold">
                      <p:stCondLst>
                        <p:cond delay="indefinite"/>
                      </p:stCondLst>
                      <p:childTnLst>
                        <p:par>
                          <p:cTn id="14" dur="indefinite" fill="hold">
                            <p:stCondLst>
                              <p:cond delay="0"/>
                            </p:stCondLst>
                            <p:childTnLst>
                              <p:par>
                                <p:cTn id="15" dur="indefinite" nodeType="clickEffect" fill="hold" presetClass="entr" presetID="3" presetSubtype="10">
                                  <p:stCondLst>
                                    <p:cond delay="0"/>
                                  </p:stCondLst>
                                  <p:childTnLst>
                                    <p:set>
                                      <p:cBhvr>
                                        <p:cTn id="16" dur="1" fill="hold">
                                          <p:stCondLst>
                                            <p:cond delay="0"/>
                                          </p:stCondLst>
                                        </p:cTn>
                                        <p:tgtEl>
                                          <p:spTgt spid="217">
                                            <p:txEl>
                                              <p:pRg st="2" end="2"/>
                                            </p:txEl>
                                          </p:spTgt>
                                        </p:tgtEl>
                                        <p:attrNameLst>
                                          <p:attrName>style.visibility</p:attrName>
                                        </p:attrNameLst>
                                      </p:cBhvr>
                                      <p:to>
                                        <p:strVal val="visible"/>
                                      </p:to>
                                    </p:set>
                                    <p:animEffect filter="blinds(horizontal)" transition="in">
                                      <p:cBhvr additive="repl">
                                        <p:cTn id="17" dur="500"/>
                                        <p:tgtEl>
                                          <p:spTgt spid="217">
                                            <p:txEl>
                                              <p:pRg st="2" end="2"/>
                                            </p:txEl>
                                          </p:spTgt>
                                        </p:tgtEl>
                                      </p:cBhvr>
                                    </p:animEffect>
                                  </p:childTnLst>
                                </p:cTn>
                              </p:par>
                            </p:childTnLst>
                          </p:cTn>
                        </p:par>
                      </p:childTnLst>
                    </p:cTn>
                  </p:par>
                  <p:par>
                    <p:cTn id="18" dur="indefinite" fill="hold">
                      <p:stCondLst>
                        <p:cond delay="indefinite"/>
                      </p:stCondLst>
                      <p:childTnLst>
                        <p:par>
                          <p:cTn id="19" dur="indefinite" fill="hold">
                            <p:stCondLst>
                              <p:cond delay="0"/>
                            </p:stCondLst>
                            <p:childTnLst>
                              <p:par>
                                <p:cTn id="20" dur="indefinite" nodeType="clickEffect" fill="hold" presetClass="entr" presetID="3" presetSubtype="10">
                                  <p:stCondLst>
                                    <p:cond delay="0"/>
                                  </p:stCondLst>
                                  <p:childTnLst>
                                    <p:set>
                                      <p:cBhvr>
                                        <p:cTn id="21" dur="1" fill="hold">
                                          <p:stCondLst>
                                            <p:cond delay="0"/>
                                          </p:stCondLst>
                                        </p:cTn>
                                        <p:tgtEl>
                                          <p:spTgt spid="217">
                                            <p:txEl>
                                              <p:pRg st="3" end="3"/>
                                            </p:txEl>
                                          </p:spTgt>
                                        </p:tgtEl>
                                        <p:attrNameLst>
                                          <p:attrName>style.visibility</p:attrName>
                                        </p:attrNameLst>
                                      </p:cBhvr>
                                      <p:to>
                                        <p:strVal val="visible"/>
                                      </p:to>
                                    </p:set>
                                    <p:animEffect filter="blinds(horizontal)" transition="in">
                                      <p:cBhvr additive="repl">
                                        <p:cTn id="22" dur="500"/>
                                        <p:tgtEl>
                                          <p:spTgt spid="217">
                                            <p:txEl>
                                              <p:pRg st="3" end="3"/>
                                            </p:txEl>
                                          </p:spTgt>
                                        </p:tgtEl>
                                      </p:cBhvr>
                                    </p:animEffect>
                                  </p:childTnLst>
                                </p:cTn>
                              </p:par>
                            </p:childTnLst>
                          </p:cTn>
                        </p:par>
                      </p:childTnLst>
                    </p:cTn>
                  </p:par>
                  <p:par>
                    <p:cTn id="23" dur="indefinite" fill="hold">
                      <p:stCondLst>
                        <p:cond delay="indefinite"/>
                      </p:stCondLst>
                      <p:childTnLst>
                        <p:par>
                          <p:cTn id="24" dur="indefinite" fill="hold">
                            <p:stCondLst>
                              <p:cond delay="0"/>
                            </p:stCondLst>
                            <p:childTnLst>
                              <p:par>
                                <p:cTn id="25" dur="indefinite" nodeType="clickEffect" fill="hold" presetClass="entr" presetID="3" presetSubtype="10">
                                  <p:stCondLst>
                                    <p:cond delay="0"/>
                                  </p:stCondLst>
                                  <p:childTnLst>
                                    <p:set>
                                      <p:cBhvr>
                                        <p:cTn id="26" dur="1" fill="hold">
                                          <p:stCondLst>
                                            <p:cond delay="0"/>
                                          </p:stCondLst>
                                        </p:cTn>
                                        <p:tgtEl>
                                          <p:spTgt spid="217">
                                            <p:txEl>
                                              <p:pRg st="4" end="4"/>
                                            </p:txEl>
                                          </p:spTgt>
                                        </p:tgtEl>
                                        <p:attrNameLst>
                                          <p:attrName>style.visibility</p:attrName>
                                        </p:attrNameLst>
                                      </p:cBhvr>
                                      <p:to>
                                        <p:strVal val="visible"/>
                                      </p:to>
                                    </p:set>
                                    <p:animEffect filter="blinds(horizontal)" transition="in">
                                      <p:cBhvr additive="repl">
                                        <p:cTn id="27" dur="500"/>
                                        <p:tgtEl>
                                          <p:spTgt spid="217">
                                            <p:txEl>
                                              <p:pRg st="4" end="4"/>
                                            </p:txEl>
                                          </p:spTgt>
                                        </p:tgtEl>
                                      </p:cBhvr>
                                    </p:animEffect>
                                  </p:childTnLst>
                                </p:cTn>
                              </p:par>
                            </p:childTnLst>
                          </p:cTn>
                        </p:par>
                      </p:childTnLst>
                    </p:cTn>
                  </p:par>
                  <p:par>
                    <p:cTn id="28" dur="indefinite" fill="hold">
                      <p:stCondLst>
                        <p:cond delay="indefinite"/>
                      </p:stCondLst>
                      <p:childTnLst>
                        <p:par>
                          <p:cTn id="29" dur="indefinite" fill="hold">
                            <p:stCondLst>
                              <p:cond delay="0"/>
                            </p:stCondLst>
                            <p:childTnLst>
                              <p:par>
                                <p:cTn id="30" dur="indefinite" nodeType="clickEffect" fill="hold" presetClass="entr" presetID="3" presetSubtype="10">
                                  <p:stCondLst>
                                    <p:cond delay="0"/>
                                  </p:stCondLst>
                                  <p:childTnLst>
                                    <p:set>
                                      <p:cBhvr>
                                        <p:cTn id="31" dur="1" fill="hold">
                                          <p:stCondLst>
                                            <p:cond delay="0"/>
                                          </p:stCondLst>
                                        </p:cTn>
                                        <p:tgtEl>
                                          <p:spTgt spid="217">
                                            <p:txEl>
                                              <p:pRg st="5" end="5"/>
                                            </p:txEl>
                                          </p:spTgt>
                                        </p:tgtEl>
                                        <p:attrNameLst>
                                          <p:attrName>style.visibility</p:attrName>
                                        </p:attrNameLst>
                                      </p:cBhvr>
                                      <p:to>
                                        <p:strVal val="visible"/>
                                      </p:to>
                                    </p:set>
                                    <p:animEffect filter="blinds(horizontal)" transition="in">
                                      <p:cBhvr additive="repl">
                                        <p:cTn id="32" dur="500"/>
                                        <p:tgtEl>
                                          <p:spTgt spid="217">
                                            <p:txEl>
                                              <p:pRg st="5" end="5"/>
                                            </p:txEl>
                                          </p:spTgt>
                                        </p:tgtEl>
                                      </p:cBhvr>
                                    </p:animEffect>
                                  </p:childTnLst>
                                </p:cTn>
                              </p:par>
                            </p:childTnLst>
                          </p:cTn>
                        </p:par>
                      </p:childTnLst>
                    </p:cTn>
                  </p:par>
                  <p:par>
                    <p:cTn id="33" dur="indefinite" fill="hold">
                      <p:stCondLst>
                        <p:cond delay="indefinite"/>
                      </p:stCondLst>
                      <p:childTnLst>
                        <p:par>
                          <p:cTn id="34" dur="indefinite" fill="hold">
                            <p:stCondLst>
                              <p:cond delay="0"/>
                            </p:stCondLst>
                            <p:childTnLst>
                              <p:par>
                                <p:cTn id="35" dur="indefinite" nodeType="clickEffect" fill="hold" presetClass="entr" presetID="3" presetSubtype="10">
                                  <p:stCondLst>
                                    <p:cond delay="0"/>
                                  </p:stCondLst>
                                  <p:childTnLst>
                                    <p:set>
                                      <p:cBhvr>
                                        <p:cTn id="36" dur="1" fill="hold">
                                          <p:stCondLst>
                                            <p:cond delay="0"/>
                                          </p:stCondLst>
                                        </p:cTn>
                                        <p:tgtEl>
                                          <p:spTgt spid="217">
                                            <p:txEl>
                                              <p:pRg st="6" end="6"/>
                                            </p:txEl>
                                          </p:spTgt>
                                        </p:tgtEl>
                                        <p:attrNameLst>
                                          <p:attrName>style.visibility</p:attrName>
                                        </p:attrNameLst>
                                      </p:cBhvr>
                                      <p:to>
                                        <p:strVal val="visible"/>
                                      </p:to>
                                    </p:set>
                                    <p:animEffect filter="blinds(horizontal)" transition="in">
                                      <p:cBhvr additive="repl">
                                        <p:cTn id="37" dur="500"/>
                                        <p:tgtEl>
                                          <p:spTgt spid="217">
                                            <p:txEl>
                                              <p:pRg st="6" end="6"/>
                                            </p:txEl>
                                          </p:spTgt>
                                        </p:tgtEl>
                                      </p:cBhvr>
                                    </p:animEffect>
                                  </p:childTnLst>
                                </p:cTn>
                              </p:par>
                            </p:childTnLst>
                          </p:cTn>
                        </p:par>
                      </p:childTnLst>
                    </p:cTn>
                  </p:par>
                  <p:par>
                    <p:cTn id="38" dur="indefinite" fill="hold">
                      <p:stCondLst>
                        <p:cond delay="indefinite"/>
                      </p:stCondLst>
                      <p:childTnLst>
                        <p:par>
                          <p:cTn id="39" dur="indefinite" fill="hold">
                            <p:stCondLst>
                              <p:cond delay="0"/>
                            </p:stCondLst>
                            <p:childTnLst>
                              <p:par>
                                <p:cTn id="40" dur="indefinite" nodeType="clickEffect" fill="hold" presetClass="entr" presetID="3" presetSubtype="10">
                                  <p:stCondLst>
                                    <p:cond delay="0"/>
                                  </p:stCondLst>
                                  <p:childTnLst>
                                    <p:set>
                                      <p:cBhvr>
                                        <p:cTn id="41" dur="1" fill="hold">
                                          <p:stCondLst>
                                            <p:cond delay="0"/>
                                          </p:stCondLst>
                                        </p:cTn>
                                        <p:tgtEl>
                                          <p:spTgt spid="217">
                                            <p:txEl>
                                              <p:pRg st="8" end="8"/>
                                            </p:txEl>
                                          </p:spTgt>
                                        </p:tgtEl>
                                        <p:attrNameLst>
                                          <p:attrName>style.visibility</p:attrName>
                                        </p:attrNameLst>
                                      </p:cBhvr>
                                      <p:to>
                                        <p:strVal val="visible"/>
                                      </p:to>
                                    </p:set>
                                    <p:animEffect filter="blinds(horizontal)" transition="in">
                                      <p:cBhvr additive="repl">
                                        <p:cTn id="42" dur="500"/>
                                        <p:tgtEl>
                                          <p:spTgt spid="217">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9" name="CustomShape 1"/>
          <p:cNvSpPr/>
          <p:nvPr/>
        </p:nvSpPr>
        <p:spPr>
          <a:xfrm>
            <a:off x="457200" y="228600"/>
            <a:ext cx="8071200" cy="441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spcBef>
                <a:spcPts val="573"/>
              </a:spcBef>
              <a:buClr>
                <a:srgbClr val="c00000"/>
              </a:buClr>
              <a:buFont typeface="Wingdings" charset="2"/>
              <a:buChar char=""/>
            </a:pPr>
            <a:r>
              <a:rPr b="1" lang="en-IN" sz="3000" spc="-1" strike="noStrike">
                <a:solidFill>
                  <a:srgbClr val="ff0000"/>
                </a:solidFill>
                <a:latin typeface="Times New Roman"/>
                <a:ea typeface="Times New Roman"/>
              </a:rPr>
              <a:t>&gt;&gt;</a:t>
            </a:r>
            <a:r>
              <a:rPr b="0" lang="en-IN" sz="2200" spc="-1" strike="noStrike">
                <a:solidFill>
                  <a:srgbClr val="000000"/>
                </a:solidFill>
                <a:latin typeface="Times New Roman"/>
                <a:ea typeface="Times New Roman"/>
              </a:rPr>
              <a:t> is a binary operator that requires two integral operands. the first one is value to be shifted, the second one specifies number of bits to be shifted. </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The general form is as follows:</a:t>
            </a:r>
            <a:endParaRPr b="0" lang="en-IN" sz="2200" spc="-1" strike="noStrike">
              <a:latin typeface="Arial"/>
            </a:endParaRPr>
          </a:p>
          <a:p>
            <a:pPr marL="342720" indent="-321120" algn="just">
              <a:lnSpc>
                <a:spcPct val="100000"/>
              </a:lnSpc>
              <a:spcBef>
                <a:spcPts val="573"/>
              </a:spcBef>
              <a:tabLst>
                <a:tab algn="l" pos="0"/>
              </a:tabLst>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c00000"/>
                </a:solidFill>
                <a:latin typeface="Times New Roman"/>
                <a:ea typeface="Times New Roman"/>
              </a:rPr>
              <a:t>variable &gt;&gt; expression;</a:t>
            </a:r>
            <a:endParaRPr b="0" lang="en-IN" sz="2200" spc="-1" strike="noStrike">
              <a:latin typeface="Arial"/>
            </a:endParaRPr>
          </a:p>
          <a:p>
            <a:pPr marL="325080" indent="-320760" algn="just">
              <a:lnSpc>
                <a:spcPct val="100000"/>
              </a:lnSpc>
              <a:spcBef>
                <a:spcPts val="573"/>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When bits are shifted right, the bits at the rightmost end are deleted.  </a:t>
            </a:r>
            <a:endParaRPr b="0" lang="en-IN" sz="2200" spc="-1" strike="noStrike">
              <a:latin typeface="Arial"/>
            </a:endParaRPr>
          </a:p>
          <a:p>
            <a:pPr marL="325080" indent="-320760" algn="just">
              <a:lnSpc>
                <a:spcPct val="100000"/>
              </a:lnSpc>
              <a:spcBef>
                <a:spcPts val="573"/>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Shift right operator divides by a power of 2.  I.e. a&gt;&gt;n results in a/2</a:t>
            </a:r>
            <a:r>
              <a:rPr b="0" lang="en-IN" sz="2200" spc="-1" strike="noStrike" baseline="30000">
                <a:solidFill>
                  <a:srgbClr val="000000"/>
                </a:solidFill>
                <a:latin typeface="Times New Roman"/>
                <a:ea typeface="Times New Roman"/>
              </a:rPr>
              <a:t>n</a:t>
            </a:r>
            <a:r>
              <a:rPr b="0" lang="en-IN" sz="2200" spc="-1" strike="noStrike">
                <a:solidFill>
                  <a:srgbClr val="000000"/>
                </a:solidFill>
                <a:latin typeface="Times New Roman"/>
                <a:ea typeface="Times New Roman"/>
              </a:rPr>
              <a:t>, where </a:t>
            </a:r>
            <a:r>
              <a:rPr b="1" lang="en-IN" sz="2200" spc="-1" strike="noStrike">
                <a:solidFill>
                  <a:srgbClr val="000000"/>
                </a:solidFill>
                <a:latin typeface="Times New Roman"/>
                <a:ea typeface="Times New Roman"/>
              </a:rPr>
              <a:t>n</a:t>
            </a:r>
            <a:r>
              <a:rPr b="0" lang="en-IN" sz="2200" spc="-1" strike="noStrike">
                <a:solidFill>
                  <a:srgbClr val="000000"/>
                </a:solidFill>
                <a:latin typeface="Times New Roman"/>
                <a:ea typeface="Times New Roman"/>
              </a:rPr>
              <a:t> is number of bits to be shifted.</a:t>
            </a:r>
            <a:endParaRPr b="0" lang="en-IN" sz="2200" spc="-1" strike="noStrike">
              <a:latin typeface="Arial"/>
            </a:endParaRPr>
          </a:p>
          <a:p>
            <a:pPr marL="342720" indent="-321120" algn="just">
              <a:lnSpc>
                <a:spcPct val="100000"/>
              </a:lnSpc>
              <a:spcBef>
                <a:spcPts val="573"/>
              </a:spcBef>
              <a:tabLst>
                <a:tab algn="l" pos="0"/>
              </a:tabLst>
            </a:pPr>
            <a:r>
              <a:rPr b="0"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Example:</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a=8;</a:t>
            </a:r>
            <a:endParaRPr b="0" lang="en-IN" sz="2200" spc="-1" strike="noStrike">
              <a:latin typeface="Arial"/>
            </a:endParaRPr>
          </a:p>
          <a:p>
            <a:pPr marL="342720" indent="-321120" algn="just">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b=a&gt;&gt;1; </a:t>
            </a:r>
            <a:endParaRPr b="0" lang="en-IN" sz="2200" spc="-1" strike="noStrike">
              <a:latin typeface="Arial"/>
            </a:endParaRPr>
          </a:p>
          <a:p>
            <a:pPr marL="342720" indent="-321120" algn="just">
              <a:lnSpc>
                <a:spcPct val="100000"/>
              </a:lnSpc>
              <a:spcBef>
                <a:spcPts val="573"/>
              </a:spcBef>
              <a:tabLst>
                <a:tab algn="l" pos="0"/>
              </a:tabLst>
            </a:pPr>
            <a:r>
              <a:rPr b="0" lang="en-IN" sz="2200" spc="-1" strike="noStrike">
                <a:solidFill>
                  <a:srgbClr val="000000"/>
                </a:solidFill>
                <a:latin typeface="Times New Roman"/>
                <a:ea typeface="Times New Roman"/>
              </a:rPr>
              <a:t>8&gt;&gt;1</a:t>
            </a:r>
            <a:endParaRPr b="0" lang="en-IN" sz="2200" spc="-1" strike="noStrike">
              <a:latin typeface="Arial"/>
            </a:endParaRPr>
          </a:p>
          <a:p>
            <a:pPr marL="342720" indent="-321120" algn="just">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assigns 4 after shift right operation</a:t>
            </a:r>
            <a:endParaRPr b="0" lang="en-IN" sz="2200" spc="-1" strike="noStrike">
              <a:latin typeface="Arial"/>
            </a:endParaRPr>
          </a:p>
          <a:p>
            <a:pPr marL="341280" indent="-321120" algn="just">
              <a:lnSpc>
                <a:spcPct val="100000"/>
              </a:lnSpc>
              <a:spcBef>
                <a:spcPts val="573"/>
              </a:spcBef>
              <a:tabLst>
                <a:tab algn="l" pos="0"/>
              </a:tabLst>
            </a:pPr>
            <a:endParaRPr b="0" lang="en-IN" sz="2200" spc="-1" strike="noStrike">
              <a:latin typeface="Arial"/>
            </a:endParaRPr>
          </a:p>
        </p:txBody>
      </p:sp>
      <p:pic>
        <p:nvPicPr>
          <p:cNvPr id="220" name="Picture 250" descr=""/>
          <p:cNvPicPr/>
          <p:nvPr/>
        </p:nvPicPr>
        <p:blipFill>
          <a:blip r:embed="rId1"/>
          <a:stretch/>
        </p:blipFill>
        <p:spPr>
          <a:xfrm>
            <a:off x="1080000" y="4839840"/>
            <a:ext cx="7539480" cy="2053080"/>
          </a:xfrm>
          <a:prstGeom prst="rect">
            <a:avLst/>
          </a:prstGeom>
          <a:ln>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1" name="CustomShape 1"/>
          <p:cNvSpPr/>
          <p:nvPr/>
        </p:nvSpPr>
        <p:spPr>
          <a:xfrm>
            <a:off x="457200" y="228600"/>
            <a:ext cx="8301600" cy="4110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spcBef>
                <a:spcPts val="573"/>
              </a:spcBef>
              <a:buClr>
                <a:srgbClr val="c00000"/>
              </a:buClr>
              <a:buFont typeface="Wingdings" charset="2"/>
              <a:buChar char=""/>
            </a:pPr>
            <a:r>
              <a:rPr b="1" lang="en-IN" sz="3000" spc="-1" strike="noStrike">
                <a:solidFill>
                  <a:srgbClr val="ff0000"/>
                </a:solidFill>
                <a:latin typeface="Times New Roman"/>
                <a:ea typeface="Times New Roman"/>
              </a:rPr>
              <a:t>&lt;&lt;</a:t>
            </a:r>
            <a:r>
              <a:rPr b="0" lang="en-IN" sz="2200" spc="-1" strike="noStrike">
                <a:solidFill>
                  <a:srgbClr val="000000"/>
                </a:solidFill>
                <a:latin typeface="Times New Roman"/>
                <a:ea typeface="Times New Roman"/>
              </a:rPr>
              <a:t> is a binary operator that requires two integral operands. the first one is value to be shifted, the second one specifies number of bits to be shifted.</a:t>
            </a:r>
            <a:endParaRPr b="0" lang="en-IN" sz="2200" spc="-1" strike="noStrike">
              <a:latin typeface="Arial"/>
            </a:endParaRPr>
          </a:p>
          <a:p>
            <a:pPr marL="325080" indent="-320760" algn="just">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The general form is as follows:</a:t>
            </a:r>
            <a:endParaRPr b="0" lang="en-IN" sz="2200" spc="-1" strike="noStrike">
              <a:latin typeface="Arial"/>
            </a:endParaRPr>
          </a:p>
          <a:p>
            <a:pPr marL="342720" indent="-321120" algn="just">
              <a:lnSpc>
                <a:spcPct val="100000"/>
              </a:lnSpc>
              <a:spcBef>
                <a:spcPts val="573"/>
              </a:spcBef>
              <a:tabLst>
                <a:tab algn="l" pos="0"/>
              </a:tabLst>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c00000"/>
                </a:solidFill>
                <a:latin typeface="Times New Roman"/>
                <a:ea typeface="Times New Roman"/>
              </a:rPr>
              <a:t>variable &lt;&lt; expression;</a:t>
            </a:r>
            <a:endParaRPr b="0" lang="en-IN" sz="2200" spc="-1" strike="noStrike">
              <a:latin typeface="Arial"/>
            </a:endParaRPr>
          </a:p>
          <a:p>
            <a:pPr marL="325080" indent="-320760" algn="just">
              <a:lnSpc>
                <a:spcPct val="100000"/>
              </a:lnSpc>
              <a:spcBef>
                <a:spcPts val="573"/>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When bits are shifted left, the bits at the leftmost end are deleted.</a:t>
            </a:r>
            <a:endParaRPr b="0" lang="en-IN" sz="2200" spc="-1" strike="noStrike">
              <a:latin typeface="Arial"/>
            </a:endParaRPr>
          </a:p>
          <a:p>
            <a:pPr marL="342720" indent="-321120" algn="just">
              <a:lnSpc>
                <a:spcPct val="100000"/>
              </a:lnSpc>
              <a:spcBef>
                <a:spcPts val="573"/>
              </a:spcBef>
              <a:tabLst>
                <a:tab algn="l" pos="0"/>
              </a:tabLst>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Example:</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a=8;</a:t>
            </a:r>
            <a:endParaRPr b="0" lang="en-IN" sz="2200" spc="-1" strike="noStrike">
              <a:latin typeface="Arial"/>
            </a:endParaRPr>
          </a:p>
          <a:p>
            <a:pPr marL="342720" indent="-321120" algn="just">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b=a&lt;&lt;1;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assigns 16 after left shift operation</a:t>
            </a:r>
            <a:endParaRPr b="0" lang="en-IN" sz="2200" spc="-1" strike="noStrike">
              <a:latin typeface="Arial"/>
            </a:endParaRPr>
          </a:p>
          <a:p>
            <a:pPr marL="325080" indent="-320760" algn="just">
              <a:lnSpc>
                <a:spcPct val="100000"/>
              </a:lnSpc>
              <a:spcBef>
                <a:spcPts val="573"/>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Shift left operator multiply by a power of 2, a&lt;&lt;n results in a*2</a:t>
            </a:r>
            <a:r>
              <a:rPr b="0" lang="en-IN" sz="2200" spc="-1" strike="noStrike" baseline="30000">
                <a:solidFill>
                  <a:srgbClr val="000000"/>
                </a:solidFill>
                <a:latin typeface="Times New Roman"/>
                <a:ea typeface="Times New Roman"/>
              </a:rPr>
              <a:t>n</a:t>
            </a:r>
            <a:r>
              <a:rPr b="0" lang="en-IN" sz="2200" spc="-1" strike="noStrike">
                <a:solidFill>
                  <a:srgbClr val="000000"/>
                </a:solidFill>
                <a:latin typeface="Times New Roman"/>
                <a:ea typeface="Times New Roman"/>
              </a:rPr>
              <a:t>, where </a:t>
            </a:r>
            <a:r>
              <a:rPr b="1" lang="en-IN" sz="2200" spc="-1" strike="noStrike">
                <a:solidFill>
                  <a:srgbClr val="000000"/>
                </a:solidFill>
                <a:latin typeface="Times New Roman"/>
                <a:ea typeface="Times New Roman"/>
              </a:rPr>
              <a:t>n</a:t>
            </a:r>
            <a:r>
              <a:rPr b="0" lang="en-IN" sz="2200" spc="-1" strike="noStrike">
                <a:solidFill>
                  <a:srgbClr val="000000"/>
                </a:solidFill>
                <a:latin typeface="Times New Roman"/>
                <a:ea typeface="Times New Roman"/>
              </a:rPr>
              <a:t> is number of bits to be shifted.</a:t>
            </a:r>
            <a:endParaRPr b="0" lang="en-IN" sz="2200" spc="-1" strike="noStrike">
              <a:latin typeface="Arial"/>
            </a:endParaRPr>
          </a:p>
        </p:txBody>
      </p:sp>
      <p:pic>
        <p:nvPicPr>
          <p:cNvPr id="222" name="Picture 252" descr=""/>
          <p:cNvPicPr/>
          <p:nvPr/>
        </p:nvPicPr>
        <p:blipFill>
          <a:blip r:embed="rId1"/>
          <a:stretch/>
        </p:blipFill>
        <p:spPr>
          <a:xfrm>
            <a:off x="762120" y="4343400"/>
            <a:ext cx="7691760" cy="2358000"/>
          </a:xfrm>
          <a:prstGeom prst="rect">
            <a:avLst/>
          </a:prstGeom>
          <a:ln>
            <a:noFill/>
          </a:ln>
        </p:spPr>
      </p:pic>
      <p:sp>
        <p:nvSpPr>
          <p:cNvPr id="223" name="CustomShape 2"/>
          <p:cNvSpPr/>
          <p:nvPr/>
        </p:nvSpPr>
        <p:spPr>
          <a:xfrm>
            <a:off x="5468400" y="5948280"/>
            <a:ext cx="320040" cy="399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000000"/>
                </a:solidFill>
                <a:latin typeface="Times New Roman"/>
                <a:ea typeface="Times New Roman"/>
              </a:rPr>
              <a:t>1</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4" name="CustomShape 1"/>
          <p:cNvSpPr/>
          <p:nvPr/>
        </p:nvSpPr>
        <p:spPr>
          <a:xfrm>
            <a:off x="685800" y="990720"/>
            <a:ext cx="7766640" cy="258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C supports the following special category of operators. </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1" lang="en-IN" sz="2200" spc="-1" strike="noStrike">
                <a:solidFill>
                  <a:srgbClr val="ff0000"/>
                </a:solidFill>
                <a:latin typeface="Times New Roman"/>
                <a:ea typeface="Times New Roman"/>
              </a:rPr>
              <a:t>&amp;</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Address operator</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1" lang="en-IN" sz="2200" spc="-1" strike="noStrike">
                <a:solidFill>
                  <a:srgbClr val="ff0000"/>
                </a:solidFill>
                <a:latin typeface="Times New Roman"/>
                <a:ea typeface="Times New Roman"/>
              </a:rPr>
              <a: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Indirection operator(value at)</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1" lang="en-IN" sz="2200" spc="-1" strike="noStrike">
                <a:solidFill>
                  <a:srgbClr val="ff0000"/>
                </a:solidFill>
                <a:latin typeface="Times New Roman"/>
                <a:ea typeface="Times New Roman"/>
              </a:rPr>
              <a: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Comma operator</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1" lang="en-IN" sz="2200" spc="-1" strike="noStrike">
                <a:solidFill>
                  <a:srgbClr val="ff0000"/>
                </a:solidFill>
                <a:latin typeface="Times New Roman"/>
                <a:ea typeface="Times New Roman"/>
              </a:rPr>
              <a:t>sizeof()</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Size of operator </a:t>
            </a:r>
            <a:endParaRPr b="0" lang="en-IN" sz="2200" spc="-1" strike="noStrike">
              <a:latin typeface="Arial"/>
            </a:endParaRPr>
          </a:p>
          <a:p>
            <a:pPr marL="342720" indent="-321120">
              <a:lnSpc>
                <a:spcPct val="10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1" lang="en-IN" sz="2200" spc="-1" strike="noStrike">
                <a:solidFill>
                  <a:srgbClr val="ff0000"/>
                </a:solidFill>
                <a:latin typeface="Times New Roman"/>
                <a:ea typeface="Times New Roman"/>
              </a:rPr>
              <a:t>.</a:t>
            </a:r>
            <a:r>
              <a:rPr b="0" lang="en-IN" sz="2200" spc="-1" strike="noStrike">
                <a:solidFill>
                  <a:srgbClr val="000000"/>
                </a:solidFill>
                <a:latin typeface="Times New Roman"/>
                <a:ea typeface="Times New Roman"/>
              </a:rPr>
              <a:t>   and  </a:t>
            </a:r>
            <a:r>
              <a:rPr b="1" lang="en-IN" sz="2200" spc="-1" strike="noStrike">
                <a:solidFill>
                  <a:srgbClr val="ff0000"/>
                </a:solidFill>
                <a:latin typeface="Wingdings"/>
                <a:ea typeface="Wingdings"/>
              </a:rPr>
              <a: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Member selection Operators</a:t>
            </a:r>
            <a:endParaRPr b="0" lang="en-IN" sz="2200" spc="-1" strike="noStrike">
              <a:latin typeface="Arial"/>
            </a:endParaRPr>
          </a:p>
        </p:txBody>
      </p:sp>
      <p:sp>
        <p:nvSpPr>
          <p:cNvPr id="225" name="CustomShape 2"/>
          <p:cNvSpPr/>
          <p:nvPr/>
        </p:nvSpPr>
        <p:spPr>
          <a:xfrm>
            <a:off x="304920" y="228600"/>
            <a:ext cx="7766280" cy="681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3300"/>
                </a:solidFill>
                <a:latin typeface="Times New Roman"/>
                <a:ea typeface="Times New Roman"/>
              </a:rPr>
              <a:t>Special Operators</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6" name="CustomShape 1"/>
          <p:cNvSpPr/>
          <p:nvPr/>
        </p:nvSpPr>
        <p:spPr>
          <a:xfrm>
            <a:off x="246240" y="216000"/>
            <a:ext cx="8606160" cy="5558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21120" algn="just">
              <a:lnSpc>
                <a:spcPct val="100000"/>
              </a:lnSpc>
              <a:tabLst>
                <a:tab algn="l" pos="0"/>
              </a:tabLst>
            </a:pPr>
            <a:r>
              <a:rPr b="1" lang="en-IN" sz="2200" spc="-1" strike="noStrike">
                <a:solidFill>
                  <a:srgbClr val="000000"/>
                </a:solidFill>
                <a:latin typeface="Times New Roman"/>
                <a:ea typeface="Times New Roman"/>
              </a:rPr>
              <a:t>comma operator :</a:t>
            </a: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It doesn’t operate on data but allows more than one expression to appear on the same line.</a:t>
            </a:r>
            <a:endParaRPr b="0" lang="en-IN" sz="2200" spc="-1" strike="noStrike">
              <a:latin typeface="Arial"/>
            </a:endParaRPr>
          </a:p>
          <a:p>
            <a:pPr marL="342720" indent="-321120" algn="just">
              <a:lnSpc>
                <a:spcPct val="100000"/>
              </a:lnSpc>
              <a:tabLst>
                <a:tab algn="l" pos="0"/>
              </a:tabLst>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Example:</a:t>
            </a:r>
            <a:r>
              <a:rPr b="1"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int i = 10, j = 20;</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printf (%d %.2f %c”, a,f,c);</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j = (i = 12, i + 8); //i is assigned 12 added to 8 produces 20</a:t>
            </a:r>
            <a:endParaRPr b="0" lang="en-IN" sz="2200" spc="-1" strike="noStrike">
              <a:latin typeface="Arial"/>
            </a:endParaRPr>
          </a:p>
          <a:p>
            <a:pPr marL="342720" indent="-321120" algn="just">
              <a:lnSpc>
                <a:spcPct val="100000"/>
              </a:lnSpc>
              <a:tabLst>
                <a:tab algn="l" pos="0"/>
              </a:tabLst>
            </a:pPr>
            <a:endParaRPr b="0" lang="en-IN" sz="2200" spc="-1" strike="noStrike">
              <a:latin typeface="Arial"/>
            </a:endParaRPr>
          </a:p>
          <a:p>
            <a:pPr marL="342720" indent="-321120" algn="just">
              <a:lnSpc>
                <a:spcPct val="100000"/>
              </a:lnSpc>
              <a:tabLst>
                <a:tab algn="l" pos="0"/>
              </a:tabLst>
            </a:pPr>
            <a:r>
              <a:rPr b="1" lang="en-IN" sz="2200" spc="-1" strike="noStrike">
                <a:solidFill>
                  <a:srgbClr val="000000"/>
                </a:solidFill>
                <a:latin typeface="Times New Roman"/>
                <a:ea typeface="Times New Roman"/>
              </a:rPr>
              <a:t>sizeof Operator :</a:t>
            </a:r>
            <a:r>
              <a:rPr b="0" lang="en-IN" sz="2200" spc="-1" strike="noStrike">
                <a:solidFill>
                  <a:srgbClr val="000000"/>
                </a:solidFill>
                <a:latin typeface="Times New Roman"/>
                <a:ea typeface="Times New Roman"/>
              </a:rPr>
              <a:t> </a:t>
            </a: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It is a unary operator (operates on a single value).</a:t>
            </a: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Produces a result that represent the size in bytes.</a:t>
            </a:r>
            <a:endParaRPr b="0" lang="en-IN" sz="2200" spc="-1" strike="noStrike">
              <a:latin typeface="Arial"/>
            </a:endParaRPr>
          </a:p>
          <a:p>
            <a:pPr marL="331560" indent="-321120" algn="just">
              <a:lnSpc>
                <a:spcPct val="100000"/>
              </a:lnSpc>
              <a:tabLst>
                <a:tab algn="l" pos="0"/>
              </a:tabLst>
            </a:pPr>
            <a:endParaRPr b="0" lang="en-IN" sz="2200" spc="-1" strike="noStrike">
              <a:latin typeface="Arial"/>
            </a:endParaRPr>
          </a:p>
          <a:p>
            <a:pPr marL="342720" indent="-321120" algn="just">
              <a:lnSpc>
                <a:spcPct val="100000"/>
              </a:lnSpc>
              <a:tabLst>
                <a:tab algn="l" pos="0"/>
              </a:tabLst>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Syntax: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sizeof(datatype);</a:t>
            </a:r>
            <a:endParaRPr b="0" lang="en-IN" sz="2200" spc="-1" strike="noStrike">
              <a:latin typeface="Arial"/>
            </a:endParaRPr>
          </a:p>
          <a:p>
            <a:pPr marL="342720" indent="-321120" algn="just">
              <a:lnSpc>
                <a:spcPct val="100000"/>
              </a:lnSpc>
              <a:tabLst>
                <a:tab algn="l" pos="0"/>
              </a:tabLst>
            </a:pPr>
            <a:r>
              <a:rPr b="1" lang="en-IN" sz="2200" spc="-1" strike="noStrike">
                <a:solidFill>
                  <a:srgbClr val="000000"/>
                </a:solidFill>
                <a:latin typeface="Times New Roman"/>
                <a:ea typeface="Times New Roman"/>
              </a:rPr>
              <a:t>	</a:t>
            </a:r>
            <a:endParaRPr b="0" lang="en-IN" sz="2200" spc="-1" strike="noStrike">
              <a:latin typeface="Arial"/>
            </a:endParaRPr>
          </a:p>
          <a:p>
            <a:pPr marL="342720" indent="-321120" algn="just">
              <a:lnSpc>
                <a:spcPct val="100000"/>
              </a:lnSpc>
              <a:tabLst>
                <a:tab algn="l" pos="0"/>
              </a:tabLst>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Example:</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int a = 5;</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sizeof (a);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//produces 2</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sizeof(char);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produces 1 </a:t>
            </a:r>
            <a:endParaRPr b="0" lang="en-IN" sz="2200" spc="-1" strike="noStrike">
              <a:latin typeface="Arial"/>
            </a:endParaRPr>
          </a:p>
          <a:p>
            <a:pPr marL="342720" indent="-321120" algn="just">
              <a:lnSpc>
                <a:spcPct val="100000"/>
              </a:lnSpc>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sizeof(int);</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produces 2</a:t>
            </a:r>
            <a:endParaRPr b="0" lang="en-IN" sz="2200" spc="-1" strike="noStrike">
              <a:latin typeface="Arial"/>
            </a:endParaRPr>
          </a:p>
          <a:p>
            <a:pPr marL="342720" indent="-321120" algn="just">
              <a:lnSpc>
                <a:spcPct val="100000"/>
              </a:lnSpc>
              <a:tabLst>
                <a:tab algn="l" pos="0"/>
              </a:tabLs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7" name="CustomShape 1"/>
          <p:cNvSpPr/>
          <p:nvPr/>
        </p:nvSpPr>
        <p:spPr>
          <a:xfrm>
            <a:off x="457200" y="274680"/>
            <a:ext cx="8225280" cy="559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2800" spc="-1" strike="noStrike">
                <a:solidFill>
                  <a:srgbClr val="ff3300"/>
                </a:solidFill>
                <a:latin typeface="Times New Roman"/>
                <a:ea typeface="Times New Roman"/>
              </a:rPr>
              <a:t>Precedence and Association rules among operators</a:t>
            </a:r>
            <a:endParaRPr b="0" lang="en-IN" sz="2800" spc="-1" strike="noStrike">
              <a:latin typeface="Arial"/>
            </a:endParaRPr>
          </a:p>
        </p:txBody>
      </p:sp>
      <p:sp>
        <p:nvSpPr>
          <p:cNvPr id="228" name="CustomShape 2"/>
          <p:cNvSpPr/>
          <p:nvPr/>
        </p:nvSpPr>
        <p:spPr>
          <a:xfrm>
            <a:off x="457200" y="914400"/>
            <a:ext cx="8225280" cy="4902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buClr>
                <a:srgbClr val="c00000"/>
              </a:buClr>
              <a:buFont typeface="Wingdings" charset="2"/>
              <a:buChar char=""/>
            </a:pPr>
            <a:r>
              <a:rPr b="1" lang="en-IN" sz="2600" spc="-1" strike="noStrike">
                <a:solidFill>
                  <a:srgbClr val="000000"/>
                </a:solidFill>
                <a:latin typeface="Times New Roman"/>
                <a:ea typeface="Times New Roman"/>
              </a:rPr>
              <a:t>Precedence</a:t>
            </a:r>
            <a:r>
              <a:rPr b="0" lang="en-IN" sz="2600" spc="-1" strike="noStrike">
                <a:solidFill>
                  <a:srgbClr val="000000"/>
                </a:solidFill>
                <a:latin typeface="Times New Roman"/>
                <a:ea typeface="Times New Roman"/>
              </a:rPr>
              <a:t> is used to determine the order in which different operators in a complex expression are evaluated.</a:t>
            </a:r>
            <a:endParaRPr b="0" lang="en-IN" sz="2600" spc="-1" strike="noStrike">
              <a:latin typeface="Arial"/>
            </a:endParaRPr>
          </a:p>
          <a:p>
            <a:pPr marL="341280" indent="-321120" algn="just">
              <a:lnSpc>
                <a:spcPct val="100000"/>
              </a:lnSpc>
              <a:tabLst>
                <a:tab algn="l" pos="0"/>
              </a:tabLst>
            </a:pPr>
            <a:endParaRPr b="0" lang="en-IN" sz="2600" spc="-1" strike="noStrike">
              <a:latin typeface="Arial"/>
            </a:endParaRPr>
          </a:p>
          <a:p>
            <a:pPr marL="325080" indent="-320760" algn="just">
              <a:lnSpc>
                <a:spcPct val="100000"/>
              </a:lnSpc>
              <a:buClr>
                <a:srgbClr val="c00000"/>
              </a:buClr>
              <a:buFont typeface="Wingdings" charset="2"/>
              <a:buChar char=""/>
              <a:tabLst>
                <a:tab algn="l" pos="0"/>
              </a:tabLst>
            </a:pPr>
            <a:r>
              <a:rPr b="1" lang="en-IN" sz="2600" spc="-1" strike="noStrike">
                <a:solidFill>
                  <a:srgbClr val="000000"/>
                </a:solidFill>
                <a:latin typeface="Times New Roman"/>
                <a:ea typeface="Times New Roman"/>
              </a:rPr>
              <a:t>Associativity</a:t>
            </a:r>
            <a:r>
              <a:rPr b="0" lang="en-IN" sz="2600" spc="-1" strike="noStrike">
                <a:solidFill>
                  <a:srgbClr val="000000"/>
                </a:solidFill>
                <a:latin typeface="Times New Roman"/>
                <a:ea typeface="Times New Roman"/>
              </a:rPr>
              <a:t> is used to determine the order in which operators with the same precedence are valuated in a complex expression. </a:t>
            </a:r>
            <a:endParaRPr b="0" lang="en-IN" sz="2600" spc="-1" strike="noStrike">
              <a:latin typeface="Arial"/>
            </a:endParaRPr>
          </a:p>
          <a:p>
            <a:pPr marL="341280" indent="-321120" algn="just">
              <a:lnSpc>
                <a:spcPct val="100000"/>
              </a:lnSpc>
              <a:tabLst>
                <a:tab algn="l" pos="0"/>
              </a:tabLst>
            </a:pPr>
            <a:endParaRPr b="0" lang="en-IN" sz="2600" spc="-1" strike="noStrike">
              <a:latin typeface="Arial"/>
            </a:endParaRPr>
          </a:p>
          <a:p>
            <a:pPr marL="325080" indent="-320760" algn="just">
              <a:lnSpc>
                <a:spcPct val="100000"/>
              </a:lnSpc>
              <a:buClr>
                <a:srgbClr val="c00000"/>
              </a:buClr>
              <a:buFont typeface="Wingdings" charset="2"/>
              <a:buChar char=""/>
              <a:tabLst>
                <a:tab algn="l" pos="0"/>
              </a:tabLst>
            </a:pPr>
            <a:r>
              <a:rPr b="0" lang="en-IN" sz="2600" spc="-1" strike="noStrike">
                <a:solidFill>
                  <a:srgbClr val="000000"/>
                </a:solidFill>
                <a:latin typeface="Times New Roman"/>
                <a:ea typeface="Times New Roman"/>
              </a:rPr>
              <a:t>Every operator has a precedence.</a:t>
            </a:r>
            <a:endParaRPr b="0" lang="en-IN" sz="2600" spc="-1" strike="noStrike">
              <a:latin typeface="Arial"/>
            </a:endParaRPr>
          </a:p>
          <a:p>
            <a:pPr marL="341280" indent="-321120" algn="just">
              <a:lnSpc>
                <a:spcPct val="100000"/>
              </a:lnSpc>
              <a:tabLst>
                <a:tab algn="l" pos="0"/>
              </a:tabLst>
            </a:pPr>
            <a:endParaRPr b="0" lang="en-IN" sz="2600" spc="-1" strike="noStrike">
              <a:latin typeface="Arial"/>
            </a:endParaRPr>
          </a:p>
          <a:p>
            <a:pPr marL="325080" indent="-320760" algn="just">
              <a:lnSpc>
                <a:spcPct val="100000"/>
              </a:lnSpc>
              <a:buClr>
                <a:srgbClr val="c00000"/>
              </a:buClr>
              <a:buFont typeface="Wingdings" charset="2"/>
              <a:buChar char=""/>
              <a:tabLst>
                <a:tab algn="l" pos="0"/>
              </a:tabLst>
            </a:pPr>
            <a:r>
              <a:rPr b="0" lang="en-IN" sz="2600" spc="-1" strike="noStrike">
                <a:solidFill>
                  <a:srgbClr val="000000"/>
                </a:solidFill>
                <a:latin typeface="Times New Roman"/>
                <a:ea typeface="Times New Roman"/>
              </a:rPr>
              <a:t>The operators which has higher precedence in the expression is </a:t>
            </a:r>
            <a:endParaRPr b="0" lang="en-IN" sz="2600" spc="-1" strike="noStrike">
              <a:latin typeface="Arial"/>
            </a:endParaRPr>
          </a:p>
          <a:p>
            <a:pPr marL="342720" indent="-321120" algn="just">
              <a:lnSpc>
                <a:spcPct val="100000"/>
              </a:lnSpc>
              <a:tabLst>
                <a:tab algn="l" pos="0"/>
              </a:tabLst>
            </a:pPr>
            <a:r>
              <a:rPr b="0" lang="en-IN" sz="2600" spc="-1" strike="noStrike">
                <a:solidFill>
                  <a:srgbClr val="000000"/>
                </a:solidFill>
                <a:latin typeface="Times New Roman"/>
                <a:ea typeface="Times New Roman"/>
              </a:rPr>
              <a:t>	</a:t>
            </a:r>
            <a:r>
              <a:rPr b="0" lang="en-IN" sz="2600" spc="-1" strike="noStrike">
                <a:solidFill>
                  <a:srgbClr val="000000"/>
                </a:solidFill>
                <a:latin typeface="Times New Roman"/>
                <a:ea typeface="Times New Roman"/>
              </a:rPr>
              <a:t>evaluated first.</a:t>
            </a:r>
            <a:endParaRPr b="0" lang="en-IN" sz="2600" spc="-1" strike="noStrike">
              <a:latin typeface="Arial"/>
            </a:endParaRPr>
          </a:p>
          <a:p>
            <a:pPr marL="342720" indent="-321120" algn="just">
              <a:lnSpc>
                <a:spcPct val="100000"/>
              </a:lnSpc>
              <a:tabLst>
                <a:tab algn="l" pos="0"/>
              </a:tabLst>
            </a:pPr>
            <a:r>
              <a:rPr b="0" lang="en-IN" sz="2600" spc="-1" strike="noStrike">
                <a:solidFill>
                  <a:srgbClr val="000000"/>
                </a:solidFill>
                <a:latin typeface="Times New Roman"/>
                <a:ea typeface="Times New Roman"/>
              </a:rPr>
              <a:t>	</a:t>
            </a:r>
            <a:r>
              <a:rPr b="1" lang="en-IN" sz="2600" spc="-1" strike="noStrike">
                <a:solidFill>
                  <a:srgbClr val="000000"/>
                </a:solidFill>
                <a:latin typeface="Times New Roman"/>
                <a:ea typeface="Times New Roman"/>
              </a:rPr>
              <a:t>Example:</a:t>
            </a:r>
            <a:r>
              <a:rPr b="0" lang="en-IN" sz="2600" spc="-1" strike="noStrike">
                <a:solidFill>
                  <a:srgbClr val="000000"/>
                </a:solidFill>
                <a:latin typeface="Times New Roman"/>
                <a:ea typeface="Times New Roman"/>
              </a:rPr>
              <a:t>	</a:t>
            </a:r>
            <a:r>
              <a:rPr b="0" lang="en-IN" sz="2600" spc="-1" strike="noStrike">
                <a:solidFill>
                  <a:srgbClr val="000000"/>
                </a:solidFill>
                <a:latin typeface="Times New Roman"/>
                <a:ea typeface="Times New Roman"/>
              </a:rPr>
              <a:t>	</a:t>
            </a:r>
            <a:r>
              <a:rPr b="0" lang="en-IN" sz="2600" spc="-1" strike="noStrike">
                <a:solidFill>
                  <a:srgbClr val="000000"/>
                </a:solidFill>
                <a:latin typeface="Times New Roman"/>
                <a:ea typeface="Times New Roman"/>
              </a:rPr>
              <a:t>a=8+4*2;   </a:t>
            </a:r>
            <a:endParaRPr b="0" lang="en-IN" sz="2600" spc="-1" strike="noStrike">
              <a:latin typeface="Arial"/>
            </a:endParaRPr>
          </a:p>
          <a:p>
            <a:pPr marL="342720" indent="-321120" algn="just">
              <a:lnSpc>
                <a:spcPct val="100000"/>
              </a:lnSpc>
              <a:tabLst>
                <a:tab algn="l" pos="0"/>
              </a:tabLst>
            </a:pPr>
            <a:r>
              <a:rPr b="0" lang="en-IN" sz="2600" spc="-1" strike="noStrike">
                <a:solidFill>
                  <a:srgbClr val="000000"/>
                </a:solidFill>
                <a:latin typeface="Times New Roman"/>
                <a:ea typeface="Times New Roman"/>
              </a:rPr>
              <a:t>	</a:t>
            </a:r>
            <a:r>
              <a:rPr b="0" lang="en-IN" sz="2600" spc="-1" strike="noStrike">
                <a:solidFill>
                  <a:srgbClr val="000000"/>
                </a:solidFill>
                <a:latin typeface="Times New Roman"/>
                <a:ea typeface="Times New Roman"/>
              </a:rPr>
              <a:t>	</a:t>
            </a:r>
            <a:r>
              <a:rPr b="0" lang="en-IN" sz="2600" spc="-1" strike="noStrike">
                <a:solidFill>
                  <a:srgbClr val="000000"/>
                </a:solidFill>
                <a:latin typeface="Times New Roman"/>
                <a:ea typeface="Times New Roman"/>
              </a:rPr>
              <a:t>	</a:t>
            </a:r>
            <a:r>
              <a:rPr b="0" lang="en-IN" sz="2600" spc="-1" strike="noStrike">
                <a:solidFill>
                  <a:srgbClr val="000000"/>
                </a:solidFill>
                <a:latin typeface="Times New Roman"/>
                <a:ea typeface="Times New Roman"/>
              </a:rPr>
              <a:t>	</a:t>
            </a:r>
            <a:r>
              <a:rPr b="0" lang="en-IN" sz="2600" spc="-1" strike="noStrike">
                <a:solidFill>
                  <a:srgbClr val="000000"/>
                </a:solidFill>
                <a:latin typeface="Times New Roman"/>
                <a:ea typeface="Times New Roman"/>
              </a:rPr>
              <a:t>	</a:t>
            </a:r>
            <a:r>
              <a:rPr b="0" lang="en-IN" sz="2600" spc="-1" strike="noStrike">
                <a:solidFill>
                  <a:srgbClr val="000000"/>
                </a:solidFill>
                <a:latin typeface="Times New Roman"/>
                <a:ea typeface="Times New Roman"/>
              </a:rPr>
              <a:t>	</a:t>
            </a:r>
            <a:r>
              <a:rPr b="0" lang="en-IN" sz="2600" spc="-1" strike="noStrike">
                <a:solidFill>
                  <a:srgbClr val="000000"/>
                </a:solidFill>
                <a:latin typeface="Times New Roman"/>
                <a:ea typeface="Times New Roman"/>
              </a:rPr>
              <a:t>a=?  (16)              </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9" name="Picture 258" descr=""/>
          <p:cNvPicPr/>
          <p:nvPr/>
        </p:nvPicPr>
        <p:blipFill>
          <a:blip r:embed="rId1"/>
          <a:stretch/>
        </p:blipFill>
        <p:spPr>
          <a:xfrm>
            <a:off x="231840" y="326880"/>
            <a:ext cx="8755560" cy="6450480"/>
          </a:xfrm>
          <a:prstGeom prst="rect">
            <a:avLst/>
          </a:prstGeom>
          <a:ln>
            <a:noFill/>
          </a:ln>
        </p:spPr>
      </p:pic>
      <p:sp>
        <p:nvSpPr>
          <p:cNvPr id="230" name="CustomShape 1"/>
          <p:cNvSpPr/>
          <p:nvPr/>
        </p:nvSpPr>
        <p:spPr>
          <a:xfrm>
            <a:off x="380880" y="76320"/>
            <a:ext cx="8301600" cy="363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1800" spc="-1" strike="noStrike">
                <a:solidFill>
                  <a:srgbClr val="ff0000"/>
                </a:solidFill>
                <a:latin typeface="Times New Roman"/>
                <a:ea typeface="Times New Roman"/>
              </a:rPr>
              <a:t>Precedence and Associativity of Operators in C (from higher to lower)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CustomShape 1"/>
          <p:cNvSpPr/>
          <p:nvPr/>
        </p:nvSpPr>
        <p:spPr>
          <a:xfrm>
            <a:off x="685800" y="212760"/>
            <a:ext cx="7844400" cy="42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200" spc="-1" strike="noStrike">
                <a:solidFill>
                  <a:srgbClr val="000000"/>
                </a:solidFill>
                <a:latin typeface="Times New Roman"/>
                <a:ea typeface="Times New Roman"/>
              </a:rPr>
              <a:t>Example program to illustrate operator precedence</a:t>
            </a:r>
            <a:endParaRPr b="0" lang="en-IN" sz="2200" spc="-1" strike="noStrike">
              <a:latin typeface="Arial"/>
            </a:endParaRPr>
          </a:p>
        </p:txBody>
      </p:sp>
      <p:grpSp>
        <p:nvGrpSpPr>
          <p:cNvPr id="232" name="Group 2"/>
          <p:cNvGrpSpPr/>
          <p:nvPr/>
        </p:nvGrpSpPr>
        <p:grpSpPr>
          <a:xfrm>
            <a:off x="533520" y="762120"/>
            <a:ext cx="8071200" cy="5693040"/>
            <a:chOff x="533520" y="762120"/>
            <a:chExt cx="8071200" cy="5693040"/>
          </a:xfrm>
        </p:grpSpPr>
        <p:pic>
          <p:nvPicPr>
            <p:cNvPr id="233" name="Picture 262" descr=""/>
            <p:cNvPicPr/>
            <p:nvPr/>
          </p:nvPicPr>
          <p:blipFill>
            <a:blip r:embed="rId1"/>
            <a:stretch/>
          </p:blipFill>
          <p:spPr>
            <a:xfrm>
              <a:off x="642960" y="762120"/>
              <a:ext cx="7961760" cy="786240"/>
            </a:xfrm>
            <a:prstGeom prst="rect">
              <a:avLst/>
            </a:prstGeom>
            <a:ln>
              <a:noFill/>
            </a:ln>
          </p:spPr>
        </p:pic>
        <p:pic>
          <p:nvPicPr>
            <p:cNvPr id="234" name="Picture 263" descr=""/>
            <p:cNvPicPr/>
            <p:nvPr/>
          </p:nvPicPr>
          <p:blipFill>
            <a:blip r:embed="rId2"/>
            <a:stretch/>
          </p:blipFill>
          <p:spPr>
            <a:xfrm>
              <a:off x="533520" y="1528920"/>
              <a:ext cx="8056800" cy="4926240"/>
            </a:xfrm>
            <a:prstGeom prst="rect">
              <a:avLst/>
            </a:prstGeom>
            <a:ln>
              <a:noFill/>
            </a:ln>
          </p:spPr>
        </p:pic>
      </p:grpSp>
      <p:sp>
        <p:nvSpPr>
          <p:cNvPr id="235" name="CustomShape 3"/>
          <p:cNvSpPr/>
          <p:nvPr/>
        </p:nvSpPr>
        <p:spPr>
          <a:xfrm>
            <a:off x="228600" y="6324480"/>
            <a:ext cx="8530200" cy="148320"/>
          </a:xfrm>
          <a:prstGeom prst="rect">
            <a:avLst/>
          </a:prstGeom>
          <a:solidFill>
            <a:srgbClr val="ffffff"/>
          </a:solid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380880" y="228600"/>
            <a:ext cx="8300160" cy="6244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21120">
              <a:lnSpc>
                <a:spcPct val="100000"/>
              </a:lnSpc>
              <a:tabLst>
                <a:tab algn="l" pos="0"/>
              </a:tabLst>
            </a:pPr>
            <a:r>
              <a:rPr b="1" lang="en-IN" sz="3200" spc="-1" strike="noStrike">
                <a:solidFill>
                  <a:srgbClr val="ff0000"/>
                </a:solidFill>
                <a:latin typeface="Times New Roman"/>
                <a:ea typeface="Times New Roman"/>
              </a:rPr>
              <a:t>Identifiers</a:t>
            </a:r>
            <a:endParaRPr b="0" lang="en-IN" sz="3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Identifiers are </a:t>
            </a:r>
            <a:r>
              <a:rPr b="1" lang="en-IN" sz="2200" spc="-1" strike="noStrike">
                <a:solidFill>
                  <a:srgbClr val="000000"/>
                </a:solidFill>
                <a:latin typeface="Times New Roman"/>
                <a:ea typeface="Times New Roman"/>
              </a:rPr>
              <a:t>names</a:t>
            </a:r>
            <a:r>
              <a:rPr b="0" lang="en-IN" sz="2200" spc="-1" strike="noStrike">
                <a:solidFill>
                  <a:srgbClr val="000000"/>
                </a:solidFill>
                <a:latin typeface="Times New Roman"/>
                <a:ea typeface="Times New Roman"/>
              </a:rPr>
              <a:t> given to various programming elements such as variables, constants, and functions.</a:t>
            </a: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It should start with an alphabet or underscore, followed by the combinations of alphabets and digits.</a:t>
            </a: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No special character is allowed except underscore.</a:t>
            </a: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An Identifier can be of arbitrarily long. Only first thirty-one (31) characters are significant.</a:t>
            </a:r>
            <a:endParaRPr b="0" lang="en-IN" sz="2200" spc="-1" strike="noStrike">
              <a:latin typeface="Arial"/>
            </a:endParaRPr>
          </a:p>
          <a:p>
            <a:pPr marL="341280" indent="-321120" algn="just">
              <a:lnSpc>
                <a:spcPct val="100000"/>
              </a:lnSpc>
              <a:tabLst>
                <a:tab algn="l" pos="0"/>
              </a:tabLst>
            </a:pPr>
            <a:endParaRPr b="0" lang="en-IN" sz="2200" spc="-1" strike="noStrike">
              <a:latin typeface="Arial"/>
            </a:endParaRPr>
          </a:p>
          <a:p>
            <a:pPr marL="342720" indent="-321120" algn="just">
              <a:lnSpc>
                <a:spcPct val="100000"/>
              </a:lnSpc>
              <a:tabLst>
                <a:tab algn="l" pos="0"/>
              </a:tabLst>
            </a:pPr>
            <a:r>
              <a:rPr b="1" lang="en-IN" sz="2200" spc="-1" strike="noStrike">
                <a:solidFill>
                  <a:srgbClr val="000000"/>
                </a:solidFill>
                <a:latin typeface="Times New Roman"/>
                <a:ea typeface="Times New Roman"/>
              </a:rPr>
              <a:t>The following are the rules for writing identifiers in C:</a:t>
            </a: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First character must be alphabetic character or underscore.</a:t>
            </a: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Must consist only of alphabetic characters, digits, or underscore.</a:t>
            </a: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Should not contain any special character, or white spaces.</a:t>
            </a: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Should not be C keywords.</a:t>
            </a: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Case matters (that is, upper and lowercase letters). Thus, the names </a:t>
            </a:r>
            <a:r>
              <a:rPr b="1" lang="en-IN" sz="2200" spc="-1" strike="noStrike">
                <a:solidFill>
                  <a:srgbClr val="000000"/>
                </a:solidFill>
                <a:latin typeface="Times New Roman"/>
                <a:ea typeface="Times New Roman"/>
              </a:rPr>
              <a:t>count</a:t>
            </a:r>
            <a:r>
              <a:rPr b="0" lang="en-IN" sz="2200" spc="-1" strike="noStrike">
                <a:solidFill>
                  <a:srgbClr val="000000"/>
                </a:solidFill>
                <a:latin typeface="Times New Roman"/>
                <a:ea typeface="Times New Roman"/>
              </a:rPr>
              <a:t> and </a:t>
            </a:r>
            <a:r>
              <a:rPr b="1" lang="en-IN" sz="2200" spc="-1" strike="noStrike">
                <a:solidFill>
                  <a:srgbClr val="000000"/>
                </a:solidFill>
                <a:latin typeface="Times New Roman"/>
                <a:ea typeface="Times New Roman"/>
              </a:rPr>
              <a:t>Count</a:t>
            </a:r>
            <a:r>
              <a:rPr b="0" lang="en-IN" sz="2200" spc="-1" strike="noStrike">
                <a:solidFill>
                  <a:srgbClr val="000000"/>
                </a:solidFill>
                <a:latin typeface="Times New Roman"/>
                <a:ea typeface="Times New Roman"/>
              </a:rPr>
              <a:t> refer to two different identifiers.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6" name="CustomShape 1"/>
          <p:cNvSpPr/>
          <p:nvPr/>
        </p:nvSpPr>
        <p:spPr>
          <a:xfrm>
            <a:off x="228600" y="6324480"/>
            <a:ext cx="8530200" cy="148320"/>
          </a:xfrm>
          <a:prstGeom prst="rect">
            <a:avLst/>
          </a:prstGeom>
          <a:solidFill>
            <a:srgbClr val="ffffff"/>
          </a:solidFill>
          <a:ln>
            <a:noFill/>
          </a:ln>
        </p:spPr>
        <p:style>
          <a:lnRef idx="0"/>
          <a:fillRef idx="0"/>
          <a:effectRef idx="0"/>
          <a:fontRef idx="minor"/>
        </p:style>
      </p:sp>
      <p:pic>
        <p:nvPicPr>
          <p:cNvPr id="237" name="Picture 266" descr=""/>
          <p:cNvPicPr/>
          <p:nvPr/>
        </p:nvPicPr>
        <p:blipFill>
          <a:blip r:embed="rId1"/>
          <a:stretch/>
        </p:blipFill>
        <p:spPr>
          <a:xfrm>
            <a:off x="127080" y="841320"/>
            <a:ext cx="8479080" cy="1211760"/>
          </a:xfrm>
          <a:prstGeom prst="rect">
            <a:avLst/>
          </a:prstGeom>
          <a:ln>
            <a:noFill/>
          </a:ln>
        </p:spPr>
      </p:pic>
      <p:sp>
        <p:nvSpPr>
          <p:cNvPr id="238" name="CustomShape 2"/>
          <p:cNvSpPr/>
          <p:nvPr/>
        </p:nvSpPr>
        <p:spPr>
          <a:xfrm>
            <a:off x="685800" y="212760"/>
            <a:ext cx="7844400" cy="42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200" spc="-1" strike="noStrike">
                <a:solidFill>
                  <a:srgbClr val="000000"/>
                </a:solidFill>
                <a:latin typeface="Times New Roman"/>
                <a:ea typeface="Times New Roman"/>
              </a:rPr>
              <a:t>Example program to illustrate operator precedence (contd…)</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9" name="Line 1"/>
          <p:cNvSpPr/>
          <p:nvPr/>
        </p:nvSpPr>
        <p:spPr>
          <a:xfrm flipV="1">
            <a:off x="438120" y="515520"/>
            <a:ext cx="8153280" cy="96840"/>
          </a:xfrm>
          <a:prstGeom prst="line">
            <a:avLst/>
          </a:prstGeom>
          <a:ln w="76320">
            <a:solidFill>
              <a:srgbClr val="009900"/>
            </a:solidFill>
            <a:miter/>
          </a:ln>
        </p:spPr>
        <p:style>
          <a:lnRef idx="0"/>
          <a:fillRef idx="0"/>
          <a:effectRef idx="0"/>
          <a:fontRef idx="minor"/>
        </p:style>
      </p:sp>
      <p:sp>
        <p:nvSpPr>
          <p:cNvPr id="240" name="Line 2"/>
          <p:cNvSpPr/>
          <p:nvPr/>
        </p:nvSpPr>
        <p:spPr>
          <a:xfrm flipV="1">
            <a:off x="439560" y="6092640"/>
            <a:ext cx="8153640" cy="96840"/>
          </a:xfrm>
          <a:prstGeom prst="line">
            <a:avLst/>
          </a:prstGeom>
          <a:ln w="76320">
            <a:solidFill>
              <a:srgbClr val="009900"/>
            </a:solidFill>
            <a:miter/>
          </a:ln>
        </p:spPr>
        <p:style>
          <a:lnRef idx="0"/>
          <a:fillRef idx="0"/>
          <a:effectRef idx="0"/>
          <a:fontRef idx="minor"/>
        </p:style>
      </p:sp>
      <p:pic>
        <p:nvPicPr>
          <p:cNvPr id="241" name="Picture 270" descr=""/>
          <p:cNvPicPr/>
          <p:nvPr/>
        </p:nvPicPr>
        <p:blipFill>
          <a:blip r:embed="rId1"/>
          <a:stretch/>
        </p:blipFill>
        <p:spPr>
          <a:xfrm>
            <a:off x="533520" y="914400"/>
            <a:ext cx="8148960" cy="4872600"/>
          </a:xfrm>
          <a:prstGeom prst="rect">
            <a:avLst/>
          </a:prstGeom>
          <a:ln>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2" name="CustomShape 1"/>
          <p:cNvSpPr/>
          <p:nvPr/>
        </p:nvSpPr>
        <p:spPr>
          <a:xfrm>
            <a:off x="210960" y="5791320"/>
            <a:ext cx="8623800" cy="424800"/>
          </a:xfrm>
          <a:prstGeom prst="rect">
            <a:avLst/>
          </a:prstGeom>
          <a:noFill/>
          <a:ln>
            <a:noFill/>
          </a:ln>
        </p:spPr>
        <p:style>
          <a:lnRef idx="0"/>
          <a:fillRef idx="0"/>
          <a:effectRef idx="0"/>
          <a:fontRef idx="minor"/>
        </p:style>
        <p:txBody>
          <a:bodyPr lIns="90000" rIns="90000" tIns="46800" bIns="46800">
            <a:noAutofit/>
          </a:bodyPr>
          <a:p>
            <a:pPr algn="ctr">
              <a:lnSpc>
                <a:spcPct val="100000"/>
              </a:lnSpc>
            </a:pPr>
            <a:r>
              <a:rPr b="1" lang="en-IN" sz="2200" spc="-1" strike="noStrike">
                <a:solidFill>
                  <a:srgbClr val="000000"/>
                </a:solidFill>
                <a:latin typeface="Times New Roman"/>
                <a:ea typeface="Times New Roman"/>
              </a:rPr>
              <a:t>Left-to-Right Associativity</a:t>
            </a:r>
            <a:endParaRPr b="0" lang="en-IN" sz="2200" spc="-1" strike="noStrike">
              <a:latin typeface="Arial"/>
            </a:endParaRPr>
          </a:p>
        </p:txBody>
      </p:sp>
      <p:grpSp>
        <p:nvGrpSpPr>
          <p:cNvPr id="243" name="Group 2"/>
          <p:cNvGrpSpPr/>
          <p:nvPr/>
        </p:nvGrpSpPr>
        <p:grpSpPr>
          <a:xfrm>
            <a:off x="228600" y="252360"/>
            <a:ext cx="8593200" cy="5978880"/>
            <a:chOff x="228600" y="252360"/>
            <a:chExt cx="8593200" cy="5978880"/>
          </a:xfrm>
        </p:grpSpPr>
        <p:sp>
          <p:nvSpPr>
            <p:cNvPr id="244" name="Line 3"/>
            <p:cNvSpPr/>
            <p:nvPr/>
          </p:nvSpPr>
          <p:spPr>
            <a:xfrm>
              <a:off x="228600" y="6230880"/>
              <a:ext cx="8593200" cy="360"/>
            </a:xfrm>
            <a:prstGeom prst="line">
              <a:avLst/>
            </a:prstGeom>
            <a:ln w="76320">
              <a:solidFill>
                <a:srgbClr val="b2b2b2"/>
              </a:solidFill>
              <a:miter/>
            </a:ln>
          </p:spPr>
          <p:style>
            <a:lnRef idx="0"/>
            <a:fillRef idx="0"/>
            <a:effectRef idx="0"/>
            <a:fontRef idx="minor"/>
          </p:style>
        </p:sp>
        <p:sp>
          <p:nvSpPr>
            <p:cNvPr id="245" name="Line 4"/>
            <p:cNvSpPr/>
            <p:nvPr/>
          </p:nvSpPr>
          <p:spPr>
            <a:xfrm>
              <a:off x="228600" y="252360"/>
              <a:ext cx="8593200" cy="360"/>
            </a:xfrm>
            <a:prstGeom prst="line">
              <a:avLst/>
            </a:prstGeom>
            <a:ln w="76320">
              <a:solidFill>
                <a:srgbClr val="b2b2b2"/>
              </a:solidFill>
              <a:miter/>
            </a:ln>
          </p:spPr>
          <p:style>
            <a:lnRef idx="0"/>
            <a:fillRef idx="0"/>
            <a:effectRef idx="0"/>
            <a:fontRef idx="minor"/>
          </p:style>
        </p:sp>
        <p:sp>
          <p:nvSpPr>
            <p:cNvPr id="246" name="Line 5"/>
            <p:cNvSpPr/>
            <p:nvPr/>
          </p:nvSpPr>
          <p:spPr>
            <a:xfrm>
              <a:off x="228600" y="5797440"/>
              <a:ext cx="8593200" cy="360"/>
            </a:xfrm>
            <a:prstGeom prst="line">
              <a:avLst/>
            </a:prstGeom>
            <a:ln w="28440">
              <a:solidFill>
                <a:srgbClr val="b2b2b2"/>
              </a:solidFill>
              <a:miter/>
            </a:ln>
          </p:spPr>
          <p:style>
            <a:lnRef idx="0"/>
            <a:fillRef idx="0"/>
            <a:effectRef idx="0"/>
            <a:fontRef idx="minor"/>
          </p:style>
        </p:sp>
      </p:grpSp>
      <p:pic>
        <p:nvPicPr>
          <p:cNvPr id="247" name="Picture 276" descr=""/>
          <p:cNvPicPr/>
          <p:nvPr/>
        </p:nvPicPr>
        <p:blipFill>
          <a:blip r:embed="rId1"/>
          <a:stretch/>
        </p:blipFill>
        <p:spPr>
          <a:xfrm>
            <a:off x="457200" y="1447920"/>
            <a:ext cx="8049240" cy="3043440"/>
          </a:xfrm>
          <a:prstGeom prst="rect">
            <a:avLst/>
          </a:prstGeom>
          <a:ln>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8" name="" descr=""/>
          <p:cNvPicPr/>
          <p:nvPr/>
        </p:nvPicPr>
        <p:blipFill>
          <a:blip r:embed="rId1"/>
          <a:stretch/>
        </p:blipFill>
        <p:spPr>
          <a:xfrm>
            <a:off x="1344960" y="936000"/>
            <a:ext cx="6645960" cy="4563720"/>
          </a:xfrm>
          <a:prstGeom prst="rect">
            <a:avLst/>
          </a:prstGeom>
          <a:ln>
            <a:noFill/>
          </a:ln>
        </p:spPr>
      </p:pic>
      <p:sp>
        <p:nvSpPr>
          <p:cNvPr id="249" name="CustomShape 1"/>
          <p:cNvSpPr/>
          <p:nvPr/>
        </p:nvSpPr>
        <p:spPr>
          <a:xfrm>
            <a:off x="864000" y="576000"/>
            <a:ext cx="161388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Expressions: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0" name="CustomShape 1"/>
          <p:cNvSpPr/>
          <p:nvPr/>
        </p:nvSpPr>
        <p:spPr>
          <a:xfrm>
            <a:off x="380880" y="517680"/>
            <a:ext cx="8295120" cy="3106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An </a:t>
            </a:r>
            <a:r>
              <a:rPr b="1" lang="en-IN" sz="2200" spc="-1" strike="noStrike">
                <a:solidFill>
                  <a:srgbClr val="ff0000"/>
                </a:solidFill>
                <a:latin typeface="Times New Roman"/>
                <a:ea typeface="Times New Roman"/>
              </a:rPr>
              <a:t>expression</a:t>
            </a:r>
            <a:r>
              <a:rPr b="0" lang="en-IN" sz="2200" spc="-1" strike="noStrike">
                <a:solidFill>
                  <a:srgbClr val="000000"/>
                </a:solidFill>
                <a:latin typeface="Times New Roman"/>
                <a:ea typeface="Times New Roman"/>
              </a:rPr>
              <a:t> is a sequence of operands and operators that reduces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to a single value. </a:t>
            </a:r>
            <a:endParaRPr b="0" lang="en-IN" sz="2200" spc="-1" strike="noStrike">
              <a:latin typeface="Arial"/>
            </a:endParaRPr>
          </a:p>
          <a:p>
            <a:pPr algn="just">
              <a:lnSpc>
                <a:spcPct val="100000"/>
              </a:lnSpc>
            </a:pP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Expressions can be simple or complex. </a:t>
            </a:r>
            <a:endParaRPr b="0" lang="en-IN" sz="2200" spc="-1" strike="noStrike">
              <a:latin typeface="Arial"/>
            </a:endParaRPr>
          </a:p>
          <a:p>
            <a:pPr algn="just">
              <a:lnSpc>
                <a:spcPct val="100000"/>
              </a:lnSpc>
            </a:pP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An </a:t>
            </a:r>
            <a:r>
              <a:rPr b="1" lang="en-IN" sz="2200" spc="-1" strike="noStrike">
                <a:solidFill>
                  <a:srgbClr val="000000"/>
                </a:solidFill>
                <a:latin typeface="Times New Roman"/>
                <a:ea typeface="Times New Roman"/>
              </a:rPr>
              <a:t>operator</a:t>
            </a:r>
            <a:r>
              <a:rPr b="0" lang="en-IN" sz="2200" spc="-1" strike="noStrike">
                <a:solidFill>
                  <a:srgbClr val="000000"/>
                </a:solidFill>
                <a:latin typeface="Times New Roman"/>
                <a:ea typeface="Times New Roman"/>
              </a:rPr>
              <a:t> is a syntactical token that requires an action be taken.</a:t>
            </a:r>
            <a:endParaRPr b="0" lang="en-IN" sz="2200" spc="-1" strike="noStrike">
              <a:latin typeface="Arial"/>
            </a:endParaRPr>
          </a:p>
          <a:p>
            <a:pPr algn="just">
              <a:lnSpc>
                <a:spcPct val="100000"/>
              </a:lnSpc>
            </a:pP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An </a:t>
            </a:r>
            <a:r>
              <a:rPr b="1" lang="en-IN" sz="2200" spc="-1" strike="noStrike">
                <a:solidFill>
                  <a:srgbClr val="000000"/>
                </a:solidFill>
                <a:latin typeface="Times New Roman"/>
                <a:ea typeface="Times New Roman"/>
              </a:rPr>
              <a:t>operand</a:t>
            </a:r>
            <a:r>
              <a:rPr b="0" lang="en-IN" sz="2200" spc="-1" strike="noStrike">
                <a:solidFill>
                  <a:srgbClr val="000000"/>
                </a:solidFill>
                <a:latin typeface="Times New Roman"/>
                <a:ea typeface="Times New Roman"/>
              </a:rPr>
              <a:t> is an object on which an operation is performed; it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receives an operator’s action.</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1" name="CustomShape 1"/>
          <p:cNvSpPr/>
          <p:nvPr/>
        </p:nvSpPr>
        <p:spPr>
          <a:xfrm>
            <a:off x="457200" y="304920"/>
            <a:ext cx="8223840" cy="4186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21120" algn="just">
              <a:lnSpc>
                <a:spcPct val="100000"/>
              </a:lnSpc>
              <a:tabLst>
                <a:tab algn="l" pos="0"/>
              </a:tabLst>
            </a:pPr>
            <a:r>
              <a:rPr b="1" lang="en-IN" sz="2200" spc="-1" strike="noStrike">
                <a:solidFill>
                  <a:srgbClr val="ff0000"/>
                </a:solidFill>
                <a:latin typeface="Times New Roman"/>
                <a:ea typeface="Times New Roman"/>
              </a:rPr>
              <a:t>Post fix expression:</a:t>
            </a: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1"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It is an expression which contains </a:t>
            </a:r>
            <a:r>
              <a:rPr b="1" lang="en-IN" sz="2200" spc="-1" strike="noStrike">
                <a:solidFill>
                  <a:srgbClr val="000000"/>
                </a:solidFill>
                <a:latin typeface="Times New Roman"/>
                <a:ea typeface="Times New Roman"/>
              </a:rPr>
              <a:t>operand</a:t>
            </a:r>
            <a:r>
              <a:rPr b="0" lang="en-IN" sz="2200" spc="-1" strike="noStrike">
                <a:solidFill>
                  <a:srgbClr val="000000"/>
                </a:solidFill>
                <a:latin typeface="Times New Roman"/>
                <a:ea typeface="Times New Roman"/>
              </a:rPr>
              <a:t> followed by one </a:t>
            </a:r>
            <a:r>
              <a:rPr b="0"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operator</a:t>
            </a:r>
            <a:r>
              <a:rPr b="0" lang="en-IN" sz="2200" spc="-1" strike="noStrike">
                <a:solidFill>
                  <a:srgbClr val="000000"/>
                </a:solidFill>
                <a:latin typeface="Times New Roman"/>
                <a:ea typeface="Times New Roman"/>
              </a:rPr>
              <a:t>.</a:t>
            </a:r>
            <a:endParaRPr b="0" lang="en-IN" sz="2200" spc="-1" strike="noStrike">
              <a:latin typeface="Arial"/>
            </a:endParaRPr>
          </a:p>
          <a:p>
            <a:pPr marL="342720" indent="-321120" algn="just">
              <a:lnSpc>
                <a:spcPct val="100000"/>
              </a:lnSpc>
              <a:tabLst>
                <a:tab algn="l" pos="0"/>
              </a:tabLst>
            </a:pPr>
            <a:endParaRPr b="0" lang="en-IN" sz="2200" spc="-1" strike="noStrike">
              <a:latin typeface="Arial"/>
            </a:endParaRPr>
          </a:p>
          <a:p>
            <a:pPr marL="342720" indent="-321120" algn="just">
              <a:lnSpc>
                <a:spcPct val="100000"/>
              </a:lnSpc>
              <a:tabLst>
                <a:tab algn="l" pos="0"/>
              </a:tabLst>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Example:</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 -;</a:t>
            </a:r>
            <a:endParaRPr b="0" lang="en-IN" sz="2200" spc="-1" strike="noStrike">
              <a:latin typeface="Arial"/>
            </a:endParaRPr>
          </a:p>
          <a:p>
            <a:pPr marL="342720" indent="-321120" algn="just">
              <a:lnSpc>
                <a:spcPct val="100000"/>
              </a:lnSpc>
              <a:tabLst>
                <a:tab algn="l" pos="0"/>
              </a:tabLst>
            </a:pP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The operand in a postfix expression must be a variable.</a:t>
            </a:r>
            <a:endParaRPr b="0" lang="en-IN" sz="2200" spc="-1" strike="noStrike">
              <a:latin typeface="Arial"/>
            </a:endParaRPr>
          </a:p>
          <a:p>
            <a:pPr marL="341280" indent="-321120" algn="just">
              <a:lnSpc>
                <a:spcPct val="100000"/>
              </a:lnSpc>
              <a:tabLst>
                <a:tab algn="l" pos="0"/>
              </a:tabLst>
            </a:pP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 has the same effect as (a = a + 1)</a:t>
            </a:r>
            <a:endParaRPr b="0" lang="en-IN" sz="2200" spc="-1" strike="noStrike">
              <a:latin typeface="Arial"/>
            </a:endParaRPr>
          </a:p>
          <a:p>
            <a:pPr marL="341280" indent="-321120" algn="just">
              <a:lnSpc>
                <a:spcPct val="100000"/>
              </a:lnSpc>
              <a:tabLst>
                <a:tab algn="l" pos="0"/>
              </a:tabLst>
            </a:pP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If ++ is after the operand, as in a++, the increment takes place </a:t>
            </a:r>
            <a:r>
              <a:rPr b="1" lang="en-IN" sz="2200" spc="-1" strike="noStrike">
                <a:solidFill>
                  <a:srgbClr val="000000"/>
                </a:solidFill>
                <a:latin typeface="Times New Roman"/>
                <a:ea typeface="Times New Roman"/>
              </a:rPr>
              <a:t>after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the expression is evaluated.</a:t>
            </a:r>
            <a:endParaRPr b="0" lang="en-IN" sz="2200" spc="-1" strike="noStrike">
              <a:latin typeface="Arial"/>
            </a:endParaRPr>
          </a:p>
        </p:txBody>
      </p:sp>
      <p:pic>
        <p:nvPicPr>
          <p:cNvPr id="252" name="Picture 279" descr=""/>
          <p:cNvPicPr/>
          <p:nvPr/>
        </p:nvPicPr>
        <p:blipFill>
          <a:blip r:embed="rId1"/>
          <a:stretch/>
        </p:blipFill>
        <p:spPr>
          <a:xfrm>
            <a:off x="1366920" y="4876920"/>
            <a:ext cx="6477480" cy="1138680"/>
          </a:xfrm>
          <a:prstGeom prst="rect">
            <a:avLst/>
          </a:prstGeom>
          <a:ln>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3" name="Line 1"/>
          <p:cNvSpPr/>
          <p:nvPr/>
        </p:nvSpPr>
        <p:spPr>
          <a:xfrm>
            <a:off x="380880" y="457200"/>
            <a:ext cx="1800" cy="1440"/>
          </a:xfrm>
          <a:prstGeom prst="line">
            <a:avLst/>
          </a:prstGeom>
          <a:ln w="9360">
            <a:noFill/>
          </a:ln>
        </p:spPr>
        <p:style>
          <a:lnRef idx="0"/>
          <a:fillRef idx="0"/>
          <a:effectRef idx="0"/>
          <a:fontRef idx="minor"/>
        </p:style>
      </p:sp>
      <p:sp>
        <p:nvSpPr>
          <p:cNvPr id="254" name="CustomShape 2"/>
          <p:cNvSpPr/>
          <p:nvPr/>
        </p:nvSpPr>
        <p:spPr>
          <a:xfrm>
            <a:off x="210960" y="5791320"/>
            <a:ext cx="8623800" cy="424800"/>
          </a:xfrm>
          <a:prstGeom prst="rect">
            <a:avLst/>
          </a:prstGeom>
          <a:noFill/>
          <a:ln>
            <a:noFill/>
          </a:ln>
        </p:spPr>
        <p:style>
          <a:lnRef idx="0"/>
          <a:fillRef idx="0"/>
          <a:effectRef idx="0"/>
          <a:fontRef idx="minor"/>
        </p:style>
        <p:txBody>
          <a:bodyPr lIns="90000" rIns="90000" tIns="46800" bIns="46800">
            <a:noAutofit/>
          </a:bodyPr>
          <a:p>
            <a:pPr algn="ctr">
              <a:lnSpc>
                <a:spcPct val="100000"/>
              </a:lnSpc>
            </a:pPr>
            <a:r>
              <a:rPr b="1" lang="en-IN" sz="2200" spc="-1" strike="noStrike">
                <a:solidFill>
                  <a:srgbClr val="000000"/>
                </a:solidFill>
                <a:latin typeface="Times New Roman"/>
                <a:ea typeface="Times New Roman"/>
              </a:rPr>
              <a:t>Result of Postfix  a++</a:t>
            </a:r>
            <a:endParaRPr b="0" lang="en-IN" sz="2200" spc="-1" strike="noStrike">
              <a:latin typeface="Arial"/>
            </a:endParaRPr>
          </a:p>
        </p:txBody>
      </p:sp>
      <p:grpSp>
        <p:nvGrpSpPr>
          <p:cNvPr id="255" name="Group 3"/>
          <p:cNvGrpSpPr/>
          <p:nvPr/>
        </p:nvGrpSpPr>
        <p:grpSpPr>
          <a:xfrm>
            <a:off x="228600" y="252360"/>
            <a:ext cx="8593200" cy="5978880"/>
            <a:chOff x="228600" y="252360"/>
            <a:chExt cx="8593200" cy="5978880"/>
          </a:xfrm>
        </p:grpSpPr>
        <p:sp>
          <p:nvSpPr>
            <p:cNvPr id="256" name="Line 4"/>
            <p:cNvSpPr/>
            <p:nvPr/>
          </p:nvSpPr>
          <p:spPr>
            <a:xfrm>
              <a:off x="228600" y="6230880"/>
              <a:ext cx="8593200" cy="360"/>
            </a:xfrm>
            <a:prstGeom prst="line">
              <a:avLst/>
            </a:prstGeom>
            <a:ln w="76320">
              <a:solidFill>
                <a:srgbClr val="b2b2b2"/>
              </a:solidFill>
              <a:miter/>
            </a:ln>
          </p:spPr>
          <p:style>
            <a:lnRef idx="0"/>
            <a:fillRef idx="0"/>
            <a:effectRef idx="0"/>
            <a:fontRef idx="minor"/>
          </p:style>
        </p:sp>
        <p:sp>
          <p:nvSpPr>
            <p:cNvPr id="257" name="Line 5"/>
            <p:cNvSpPr/>
            <p:nvPr/>
          </p:nvSpPr>
          <p:spPr>
            <a:xfrm>
              <a:off x="228600" y="252360"/>
              <a:ext cx="8593200" cy="360"/>
            </a:xfrm>
            <a:prstGeom prst="line">
              <a:avLst/>
            </a:prstGeom>
            <a:ln w="76320">
              <a:solidFill>
                <a:srgbClr val="b2b2b2"/>
              </a:solidFill>
              <a:miter/>
            </a:ln>
          </p:spPr>
          <p:style>
            <a:lnRef idx="0"/>
            <a:fillRef idx="0"/>
            <a:effectRef idx="0"/>
            <a:fontRef idx="minor"/>
          </p:style>
        </p:sp>
        <p:sp>
          <p:nvSpPr>
            <p:cNvPr id="258" name="Line 6"/>
            <p:cNvSpPr/>
            <p:nvPr/>
          </p:nvSpPr>
          <p:spPr>
            <a:xfrm>
              <a:off x="228600" y="5797440"/>
              <a:ext cx="8593200" cy="360"/>
            </a:xfrm>
            <a:prstGeom prst="line">
              <a:avLst/>
            </a:prstGeom>
            <a:ln w="28440">
              <a:solidFill>
                <a:srgbClr val="b2b2b2"/>
              </a:solidFill>
              <a:miter/>
            </a:ln>
          </p:spPr>
          <p:style>
            <a:lnRef idx="0"/>
            <a:fillRef idx="0"/>
            <a:effectRef idx="0"/>
            <a:fontRef idx="minor"/>
          </p:style>
        </p:sp>
      </p:grpSp>
      <p:pic>
        <p:nvPicPr>
          <p:cNvPr id="259" name="Picture 286" descr=""/>
          <p:cNvPicPr/>
          <p:nvPr/>
        </p:nvPicPr>
        <p:blipFill>
          <a:blip r:embed="rId1"/>
          <a:stretch/>
        </p:blipFill>
        <p:spPr>
          <a:xfrm>
            <a:off x="533520" y="2043000"/>
            <a:ext cx="8066520" cy="3439080"/>
          </a:xfrm>
          <a:prstGeom prst="rect">
            <a:avLst/>
          </a:prstGeom>
          <a:ln>
            <a:noFill/>
          </a:ln>
        </p:spPr>
      </p:pic>
      <p:sp>
        <p:nvSpPr>
          <p:cNvPr id="260" name="CustomShape 7"/>
          <p:cNvSpPr/>
          <p:nvPr/>
        </p:nvSpPr>
        <p:spPr>
          <a:xfrm>
            <a:off x="1134720" y="2784600"/>
            <a:ext cx="1371240" cy="42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oAutofit/>
          </a:bodyPr>
          <a:p>
            <a:pPr>
              <a:lnSpc>
                <a:spcPct val="100000"/>
              </a:lnSpc>
            </a:pPr>
            <a:r>
              <a:rPr b="0" lang="en-IN" sz="2200" spc="-1" strike="noStrike">
                <a:solidFill>
                  <a:srgbClr val="000000"/>
                </a:solidFill>
                <a:latin typeface="Times New Roman"/>
                <a:ea typeface="Times New Roman"/>
              </a:rPr>
              <a:t>expression</a:t>
            </a:r>
            <a:endParaRPr b="0" lang="en-IN" sz="2200" spc="-1" strike="noStrike">
              <a:latin typeface="Arial"/>
            </a:endParaRPr>
          </a:p>
        </p:txBody>
      </p:sp>
      <p:sp>
        <p:nvSpPr>
          <p:cNvPr id="261" name="CustomShape 8"/>
          <p:cNvSpPr/>
          <p:nvPr/>
        </p:nvSpPr>
        <p:spPr>
          <a:xfrm>
            <a:off x="609480" y="457200"/>
            <a:ext cx="5453640" cy="1095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21120" algn="just">
              <a:lnSpc>
                <a:spcPct val="100000"/>
              </a:lnSpc>
              <a:tabLst>
                <a:tab algn="l" pos="0"/>
              </a:tabLst>
            </a:pPr>
            <a:r>
              <a:rPr b="0" lang="en-IN" sz="2200" spc="-1" strike="noStrike">
                <a:solidFill>
                  <a:srgbClr val="000000"/>
                </a:solidFill>
                <a:latin typeface="Times New Roman"/>
                <a:ea typeface="Times New Roman"/>
              </a:rPr>
              <a:t>In the following figure:</a:t>
            </a:r>
            <a:endParaRPr b="0" lang="en-IN" sz="2200" spc="-1" strike="noStrike">
              <a:latin typeface="Arial"/>
            </a:endParaRPr>
          </a:p>
          <a:p>
            <a:pPr marL="325080" indent="-320760" algn="just">
              <a:lnSpc>
                <a:spcPct val="100000"/>
              </a:lnSpc>
              <a:buClr>
                <a:srgbClr val="000000"/>
              </a:buClr>
              <a:buFont typeface="Times New Roman"/>
              <a:buAutoNum type="arabicPeriod"/>
              <a:tabLst>
                <a:tab algn="l" pos="0"/>
              </a:tabLst>
            </a:pPr>
            <a:r>
              <a:rPr b="0" lang="en-IN" sz="2200" spc="-1" strike="noStrike">
                <a:solidFill>
                  <a:srgbClr val="000000"/>
                </a:solidFill>
                <a:latin typeface="Times New Roman"/>
                <a:ea typeface="Times New Roman"/>
              </a:rPr>
              <a:t>Value of the variable a is assigned to x </a:t>
            </a:r>
            <a:endParaRPr b="0" lang="en-IN" sz="2200" spc="-1" strike="noStrike">
              <a:latin typeface="Arial"/>
            </a:endParaRPr>
          </a:p>
          <a:p>
            <a:pPr marL="325080" indent="-320760" algn="just">
              <a:lnSpc>
                <a:spcPct val="100000"/>
              </a:lnSpc>
              <a:buClr>
                <a:srgbClr val="000000"/>
              </a:buClr>
              <a:buFont typeface="Times New Roman"/>
              <a:buAutoNum type="arabicPeriod"/>
              <a:tabLst>
                <a:tab algn="l" pos="0"/>
              </a:tabLst>
            </a:pPr>
            <a:r>
              <a:rPr b="0" lang="en-IN" sz="2200" spc="-1" strike="noStrike">
                <a:solidFill>
                  <a:srgbClr val="000000"/>
                </a:solidFill>
                <a:latin typeface="Times New Roman"/>
                <a:ea typeface="Times New Roman"/>
              </a:rPr>
              <a:t>Value of the a is incremented by 1.</a:t>
            </a: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dur="indefinite" fill="hold">
                      <p:stCondLst>
                        <p:cond delay="indefinite"/>
                      </p:stCondLst>
                      <p:childTnLst>
                        <p:par>
                          <p:cTn id="46" dur="indefinite" fill="hold">
                            <p:stCondLst>
                              <p:cond delay="0"/>
                            </p:stCondLst>
                            <p:childTnLst>
                              <p:par>
                                <p:cTn id="47" dur="indefinite" nodeType="clickEffect" fill="hold" presetClass="entr" presetID="3" presetSubtype="10">
                                  <p:stCondLst>
                                    <p:cond delay="0"/>
                                  </p:stCondLst>
                                  <p:childTnLst>
                                    <p:set>
                                      <p:cBhvr>
                                        <p:cTn id="48" dur="1" fill="hold">
                                          <p:stCondLst>
                                            <p:cond delay="0"/>
                                          </p:stCondLst>
                                        </p:cTn>
                                        <p:tgtEl>
                                          <p:spTgt spid="261"/>
                                        </p:tgtEl>
                                        <p:attrNameLst>
                                          <p:attrName>style.visibility</p:attrName>
                                        </p:attrNameLst>
                                      </p:cBhvr>
                                      <p:to>
                                        <p:strVal val="visible"/>
                                      </p:to>
                                    </p:set>
                                    <p:animEffect filter="blinds(horizontal)" transition="in">
                                      <p:cBhvr additive="repl">
                                        <p:cTn id="49" dur="5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2" name="CustomShape 1"/>
          <p:cNvSpPr/>
          <p:nvPr/>
        </p:nvSpPr>
        <p:spPr>
          <a:xfrm>
            <a:off x="380880" y="260280"/>
            <a:ext cx="7766640" cy="497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2200" spc="-1" strike="noStrike">
                <a:solidFill>
                  <a:srgbClr val="000000"/>
                </a:solidFill>
                <a:latin typeface="Times New Roman"/>
                <a:ea typeface="Times New Roman"/>
              </a:rPr>
              <a:t>Example for Post fix expression</a:t>
            </a:r>
            <a:endParaRPr b="0" lang="en-IN" sz="2200" spc="-1" strike="noStrike">
              <a:latin typeface="Arial"/>
            </a:endParaRPr>
          </a:p>
        </p:txBody>
      </p:sp>
      <p:sp>
        <p:nvSpPr>
          <p:cNvPr id="263" name="CustomShape 2"/>
          <p:cNvSpPr/>
          <p:nvPr/>
        </p:nvSpPr>
        <p:spPr>
          <a:xfrm>
            <a:off x="2363760" y="1143000"/>
            <a:ext cx="4032720" cy="2815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#include&lt;stdio.h&gt;</a:t>
            </a:r>
            <a:endParaRPr b="0" lang="en-IN" sz="2200" spc="-1" strike="noStrike">
              <a:latin typeface="Arial"/>
            </a:endParaRPr>
          </a:p>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void main()</a:t>
            </a:r>
            <a:endParaRPr b="0" lang="en-IN" sz="2200" spc="-1" strike="noStrike">
              <a:latin typeface="Arial"/>
            </a:endParaRPr>
          </a:p>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t>
            </a:r>
            <a:endParaRPr b="0" lang="en-IN" sz="2200" spc="-1" strike="noStrike">
              <a:latin typeface="Arial"/>
            </a:endParaRPr>
          </a:p>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int a=10,x;//</a:t>
            </a:r>
            <a:endParaRPr b="0" lang="en-IN" sz="2200" spc="-1" strike="noStrike">
              <a:latin typeface="Arial"/>
            </a:endParaRPr>
          </a:p>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x=--a;</a:t>
            </a:r>
            <a:endParaRPr b="0" lang="en-IN" sz="2200" spc="-1" strike="noStrike">
              <a:latin typeface="Arial"/>
            </a:endParaRPr>
          </a:p>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printf(“x=%d, a=%d”,x,a);</a:t>
            </a:r>
            <a:endParaRPr b="0" lang="en-IN" sz="2200" spc="-1" strike="noStrike">
              <a:latin typeface="Arial"/>
            </a:endParaRPr>
          </a:p>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t>
            </a:r>
            <a:endParaRPr b="0" lang="en-IN" sz="2200" spc="-1" strike="noStrike">
              <a:latin typeface="Arial"/>
            </a:endParaRPr>
          </a:p>
        </p:txBody>
      </p:sp>
      <p:sp>
        <p:nvSpPr>
          <p:cNvPr id="264" name="CustomShape 3"/>
          <p:cNvSpPr/>
          <p:nvPr/>
        </p:nvSpPr>
        <p:spPr>
          <a:xfrm>
            <a:off x="4319640" y="4495680"/>
            <a:ext cx="2381760" cy="759960"/>
          </a:xfrm>
          <a:custGeom>
            <a:avLst/>
            <a:gdLst/>
            <a:ahLst/>
            <a:rect l="l" t="t" r="r" b="b"/>
            <a:pathLst>
              <a:path w="21600" h="21600">
                <a:moveTo>
                  <a:pt x="0" y="0"/>
                </a:moveTo>
                <a:lnTo>
                  <a:pt x="21600" y="0"/>
                </a:lnTo>
                <a:lnTo>
                  <a:pt x="21600" y="21600"/>
                </a:lnTo>
                <a:lnTo>
                  <a:pt x="0" y="21600"/>
                </a:lnTo>
                <a:lnTo>
                  <a:pt x="0" y="0"/>
                </a:lnTo>
                <a:close/>
              </a:path>
            </a:pathLst>
          </a:custGeom>
          <a:solidFill>
            <a:srgbClr val="bfbfbf"/>
          </a:solidFill>
          <a:ln>
            <a:noFill/>
          </a:ln>
        </p:spPr>
        <p:style>
          <a:lnRef idx="0"/>
          <a:fillRef idx="0"/>
          <a:effectRef idx="0"/>
          <a:fontRef idx="minor"/>
        </p:style>
        <p:txBody>
          <a:bodyPr lIns="90000" rIns="90000" tIns="46800" bIns="46800">
            <a:noAutofit/>
          </a:bodyPr>
          <a:p>
            <a:pPr>
              <a:lnSpc>
                <a:spcPct val="100000"/>
              </a:lnSpc>
            </a:pPr>
            <a:r>
              <a:rPr b="0" lang="en-IN" sz="2200" spc="-1" strike="noStrike">
                <a:solidFill>
                  <a:srgbClr val="000000"/>
                </a:solidFill>
                <a:latin typeface="Times New Roman"/>
                <a:ea typeface="Times New Roman"/>
              </a:rPr>
              <a:t>Output:</a:t>
            </a:r>
            <a:endParaRPr b="0" lang="en-IN" sz="2200" spc="-1" strike="noStrike">
              <a:latin typeface="Arial"/>
            </a:endParaRPr>
          </a:p>
          <a:p>
            <a:pPr>
              <a:lnSpc>
                <a:spcPct val="100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x=10, a=11</a:t>
            </a: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50" dur="indefinite" restart="never" nodeType="tmRoot">
          <p:childTnLst>
            <p:seq>
              <p:cTn id="51" dur="indefinite" nodeType="mainSeq">
                <p:childTnLst>
                  <p:par>
                    <p:cTn id="52" dur="indefinite" fill="hold">
                      <p:stCondLst>
                        <p:cond delay="indefinite"/>
                      </p:stCondLst>
                      <p:childTnLst>
                        <p:par>
                          <p:cTn id="53" dur="indefinite" fill="hold">
                            <p:stCondLst>
                              <p:cond delay="0"/>
                            </p:stCondLst>
                            <p:childTnLst>
                              <p:par>
                                <p:cTn id="54" dur="indefinite" nodeType="clickEffect" fill="hold" presetClass="entr" presetID="3" presetSubtype="10">
                                  <p:stCondLst>
                                    <p:cond delay="0"/>
                                  </p:stCondLst>
                                  <p:childTnLst>
                                    <p:set>
                                      <p:cBhvr>
                                        <p:cTn id="55" dur="1" fill="hold">
                                          <p:stCondLst>
                                            <p:cond delay="0"/>
                                          </p:stCondLst>
                                        </p:cTn>
                                        <p:tgtEl>
                                          <p:spTgt spid="264"/>
                                        </p:tgtEl>
                                        <p:attrNameLst>
                                          <p:attrName>style.visibility</p:attrName>
                                        </p:attrNameLst>
                                      </p:cBhvr>
                                      <p:to>
                                        <p:strVal val="visible"/>
                                      </p:to>
                                    </p:set>
                                    <p:animEffect filter="blinds(horizontal)" transition="in">
                                      <p:cBhvr additive="repl">
                                        <p:cTn id="56" dur="5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5" name="CustomShape 1"/>
          <p:cNvSpPr/>
          <p:nvPr/>
        </p:nvSpPr>
        <p:spPr>
          <a:xfrm>
            <a:off x="210960" y="5791320"/>
            <a:ext cx="8623800" cy="424800"/>
          </a:xfrm>
          <a:prstGeom prst="rect">
            <a:avLst/>
          </a:prstGeom>
          <a:noFill/>
          <a:ln>
            <a:noFill/>
          </a:ln>
        </p:spPr>
        <p:style>
          <a:lnRef idx="0"/>
          <a:fillRef idx="0"/>
          <a:effectRef idx="0"/>
          <a:fontRef idx="minor"/>
        </p:style>
        <p:txBody>
          <a:bodyPr lIns="90000" rIns="90000" tIns="46800" bIns="46800">
            <a:noAutofit/>
          </a:bodyPr>
          <a:p>
            <a:pPr algn="ctr">
              <a:lnSpc>
                <a:spcPct val="100000"/>
              </a:lnSpc>
            </a:pPr>
            <a:r>
              <a:rPr b="1" lang="en-IN" sz="2200" spc="-1" strike="noStrike">
                <a:solidFill>
                  <a:srgbClr val="000000"/>
                </a:solidFill>
                <a:latin typeface="Times New Roman"/>
                <a:ea typeface="Times New Roman"/>
              </a:rPr>
              <a:t>Prefix Expression</a:t>
            </a:r>
            <a:endParaRPr b="0" lang="en-IN" sz="2200" spc="-1" strike="noStrike">
              <a:latin typeface="Arial"/>
            </a:endParaRPr>
          </a:p>
        </p:txBody>
      </p:sp>
      <p:grpSp>
        <p:nvGrpSpPr>
          <p:cNvPr id="266" name="Group 2"/>
          <p:cNvGrpSpPr/>
          <p:nvPr/>
        </p:nvGrpSpPr>
        <p:grpSpPr>
          <a:xfrm>
            <a:off x="228600" y="252360"/>
            <a:ext cx="8593200" cy="5978880"/>
            <a:chOff x="228600" y="252360"/>
            <a:chExt cx="8593200" cy="5978880"/>
          </a:xfrm>
        </p:grpSpPr>
        <p:sp>
          <p:nvSpPr>
            <p:cNvPr id="267" name="Line 3"/>
            <p:cNvSpPr/>
            <p:nvPr/>
          </p:nvSpPr>
          <p:spPr>
            <a:xfrm>
              <a:off x="228600" y="6230880"/>
              <a:ext cx="8593200" cy="360"/>
            </a:xfrm>
            <a:prstGeom prst="line">
              <a:avLst/>
            </a:prstGeom>
            <a:ln w="76320">
              <a:solidFill>
                <a:srgbClr val="b2b2b2"/>
              </a:solidFill>
              <a:miter/>
            </a:ln>
          </p:spPr>
          <p:style>
            <a:lnRef idx="0"/>
            <a:fillRef idx="0"/>
            <a:effectRef idx="0"/>
            <a:fontRef idx="minor"/>
          </p:style>
        </p:sp>
        <p:sp>
          <p:nvSpPr>
            <p:cNvPr id="268" name="Line 4"/>
            <p:cNvSpPr/>
            <p:nvPr/>
          </p:nvSpPr>
          <p:spPr>
            <a:xfrm>
              <a:off x="228600" y="252360"/>
              <a:ext cx="8593200" cy="360"/>
            </a:xfrm>
            <a:prstGeom prst="line">
              <a:avLst/>
            </a:prstGeom>
            <a:ln w="76320">
              <a:solidFill>
                <a:srgbClr val="b2b2b2"/>
              </a:solidFill>
              <a:miter/>
            </a:ln>
          </p:spPr>
          <p:style>
            <a:lnRef idx="0"/>
            <a:fillRef idx="0"/>
            <a:effectRef idx="0"/>
            <a:fontRef idx="minor"/>
          </p:style>
        </p:sp>
        <p:sp>
          <p:nvSpPr>
            <p:cNvPr id="269" name="Line 5"/>
            <p:cNvSpPr/>
            <p:nvPr/>
          </p:nvSpPr>
          <p:spPr>
            <a:xfrm>
              <a:off x="228600" y="5797440"/>
              <a:ext cx="8593200" cy="360"/>
            </a:xfrm>
            <a:prstGeom prst="line">
              <a:avLst/>
            </a:prstGeom>
            <a:ln w="28440">
              <a:solidFill>
                <a:srgbClr val="b2b2b2"/>
              </a:solidFill>
              <a:miter/>
            </a:ln>
          </p:spPr>
          <p:style>
            <a:lnRef idx="0"/>
            <a:fillRef idx="0"/>
            <a:effectRef idx="0"/>
            <a:fontRef idx="minor"/>
          </p:style>
        </p:sp>
      </p:grpSp>
      <p:pic>
        <p:nvPicPr>
          <p:cNvPr id="270" name="Picture 297" descr=""/>
          <p:cNvPicPr/>
          <p:nvPr/>
        </p:nvPicPr>
        <p:blipFill>
          <a:blip r:embed="rId1"/>
          <a:stretch/>
        </p:blipFill>
        <p:spPr>
          <a:xfrm>
            <a:off x="1687680" y="4173480"/>
            <a:ext cx="5928120" cy="1537200"/>
          </a:xfrm>
          <a:prstGeom prst="rect">
            <a:avLst/>
          </a:prstGeom>
          <a:ln>
            <a:noFill/>
          </a:ln>
        </p:spPr>
      </p:pic>
      <p:sp>
        <p:nvSpPr>
          <p:cNvPr id="271" name="CustomShape 6"/>
          <p:cNvSpPr/>
          <p:nvPr/>
        </p:nvSpPr>
        <p:spPr>
          <a:xfrm>
            <a:off x="228600" y="484200"/>
            <a:ext cx="8530200" cy="3603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just">
              <a:lnSpc>
                <a:spcPct val="90000"/>
              </a:lnSpc>
            </a:pPr>
            <a:r>
              <a:rPr b="1" lang="en-IN" sz="2200" spc="-1" strike="noStrike">
                <a:solidFill>
                  <a:srgbClr val="ff0000"/>
                </a:solidFill>
                <a:latin typeface="Times New Roman"/>
                <a:ea typeface="Times New Roman"/>
              </a:rPr>
              <a:t>Pre fix expression:</a:t>
            </a:r>
            <a:endParaRPr b="0" lang="en-IN" sz="2200" spc="-1" strike="noStrike">
              <a:latin typeface="Arial"/>
            </a:endParaRPr>
          </a:p>
          <a:p>
            <a:pPr marL="216000" indent="-212040" algn="just">
              <a:lnSpc>
                <a:spcPct val="9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It is an expression which contains </a:t>
            </a:r>
            <a:r>
              <a:rPr b="1" lang="en-IN" sz="2200" spc="-1" strike="noStrike">
                <a:solidFill>
                  <a:srgbClr val="000000"/>
                </a:solidFill>
                <a:latin typeface="Times New Roman"/>
                <a:ea typeface="Times New Roman"/>
              </a:rPr>
              <a:t>operator </a:t>
            </a:r>
            <a:r>
              <a:rPr b="0" lang="en-IN" sz="2200" spc="-1" strike="noStrike">
                <a:solidFill>
                  <a:srgbClr val="000000"/>
                </a:solidFill>
                <a:latin typeface="Times New Roman"/>
                <a:ea typeface="Times New Roman"/>
              </a:rPr>
              <a:t>followed by an </a:t>
            </a:r>
            <a:r>
              <a:rPr b="1" lang="en-IN" sz="2200" spc="-1" strike="noStrike">
                <a:solidFill>
                  <a:srgbClr val="000000"/>
                </a:solidFill>
                <a:latin typeface="Times New Roman"/>
                <a:ea typeface="Times New Roman"/>
              </a:rPr>
              <a:t>operand</a:t>
            </a:r>
            <a:r>
              <a:rPr b="0" lang="en-IN" sz="2200" spc="-1" strike="noStrike">
                <a:solidFill>
                  <a:srgbClr val="000000"/>
                </a:solidFill>
                <a:latin typeface="Times New Roman"/>
                <a:ea typeface="Times New Roman"/>
              </a:rPr>
              <a:t>.</a:t>
            </a:r>
            <a:endParaRPr b="0" lang="en-IN" sz="2200" spc="-1" strike="noStrike">
              <a:latin typeface="Arial"/>
            </a:endParaRPr>
          </a:p>
          <a:p>
            <a:pPr algn="just">
              <a:lnSpc>
                <a:spcPct val="90000"/>
              </a:lnSpc>
            </a:pPr>
            <a:endParaRPr b="0" lang="en-IN" sz="2200" spc="-1" strike="noStrike">
              <a:latin typeface="Arial"/>
            </a:endParaRPr>
          </a:p>
          <a:p>
            <a:pPr algn="just">
              <a:lnSpc>
                <a:spcPct val="90000"/>
              </a:lnSpc>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Example:</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a:t>
            </a:r>
            <a:endParaRPr b="0" lang="en-IN" sz="2200" spc="-1" strike="noStrike">
              <a:latin typeface="Arial"/>
            </a:endParaRPr>
          </a:p>
          <a:p>
            <a:pPr algn="just">
              <a:lnSpc>
                <a:spcPct val="90000"/>
              </a:lnSpc>
            </a:pP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The operand of a prefix expression must be a variable.</a:t>
            </a:r>
            <a:endParaRPr b="0" lang="en-IN" sz="2200" spc="-1" strike="noStrike">
              <a:latin typeface="Arial"/>
            </a:endParaRPr>
          </a:p>
          <a:p>
            <a:pPr marL="216000" indent="-212040" algn="just">
              <a:lnSpc>
                <a:spcPct val="100000"/>
              </a:lnSpc>
              <a:buClr>
                <a:srgbClr val="c00000"/>
              </a:buClr>
              <a:buFont typeface="Wingdings" charset="2"/>
              <a:buChar char=""/>
            </a:pPr>
            <a:r>
              <a:rPr b="0" lang="en-IN" sz="2400" spc="-1" strike="noStrike">
                <a:solidFill>
                  <a:srgbClr val="ffffff"/>
                </a:solidFill>
                <a:latin typeface="Arial"/>
                <a:ea typeface="DejaVu Sans"/>
              </a:rPr>
              <a:t> </a:t>
            </a:r>
            <a:r>
              <a:rPr b="0" lang="en-IN" sz="2400" spc="-1" strike="noStrike">
                <a:solidFill>
                  <a:srgbClr val="ffffff"/>
                </a:solidFill>
                <a:latin typeface="Arial"/>
                <a:ea typeface="DejaVu Sans"/>
              </a:rPr>
              <a:t>	</a:t>
            </a:r>
            <a:r>
              <a:rPr b="0" lang="en-IN" sz="2200" spc="-1" strike="noStrike">
                <a:solidFill>
                  <a:srgbClr val="000000"/>
                </a:solidFill>
                <a:latin typeface="Times New Roman"/>
                <a:ea typeface="Times New Roman"/>
              </a:rPr>
              <a:t>(++a) has the same effect as (a = a + 1)</a:t>
            </a:r>
            <a:endParaRPr b="0" lang="en-IN" sz="2200" spc="-1" strike="noStrike">
              <a:latin typeface="Arial"/>
            </a:endParaRPr>
          </a:p>
          <a:p>
            <a:pPr algn="just">
              <a:lnSpc>
                <a:spcPct val="100000"/>
              </a:lnSpc>
            </a:pP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If ++ is before the operand, as in ++a, the increment takes place </a:t>
            </a:r>
            <a:r>
              <a:rPr b="0"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before</a:t>
            </a:r>
            <a:r>
              <a:rPr b="0" lang="en-IN" sz="2200" spc="-1" strike="noStrike">
                <a:solidFill>
                  <a:srgbClr val="000000"/>
                </a:solidFill>
                <a:latin typeface="Times New Roman"/>
                <a:ea typeface="Times New Roman"/>
              </a:rPr>
              <a:t> the expression is evaluated.</a:t>
            </a:r>
            <a:endParaRPr b="0" lang="en-IN" sz="2200" spc="-1" strike="noStrike">
              <a:latin typeface="Arial"/>
            </a:endParaRPr>
          </a:p>
          <a:p>
            <a:pPr algn="just">
              <a:lnSpc>
                <a:spcPct val="9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2" name="CustomShape 1"/>
          <p:cNvSpPr/>
          <p:nvPr/>
        </p:nvSpPr>
        <p:spPr>
          <a:xfrm>
            <a:off x="210960" y="5791320"/>
            <a:ext cx="8623800" cy="424800"/>
          </a:xfrm>
          <a:prstGeom prst="rect">
            <a:avLst/>
          </a:prstGeom>
          <a:noFill/>
          <a:ln>
            <a:noFill/>
          </a:ln>
        </p:spPr>
        <p:style>
          <a:lnRef idx="0"/>
          <a:fillRef idx="0"/>
          <a:effectRef idx="0"/>
          <a:fontRef idx="minor"/>
        </p:style>
        <p:txBody>
          <a:bodyPr lIns="90000" rIns="90000" tIns="46800" bIns="46800">
            <a:noAutofit/>
          </a:bodyPr>
          <a:p>
            <a:pPr algn="ctr">
              <a:lnSpc>
                <a:spcPct val="100000"/>
              </a:lnSpc>
            </a:pPr>
            <a:r>
              <a:rPr b="1" lang="en-IN" sz="2200" spc="-1" strike="noStrike">
                <a:solidFill>
                  <a:srgbClr val="000000"/>
                </a:solidFill>
                <a:latin typeface="Times New Roman"/>
                <a:ea typeface="Times New Roman"/>
              </a:rPr>
              <a:t>Result of prefix ++a</a:t>
            </a:r>
            <a:endParaRPr b="0" lang="en-IN" sz="2200" spc="-1" strike="noStrike">
              <a:latin typeface="Arial"/>
            </a:endParaRPr>
          </a:p>
        </p:txBody>
      </p:sp>
      <p:grpSp>
        <p:nvGrpSpPr>
          <p:cNvPr id="273" name="Group 2"/>
          <p:cNvGrpSpPr/>
          <p:nvPr/>
        </p:nvGrpSpPr>
        <p:grpSpPr>
          <a:xfrm>
            <a:off x="228600" y="252360"/>
            <a:ext cx="8593200" cy="5978880"/>
            <a:chOff x="228600" y="252360"/>
            <a:chExt cx="8593200" cy="5978880"/>
          </a:xfrm>
        </p:grpSpPr>
        <p:sp>
          <p:nvSpPr>
            <p:cNvPr id="274" name="Line 3"/>
            <p:cNvSpPr/>
            <p:nvPr/>
          </p:nvSpPr>
          <p:spPr>
            <a:xfrm>
              <a:off x="228600" y="6230880"/>
              <a:ext cx="8593200" cy="360"/>
            </a:xfrm>
            <a:prstGeom prst="line">
              <a:avLst/>
            </a:prstGeom>
            <a:ln w="76320">
              <a:solidFill>
                <a:srgbClr val="b2b2b2"/>
              </a:solidFill>
              <a:miter/>
            </a:ln>
          </p:spPr>
          <p:style>
            <a:lnRef idx="0"/>
            <a:fillRef idx="0"/>
            <a:effectRef idx="0"/>
            <a:fontRef idx="minor"/>
          </p:style>
        </p:sp>
        <p:sp>
          <p:nvSpPr>
            <p:cNvPr id="275" name="Line 4"/>
            <p:cNvSpPr/>
            <p:nvPr/>
          </p:nvSpPr>
          <p:spPr>
            <a:xfrm>
              <a:off x="228600" y="252360"/>
              <a:ext cx="8593200" cy="360"/>
            </a:xfrm>
            <a:prstGeom prst="line">
              <a:avLst/>
            </a:prstGeom>
            <a:ln w="76320">
              <a:solidFill>
                <a:srgbClr val="b2b2b2"/>
              </a:solidFill>
              <a:miter/>
            </a:ln>
          </p:spPr>
          <p:style>
            <a:lnRef idx="0"/>
            <a:fillRef idx="0"/>
            <a:effectRef idx="0"/>
            <a:fontRef idx="minor"/>
          </p:style>
        </p:sp>
        <p:sp>
          <p:nvSpPr>
            <p:cNvPr id="276" name="Line 5"/>
            <p:cNvSpPr/>
            <p:nvPr/>
          </p:nvSpPr>
          <p:spPr>
            <a:xfrm>
              <a:off x="228600" y="5797440"/>
              <a:ext cx="8593200" cy="360"/>
            </a:xfrm>
            <a:prstGeom prst="line">
              <a:avLst/>
            </a:prstGeom>
            <a:ln w="28440">
              <a:solidFill>
                <a:srgbClr val="b2b2b2"/>
              </a:solidFill>
              <a:miter/>
            </a:ln>
          </p:spPr>
          <p:style>
            <a:lnRef idx="0"/>
            <a:fillRef idx="0"/>
            <a:effectRef idx="0"/>
            <a:fontRef idx="minor"/>
          </p:style>
        </p:sp>
      </p:grpSp>
      <p:pic>
        <p:nvPicPr>
          <p:cNvPr id="277" name="Picture 304" descr=""/>
          <p:cNvPicPr/>
          <p:nvPr/>
        </p:nvPicPr>
        <p:blipFill>
          <a:blip r:embed="rId1"/>
          <a:stretch/>
        </p:blipFill>
        <p:spPr>
          <a:xfrm>
            <a:off x="457200" y="838080"/>
            <a:ext cx="8387280" cy="44917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aphicFrame>
        <p:nvGraphicFramePr>
          <p:cNvPr id="143" name="Table 1"/>
          <p:cNvGraphicFramePr/>
          <p:nvPr/>
        </p:nvGraphicFramePr>
        <p:xfrm>
          <a:off x="457200" y="380880"/>
          <a:ext cx="8389080" cy="10505880"/>
        </p:xfrm>
        <a:graphic>
          <a:graphicData uri="http://schemas.openxmlformats.org/drawingml/2006/table">
            <a:tbl>
              <a:tblPr/>
              <a:tblGrid>
                <a:gridCol w="2689560"/>
                <a:gridCol w="5699880"/>
              </a:tblGrid>
              <a:tr h="1313280">
                <a:tc>
                  <a:txBody>
                    <a:bodyPr lIns="90000" rIns="90000">
                      <a:noAutofit/>
                    </a:bodyPr>
                    <a:p>
                      <a:pPr algn="ctr">
                        <a:lnSpc>
                          <a:spcPct val="43000"/>
                        </a:lnSpc>
                      </a:pPr>
                      <a:r>
                        <a:rPr b="1" lang="en-IN" sz="2200" spc="-1" strike="noStrike">
                          <a:solidFill>
                            <a:srgbClr val="000000"/>
                          </a:solidFill>
                          <a:latin typeface="Times New Roman"/>
                          <a:ea typeface="Times New Roman"/>
                        </a:rPr>
                        <a:t> </a:t>
                      </a:r>
                      <a:r>
                        <a:rPr b="1" lang="en-IN" sz="2200" spc="-1" strike="noStrike">
                          <a:solidFill>
                            <a:srgbClr val="000000"/>
                          </a:solidFill>
                          <a:latin typeface="Times New Roman"/>
                          <a:ea typeface="Times New Roman"/>
                        </a:rPr>
                        <a:t>Identifier </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43000"/>
                        </a:lnSpc>
                      </a:pPr>
                      <a:r>
                        <a:rPr b="1" lang="en-IN" sz="2200" spc="-1" strike="noStrike">
                          <a:solidFill>
                            <a:srgbClr val="000000"/>
                          </a:solidFill>
                          <a:latin typeface="Times New Roman"/>
                          <a:ea typeface="Times New Roman"/>
                        </a:rPr>
                        <a:t>Legality </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Percent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just">
                        <a:lnSpc>
                          <a:spcPct val="43000"/>
                        </a:lnSpc>
                      </a:pPr>
                      <a:r>
                        <a:rPr b="0" lang="en-IN" sz="2200" spc="-1" strike="noStrike">
                          <a:solidFill>
                            <a:srgbClr val="000000"/>
                          </a:solidFill>
                          <a:latin typeface="Times New Roman"/>
                          <a:ea typeface="Times New Roman"/>
                        </a:rPr>
                        <a:t>Legal</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y2x5_fg7h3</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just">
                        <a:lnSpc>
                          <a:spcPct val="43000"/>
                        </a:lnSpc>
                      </a:pPr>
                      <a:r>
                        <a:rPr b="0" lang="en-IN" sz="2200" spc="-1" strike="noStrike">
                          <a:solidFill>
                            <a:srgbClr val="000000"/>
                          </a:solidFill>
                          <a:latin typeface="Times New Roman"/>
                          <a:ea typeface="Times New Roman"/>
                        </a:rPr>
                        <a:t>Legal</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annual profit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just">
                        <a:lnSpc>
                          <a:spcPct val="43000"/>
                        </a:lnSpc>
                      </a:pPr>
                      <a:r>
                        <a:rPr b="0" lang="en-IN" sz="2200" spc="-1" strike="noStrike">
                          <a:solidFill>
                            <a:srgbClr val="000000"/>
                          </a:solidFill>
                          <a:latin typeface="Times New Roman"/>
                          <a:ea typeface="Times New Roman"/>
                        </a:rPr>
                        <a:t>Illegal: Contains White space</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_1990_tax</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just">
                        <a:lnSpc>
                          <a:spcPct val="43000"/>
                        </a:lnSpc>
                      </a:pPr>
                      <a:r>
                        <a:rPr b="0" lang="en-IN" sz="2200" spc="-1" strike="noStrike">
                          <a:solidFill>
                            <a:srgbClr val="000000"/>
                          </a:solidFill>
                          <a:latin typeface="Times New Roman"/>
                          <a:ea typeface="Times New Roman"/>
                        </a:rPr>
                        <a:t>Legal but not advised</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savings#account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just">
                        <a:lnSpc>
                          <a:spcPct val="43000"/>
                        </a:lnSpc>
                      </a:pPr>
                      <a:r>
                        <a:rPr b="0" lang="en-IN" sz="2200" spc="-1" strike="noStrike">
                          <a:solidFill>
                            <a:srgbClr val="000000"/>
                          </a:solidFill>
                          <a:latin typeface="Times New Roman"/>
                          <a:ea typeface="Times New Roman"/>
                        </a:rPr>
                        <a:t>Illegal: Contains the illegal character #</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double</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just">
                        <a:lnSpc>
                          <a:spcPct val="43000"/>
                        </a:lnSpc>
                      </a:pPr>
                      <a:r>
                        <a:rPr b="0" lang="en-IN" sz="2200" spc="-1" strike="noStrike">
                          <a:solidFill>
                            <a:srgbClr val="000000"/>
                          </a:solidFill>
                          <a:latin typeface="Times New Roman"/>
                          <a:ea typeface="Times New Roman"/>
                        </a:rPr>
                        <a:t>Illegal: It is s a C keyword</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1313280">
                <a:tc>
                  <a:txBody>
                    <a:bodyPr lIns="90000" rIns="90000">
                      <a:noAutofit/>
                    </a:bodyPr>
                    <a:p>
                      <a:pPr algn="just">
                        <a:lnSpc>
                          <a:spcPct val="43000"/>
                        </a:lnSpc>
                      </a:pPr>
                      <a:r>
                        <a:rPr b="0" lang="en-IN" sz="2200" spc="-1" strike="noStrike">
                          <a:solidFill>
                            <a:srgbClr val="000000"/>
                          </a:solidFill>
                          <a:latin typeface="Times New Roman"/>
                          <a:ea typeface="Times New Roman"/>
                        </a:rPr>
                        <a:t>9winter</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just">
                        <a:lnSpc>
                          <a:spcPct val="43000"/>
                        </a:lnSpc>
                      </a:pPr>
                      <a:r>
                        <a:rPr b="0" lang="en-IN" sz="2200" spc="-1" strike="noStrike">
                          <a:solidFill>
                            <a:srgbClr val="000000"/>
                          </a:solidFill>
                          <a:latin typeface="Times New Roman"/>
                          <a:ea typeface="Times New Roman"/>
                        </a:rPr>
                        <a:t>Illegal: First character is a digit</a:t>
                      </a:r>
                      <a:endParaRPr b="0" lang="en-IN" sz="22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bl>
          </a:graphicData>
        </a:graphic>
      </p:graphicFrame>
      <p:sp>
        <p:nvSpPr>
          <p:cNvPr id="144" name="CustomShape 2"/>
          <p:cNvSpPr/>
          <p:nvPr/>
        </p:nvSpPr>
        <p:spPr>
          <a:xfrm>
            <a:off x="2087640" y="6986520"/>
            <a:ext cx="5127840" cy="424800"/>
          </a:xfrm>
          <a:prstGeom prst="rect">
            <a:avLst/>
          </a:prstGeom>
          <a:noFill/>
          <a:ln>
            <a:noFill/>
          </a:ln>
        </p:spPr>
        <p:style>
          <a:lnRef idx="0"/>
          <a:fillRef idx="0"/>
          <a:effectRef idx="0"/>
          <a:fontRef idx="minor"/>
        </p:style>
        <p:txBody>
          <a:bodyPr wrap="none" lIns="90000" rIns="90000" tIns="46800" bIns="46800">
            <a:noAutofit/>
          </a:bodyPr>
          <a:p>
            <a:pPr>
              <a:lnSpc>
                <a:spcPct val="100000"/>
              </a:lnSpc>
            </a:pPr>
            <a:r>
              <a:rPr b="1" lang="en-IN" sz="2200" spc="-1" strike="noStrike">
                <a:solidFill>
                  <a:srgbClr val="000000"/>
                </a:solidFill>
                <a:latin typeface="Times New Roman"/>
                <a:ea typeface="Times New Roman"/>
              </a:rPr>
              <a:t>Examples of legal and illegal C identifiers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8" name="CustomShape 1"/>
          <p:cNvSpPr/>
          <p:nvPr/>
        </p:nvSpPr>
        <p:spPr>
          <a:xfrm>
            <a:off x="380880" y="304920"/>
            <a:ext cx="7766640" cy="49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2200" spc="-1" strike="noStrike">
                <a:solidFill>
                  <a:srgbClr val="000000"/>
                </a:solidFill>
                <a:latin typeface="Times New Roman"/>
                <a:ea typeface="Times New Roman"/>
              </a:rPr>
              <a:t>Example on pre fix expression</a:t>
            </a:r>
            <a:endParaRPr b="0" lang="en-IN" sz="2200" spc="-1" strike="noStrike">
              <a:latin typeface="Arial"/>
            </a:endParaRPr>
          </a:p>
        </p:txBody>
      </p:sp>
      <p:sp>
        <p:nvSpPr>
          <p:cNvPr id="279" name="CustomShape 2"/>
          <p:cNvSpPr/>
          <p:nvPr/>
        </p:nvSpPr>
        <p:spPr>
          <a:xfrm>
            <a:off x="2438280" y="990720"/>
            <a:ext cx="4034520" cy="2662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#include&lt;stdio.h&gt;</a:t>
            </a:r>
            <a:endParaRPr b="0" lang="en-IN" sz="2200" spc="-1" strike="noStrike">
              <a:latin typeface="Arial"/>
            </a:endParaRPr>
          </a:p>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void main()</a:t>
            </a:r>
            <a:endParaRPr b="0" lang="en-IN" sz="2200" spc="-1" strike="noStrike">
              <a:latin typeface="Arial"/>
            </a:endParaRPr>
          </a:p>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a:t>
            </a:r>
            <a:endParaRPr b="0" lang="en-IN" sz="2200" spc="-1" strike="noStrike">
              <a:latin typeface="Arial"/>
            </a:endParaRPr>
          </a:p>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int a=10,x;</a:t>
            </a:r>
            <a:endParaRPr b="0" lang="en-IN" sz="2200" spc="-1" strike="noStrike">
              <a:latin typeface="Arial"/>
            </a:endParaRPr>
          </a:p>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x=++a;</a:t>
            </a:r>
            <a:endParaRPr b="0" lang="en-IN" sz="2200" spc="-1" strike="noStrike">
              <a:latin typeface="Arial"/>
            </a:endParaRPr>
          </a:p>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printf(“x=%d, a=%d”,x,a);</a:t>
            </a:r>
            <a:endParaRPr b="0" lang="en-IN" sz="2200" spc="-1" strike="noStrike">
              <a:latin typeface="Arial"/>
            </a:endParaRPr>
          </a:p>
          <a:p>
            <a:pPr marL="342720" indent="-321120">
              <a:lnSpc>
                <a:spcPct val="90000"/>
              </a:lnSpc>
              <a:spcBef>
                <a:spcPts val="573"/>
              </a:spcBef>
              <a:tabLst>
                <a:tab algn="l" pos="0"/>
              </a:tabLst>
            </a:pPr>
            <a:r>
              <a:rPr b="0" lang="en-IN" sz="2200" spc="-1" strike="noStrike">
                <a:solidFill>
                  <a:srgbClr val="000000"/>
                </a:solidFill>
                <a:latin typeface="Times New Roman"/>
                <a:ea typeface="Times New Roman"/>
              </a:rPr>
              <a:t>}</a:t>
            </a:r>
            <a:endParaRPr b="0" lang="en-IN" sz="2200" spc="-1" strike="noStrike">
              <a:latin typeface="Arial"/>
            </a:endParaRPr>
          </a:p>
        </p:txBody>
      </p:sp>
      <p:sp>
        <p:nvSpPr>
          <p:cNvPr id="280" name="CustomShape 3"/>
          <p:cNvSpPr/>
          <p:nvPr/>
        </p:nvSpPr>
        <p:spPr>
          <a:xfrm>
            <a:off x="4350960" y="4191120"/>
            <a:ext cx="2422080" cy="759960"/>
          </a:xfrm>
          <a:custGeom>
            <a:avLst/>
            <a:gdLst/>
            <a:ahLst/>
            <a:rect l="l" t="t" r="r" b="b"/>
            <a:pathLst>
              <a:path w="21600" h="21600">
                <a:moveTo>
                  <a:pt x="0" y="0"/>
                </a:moveTo>
                <a:lnTo>
                  <a:pt x="21600" y="0"/>
                </a:lnTo>
                <a:lnTo>
                  <a:pt x="21600" y="21600"/>
                </a:lnTo>
                <a:lnTo>
                  <a:pt x="0" y="21600"/>
                </a:lnTo>
                <a:lnTo>
                  <a:pt x="0" y="0"/>
                </a:lnTo>
                <a:close/>
              </a:path>
            </a:pathLst>
          </a:custGeom>
          <a:solidFill>
            <a:srgbClr val="bfbfbf"/>
          </a:solidFill>
          <a:ln>
            <a:noFill/>
          </a:ln>
        </p:spPr>
        <p:style>
          <a:lnRef idx="0"/>
          <a:fillRef idx="0"/>
          <a:effectRef idx="0"/>
          <a:fontRef idx="minor"/>
        </p:style>
        <p:txBody>
          <a:bodyPr wrap="none" lIns="90000" rIns="90000" tIns="46800" bIns="46800">
            <a:noAutofit/>
          </a:bodyPr>
          <a:p>
            <a:pPr>
              <a:lnSpc>
                <a:spcPct val="100000"/>
              </a:lnSpc>
            </a:pPr>
            <a:r>
              <a:rPr b="0" lang="en-IN" sz="2200" spc="-1" strike="noStrike">
                <a:solidFill>
                  <a:srgbClr val="000000"/>
                </a:solidFill>
                <a:latin typeface="Times New Roman"/>
                <a:ea typeface="Times New Roman"/>
              </a:rPr>
              <a:t>Output:</a:t>
            </a:r>
            <a:endParaRPr b="0" lang="en-IN" sz="2200" spc="-1" strike="noStrike">
              <a:latin typeface="Arial"/>
            </a:endParaRPr>
          </a:p>
          <a:p>
            <a:pPr>
              <a:lnSpc>
                <a:spcPct val="100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x=11, a=11</a:t>
            </a:r>
            <a:endParaRPr b="0" lang="en-IN" sz="22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dur="indefinite" fill="hold">
                      <p:stCondLst>
                        <p:cond delay="indefinite"/>
                      </p:stCondLst>
                      <p:childTnLst>
                        <p:par>
                          <p:cTn id="60" dur="indefinite" fill="hold">
                            <p:stCondLst>
                              <p:cond delay="0"/>
                            </p:stCondLst>
                            <p:childTnLst>
                              <p:par>
                                <p:cTn id="61" dur="indefinite" nodeType="clickEffect" fill="hold" presetClass="entr" presetID="3" presetSubtype="10">
                                  <p:stCondLst>
                                    <p:cond delay="0"/>
                                  </p:stCondLst>
                                  <p:childTnLst>
                                    <p:set>
                                      <p:cBhvr>
                                        <p:cTn id="62" dur="1" fill="hold">
                                          <p:stCondLst>
                                            <p:cond delay="0"/>
                                          </p:stCondLst>
                                        </p:cTn>
                                        <p:tgtEl>
                                          <p:spTgt spid="280"/>
                                        </p:tgtEl>
                                        <p:attrNameLst>
                                          <p:attrName>style.visibility</p:attrName>
                                        </p:attrNameLst>
                                      </p:cBhvr>
                                      <p:to>
                                        <p:strVal val="visible"/>
                                      </p:to>
                                    </p:set>
                                    <p:animEffect filter="blinds(horizontal)" transition="in">
                                      <p:cBhvr additive="repl">
                                        <p:cTn id="63"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1" name="CustomShape 1"/>
          <p:cNvSpPr/>
          <p:nvPr/>
        </p:nvSpPr>
        <p:spPr>
          <a:xfrm>
            <a:off x="243000" y="304920"/>
            <a:ext cx="3745440" cy="51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oAutofit/>
          </a:bodyPr>
          <a:p>
            <a:pPr>
              <a:lnSpc>
                <a:spcPct val="100000"/>
              </a:lnSpc>
            </a:pPr>
            <a:r>
              <a:rPr b="1" lang="en-IN" sz="2800" spc="-1" strike="noStrike">
                <a:solidFill>
                  <a:srgbClr val="ff0000"/>
                </a:solidFill>
                <a:latin typeface="Times New Roman"/>
                <a:ea typeface="Times New Roman"/>
              </a:rPr>
              <a:t>Evaluating Expressions</a:t>
            </a:r>
            <a:endParaRPr b="0" lang="en-IN" sz="2800" spc="-1" strike="noStrike">
              <a:latin typeface="Arial"/>
            </a:endParaRPr>
          </a:p>
        </p:txBody>
      </p:sp>
      <p:sp>
        <p:nvSpPr>
          <p:cNvPr id="282" name="CustomShape 2"/>
          <p:cNvSpPr/>
          <p:nvPr/>
        </p:nvSpPr>
        <p:spPr>
          <a:xfrm>
            <a:off x="380880" y="927000"/>
            <a:ext cx="8225280" cy="2770920"/>
          </a:xfrm>
          <a:prstGeom prst="rect">
            <a:avLst/>
          </a:prstGeom>
          <a:noFill/>
          <a:ln>
            <a:noFill/>
          </a:ln>
        </p:spPr>
        <p:style>
          <a:lnRef idx="0"/>
          <a:fillRef idx="0"/>
          <a:effectRef idx="0"/>
          <a:fontRef idx="minor"/>
        </p:style>
        <p:txBody>
          <a:bodyPr lIns="90000" rIns="90000" tIns="46800" bIns="46800" anchor="ctr">
            <a:noAutofit/>
          </a:bodyPr>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 side effect is an action that results from the evaluation of an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expression.</a:t>
            </a:r>
            <a:endParaRPr b="0" lang="en-IN" sz="2200" spc="-1" strike="noStrike">
              <a:latin typeface="Arial"/>
            </a:endParaRPr>
          </a:p>
          <a:p>
            <a:pPr algn="just">
              <a:lnSpc>
                <a:spcPct val="100000"/>
              </a:lnSpc>
            </a:pP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For example, in an assignment, C first evaluates the expression on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the right of the assignment operator and then places the value in the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left variable.</a:t>
            </a:r>
            <a:endParaRPr b="0" lang="en-IN" sz="2200" spc="-1" strike="noStrike">
              <a:latin typeface="Arial"/>
            </a:endParaRPr>
          </a:p>
          <a:p>
            <a:pPr algn="just">
              <a:lnSpc>
                <a:spcPct val="100000"/>
              </a:lnSpc>
            </a:pP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Changing the value of the left variable is a side effect.</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83" name="Group 1"/>
          <p:cNvGrpSpPr/>
          <p:nvPr/>
        </p:nvGrpSpPr>
        <p:grpSpPr>
          <a:xfrm>
            <a:off x="533880" y="1529280"/>
            <a:ext cx="8071200" cy="4926240"/>
            <a:chOff x="533880" y="1529280"/>
            <a:chExt cx="8071200" cy="4926240"/>
          </a:xfrm>
        </p:grpSpPr>
        <p:pic>
          <p:nvPicPr>
            <p:cNvPr id="284" name="Picture 262_0" descr=""/>
            <p:cNvPicPr/>
            <p:nvPr/>
          </p:nvPicPr>
          <p:blipFill>
            <a:blip r:embed="rId1"/>
            <a:stretch/>
          </p:blipFill>
          <p:spPr>
            <a:xfrm>
              <a:off x="643320" y="1529280"/>
              <a:ext cx="7961760" cy="680040"/>
            </a:xfrm>
            <a:prstGeom prst="rect">
              <a:avLst/>
            </a:prstGeom>
            <a:ln>
              <a:noFill/>
            </a:ln>
          </p:spPr>
        </p:pic>
        <p:pic>
          <p:nvPicPr>
            <p:cNvPr id="285" name="Picture 263_0" descr=""/>
            <p:cNvPicPr/>
            <p:nvPr/>
          </p:nvPicPr>
          <p:blipFill>
            <a:blip r:embed="rId2"/>
            <a:stretch/>
          </p:blipFill>
          <p:spPr>
            <a:xfrm>
              <a:off x="533880" y="2192760"/>
              <a:ext cx="8056800" cy="4262760"/>
            </a:xfrm>
            <a:prstGeom prst="rect">
              <a:avLst/>
            </a:prstGeom>
            <a:ln>
              <a:noFill/>
            </a:ln>
          </p:spPr>
        </p:pic>
      </p:grpSp>
      <p:sp>
        <p:nvSpPr>
          <p:cNvPr id="286" name="CustomShape 2"/>
          <p:cNvSpPr/>
          <p:nvPr/>
        </p:nvSpPr>
        <p:spPr>
          <a:xfrm>
            <a:off x="648000" y="360000"/>
            <a:ext cx="5686920" cy="9914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1191"/>
              </a:spcBef>
              <a:spcAft>
                <a:spcPts val="992"/>
              </a:spcAft>
            </a:pPr>
            <a:r>
              <a:rPr b="1" lang="en-IN" sz="2200" spc="-1" strike="noStrike">
                <a:solidFill>
                  <a:srgbClr val="000000"/>
                </a:solidFill>
                <a:latin typeface="Arial"/>
                <a:ea typeface="DejaVu Sans"/>
              </a:rPr>
              <a:t>Arithemetic Expression:</a:t>
            </a:r>
            <a:endParaRPr b="0" lang="en-IN" sz="2200" spc="-1" strike="noStrike">
              <a:latin typeface="Arial"/>
            </a:endParaRPr>
          </a:p>
          <a:p>
            <a:pPr>
              <a:lnSpc>
                <a:spcPct val="100000"/>
              </a:lnSpc>
              <a:spcBef>
                <a:spcPts val="1191"/>
              </a:spcBef>
              <a:spcAft>
                <a:spcPts val="992"/>
              </a:spcAft>
            </a:pPr>
            <a:r>
              <a:rPr b="0" lang="en-IN" sz="2200" spc="-1" strike="noStrike">
                <a:solidFill>
                  <a:srgbClr val="000000"/>
                </a:solidFill>
                <a:latin typeface="Arial"/>
                <a:ea typeface="DejaVu Sans"/>
              </a:rPr>
              <a:t>1)6*2/( 2+1 * 2/3 +6) +8 * (8/4)=17</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360000" y="144000"/>
            <a:ext cx="7630920" cy="575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Logical expression</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000000"/>
                </a:solidFill>
                <a:latin typeface="Arial"/>
                <a:ea typeface="DejaVu Sans"/>
              </a:rPr>
              <a:t>( x &gt; 4 ) &amp;&amp; ( x &lt; 6 ) </a:t>
            </a: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It is a test condition to check whether the x is greater than 4 and x is less than 6. The result of the condition is true only when both the conditions are true.</a:t>
            </a:r>
            <a:endParaRPr b="0" lang="en-IN" sz="2200" spc="-1" strike="noStrike">
              <a:latin typeface="Arial"/>
            </a:endParaRPr>
          </a:p>
          <a:p>
            <a:pPr>
              <a:lnSpc>
                <a:spcPct val="100000"/>
              </a:lnSpc>
            </a:pPr>
            <a:r>
              <a:rPr b="0" lang="en-IN" sz="2200" spc="-1" strike="noStrike">
                <a:solidFill>
                  <a:srgbClr val="000000"/>
                </a:solidFill>
                <a:latin typeface="Arial"/>
                <a:ea typeface="DejaVu Sans"/>
              </a:rPr>
              <a:t>x &gt; 10 || y &lt;11 </a:t>
            </a: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It is a test condition used to check whether x is greater than 10 or y is less than 11. The result of the test condition is true if either of the conditions holds true value.</a:t>
            </a:r>
            <a:endParaRPr b="0" lang="en-IN" sz="2200" spc="-1" strike="noStrike">
              <a:latin typeface="Arial"/>
            </a:endParaRPr>
          </a:p>
          <a:p>
            <a:pPr>
              <a:lnSpc>
                <a:spcPct val="100000"/>
              </a:lnSpc>
            </a:pPr>
            <a:r>
              <a:rPr b="0" lang="en-IN" sz="2200" spc="-1" strike="noStrike">
                <a:solidFill>
                  <a:srgbClr val="000000"/>
                </a:solidFill>
                <a:latin typeface="Arial"/>
                <a:ea typeface="DejaVu Sans"/>
              </a:rPr>
              <a:t>! ( x &gt; 10 ) &amp;&amp; ( y = = 2 ) </a:t>
            </a:r>
            <a:r>
              <a:rPr b="0" lang="en-IN" sz="2200" spc="-1" strike="noStrike">
                <a:solidFill>
                  <a:srgbClr val="000000"/>
                </a:solidFill>
                <a:latin typeface="Arial"/>
                <a:ea typeface="DejaVu Sans"/>
              </a:rPr>
              <a:t>	</a:t>
            </a:r>
            <a:r>
              <a:rPr b="0" lang="en-IN" sz="2200" spc="-1" strike="noStrike">
                <a:solidFill>
                  <a:srgbClr val="000000"/>
                </a:solidFill>
                <a:latin typeface="Arial"/>
                <a:ea typeface="DejaVu Sans"/>
              </a:rPr>
              <a:t>It is a test condition used to check whether x is not greater than 10 and y is equal to 2. The result of the condition is true if both the conditions are true.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1152000" y="234720"/>
            <a:ext cx="6910920" cy="7162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3200" spc="-1" strike="noStrike">
                <a:solidFill>
                  <a:srgbClr val="000000"/>
                </a:solidFill>
                <a:latin typeface="Arial"/>
                <a:ea typeface="DejaVu Sans"/>
              </a:rPr>
              <a:t>#include &lt;stdio.h&gt;  </a:t>
            </a:r>
            <a:endParaRPr b="0" lang="en-IN" sz="3200" spc="-1" strike="noStrike">
              <a:latin typeface="Arial"/>
            </a:endParaRPr>
          </a:p>
          <a:p>
            <a:pPr>
              <a:lnSpc>
                <a:spcPct val="100000"/>
              </a:lnSpc>
            </a:pPr>
            <a:r>
              <a:rPr b="0" lang="en-IN" sz="3200" spc="-1" strike="noStrike">
                <a:solidFill>
                  <a:srgbClr val="000000"/>
                </a:solidFill>
                <a:latin typeface="Arial"/>
                <a:ea typeface="DejaVu Sans"/>
              </a:rPr>
              <a:t>int main()  </a:t>
            </a:r>
            <a:endParaRPr b="0" lang="en-IN" sz="3200" spc="-1" strike="noStrike">
              <a:latin typeface="Arial"/>
            </a:endParaRPr>
          </a:p>
          <a:p>
            <a:pPr>
              <a:lnSpc>
                <a:spcPct val="100000"/>
              </a:lnSpc>
            </a:pPr>
            <a:r>
              <a:rPr b="0" lang="en-IN" sz="3200" spc="-1" strike="noStrike">
                <a:solidFill>
                  <a:srgbClr val="000000"/>
                </a:solidFill>
                <a:latin typeface="Arial"/>
                <a:ea typeface="DejaVu Sans"/>
              </a:rPr>
              <a:t>{  </a:t>
            </a:r>
            <a:endParaRPr b="0" lang="en-IN" sz="3200" spc="-1" strike="noStrike">
              <a:latin typeface="Arial"/>
            </a:endParaRPr>
          </a:p>
          <a:p>
            <a:pPr>
              <a:lnSpc>
                <a:spcPct val="100000"/>
              </a:lnSpc>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int x = 4;  </a:t>
            </a:r>
            <a:endParaRPr b="0" lang="en-IN" sz="3200" spc="-1" strike="noStrike">
              <a:latin typeface="Arial"/>
            </a:endParaRPr>
          </a:p>
          <a:p>
            <a:pPr>
              <a:lnSpc>
                <a:spcPct val="100000"/>
              </a:lnSpc>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int y = 10;  </a:t>
            </a:r>
            <a:endParaRPr b="0" lang="en-IN" sz="3200" spc="-1" strike="noStrike">
              <a:latin typeface="Arial"/>
            </a:endParaRPr>
          </a:p>
          <a:p>
            <a:pPr>
              <a:lnSpc>
                <a:spcPct val="100000"/>
              </a:lnSpc>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if ( (x &lt;10) &amp;&amp; (y&gt;5))  </a:t>
            </a:r>
            <a:endParaRPr b="0" lang="en-IN" sz="3200" spc="-1" strike="noStrike">
              <a:latin typeface="Arial"/>
            </a:endParaRPr>
          </a:p>
          <a:p>
            <a:pPr>
              <a:lnSpc>
                <a:spcPct val="100000"/>
              </a:lnSpc>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endParaRPr b="0" lang="en-IN" sz="3200" spc="-1" strike="noStrike">
              <a:latin typeface="Arial"/>
            </a:endParaRPr>
          </a:p>
          <a:p>
            <a:pPr>
              <a:lnSpc>
                <a:spcPct val="100000"/>
              </a:lnSpc>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printf("Condition is true");  </a:t>
            </a:r>
            <a:endParaRPr b="0" lang="en-IN" sz="3200" spc="-1" strike="noStrike">
              <a:latin typeface="Arial"/>
            </a:endParaRPr>
          </a:p>
          <a:p>
            <a:pPr>
              <a:lnSpc>
                <a:spcPct val="100000"/>
              </a:lnSpc>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  </a:t>
            </a:r>
            <a:endParaRPr b="0" lang="en-IN" sz="3200" spc="-1" strike="noStrike">
              <a:latin typeface="Arial"/>
            </a:endParaRPr>
          </a:p>
          <a:p>
            <a:pPr>
              <a:lnSpc>
                <a:spcPct val="100000"/>
              </a:lnSpc>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else  </a:t>
            </a:r>
            <a:endParaRPr b="0" lang="en-IN" sz="3200" spc="-1" strike="noStrike">
              <a:latin typeface="Arial"/>
            </a:endParaRPr>
          </a:p>
          <a:p>
            <a:pPr>
              <a:lnSpc>
                <a:spcPct val="100000"/>
              </a:lnSpc>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printf("Condition is false");  </a:t>
            </a:r>
            <a:endParaRPr b="0" lang="en-IN" sz="3200" spc="-1" strike="noStrike">
              <a:latin typeface="Arial"/>
            </a:endParaRPr>
          </a:p>
          <a:p>
            <a:pPr>
              <a:lnSpc>
                <a:spcPct val="100000"/>
              </a:lnSpc>
            </a:pPr>
            <a:r>
              <a:rPr b="0" lang="en-IN" sz="3200" spc="-1" strike="noStrike">
                <a:solidFill>
                  <a:srgbClr val="000000"/>
                </a:solidFill>
                <a:latin typeface="Arial"/>
                <a:ea typeface="DejaVu Sans"/>
              </a:rPr>
              <a:t>    </a:t>
            </a:r>
            <a:r>
              <a:rPr b="0" lang="en-IN" sz="3200" spc="-1" strike="noStrike">
                <a:solidFill>
                  <a:srgbClr val="000000"/>
                </a:solidFill>
                <a:latin typeface="Arial"/>
                <a:ea typeface="DejaVu Sans"/>
              </a:rPr>
              <a:t>return 0;  </a:t>
            </a:r>
            <a:endParaRPr b="0" lang="en-IN" sz="3200" spc="-1" strike="noStrike">
              <a:latin typeface="Arial"/>
            </a:endParaRPr>
          </a:p>
          <a:p>
            <a:pPr>
              <a:lnSpc>
                <a:spcPct val="100000"/>
              </a:lnSpc>
            </a:pPr>
            <a:r>
              <a:rPr b="0" lang="en-IN" sz="3200" spc="-1" strike="noStrike">
                <a:solidFill>
                  <a:srgbClr val="000000"/>
                </a:solidFill>
                <a:latin typeface="Arial"/>
                <a:ea typeface="DejaVu Sans"/>
              </a:rPr>
              <a:t>}  </a:t>
            </a:r>
            <a:endParaRPr b="0" lang="en-IN" sz="3200" spc="-1" strike="noStrike">
              <a:latin typeface="Arial"/>
            </a:endParaRPr>
          </a:p>
          <a:p>
            <a:pP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324720" y="576000"/>
            <a:ext cx="8818200" cy="8277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600" spc="-1" strike="noStrike">
                <a:solidFill>
                  <a:srgbClr val="000000"/>
                </a:solidFill>
                <a:latin typeface="Arial"/>
                <a:ea typeface="DejaVu Sans"/>
              </a:rPr>
              <a:t>Conditional Expressions</a:t>
            </a:r>
            <a:endParaRPr b="0" lang="en-IN" sz="2600" spc="-1" strike="noStrike">
              <a:latin typeface="Arial"/>
            </a:endParaRPr>
          </a:p>
          <a:p>
            <a:pPr>
              <a:lnSpc>
                <a:spcPct val="100000"/>
              </a:lnSpc>
            </a:pPr>
            <a:endParaRPr b="0" lang="en-IN" sz="2600" spc="-1" strike="noStrike">
              <a:latin typeface="Arial"/>
            </a:endParaRPr>
          </a:p>
          <a:p>
            <a:pPr>
              <a:lnSpc>
                <a:spcPct val="100000"/>
              </a:lnSpc>
            </a:pPr>
            <a:r>
              <a:rPr b="1" lang="en-IN" sz="2600" spc="-1" strike="noStrike">
                <a:solidFill>
                  <a:srgbClr val="000000"/>
                </a:solidFill>
                <a:latin typeface="Arial"/>
                <a:ea typeface="DejaVu Sans"/>
              </a:rPr>
              <a:t>e</a:t>
            </a:r>
            <a:r>
              <a:rPr b="0" lang="en-IN" sz="2600" spc="-1" strike="noStrike">
                <a:solidFill>
                  <a:srgbClr val="000000"/>
                </a:solidFill>
                <a:latin typeface="Arial"/>
                <a:ea typeface="DejaVu Sans"/>
              </a:rPr>
              <a:t>xp1 ? exp2 : exp3</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#include&lt;stdio.h&gt;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#include&lt;string.h&gt;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int main()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int age = 25;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char status;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status = (age&gt;22) ? 'M': 'U';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if(status == 'M')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printf("Married");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else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printf("Unmarried");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return 0;  </a:t>
            </a:r>
            <a:endParaRPr b="0" lang="en-IN" sz="2600" spc="-1" strike="noStrike">
              <a:latin typeface="Arial"/>
            </a:endParaRPr>
          </a:p>
          <a:p>
            <a:pPr>
              <a:lnSpc>
                <a:spcPct val="100000"/>
              </a:lnSpc>
            </a:pPr>
            <a:r>
              <a:rPr b="0" lang="en-IN" sz="2600" spc="-1" strike="noStrike">
                <a:solidFill>
                  <a:srgbClr val="000000"/>
                </a:solidFill>
                <a:latin typeface="Arial"/>
                <a:ea typeface="DejaVu Sans"/>
              </a:rPr>
              <a:t>    </a:t>
            </a:r>
            <a:r>
              <a:rPr b="0" lang="en-IN" sz="2600" spc="-1" strike="noStrike">
                <a:solidFill>
                  <a:srgbClr val="000000"/>
                </a:solidFill>
                <a:latin typeface="Arial"/>
                <a:ea typeface="DejaVu Sans"/>
              </a:rPr>
              <a:t>}  </a:t>
            </a:r>
            <a:endParaRPr b="0" lang="en-IN" sz="2600" spc="-1" strike="noStrike">
              <a:latin typeface="Arial"/>
            </a:endParaRPr>
          </a:p>
          <a:p>
            <a:pPr>
              <a:lnSpc>
                <a:spcPct val="100000"/>
              </a:lnSpc>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0" name="CustomShape 1"/>
          <p:cNvSpPr/>
          <p:nvPr/>
        </p:nvSpPr>
        <p:spPr>
          <a:xfrm>
            <a:off x="457200" y="849240"/>
            <a:ext cx="8225280" cy="2770920"/>
          </a:xfrm>
          <a:prstGeom prst="rect">
            <a:avLst/>
          </a:prstGeom>
          <a:noFill/>
          <a:ln>
            <a:noFill/>
          </a:ln>
        </p:spPr>
        <p:style>
          <a:lnRef idx="0"/>
          <a:fillRef idx="0"/>
          <a:effectRef idx="0"/>
          <a:fontRef idx="minor"/>
        </p:style>
        <p:txBody>
          <a:bodyPr lIns="90000" rIns="90000" tIns="46800" bIns="46800" anchor="ctr">
            <a:noAutofit/>
          </a:bodyPr>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 statement causes an action to be performed by the program.</a:t>
            </a:r>
            <a:endParaRPr b="0" lang="en-IN" sz="2200" spc="-1" strike="noStrike">
              <a:latin typeface="Arial"/>
            </a:endParaRPr>
          </a:p>
          <a:p>
            <a:pPr algn="just">
              <a:lnSpc>
                <a:spcPct val="100000"/>
              </a:lnSpc>
            </a:pP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It translates directly into one or more executable computer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instructions.</a:t>
            </a:r>
            <a:endParaRPr b="0" lang="en-IN" sz="2200" spc="-1" strike="noStrike">
              <a:latin typeface="Arial"/>
            </a:endParaRPr>
          </a:p>
          <a:p>
            <a:pPr algn="just">
              <a:lnSpc>
                <a:spcPct val="100000"/>
              </a:lnSpc>
            </a:pP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Generally statement is ended with semicolon.</a:t>
            </a:r>
            <a:endParaRPr b="0" lang="en-IN" sz="2200" spc="-1" strike="noStrike">
              <a:latin typeface="Arial"/>
            </a:endParaRPr>
          </a:p>
          <a:p>
            <a:pPr algn="just">
              <a:lnSpc>
                <a:spcPct val="100000"/>
              </a:lnSpc>
            </a:pP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Most statements need a semicolon at the end; some do not.</a:t>
            </a:r>
            <a:endParaRPr b="0" lang="en-IN" sz="2200" spc="-1" strike="noStrike">
              <a:latin typeface="Arial"/>
            </a:endParaRPr>
          </a:p>
        </p:txBody>
      </p:sp>
      <p:sp>
        <p:nvSpPr>
          <p:cNvPr id="291" name="CustomShape 2"/>
          <p:cNvSpPr/>
          <p:nvPr/>
        </p:nvSpPr>
        <p:spPr>
          <a:xfrm>
            <a:off x="239760" y="304920"/>
            <a:ext cx="1855800" cy="51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oAutofit/>
          </a:bodyPr>
          <a:p>
            <a:pPr>
              <a:lnSpc>
                <a:spcPct val="100000"/>
              </a:lnSpc>
            </a:pPr>
            <a:r>
              <a:rPr b="1" lang="en-IN" sz="2800" spc="-1" strike="noStrike">
                <a:solidFill>
                  <a:srgbClr val="ff0000"/>
                </a:solidFill>
                <a:latin typeface="Times New Roman"/>
                <a:ea typeface="Times New Roman"/>
              </a:rPr>
              <a:t>Statements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2" name="Line 1"/>
          <p:cNvSpPr/>
          <p:nvPr/>
        </p:nvSpPr>
        <p:spPr>
          <a:xfrm>
            <a:off x="380880" y="457200"/>
            <a:ext cx="1800" cy="1440"/>
          </a:xfrm>
          <a:prstGeom prst="line">
            <a:avLst/>
          </a:prstGeom>
          <a:ln w="9360">
            <a:noFill/>
          </a:ln>
        </p:spPr>
        <p:style>
          <a:lnRef idx="0"/>
          <a:fillRef idx="0"/>
          <a:effectRef idx="0"/>
          <a:fontRef idx="minor"/>
        </p:style>
      </p:sp>
      <p:sp>
        <p:nvSpPr>
          <p:cNvPr id="293" name="CustomShape 2"/>
          <p:cNvSpPr/>
          <p:nvPr/>
        </p:nvSpPr>
        <p:spPr>
          <a:xfrm>
            <a:off x="210960" y="5791320"/>
            <a:ext cx="8623800" cy="424800"/>
          </a:xfrm>
          <a:prstGeom prst="rect">
            <a:avLst/>
          </a:prstGeom>
          <a:noFill/>
          <a:ln>
            <a:noFill/>
          </a:ln>
        </p:spPr>
        <p:style>
          <a:lnRef idx="0"/>
          <a:fillRef idx="0"/>
          <a:effectRef idx="0"/>
          <a:fontRef idx="minor"/>
        </p:style>
      </p:sp>
      <p:grpSp>
        <p:nvGrpSpPr>
          <p:cNvPr id="294" name="Group 3"/>
          <p:cNvGrpSpPr/>
          <p:nvPr/>
        </p:nvGrpSpPr>
        <p:grpSpPr>
          <a:xfrm>
            <a:off x="228600" y="252360"/>
            <a:ext cx="8593200" cy="5978880"/>
            <a:chOff x="228600" y="252360"/>
            <a:chExt cx="8593200" cy="5978880"/>
          </a:xfrm>
        </p:grpSpPr>
        <p:sp>
          <p:nvSpPr>
            <p:cNvPr id="295" name="Line 4"/>
            <p:cNvSpPr/>
            <p:nvPr/>
          </p:nvSpPr>
          <p:spPr>
            <a:xfrm>
              <a:off x="228600" y="6230880"/>
              <a:ext cx="8593200" cy="360"/>
            </a:xfrm>
            <a:prstGeom prst="line">
              <a:avLst/>
            </a:prstGeom>
            <a:ln w="76320">
              <a:solidFill>
                <a:srgbClr val="b2b2b2"/>
              </a:solidFill>
              <a:miter/>
            </a:ln>
          </p:spPr>
          <p:style>
            <a:lnRef idx="0"/>
            <a:fillRef idx="0"/>
            <a:effectRef idx="0"/>
            <a:fontRef idx="minor"/>
          </p:style>
        </p:sp>
        <p:sp>
          <p:nvSpPr>
            <p:cNvPr id="296" name="Line 5"/>
            <p:cNvSpPr/>
            <p:nvPr/>
          </p:nvSpPr>
          <p:spPr>
            <a:xfrm>
              <a:off x="228600" y="252360"/>
              <a:ext cx="8593200" cy="360"/>
            </a:xfrm>
            <a:prstGeom prst="line">
              <a:avLst/>
            </a:prstGeom>
            <a:ln w="76320">
              <a:solidFill>
                <a:srgbClr val="b2b2b2"/>
              </a:solidFill>
              <a:miter/>
            </a:ln>
          </p:spPr>
          <p:style>
            <a:lnRef idx="0"/>
            <a:fillRef idx="0"/>
            <a:effectRef idx="0"/>
            <a:fontRef idx="minor"/>
          </p:style>
        </p:sp>
        <p:sp>
          <p:nvSpPr>
            <p:cNvPr id="297" name="Line 6"/>
            <p:cNvSpPr/>
            <p:nvPr/>
          </p:nvSpPr>
          <p:spPr>
            <a:xfrm>
              <a:off x="228600" y="5797440"/>
              <a:ext cx="8593200" cy="360"/>
            </a:xfrm>
            <a:prstGeom prst="line">
              <a:avLst/>
            </a:prstGeom>
            <a:ln w="28440">
              <a:solidFill>
                <a:srgbClr val="b2b2b2"/>
              </a:solidFill>
              <a:miter/>
            </a:ln>
          </p:spPr>
          <p:style>
            <a:lnRef idx="0"/>
            <a:fillRef idx="0"/>
            <a:effectRef idx="0"/>
            <a:fontRef idx="minor"/>
          </p:style>
        </p:sp>
      </p:grpSp>
      <p:pic>
        <p:nvPicPr>
          <p:cNvPr id="298" name="" descr=""/>
          <p:cNvPicPr/>
          <p:nvPr/>
        </p:nvPicPr>
        <p:blipFill>
          <a:blip r:embed="rId1"/>
          <a:stretch/>
        </p:blipFill>
        <p:spPr>
          <a:xfrm>
            <a:off x="792000" y="504000"/>
            <a:ext cx="7559640" cy="5831640"/>
          </a:xfrm>
          <a:prstGeom prst="rect">
            <a:avLst/>
          </a:prstGeom>
          <a:ln>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9" name="CustomShape 1"/>
          <p:cNvSpPr/>
          <p:nvPr/>
        </p:nvSpPr>
        <p:spPr>
          <a:xfrm>
            <a:off x="210960" y="5791320"/>
            <a:ext cx="8623800" cy="424800"/>
          </a:xfrm>
          <a:prstGeom prst="rect">
            <a:avLst/>
          </a:prstGeom>
          <a:noFill/>
          <a:ln>
            <a:noFill/>
          </a:ln>
        </p:spPr>
        <p:style>
          <a:lnRef idx="0"/>
          <a:fillRef idx="0"/>
          <a:effectRef idx="0"/>
          <a:fontRef idx="minor"/>
        </p:style>
        <p:txBody>
          <a:bodyPr lIns="90000" rIns="90000" tIns="46800" bIns="46800">
            <a:noAutofit/>
          </a:bodyPr>
          <a:p>
            <a:pPr algn="ctr">
              <a:lnSpc>
                <a:spcPct val="100000"/>
              </a:lnSpc>
            </a:pPr>
            <a:r>
              <a:rPr b="1" lang="en-IN" sz="2200" spc="-1" strike="noStrike">
                <a:solidFill>
                  <a:srgbClr val="000000"/>
                </a:solidFill>
                <a:latin typeface="Times New Roman"/>
                <a:ea typeface="Times New Roman"/>
              </a:rPr>
              <a:t>Compound Statement</a:t>
            </a:r>
            <a:endParaRPr b="0" lang="en-IN" sz="2200" spc="-1" strike="noStrike">
              <a:latin typeface="Arial"/>
            </a:endParaRPr>
          </a:p>
        </p:txBody>
      </p:sp>
      <p:grpSp>
        <p:nvGrpSpPr>
          <p:cNvPr id="300" name="Group 2"/>
          <p:cNvGrpSpPr/>
          <p:nvPr/>
        </p:nvGrpSpPr>
        <p:grpSpPr>
          <a:xfrm>
            <a:off x="228600" y="252360"/>
            <a:ext cx="8593200" cy="5978880"/>
            <a:chOff x="228600" y="252360"/>
            <a:chExt cx="8593200" cy="5978880"/>
          </a:xfrm>
        </p:grpSpPr>
        <p:sp>
          <p:nvSpPr>
            <p:cNvPr id="301" name="Line 3"/>
            <p:cNvSpPr/>
            <p:nvPr/>
          </p:nvSpPr>
          <p:spPr>
            <a:xfrm>
              <a:off x="228600" y="6230880"/>
              <a:ext cx="8593200" cy="360"/>
            </a:xfrm>
            <a:prstGeom prst="line">
              <a:avLst/>
            </a:prstGeom>
            <a:ln w="76320">
              <a:solidFill>
                <a:srgbClr val="b2b2b2"/>
              </a:solidFill>
              <a:miter/>
            </a:ln>
          </p:spPr>
          <p:style>
            <a:lnRef idx="0"/>
            <a:fillRef idx="0"/>
            <a:effectRef idx="0"/>
            <a:fontRef idx="minor"/>
          </p:style>
        </p:sp>
        <p:sp>
          <p:nvSpPr>
            <p:cNvPr id="302" name="Line 4"/>
            <p:cNvSpPr/>
            <p:nvPr/>
          </p:nvSpPr>
          <p:spPr>
            <a:xfrm>
              <a:off x="228600" y="252360"/>
              <a:ext cx="8593200" cy="360"/>
            </a:xfrm>
            <a:prstGeom prst="line">
              <a:avLst/>
            </a:prstGeom>
            <a:ln w="76320">
              <a:solidFill>
                <a:srgbClr val="b2b2b2"/>
              </a:solidFill>
              <a:miter/>
            </a:ln>
          </p:spPr>
          <p:style>
            <a:lnRef idx="0"/>
            <a:fillRef idx="0"/>
            <a:effectRef idx="0"/>
            <a:fontRef idx="minor"/>
          </p:style>
        </p:sp>
        <p:sp>
          <p:nvSpPr>
            <p:cNvPr id="303" name="Line 5"/>
            <p:cNvSpPr/>
            <p:nvPr/>
          </p:nvSpPr>
          <p:spPr>
            <a:xfrm>
              <a:off x="228600" y="5797440"/>
              <a:ext cx="8593200" cy="360"/>
            </a:xfrm>
            <a:prstGeom prst="line">
              <a:avLst/>
            </a:prstGeom>
            <a:ln w="28440">
              <a:solidFill>
                <a:srgbClr val="b2b2b2"/>
              </a:solidFill>
              <a:miter/>
            </a:ln>
          </p:spPr>
          <p:style>
            <a:lnRef idx="0"/>
            <a:fillRef idx="0"/>
            <a:effectRef idx="0"/>
            <a:fontRef idx="minor"/>
          </p:style>
        </p:sp>
      </p:grpSp>
      <p:pic>
        <p:nvPicPr>
          <p:cNvPr id="304" name="Picture 339" descr=""/>
          <p:cNvPicPr/>
          <p:nvPr/>
        </p:nvPicPr>
        <p:blipFill>
          <a:blip r:embed="rId1"/>
          <a:stretch/>
        </p:blipFill>
        <p:spPr>
          <a:xfrm>
            <a:off x="1084320" y="2209680"/>
            <a:ext cx="6988680" cy="3424680"/>
          </a:xfrm>
          <a:prstGeom prst="rect">
            <a:avLst/>
          </a:prstGeom>
          <a:ln>
            <a:noFill/>
          </a:ln>
        </p:spPr>
      </p:pic>
      <p:sp>
        <p:nvSpPr>
          <p:cNvPr id="305" name="CustomShape 6"/>
          <p:cNvSpPr/>
          <p:nvPr/>
        </p:nvSpPr>
        <p:spPr>
          <a:xfrm>
            <a:off x="228600" y="457200"/>
            <a:ext cx="8530200" cy="1765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Compound statements are used to group the statements into a single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executable unit.</a:t>
            </a: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It consists of one or more individual statements enclosed within the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braces { }</a:t>
            </a:r>
            <a:endParaRPr b="0" lang="en-IN" sz="2200" spc="-1" strike="noStrike">
              <a:latin typeface="Arial"/>
            </a:endParaRPr>
          </a:p>
          <a:p>
            <a:pPr algn="just">
              <a:lnSpc>
                <a:spcPct val="100000"/>
              </a:lnSpc>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6" name="CustomShape 1"/>
          <p:cNvSpPr/>
          <p:nvPr/>
        </p:nvSpPr>
        <p:spPr>
          <a:xfrm>
            <a:off x="533520" y="990720"/>
            <a:ext cx="8225280" cy="517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The decision is described to the computer as a conditional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statement that can be answered either </a:t>
            </a:r>
            <a:r>
              <a:rPr b="1" lang="en-IN" sz="2200" spc="-1" strike="noStrike">
                <a:solidFill>
                  <a:srgbClr val="000000"/>
                </a:solidFill>
                <a:latin typeface="Times New Roman"/>
                <a:ea typeface="Times New Roman"/>
              </a:rPr>
              <a:t>true</a:t>
            </a:r>
            <a:r>
              <a:rPr b="0" lang="en-IN" sz="2200" spc="-1" strike="noStrike">
                <a:solidFill>
                  <a:srgbClr val="000000"/>
                </a:solidFill>
                <a:latin typeface="Times New Roman"/>
                <a:ea typeface="Times New Roman"/>
              </a:rPr>
              <a:t> or </a:t>
            </a:r>
            <a:r>
              <a:rPr b="1" lang="en-IN" sz="2200" spc="-1" strike="noStrike">
                <a:solidFill>
                  <a:srgbClr val="000000"/>
                </a:solidFill>
                <a:latin typeface="Times New Roman"/>
                <a:ea typeface="Times New Roman"/>
              </a:rPr>
              <a:t>false</a:t>
            </a:r>
            <a:r>
              <a:rPr b="0" lang="en-IN" sz="2200" spc="-1" strike="noStrike">
                <a:solidFill>
                  <a:srgbClr val="000000"/>
                </a:solidFill>
                <a:latin typeface="Times New Roman"/>
                <a:ea typeface="Times New Roman"/>
              </a:rPr>
              <a:t>.</a:t>
            </a:r>
            <a:endParaRPr b="0" lang="en-IN" sz="2200" spc="-1" strike="noStrike">
              <a:latin typeface="Arial"/>
            </a:endParaRPr>
          </a:p>
          <a:p>
            <a:pPr algn="just">
              <a:lnSpc>
                <a:spcPct val="100000"/>
              </a:lnSpc>
            </a:pP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If the answer is true, one or more action statements are executed.</a:t>
            </a:r>
            <a:endParaRPr b="0" lang="en-IN" sz="2200" spc="-1" strike="noStrike">
              <a:latin typeface="Arial"/>
            </a:endParaRPr>
          </a:p>
          <a:p>
            <a:pPr algn="just">
              <a:lnSpc>
                <a:spcPct val="100000"/>
              </a:lnSpc>
            </a:pP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If the answer is false, then a different action or set of actions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is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executed. </a:t>
            </a:r>
            <a:endParaRPr b="0" lang="en-IN" sz="2200" spc="-1" strike="noStrike">
              <a:latin typeface="Arial"/>
            </a:endParaRPr>
          </a:p>
          <a:p>
            <a:pPr algn="just">
              <a:lnSpc>
                <a:spcPct val="100000"/>
              </a:lnSpc>
            </a:pPr>
            <a:endParaRPr b="0" lang="en-IN" sz="2200" spc="-1" strike="noStrike">
              <a:latin typeface="Arial"/>
            </a:endParaRPr>
          </a:p>
          <a:p>
            <a:pPr algn="just">
              <a:lnSpc>
                <a:spcPct val="100000"/>
              </a:lnSpc>
            </a:pPr>
            <a:r>
              <a:rPr b="1" lang="en-IN" sz="2200" spc="-1" strike="noStrike">
                <a:solidFill>
                  <a:srgbClr val="000000"/>
                </a:solidFill>
                <a:latin typeface="Times New Roman"/>
                <a:ea typeface="Times New Roman"/>
              </a:rPr>
              <a:t>Types of decision control structures:</a:t>
            </a: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if</a:t>
            </a: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if..else</a:t>
            </a: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nested if…else</a:t>
            </a: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else if ladder </a:t>
            </a: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switch statement</a:t>
            </a:r>
            <a:endParaRPr b="0" lang="en-IN" sz="2200" spc="-1" strike="noStrike">
              <a:latin typeface="Arial"/>
            </a:endParaRPr>
          </a:p>
        </p:txBody>
      </p:sp>
      <p:sp>
        <p:nvSpPr>
          <p:cNvPr id="307" name="CustomShape 2"/>
          <p:cNvSpPr/>
          <p:nvPr/>
        </p:nvSpPr>
        <p:spPr>
          <a:xfrm>
            <a:off x="609480" y="228600"/>
            <a:ext cx="7844400" cy="57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3200" spc="-1" strike="noStrike">
                <a:solidFill>
                  <a:srgbClr val="ff0000"/>
                </a:solidFill>
                <a:latin typeface="Times New Roman"/>
                <a:ea typeface="Times New Roman"/>
              </a:rPr>
              <a:t>Decision Control Structures</a:t>
            </a:r>
            <a:endParaRPr b="0" lang="en-IN" sz="3200" spc="-1" strike="noStrike">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dur="indefinite" fill="hold">
                      <p:stCondLst>
                        <p:cond delay="indefinite"/>
                      </p:stCondLst>
                      <p:childTnLst>
                        <p:par>
                          <p:cTn id="67" dur="indefinite" fill="hold">
                            <p:stCondLst>
                              <p:cond delay="0"/>
                            </p:stCondLst>
                            <p:childTnLst>
                              <p:par>
                                <p:cTn id="68" dur="indefinite" nodeType="clickEffect" fill="hold" presetClass="entr" presetID="3" presetSubtype="10">
                                  <p:stCondLst>
                                    <p:cond delay="0"/>
                                  </p:stCondLst>
                                  <p:childTnLst>
                                    <p:set>
                                      <p:cBhvr>
                                        <p:cTn id="69" dur="1" fill="hold">
                                          <p:stCondLst>
                                            <p:cond delay="0"/>
                                          </p:stCondLst>
                                        </p:cTn>
                                        <p:tgtEl>
                                          <p:spTgt spid="306">
                                            <p:txEl>
                                              <p:pRg st="0" end="0"/>
                                            </p:txEl>
                                          </p:spTgt>
                                        </p:tgtEl>
                                        <p:attrNameLst>
                                          <p:attrName>style.visibility</p:attrName>
                                        </p:attrNameLst>
                                      </p:cBhvr>
                                      <p:to>
                                        <p:strVal val="visible"/>
                                      </p:to>
                                    </p:set>
                                    <p:animEffect filter="blinds(horizontal)" transition="in">
                                      <p:cBhvr additive="repl">
                                        <p:cTn id="70" dur="500"/>
                                        <p:tgtEl>
                                          <p:spTgt spid="306">
                                            <p:txEl>
                                              <p:pRg st="0" end="0"/>
                                            </p:txEl>
                                          </p:spTgt>
                                        </p:tgtEl>
                                      </p:cBhvr>
                                    </p:animEffect>
                                  </p:childTnLst>
                                </p:cTn>
                              </p:par>
                            </p:childTnLst>
                          </p:cTn>
                        </p:par>
                      </p:childTnLst>
                    </p:cTn>
                  </p:par>
                  <p:par>
                    <p:cTn id="71" dur="indefinite" fill="hold">
                      <p:stCondLst>
                        <p:cond delay="indefinite"/>
                      </p:stCondLst>
                      <p:childTnLst>
                        <p:par>
                          <p:cTn id="72" dur="indefinite" fill="hold">
                            <p:stCondLst>
                              <p:cond delay="0"/>
                            </p:stCondLst>
                            <p:childTnLst>
                              <p:par>
                                <p:cTn id="73" dur="indefinite" nodeType="clickEffect" fill="hold" presetClass="entr" presetID="3" presetSubtype="10">
                                  <p:stCondLst>
                                    <p:cond delay="0"/>
                                  </p:stCondLst>
                                  <p:childTnLst>
                                    <p:set>
                                      <p:cBhvr>
                                        <p:cTn id="74" dur="1" fill="hold">
                                          <p:stCondLst>
                                            <p:cond delay="0"/>
                                          </p:stCondLst>
                                        </p:cTn>
                                        <p:tgtEl>
                                          <p:spTgt spid="306">
                                            <p:txEl>
                                              <p:pRg st="2" end="2"/>
                                            </p:txEl>
                                          </p:spTgt>
                                        </p:tgtEl>
                                        <p:attrNameLst>
                                          <p:attrName>style.visibility</p:attrName>
                                        </p:attrNameLst>
                                      </p:cBhvr>
                                      <p:to>
                                        <p:strVal val="visible"/>
                                      </p:to>
                                    </p:set>
                                    <p:animEffect filter="blinds(horizontal)" transition="in">
                                      <p:cBhvr additive="repl">
                                        <p:cTn id="75" dur="500"/>
                                        <p:tgtEl>
                                          <p:spTgt spid="306">
                                            <p:txEl>
                                              <p:pRg st="2" end="2"/>
                                            </p:txEl>
                                          </p:spTgt>
                                        </p:tgtEl>
                                      </p:cBhvr>
                                    </p:animEffect>
                                  </p:childTnLst>
                                </p:cTn>
                              </p:par>
                            </p:childTnLst>
                          </p:cTn>
                        </p:par>
                      </p:childTnLst>
                    </p:cTn>
                  </p:par>
                  <p:par>
                    <p:cTn id="76" dur="indefinite" fill="hold">
                      <p:stCondLst>
                        <p:cond delay="indefinite"/>
                      </p:stCondLst>
                      <p:childTnLst>
                        <p:par>
                          <p:cTn id="77" dur="indefinite" fill="hold">
                            <p:stCondLst>
                              <p:cond delay="0"/>
                            </p:stCondLst>
                            <p:childTnLst>
                              <p:par>
                                <p:cTn id="78" dur="indefinite" nodeType="clickEffect" fill="hold" presetClass="entr" presetID="3" presetSubtype="10">
                                  <p:stCondLst>
                                    <p:cond delay="0"/>
                                  </p:stCondLst>
                                  <p:childTnLst>
                                    <p:set>
                                      <p:cBhvr>
                                        <p:cTn id="79" dur="1" fill="hold">
                                          <p:stCondLst>
                                            <p:cond delay="0"/>
                                          </p:stCondLst>
                                        </p:cTn>
                                        <p:tgtEl>
                                          <p:spTgt spid="306">
                                            <p:txEl>
                                              <p:pRg st="4" end="4"/>
                                            </p:txEl>
                                          </p:spTgt>
                                        </p:tgtEl>
                                        <p:attrNameLst>
                                          <p:attrName>style.visibility</p:attrName>
                                        </p:attrNameLst>
                                      </p:cBhvr>
                                      <p:to>
                                        <p:strVal val="visible"/>
                                      </p:to>
                                    </p:set>
                                    <p:animEffect filter="blinds(horizontal)" transition="in">
                                      <p:cBhvr additive="repl">
                                        <p:cTn id="80" dur="500"/>
                                        <p:tgtEl>
                                          <p:spTgt spid="306">
                                            <p:txEl>
                                              <p:pRg st="4" end="4"/>
                                            </p:txEl>
                                          </p:spTgt>
                                        </p:tgtEl>
                                      </p:cBhvr>
                                    </p:animEffect>
                                  </p:childTnLst>
                                </p:cTn>
                              </p:par>
                            </p:childTnLst>
                          </p:cTn>
                        </p:par>
                      </p:childTnLst>
                    </p:cTn>
                  </p:par>
                  <p:par>
                    <p:cTn id="81" dur="indefinite" fill="hold">
                      <p:stCondLst>
                        <p:cond delay="indefinite"/>
                      </p:stCondLst>
                      <p:childTnLst>
                        <p:par>
                          <p:cTn id="82" dur="indefinite" fill="hold">
                            <p:stCondLst>
                              <p:cond delay="0"/>
                            </p:stCondLst>
                            <p:childTnLst>
                              <p:par>
                                <p:cTn id="83" dur="indefinite" nodeType="clickEffect" fill="hold" presetClass="entr" presetID="3" presetSubtype="10">
                                  <p:stCondLst>
                                    <p:cond delay="0"/>
                                  </p:stCondLst>
                                  <p:childTnLst>
                                    <p:set>
                                      <p:cBhvr>
                                        <p:cTn id="84" dur="1" fill="hold">
                                          <p:stCondLst>
                                            <p:cond delay="0"/>
                                          </p:stCondLst>
                                        </p:cTn>
                                        <p:tgtEl>
                                          <p:spTgt spid="306">
                                            <p:txEl>
                                              <p:pRg st="6" end="6"/>
                                            </p:txEl>
                                          </p:spTgt>
                                        </p:tgtEl>
                                        <p:attrNameLst>
                                          <p:attrName>style.visibility</p:attrName>
                                        </p:attrNameLst>
                                      </p:cBhvr>
                                      <p:to>
                                        <p:strVal val="visible"/>
                                      </p:to>
                                    </p:set>
                                    <p:animEffect filter="blinds(horizontal)" transition="in">
                                      <p:cBhvr additive="repl">
                                        <p:cTn id="85" dur="500"/>
                                        <p:tgtEl>
                                          <p:spTgt spid="306">
                                            <p:txEl>
                                              <p:pRg st="6" end="6"/>
                                            </p:txEl>
                                          </p:spTgt>
                                        </p:tgtEl>
                                      </p:cBhvr>
                                    </p:animEffect>
                                  </p:childTnLst>
                                </p:cTn>
                              </p:par>
                            </p:childTnLst>
                          </p:cTn>
                        </p:par>
                      </p:childTnLst>
                    </p:cTn>
                  </p:par>
                  <p:par>
                    <p:cTn id="86" dur="indefinite" fill="hold">
                      <p:stCondLst>
                        <p:cond delay="indefinite"/>
                      </p:stCondLst>
                      <p:childTnLst>
                        <p:par>
                          <p:cTn id="87" dur="indefinite" fill="hold">
                            <p:stCondLst>
                              <p:cond delay="0"/>
                            </p:stCondLst>
                            <p:childTnLst>
                              <p:par>
                                <p:cTn id="88" dur="indefinite" nodeType="clickEffect" fill="hold" presetClass="entr" presetID="3" presetSubtype="10">
                                  <p:stCondLst>
                                    <p:cond delay="0"/>
                                  </p:stCondLst>
                                  <p:childTnLst>
                                    <p:set>
                                      <p:cBhvr>
                                        <p:cTn id="89" dur="1" fill="hold">
                                          <p:stCondLst>
                                            <p:cond delay="0"/>
                                          </p:stCondLst>
                                        </p:cTn>
                                        <p:tgtEl>
                                          <p:spTgt spid="306">
                                            <p:txEl>
                                              <p:pRg st="7" end="7"/>
                                            </p:txEl>
                                          </p:spTgt>
                                        </p:tgtEl>
                                        <p:attrNameLst>
                                          <p:attrName>style.visibility</p:attrName>
                                        </p:attrNameLst>
                                      </p:cBhvr>
                                      <p:to>
                                        <p:strVal val="visible"/>
                                      </p:to>
                                    </p:set>
                                    <p:animEffect filter="blinds(horizontal)" transition="in">
                                      <p:cBhvr additive="repl">
                                        <p:cTn id="90" dur="500"/>
                                        <p:tgtEl>
                                          <p:spTgt spid="306">
                                            <p:txEl>
                                              <p:pRg st="7" end="7"/>
                                            </p:txEl>
                                          </p:spTgt>
                                        </p:tgtEl>
                                      </p:cBhvr>
                                    </p:animEffect>
                                  </p:childTnLst>
                                </p:cTn>
                              </p:par>
                            </p:childTnLst>
                          </p:cTn>
                        </p:par>
                      </p:childTnLst>
                    </p:cTn>
                  </p:par>
                  <p:par>
                    <p:cTn id="91" dur="indefinite" fill="hold">
                      <p:stCondLst>
                        <p:cond delay="indefinite"/>
                      </p:stCondLst>
                      <p:childTnLst>
                        <p:par>
                          <p:cTn id="92" dur="indefinite" fill="hold">
                            <p:stCondLst>
                              <p:cond delay="0"/>
                            </p:stCondLst>
                            <p:childTnLst>
                              <p:par>
                                <p:cTn id="93" dur="indefinite" nodeType="clickEffect" fill="hold" presetClass="entr" presetID="3" presetSubtype="10">
                                  <p:stCondLst>
                                    <p:cond delay="0"/>
                                  </p:stCondLst>
                                  <p:childTnLst>
                                    <p:set>
                                      <p:cBhvr>
                                        <p:cTn id="94" dur="1" fill="hold">
                                          <p:stCondLst>
                                            <p:cond delay="0"/>
                                          </p:stCondLst>
                                        </p:cTn>
                                        <p:tgtEl>
                                          <p:spTgt spid="306">
                                            <p:txEl>
                                              <p:pRg st="8" end="8"/>
                                            </p:txEl>
                                          </p:spTgt>
                                        </p:tgtEl>
                                        <p:attrNameLst>
                                          <p:attrName>style.visibility</p:attrName>
                                        </p:attrNameLst>
                                      </p:cBhvr>
                                      <p:to>
                                        <p:strVal val="visible"/>
                                      </p:to>
                                    </p:set>
                                    <p:animEffect filter="blinds(horizontal)" transition="in">
                                      <p:cBhvr additive="repl">
                                        <p:cTn id="95" dur="500"/>
                                        <p:tgtEl>
                                          <p:spTgt spid="306">
                                            <p:txEl>
                                              <p:pRg st="8" end="8"/>
                                            </p:txEl>
                                          </p:spTgt>
                                        </p:tgtEl>
                                      </p:cBhvr>
                                    </p:animEffect>
                                  </p:childTnLst>
                                </p:cTn>
                              </p:par>
                            </p:childTnLst>
                          </p:cTn>
                        </p:par>
                      </p:childTnLst>
                    </p:cTn>
                  </p:par>
                  <p:par>
                    <p:cTn id="96" dur="indefinite" fill="hold">
                      <p:stCondLst>
                        <p:cond delay="indefinite"/>
                      </p:stCondLst>
                      <p:childTnLst>
                        <p:par>
                          <p:cTn id="97" dur="indefinite" fill="hold">
                            <p:stCondLst>
                              <p:cond delay="0"/>
                            </p:stCondLst>
                            <p:childTnLst>
                              <p:par>
                                <p:cTn id="98" dur="indefinite" nodeType="clickEffect" fill="hold" presetClass="entr" presetID="3" presetSubtype="10">
                                  <p:stCondLst>
                                    <p:cond delay="0"/>
                                  </p:stCondLst>
                                  <p:childTnLst>
                                    <p:set>
                                      <p:cBhvr>
                                        <p:cTn id="99" dur="1" fill="hold">
                                          <p:stCondLst>
                                            <p:cond delay="0"/>
                                          </p:stCondLst>
                                        </p:cTn>
                                        <p:tgtEl>
                                          <p:spTgt spid="306">
                                            <p:txEl>
                                              <p:pRg st="9" end="9"/>
                                            </p:txEl>
                                          </p:spTgt>
                                        </p:tgtEl>
                                        <p:attrNameLst>
                                          <p:attrName>style.visibility</p:attrName>
                                        </p:attrNameLst>
                                      </p:cBhvr>
                                      <p:to>
                                        <p:strVal val="visible"/>
                                      </p:to>
                                    </p:set>
                                    <p:animEffect filter="blinds(horizontal)" transition="in">
                                      <p:cBhvr additive="repl">
                                        <p:cTn id="100" dur="500"/>
                                        <p:tgtEl>
                                          <p:spTgt spid="306">
                                            <p:txEl>
                                              <p:pRg st="9" end="9"/>
                                            </p:txEl>
                                          </p:spTgt>
                                        </p:tgtEl>
                                      </p:cBhvr>
                                    </p:animEffect>
                                  </p:childTnLst>
                                </p:cTn>
                              </p:par>
                            </p:childTnLst>
                          </p:cTn>
                        </p:par>
                      </p:childTnLst>
                    </p:cTn>
                  </p:par>
                  <p:par>
                    <p:cTn id="101" dur="indefinite" fill="hold">
                      <p:stCondLst>
                        <p:cond delay="indefinite"/>
                      </p:stCondLst>
                      <p:childTnLst>
                        <p:par>
                          <p:cTn id="102" dur="indefinite" fill="hold">
                            <p:stCondLst>
                              <p:cond delay="0"/>
                            </p:stCondLst>
                            <p:childTnLst>
                              <p:par>
                                <p:cTn id="103" dur="indefinite" nodeType="clickEffect" fill="hold" presetClass="entr" presetID="3" presetSubtype="10">
                                  <p:stCondLst>
                                    <p:cond delay="0"/>
                                  </p:stCondLst>
                                  <p:childTnLst>
                                    <p:set>
                                      <p:cBhvr>
                                        <p:cTn id="104" dur="1" fill="hold">
                                          <p:stCondLst>
                                            <p:cond delay="0"/>
                                          </p:stCondLst>
                                        </p:cTn>
                                        <p:tgtEl>
                                          <p:spTgt spid="306">
                                            <p:txEl>
                                              <p:pRg st="10" end="10"/>
                                            </p:txEl>
                                          </p:spTgt>
                                        </p:tgtEl>
                                        <p:attrNameLst>
                                          <p:attrName>style.visibility</p:attrName>
                                        </p:attrNameLst>
                                      </p:cBhvr>
                                      <p:to>
                                        <p:strVal val="visible"/>
                                      </p:to>
                                    </p:set>
                                    <p:animEffect filter="blinds(horizontal)" transition="in">
                                      <p:cBhvr additive="repl">
                                        <p:cTn id="105" dur="500"/>
                                        <p:tgtEl>
                                          <p:spTgt spid="306">
                                            <p:txEl>
                                              <p:pRg st="10" end="10"/>
                                            </p:txEl>
                                          </p:spTgt>
                                        </p:tgtEl>
                                      </p:cBhvr>
                                    </p:animEffect>
                                  </p:childTnLst>
                                </p:cTn>
                              </p:par>
                            </p:childTnLst>
                          </p:cTn>
                        </p:par>
                      </p:childTnLst>
                    </p:cTn>
                  </p:par>
                  <p:par>
                    <p:cTn id="106" dur="indefinite" fill="hold">
                      <p:stCondLst>
                        <p:cond delay="indefinite"/>
                      </p:stCondLst>
                      <p:childTnLst>
                        <p:par>
                          <p:cTn id="107" dur="indefinite" fill="hold">
                            <p:stCondLst>
                              <p:cond delay="0"/>
                            </p:stCondLst>
                            <p:childTnLst>
                              <p:par>
                                <p:cTn id="108" dur="indefinite" nodeType="clickEffect" fill="hold" presetClass="entr" presetID="3" presetSubtype="10">
                                  <p:stCondLst>
                                    <p:cond delay="0"/>
                                  </p:stCondLst>
                                  <p:childTnLst>
                                    <p:set>
                                      <p:cBhvr>
                                        <p:cTn id="109" dur="1" fill="hold">
                                          <p:stCondLst>
                                            <p:cond delay="0"/>
                                          </p:stCondLst>
                                        </p:cTn>
                                        <p:tgtEl>
                                          <p:spTgt spid="306">
                                            <p:txEl>
                                              <p:pRg st="11" end="11"/>
                                            </p:txEl>
                                          </p:spTgt>
                                        </p:tgtEl>
                                        <p:attrNameLst>
                                          <p:attrName>style.visibility</p:attrName>
                                        </p:attrNameLst>
                                      </p:cBhvr>
                                      <p:to>
                                        <p:strVal val="visible"/>
                                      </p:to>
                                    </p:set>
                                    <p:animEffect filter="blinds(horizontal)" transition="in">
                                      <p:cBhvr additive="repl">
                                        <p:cTn id="110" dur="500"/>
                                        <p:tgtEl>
                                          <p:spTgt spid="306">
                                            <p:txEl>
                                              <p:pRg st="11" end="11"/>
                                            </p:txEl>
                                          </p:spTgt>
                                        </p:tgtEl>
                                      </p:cBhvr>
                                    </p:animEffect>
                                  </p:childTnLst>
                                </p:cTn>
                              </p:par>
                            </p:childTnLst>
                          </p:cTn>
                        </p:par>
                      </p:childTnLst>
                    </p:cTn>
                  </p:par>
                  <p:par>
                    <p:cTn id="111" dur="indefinite" fill="hold">
                      <p:stCondLst>
                        <p:cond delay="indefinite"/>
                      </p:stCondLst>
                      <p:childTnLst>
                        <p:par>
                          <p:cTn id="112" dur="indefinite" fill="hold">
                            <p:stCondLst>
                              <p:cond delay="0"/>
                            </p:stCondLst>
                            <p:childTnLst>
                              <p:par>
                                <p:cTn id="113" dur="indefinite" nodeType="clickEffect" fill="hold" presetClass="entr" presetID="3" presetSubtype="10">
                                  <p:stCondLst>
                                    <p:cond delay="0"/>
                                  </p:stCondLst>
                                  <p:childTnLst>
                                    <p:set>
                                      <p:cBhvr>
                                        <p:cTn id="114" dur="1" fill="hold">
                                          <p:stCondLst>
                                            <p:cond delay="0"/>
                                          </p:stCondLst>
                                        </p:cTn>
                                        <p:tgtEl>
                                          <p:spTgt spid="306">
                                            <p:txEl>
                                              <p:pRg st="12" end="12"/>
                                            </p:txEl>
                                          </p:spTgt>
                                        </p:tgtEl>
                                        <p:attrNameLst>
                                          <p:attrName>style.visibility</p:attrName>
                                        </p:attrNameLst>
                                      </p:cBhvr>
                                      <p:to>
                                        <p:strVal val="visible"/>
                                      </p:to>
                                    </p:set>
                                    <p:animEffect filter="blinds(horizontal)" transition="in">
                                      <p:cBhvr additive="repl">
                                        <p:cTn id="115" dur="500"/>
                                        <p:tgtEl>
                                          <p:spTgt spid="306">
                                            <p:txEl>
                                              <p:pRg st="12" end="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CustomShape 1"/>
          <p:cNvSpPr/>
          <p:nvPr/>
        </p:nvSpPr>
        <p:spPr>
          <a:xfrm>
            <a:off x="380880" y="228600"/>
            <a:ext cx="7766640" cy="573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Times New Roman"/>
              </a:rPr>
              <a:t>Variables</a:t>
            </a:r>
            <a:endParaRPr b="0" lang="en-IN" sz="3200" spc="-1" strike="noStrike">
              <a:latin typeface="Arial"/>
            </a:endParaRPr>
          </a:p>
        </p:txBody>
      </p:sp>
      <p:sp>
        <p:nvSpPr>
          <p:cNvPr id="146" name="CustomShape 2"/>
          <p:cNvSpPr/>
          <p:nvPr/>
        </p:nvSpPr>
        <p:spPr>
          <a:xfrm>
            <a:off x="687240" y="915840"/>
            <a:ext cx="7995240" cy="4871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nSpc>
                <a:spcPct val="100000"/>
              </a:lnSpc>
              <a:spcBef>
                <a:spcPts val="573"/>
              </a:spcBef>
              <a:buClr>
                <a:srgbClr val="c00000"/>
              </a:buClr>
              <a:buFont typeface="Wingdings" charset="2"/>
              <a:buChar char=""/>
            </a:pPr>
            <a:r>
              <a:rPr b="0" lang="en-IN" sz="2200" spc="-1" strike="noStrike">
                <a:solidFill>
                  <a:srgbClr val="000000"/>
                </a:solidFill>
                <a:latin typeface="Times New Roman"/>
                <a:ea typeface="Times New Roman"/>
              </a:rPr>
              <a:t>Variable is a valid identifier which is used to store the value in the memory location, that value varies during the program execution.</a:t>
            </a:r>
            <a:endParaRPr b="0" lang="en-IN" sz="2200" spc="-1" strike="noStrike">
              <a:latin typeface="Arial"/>
            </a:endParaRPr>
          </a:p>
          <a:p>
            <a:pPr marL="342720" indent="-321120">
              <a:lnSpc>
                <a:spcPct val="100000"/>
              </a:lnSpc>
              <a:spcBef>
                <a:spcPts val="573"/>
              </a:spcBef>
              <a:tabLst>
                <a:tab algn="l" pos="0"/>
              </a:tabLst>
            </a:pPr>
            <a:r>
              <a:rPr b="1" lang="en-IN" sz="2200" spc="-1" strike="noStrike">
                <a:solidFill>
                  <a:srgbClr val="000000"/>
                </a:solidFill>
                <a:latin typeface="Times New Roman"/>
                <a:ea typeface="Times New Roman"/>
              </a:rPr>
              <a:t>Types of variables:</a:t>
            </a:r>
            <a:endParaRPr b="0" lang="en-IN" sz="2200" spc="-1" strike="noStrike">
              <a:latin typeface="Arial"/>
            </a:endParaRPr>
          </a:p>
          <a:p>
            <a:pPr lvl="2" marL="1143000" indent="-224280" algn="just">
              <a:lnSpc>
                <a:spcPct val="10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Global Variables</a:t>
            </a:r>
            <a:endParaRPr b="0" lang="en-IN" sz="2200" spc="-1" strike="noStrike">
              <a:latin typeface="Arial"/>
            </a:endParaRPr>
          </a:p>
          <a:p>
            <a:pPr lvl="2" marL="1143000" indent="-224280" algn="just">
              <a:lnSpc>
                <a:spcPct val="100000"/>
              </a:lnSpc>
              <a:spcBef>
                <a:spcPts val="374"/>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Local Variables</a:t>
            </a:r>
            <a:endParaRPr b="0" lang="en-IN" sz="2200" spc="-1" strike="noStrike">
              <a:latin typeface="Arial"/>
            </a:endParaRPr>
          </a:p>
          <a:p>
            <a:pPr marL="325080" indent="-320760" algn="just">
              <a:lnSpc>
                <a:spcPct val="100000"/>
              </a:lnSpc>
              <a:spcBef>
                <a:spcPts val="573"/>
              </a:spcBef>
              <a:buClr>
                <a:srgbClr val="c00000"/>
              </a:buClr>
              <a:buFont typeface="Wingdings" charset="2"/>
              <a:buChar char=""/>
              <a:tabLst>
                <a:tab algn="l" pos="0"/>
              </a:tabLst>
            </a:pPr>
            <a:r>
              <a:rPr b="1" lang="en-IN" sz="2200" spc="-1" strike="noStrike">
                <a:solidFill>
                  <a:srgbClr val="000000"/>
                </a:solidFill>
                <a:latin typeface="Times New Roman"/>
                <a:ea typeface="Times New Roman"/>
              </a:rPr>
              <a:t>Global Variable:</a:t>
            </a:r>
            <a:r>
              <a:rPr b="0" lang="en-IN" sz="2200" spc="-1" strike="noStrike">
                <a:solidFill>
                  <a:srgbClr val="000000"/>
                </a:solidFill>
                <a:latin typeface="Times New Roman"/>
                <a:ea typeface="Times New Roman"/>
              </a:rPr>
              <a:t> The variables which are declared at the starting of  the program are called as global variable. They are visible to all the parts of the program.</a:t>
            </a:r>
            <a:endParaRPr b="0" lang="en-IN" sz="2200" spc="-1" strike="noStrike">
              <a:latin typeface="Arial"/>
            </a:endParaRPr>
          </a:p>
          <a:p>
            <a:pPr marL="341280" indent="-321120" algn="just">
              <a:lnSpc>
                <a:spcPct val="100000"/>
              </a:lnSpc>
              <a:spcBef>
                <a:spcPts val="573"/>
              </a:spcBef>
              <a:tabLst>
                <a:tab algn="l" pos="0"/>
              </a:tabLst>
            </a:pPr>
            <a:endParaRPr b="0" lang="en-IN" sz="2200" spc="-1" strike="noStrike">
              <a:latin typeface="Arial"/>
            </a:endParaRPr>
          </a:p>
          <a:p>
            <a:pPr marL="325080" indent="-320760">
              <a:lnSpc>
                <a:spcPct val="100000"/>
              </a:lnSpc>
              <a:spcBef>
                <a:spcPts val="573"/>
              </a:spcBef>
              <a:buClr>
                <a:srgbClr val="c00000"/>
              </a:buClr>
              <a:buFont typeface="Wingdings" charset="2"/>
              <a:buChar char=""/>
              <a:tabLst>
                <a:tab algn="l" pos="0"/>
              </a:tabLst>
            </a:pPr>
            <a:r>
              <a:rPr b="1" lang="en-IN" sz="2200" spc="-1" strike="noStrike">
                <a:solidFill>
                  <a:srgbClr val="000000"/>
                </a:solidFill>
                <a:latin typeface="Times New Roman"/>
                <a:ea typeface="Times New Roman"/>
              </a:rPr>
              <a:t>Local Variable: </a:t>
            </a:r>
            <a:r>
              <a:rPr b="0" lang="en-IN" sz="2200" spc="-1" strike="noStrike">
                <a:solidFill>
                  <a:srgbClr val="000000"/>
                </a:solidFill>
                <a:latin typeface="Times New Roman"/>
                <a:ea typeface="Times New Roman"/>
              </a:rPr>
              <a:t>The variables which are declared in a function are called local variables to that function. These variables visible only within the function.</a:t>
            </a:r>
            <a:endParaRPr b="0" lang="en-IN" sz="2200" spc="-1" strike="noStrike">
              <a:latin typeface="Arial"/>
            </a:endParaRPr>
          </a:p>
          <a:p>
            <a:pPr marL="325080" indent="-320760">
              <a:lnSpc>
                <a:spcPct val="100000"/>
              </a:lnSpc>
              <a:spcBef>
                <a:spcPts val="573"/>
              </a:spcBef>
              <a:buClr>
                <a:srgbClr val="c00000"/>
              </a:buClr>
              <a:buFont typeface="Wingdings" charset="2"/>
              <a:buChar char=""/>
              <a:tabLst>
                <a:tab algn="l" pos="0"/>
              </a:tabLst>
            </a:pPr>
            <a:r>
              <a:rPr b="1" lang="en-IN" sz="2200" spc="-1" strike="noStrike">
                <a:solidFill>
                  <a:srgbClr val="000000"/>
                </a:solidFill>
                <a:latin typeface="Times New Roman"/>
                <a:ea typeface="Times New Roman"/>
              </a:rPr>
              <a:t>Syntax</a:t>
            </a:r>
            <a:r>
              <a:rPr b="0" lang="en-IN" sz="2200" spc="-1" strike="noStrike">
                <a:solidFill>
                  <a:srgbClr val="000000"/>
                </a:solidFill>
                <a:latin typeface="Times New Roman"/>
                <a:ea typeface="Times New Roman"/>
              </a:rPr>
              <a:t>:Datatype var name;(Declaration)</a:t>
            </a:r>
            <a:endParaRPr b="0" lang="en-IN" sz="2200" spc="-1" strike="noStrike">
              <a:latin typeface="Arial"/>
            </a:endParaRPr>
          </a:p>
          <a:p>
            <a:pPr marL="325080" indent="-320760">
              <a:lnSpc>
                <a:spcPct val="100000"/>
              </a:lnSpc>
              <a:spcBef>
                <a:spcPts val="573"/>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Eg:int a;</a:t>
            </a:r>
            <a:endParaRPr b="0" lang="en-IN" sz="2200" spc="-1" strike="noStrike">
              <a:latin typeface="Arial"/>
            </a:endParaRPr>
          </a:p>
          <a:p>
            <a:pPr marL="325080" indent="-320760">
              <a:lnSpc>
                <a:spcPct val="100000"/>
              </a:lnSpc>
              <a:spcBef>
                <a:spcPts val="573"/>
              </a:spcBef>
              <a:buClr>
                <a:srgbClr val="c00000"/>
              </a:buClr>
              <a:buFont typeface="Wingdings" charset="2"/>
              <a:buChar char=""/>
              <a:tabLst>
                <a:tab algn="l" pos="0"/>
              </a:tabLst>
            </a:pPr>
            <a:r>
              <a:rPr b="1" lang="en-IN" sz="2200" spc="-1" strike="noStrike">
                <a:solidFill>
                  <a:srgbClr val="000000"/>
                </a:solidFill>
                <a:latin typeface="Times New Roman"/>
                <a:ea typeface="Times New Roman"/>
              </a:rPr>
              <a:t>Initialization</a:t>
            </a:r>
            <a:r>
              <a:rPr b="0" lang="en-IN" sz="2200" spc="-1" strike="noStrike">
                <a:solidFill>
                  <a:srgbClr val="000000"/>
                </a:solidFill>
                <a:latin typeface="Times New Roman"/>
                <a:ea typeface="Times New Roman"/>
              </a:rPr>
              <a:t>:datatype varname=value;</a:t>
            </a:r>
            <a:endParaRPr b="0" lang="en-IN" sz="2200" spc="-1" strike="noStrike">
              <a:latin typeface="Arial"/>
            </a:endParaRPr>
          </a:p>
          <a:p>
            <a:pPr marL="325080" indent="-320760">
              <a:lnSpc>
                <a:spcPct val="100000"/>
              </a:lnSpc>
              <a:spcBef>
                <a:spcPts val="573"/>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int a=10;</a:t>
            </a:r>
            <a:endParaRPr b="0" lang="en-IN" sz="2200" spc="-1" strike="noStrike">
              <a:latin typeface="Arial"/>
            </a:endParaRPr>
          </a:p>
          <a:p>
            <a:pPr marL="325080" indent="-320760">
              <a:lnSpc>
                <a:spcPct val="100000"/>
              </a:lnSpc>
              <a:spcBef>
                <a:spcPts val="573"/>
              </a:spcBef>
              <a:buClr>
                <a:srgbClr val="c00000"/>
              </a:buClr>
              <a:buFont typeface="Wingdings" charset="2"/>
              <a:buChar char=""/>
              <a:tabLst>
                <a:tab algn="l" pos="0"/>
              </a:tabLst>
            </a:pPr>
            <a:r>
              <a:rPr b="0" lang="en-IN" sz="2200" spc="-1" strike="noStrike">
                <a:solidFill>
                  <a:srgbClr val="000000"/>
                </a:solidFill>
                <a:latin typeface="Times New Roman"/>
                <a:ea typeface="Times New Roman"/>
              </a:rPr>
              <a:t> </a:t>
            </a:r>
            <a:endParaRPr b="0" lang="en-IN" sz="2200" spc="-1" strike="noStrike">
              <a:latin typeface="Arial"/>
            </a:endParaRPr>
          </a:p>
          <a:p>
            <a:pPr marL="342720" indent="-321120" algn="just">
              <a:lnSpc>
                <a:spcPct val="100000"/>
              </a:lnSpc>
              <a:spcBef>
                <a:spcPts val="573"/>
              </a:spcBef>
              <a:tabLst>
                <a:tab algn="l" pos="0"/>
              </a:tabLs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8" name="CustomShape 1"/>
          <p:cNvSpPr/>
          <p:nvPr/>
        </p:nvSpPr>
        <p:spPr>
          <a:xfrm>
            <a:off x="3276720" y="1447920"/>
            <a:ext cx="2967480" cy="174816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noFill/>
          </a:ln>
        </p:spPr>
        <p:style>
          <a:lnRef idx="0"/>
          <a:fillRef idx="0"/>
          <a:effectRef idx="0"/>
          <a:fontRef idx="minor"/>
        </p:style>
        <p:txBody>
          <a:bodyPr lIns="90000" rIns="90000" tIns="46800" bIns="46800">
            <a:noAutofit/>
          </a:bodyPr>
          <a:p>
            <a:pPr>
              <a:lnSpc>
                <a:spcPct val="100000"/>
              </a:lnSpc>
              <a:spcAft>
                <a:spcPts val="998"/>
              </a:spcAft>
            </a:pPr>
            <a:r>
              <a:rPr b="0" lang="en-IN" sz="2200" spc="-1" strike="noStrike">
                <a:solidFill>
                  <a:srgbClr val="000000"/>
                </a:solidFill>
                <a:latin typeface="Times New Roman"/>
                <a:ea typeface="Times New Roman"/>
              </a:rPr>
              <a:t>if (condition)</a:t>
            </a:r>
            <a:endParaRPr b="0" lang="en-IN" sz="2200" spc="-1" strike="noStrike">
              <a:latin typeface="Arial"/>
            </a:endParaRPr>
          </a:p>
          <a:p>
            <a:pPr>
              <a:lnSpc>
                <a:spcPct val="100000"/>
              </a:lnSpc>
              <a:spcAft>
                <a:spcPts val="998"/>
              </a:spcAft>
            </a:pPr>
            <a:r>
              <a:rPr b="0" lang="en-IN" sz="2200" spc="-1" strike="noStrike">
                <a:solidFill>
                  <a:srgbClr val="000000"/>
                </a:solidFill>
                <a:latin typeface="Times New Roman"/>
                <a:ea typeface="Times New Roman"/>
              </a:rPr>
              <a:t>{</a:t>
            </a:r>
            <a:endParaRPr b="0" lang="en-IN" sz="2200" spc="-1" strike="noStrike">
              <a:latin typeface="Arial"/>
            </a:endParaRPr>
          </a:p>
          <a:p>
            <a:pPr>
              <a:lnSpc>
                <a:spcPct val="100000"/>
              </a:lnSpc>
              <a:spcAft>
                <a:spcPts val="998"/>
              </a:spcAf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statement-block;</a:t>
            </a:r>
            <a:endParaRPr b="0" lang="en-IN" sz="2200" spc="-1" strike="noStrike">
              <a:latin typeface="Arial"/>
            </a:endParaRPr>
          </a:p>
          <a:p>
            <a:pPr>
              <a:lnSpc>
                <a:spcPct val="100000"/>
              </a:lnSpc>
              <a:spcAft>
                <a:spcPts val="998"/>
              </a:spcAft>
            </a:pPr>
            <a:r>
              <a:rPr b="0" lang="en-IN" sz="2200" spc="-1" strike="noStrike">
                <a:solidFill>
                  <a:srgbClr val="000000"/>
                </a:solidFill>
                <a:latin typeface="Times New Roman"/>
                <a:ea typeface="Times New Roman"/>
              </a:rPr>
              <a:t>} </a:t>
            </a:r>
            <a:endParaRPr b="0" lang="en-IN" sz="2200" spc="-1" strike="noStrike">
              <a:latin typeface="Arial"/>
            </a:endParaRPr>
          </a:p>
          <a:p>
            <a:pPr>
              <a:lnSpc>
                <a:spcPct val="100000"/>
              </a:lnSpc>
              <a:spcAft>
                <a:spcPts val="998"/>
              </a:spcAft>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endParaRPr b="0" lang="en-IN" sz="2200" spc="-1" strike="noStrike">
              <a:latin typeface="Arial"/>
            </a:endParaRPr>
          </a:p>
          <a:p>
            <a:pPr>
              <a:lnSpc>
                <a:spcPct val="100000"/>
              </a:lnSpc>
            </a:pPr>
            <a:endParaRPr b="0" lang="en-IN" sz="2200" spc="-1" strike="noStrike">
              <a:latin typeface="Arial"/>
            </a:endParaRPr>
          </a:p>
        </p:txBody>
      </p:sp>
      <p:sp>
        <p:nvSpPr>
          <p:cNvPr id="309" name="CustomShape 2"/>
          <p:cNvSpPr/>
          <p:nvPr/>
        </p:nvSpPr>
        <p:spPr>
          <a:xfrm>
            <a:off x="533520" y="152280"/>
            <a:ext cx="7920360" cy="57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3200" spc="-1" strike="noStrike">
                <a:solidFill>
                  <a:srgbClr val="000000"/>
                </a:solidFill>
                <a:latin typeface="Times New Roman"/>
                <a:ea typeface="Times New Roman"/>
              </a:rPr>
              <a:t>Decision Control Statement:</a:t>
            </a:r>
            <a:r>
              <a:rPr b="1" lang="en-IN" sz="3200" spc="-1" strike="noStrike">
                <a:solidFill>
                  <a:srgbClr val="ff0000"/>
                </a:solidFill>
                <a:latin typeface="Times New Roman"/>
                <a:ea typeface="Times New Roman"/>
              </a:rPr>
              <a:t> if</a:t>
            </a:r>
            <a:endParaRPr b="0" lang="en-IN" sz="3200" spc="-1" strike="noStrike">
              <a:latin typeface="Arial"/>
            </a:endParaRPr>
          </a:p>
        </p:txBody>
      </p:sp>
      <p:sp>
        <p:nvSpPr>
          <p:cNvPr id="310" name="CustomShape 3"/>
          <p:cNvSpPr/>
          <p:nvPr/>
        </p:nvSpPr>
        <p:spPr>
          <a:xfrm>
            <a:off x="393840" y="865080"/>
            <a:ext cx="5138640" cy="424800"/>
          </a:xfrm>
          <a:prstGeom prst="rect">
            <a:avLst/>
          </a:prstGeom>
          <a:noFill/>
          <a:ln>
            <a:noFill/>
          </a:ln>
        </p:spPr>
        <p:style>
          <a:lnRef idx="0"/>
          <a:fillRef idx="0"/>
          <a:effectRef idx="0"/>
          <a:fontRef idx="minor"/>
        </p:style>
        <p:txBody>
          <a:bodyPr wrap="none" lIns="90000" rIns="90000" tIns="46800" bIns="46800">
            <a:noAutofit/>
          </a:bodyPr>
          <a:p>
            <a:pPr>
              <a:lnSpc>
                <a:spcPct val="100000"/>
              </a:lnSpc>
            </a:pPr>
            <a:r>
              <a:rPr b="0" lang="en-IN" sz="2200" spc="-1" strike="noStrike">
                <a:solidFill>
                  <a:srgbClr val="000000"/>
                </a:solidFill>
                <a:latin typeface="Times New Roman"/>
                <a:ea typeface="Times New Roman"/>
              </a:rPr>
              <a:t>The general form of a simple if statement is:</a:t>
            </a:r>
            <a:endParaRPr b="0" lang="en-IN" sz="2200" spc="-1" strike="noStrike">
              <a:latin typeface="Arial"/>
            </a:endParaRPr>
          </a:p>
        </p:txBody>
      </p:sp>
      <p:sp>
        <p:nvSpPr>
          <p:cNvPr id="311" name="CustomShape 4"/>
          <p:cNvSpPr/>
          <p:nvPr/>
        </p:nvSpPr>
        <p:spPr>
          <a:xfrm>
            <a:off x="304920" y="3429000"/>
            <a:ext cx="8682480" cy="3106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just">
              <a:lnSpc>
                <a:spcPct val="100000"/>
              </a:lnSpc>
            </a:pPr>
            <a:r>
              <a:rPr b="0" lang="en-IN" sz="2200" spc="-1" strike="noStrike">
                <a:solidFill>
                  <a:srgbClr val="000000"/>
                </a:solidFill>
                <a:latin typeface="Times New Roman"/>
                <a:ea typeface="Times New Roman"/>
              </a:rPr>
              <a:t>Following are the properties of an if statement:</a:t>
            </a:r>
            <a:endParaRPr b="0" lang="en-IN" sz="2200" spc="-1" strike="noStrike">
              <a:latin typeface="Arial"/>
            </a:endParaRPr>
          </a:p>
          <a:p>
            <a:pPr algn="just">
              <a:lnSpc>
                <a:spcPct val="100000"/>
              </a:lnSpc>
            </a:pPr>
            <a:r>
              <a:rPr b="0" lang="en-IN" sz="2200" spc="-1" strike="noStrike">
                <a:solidFill>
                  <a:srgbClr val="000000"/>
                </a:solidFill>
                <a:latin typeface="Times New Roman"/>
                <a:ea typeface="Times New Roman"/>
              </a:rPr>
              <a:t> </a:t>
            </a: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If the condition is true then the statement-block will be executed.</a:t>
            </a: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If the condition is false it does not do anything ( or the statement is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skipped)</a:t>
            </a: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The condition is given in parentheses and must be evaluated as true</a:t>
            </a:r>
            <a:endParaRPr b="0" lang="en-IN" sz="2200" spc="-1" strike="noStrike">
              <a:latin typeface="Arial"/>
            </a:endParaRPr>
          </a:p>
          <a:p>
            <a:pPr algn="just">
              <a:lnSpc>
                <a:spcPct val="100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(nonzero value) or false (zero value).</a:t>
            </a:r>
            <a:endParaRPr b="0" lang="en-IN" sz="2200" spc="-1" strike="noStrike">
              <a:latin typeface="Arial"/>
            </a:endParaRPr>
          </a:p>
          <a:p>
            <a:pPr marL="216000" indent="-21204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If a compound statement is provided, it must be enclosed in opening </a:t>
            </a:r>
            <a:endParaRPr b="0" lang="en-IN" sz="2200" spc="-1" strike="noStrike">
              <a:latin typeface="Arial"/>
            </a:endParaRPr>
          </a:p>
          <a:p>
            <a:pPr algn="just">
              <a:lnSpc>
                <a:spcPct val="100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and closing braces.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2" name="CustomShape 1"/>
          <p:cNvSpPr/>
          <p:nvPr/>
        </p:nvSpPr>
        <p:spPr>
          <a:xfrm>
            <a:off x="533520" y="152280"/>
            <a:ext cx="7920360" cy="57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3200" spc="-1" strike="noStrike">
                <a:solidFill>
                  <a:srgbClr val="000000"/>
                </a:solidFill>
                <a:latin typeface="Times New Roman"/>
                <a:ea typeface="Times New Roman"/>
              </a:rPr>
              <a:t>Decision Control Statement:</a:t>
            </a:r>
            <a:r>
              <a:rPr b="1" lang="en-IN" sz="3200" spc="-1" strike="noStrike">
                <a:solidFill>
                  <a:srgbClr val="ff0000"/>
                </a:solidFill>
                <a:latin typeface="Times New Roman"/>
                <a:ea typeface="Times New Roman"/>
              </a:rPr>
              <a:t> if</a:t>
            </a:r>
            <a:endParaRPr b="0" lang="en-IN" sz="3200" spc="-1" strike="noStrike">
              <a:latin typeface="Arial"/>
            </a:endParaRPr>
          </a:p>
        </p:txBody>
      </p:sp>
      <p:sp>
        <p:nvSpPr>
          <p:cNvPr id="313" name="CustomShape 2"/>
          <p:cNvSpPr/>
          <p:nvPr/>
        </p:nvSpPr>
        <p:spPr>
          <a:xfrm>
            <a:off x="366840" y="903240"/>
            <a:ext cx="1441440" cy="42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oAutofit/>
          </a:bodyPr>
          <a:p>
            <a:pPr>
              <a:lnSpc>
                <a:spcPct val="100000"/>
              </a:lnSpc>
            </a:pPr>
            <a:r>
              <a:rPr b="0" lang="en-IN" sz="2200" spc="-1" strike="noStrike">
                <a:solidFill>
                  <a:srgbClr val="000000"/>
                </a:solidFill>
                <a:latin typeface="Times New Roman"/>
                <a:ea typeface="DejaVu Sans"/>
              </a:rPr>
              <a:t>Flow Chart</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p:txBody>
      </p:sp>
      <p:sp>
        <p:nvSpPr>
          <p:cNvPr id="314" name="CustomShape 3"/>
          <p:cNvSpPr/>
          <p:nvPr/>
        </p:nvSpPr>
        <p:spPr>
          <a:xfrm>
            <a:off x="5297400" y="1206360"/>
            <a:ext cx="3220200" cy="3441240"/>
          </a:xfrm>
          <a:custGeom>
            <a:avLst/>
            <a:gdLst/>
            <a:ahLst/>
            <a:rect l="l" t="t" r="r" b="b"/>
            <a:pathLst>
              <a:path w="21600" h="21600">
                <a:moveTo>
                  <a:pt x="0" y="0"/>
                </a:moveTo>
                <a:lnTo>
                  <a:pt x="21600" y="0"/>
                </a:lnTo>
                <a:lnTo>
                  <a:pt x="21600" y="21600"/>
                </a:lnTo>
                <a:lnTo>
                  <a:pt x="0" y="21600"/>
                </a:lnTo>
                <a:lnTo>
                  <a:pt x="0" y="0"/>
                </a:lnTo>
                <a:close/>
              </a:path>
            </a:pathLst>
          </a:custGeom>
          <a:noFill/>
          <a:ln w="9360">
            <a:noFill/>
          </a:ln>
        </p:spPr>
        <p:style>
          <a:lnRef idx="0"/>
          <a:fillRef idx="0"/>
          <a:effectRef idx="0"/>
          <a:fontRef idx="minor"/>
        </p:style>
        <p:txBody>
          <a:bodyPr wrap="none" lIns="90000" rIns="90000" tIns="46800" bIns="46800">
            <a:noAutofit/>
          </a:bodyPr>
          <a:p>
            <a:pPr>
              <a:lnSpc>
                <a:spcPct val="100000"/>
              </a:lnSpc>
            </a:pPr>
            <a:r>
              <a:rPr b="1" lang="en-IN" sz="2200" spc="-1" strike="noStrike">
                <a:solidFill>
                  <a:srgbClr val="000000"/>
                </a:solidFill>
                <a:latin typeface="Times New Roman"/>
                <a:ea typeface="DejaVu Sans"/>
              </a:rPr>
              <a:t>Example:</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main()</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int a=10,b=20;</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if(a&gt;b)</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printf(“%d”,a);</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printf(“%d”,b);</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a:t>
            </a:r>
            <a:endParaRPr b="0" lang="en-IN" sz="2200" spc="-1" strike="noStrike">
              <a:latin typeface="Arial"/>
            </a:endParaRPr>
          </a:p>
        </p:txBody>
      </p:sp>
      <p:pic>
        <p:nvPicPr>
          <p:cNvPr id="315" name="" descr=""/>
          <p:cNvPicPr/>
          <p:nvPr/>
        </p:nvPicPr>
        <p:blipFill>
          <a:blip r:embed="rId1"/>
          <a:stretch/>
        </p:blipFill>
        <p:spPr>
          <a:xfrm>
            <a:off x="1541160" y="1838880"/>
            <a:ext cx="2416680" cy="3054960"/>
          </a:xfrm>
          <a:prstGeom prst="rect">
            <a:avLst/>
          </a:prstGeom>
          <a:ln>
            <a:noFill/>
          </a:ln>
        </p:spPr>
      </p:pic>
      <p:sp>
        <p:nvSpPr>
          <p:cNvPr id="316" name="CustomShape 4"/>
          <p:cNvSpPr/>
          <p:nvPr/>
        </p:nvSpPr>
        <p:spPr>
          <a:xfrm>
            <a:off x="6183720" y="2537640"/>
            <a:ext cx="3220200" cy="3441240"/>
          </a:xfrm>
          <a:custGeom>
            <a:avLst/>
            <a:gdLst/>
            <a:ahLst/>
            <a:rect l="l" t="t" r="r" b="b"/>
            <a:pathLst>
              <a:path w="21600" h="21600">
                <a:moveTo>
                  <a:pt x="0" y="0"/>
                </a:moveTo>
                <a:lnTo>
                  <a:pt x="21600" y="0"/>
                </a:lnTo>
                <a:lnTo>
                  <a:pt x="21600" y="21600"/>
                </a:lnTo>
                <a:lnTo>
                  <a:pt x="0" y="21600"/>
                </a:lnTo>
                <a:lnTo>
                  <a:pt x="0" y="0"/>
                </a:lnTo>
                <a:close/>
              </a:path>
            </a:pathLst>
          </a:custGeom>
          <a:noFill/>
          <a:ln w="9360">
            <a:noFill/>
          </a:ln>
        </p:spPr>
        <p:style>
          <a:lnRef idx="0"/>
          <a:fillRef idx="0"/>
          <a:effectRef idx="0"/>
          <a:fontRef idx="minor"/>
        </p:style>
      </p:sp>
      <p:sp>
        <p:nvSpPr>
          <p:cNvPr id="317" name="CustomShape 5"/>
          <p:cNvSpPr/>
          <p:nvPr/>
        </p:nvSpPr>
        <p:spPr>
          <a:xfrm>
            <a:off x="6183720" y="2638800"/>
            <a:ext cx="3220200" cy="3441240"/>
          </a:xfrm>
          <a:custGeom>
            <a:avLst/>
            <a:gdLst/>
            <a:ahLst/>
            <a:rect l="l" t="t" r="r" b="b"/>
            <a:pathLst>
              <a:path w="21600" h="21600">
                <a:moveTo>
                  <a:pt x="0" y="0"/>
                </a:moveTo>
                <a:lnTo>
                  <a:pt x="21600" y="0"/>
                </a:lnTo>
                <a:lnTo>
                  <a:pt x="21600" y="21600"/>
                </a:lnTo>
                <a:lnTo>
                  <a:pt x="0" y="21600"/>
                </a:lnTo>
                <a:lnTo>
                  <a:pt x="0" y="0"/>
                </a:lnTo>
                <a:close/>
              </a:path>
            </a:pathLst>
          </a:custGeom>
          <a:noFill/>
          <a:ln w="9360">
            <a:noFill/>
          </a:ln>
        </p:spPr>
        <p:style>
          <a:lnRef idx="0"/>
          <a:fillRef idx="0"/>
          <a:effectRef idx="0"/>
          <a:fontRef idx="minor"/>
        </p:style>
      </p:sp>
      <p:sp>
        <p:nvSpPr>
          <p:cNvPr id="318" name="CustomShape 6"/>
          <p:cNvSpPr/>
          <p:nvPr/>
        </p:nvSpPr>
        <p:spPr>
          <a:xfrm>
            <a:off x="6125760" y="2609640"/>
            <a:ext cx="3220200" cy="3441240"/>
          </a:xfrm>
          <a:custGeom>
            <a:avLst/>
            <a:gdLst/>
            <a:ahLst/>
            <a:rect l="l" t="t" r="r" b="b"/>
            <a:pathLst>
              <a:path w="21600" h="21600">
                <a:moveTo>
                  <a:pt x="0" y="0"/>
                </a:moveTo>
                <a:lnTo>
                  <a:pt x="21600" y="0"/>
                </a:lnTo>
                <a:lnTo>
                  <a:pt x="21600" y="21600"/>
                </a:lnTo>
                <a:lnTo>
                  <a:pt x="0" y="21600"/>
                </a:lnTo>
                <a:lnTo>
                  <a:pt x="0" y="0"/>
                </a:lnTo>
                <a:close/>
              </a:path>
            </a:pathLst>
          </a:custGeom>
          <a:noFill/>
          <a:ln w="9360">
            <a:noFill/>
          </a:ln>
        </p:spPr>
        <p:style>
          <a:lnRef idx="0"/>
          <a:fillRef idx="0"/>
          <a:effectRef idx="0"/>
          <a:fontRef idx="minor"/>
        </p:style>
        <p:txBody>
          <a:bodyPr wrap="none" lIns="90000" rIns="90000" tIns="46800" bIns="46800">
            <a:noAutofit/>
          </a:bodyPr>
          <a:p>
            <a:pPr>
              <a:lnSpc>
                <a:spcPct val="100000"/>
              </a:lnSpc>
            </a:pPr>
            <a:endParaRPr b="0" lang="en-IN" sz="1800" spc="-1" strike="noStrike">
              <a:latin typeface="Arial"/>
            </a:endParaRPr>
          </a:p>
          <a:p>
            <a:pPr>
              <a:lnSpc>
                <a:spcPct val="100000"/>
              </a:lnSpc>
            </a:pPr>
            <a:r>
              <a:rPr b="0" lang="en-IN" sz="2200" spc="-1" strike="noStrike">
                <a:solidFill>
                  <a:srgbClr val="000000"/>
                </a:solidFill>
                <a:latin typeface="Times New Roman"/>
                <a:ea typeface="DejaVu Sans"/>
              </a:rPr>
              <a:t>	</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9" name="Line 1"/>
          <p:cNvSpPr/>
          <p:nvPr/>
        </p:nvSpPr>
        <p:spPr>
          <a:xfrm>
            <a:off x="380880" y="457200"/>
            <a:ext cx="1800" cy="1440"/>
          </a:xfrm>
          <a:prstGeom prst="line">
            <a:avLst/>
          </a:prstGeom>
          <a:ln w="9360">
            <a:noFill/>
          </a:ln>
        </p:spPr>
        <p:style>
          <a:lnRef idx="0"/>
          <a:fillRef idx="0"/>
          <a:effectRef idx="0"/>
          <a:fontRef idx="minor"/>
        </p:style>
      </p:sp>
      <p:sp>
        <p:nvSpPr>
          <p:cNvPr id="320" name="CustomShape 2"/>
          <p:cNvSpPr/>
          <p:nvPr/>
        </p:nvSpPr>
        <p:spPr>
          <a:xfrm>
            <a:off x="152280" y="6095880"/>
            <a:ext cx="8682480" cy="424800"/>
          </a:xfrm>
          <a:prstGeom prst="rect">
            <a:avLst/>
          </a:prstGeom>
          <a:noFill/>
          <a:ln>
            <a:noFill/>
          </a:ln>
        </p:spPr>
        <p:style>
          <a:lnRef idx="0"/>
          <a:fillRef idx="0"/>
          <a:effectRef idx="0"/>
          <a:fontRef idx="minor"/>
        </p:style>
        <p:txBody>
          <a:bodyPr lIns="90000" rIns="90000" tIns="46800" bIns="46800">
            <a:noAutofit/>
          </a:bodyPr>
          <a:p>
            <a:pPr algn="ctr">
              <a:lnSpc>
                <a:spcPct val="100000"/>
              </a:lnSpc>
            </a:pPr>
            <a:r>
              <a:rPr b="1" lang="en-IN" sz="2200" spc="-1" strike="noStrike">
                <a:solidFill>
                  <a:srgbClr val="000000"/>
                </a:solidFill>
                <a:latin typeface="Times New Roman"/>
                <a:ea typeface="Times New Roman"/>
              </a:rPr>
              <a:t>if...else </a:t>
            </a:r>
            <a:r>
              <a:rPr b="0" lang="en-IN" sz="2200" spc="-1" strike="noStrike">
                <a:solidFill>
                  <a:srgbClr val="000000"/>
                </a:solidFill>
                <a:latin typeface="Times New Roman"/>
                <a:ea typeface="Times New Roman"/>
              </a:rPr>
              <a:t>Logic Flow</a:t>
            </a:r>
            <a:endParaRPr b="0" lang="en-IN" sz="2200" spc="-1" strike="noStrike">
              <a:latin typeface="Arial"/>
            </a:endParaRPr>
          </a:p>
        </p:txBody>
      </p:sp>
      <p:grpSp>
        <p:nvGrpSpPr>
          <p:cNvPr id="321" name="Group 3"/>
          <p:cNvGrpSpPr/>
          <p:nvPr/>
        </p:nvGrpSpPr>
        <p:grpSpPr>
          <a:xfrm>
            <a:off x="228600" y="252360"/>
            <a:ext cx="8593200" cy="6283800"/>
            <a:chOff x="228600" y="252360"/>
            <a:chExt cx="8593200" cy="6283800"/>
          </a:xfrm>
        </p:grpSpPr>
        <p:sp>
          <p:nvSpPr>
            <p:cNvPr id="322" name="Line 4"/>
            <p:cNvSpPr/>
            <p:nvPr/>
          </p:nvSpPr>
          <p:spPr>
            <a:xfrm>
              <a:off x="228600" y="6535800"/>
              <a:ext cx="8593200" cy="360"/>
            </a:xfrm>
            <a:prstGeom prst="line">
              <a:avLst/>
            </a:prstGeom>
            <a:ln w="76320">
              <a:solidFill>
                <a:srgbClr val="b2b2b2"/>
              </a:solidFill>
              <a:miter/>
            </a:ln>
          </p:spPr>
          <p:style>
            <a:lnRef idx="0"/>
            <a:fillRef idx="0"/>
            <a:effectRef idx="0"/>
            <a:fontRef idx="minor"/>
          </p:style>
        </p:sp>
        <p:sp>
          <p:nvSpPr>
            <p:cNvPr id="323" name="Line 5"/>
            <p:cNvSpPr/>
            <p:nvPr/>
          </p:nvSpPr>
          <p:spPr>
            <a:xfrm>
              <a:off x="228600" y="252360"/>
              <a:ext cx="8593200" cy="360"/>
            </a:xfrm>
            <a:prstGeom prst="line">
              <a:avLst/>
            </a:prstGeom>
            <a:ln w="76320">
              <a:solidFill>
                <a:srgbClr val="b2b2b2"/>
              </a:solidFill>
              <a:miter/>
            </a:ln>
          </p:spPr>
          <p:style>
            <a:lnRef idx="0"/>
            <a:fillRef idx="0"/>
            <a:effectRef idx="0"/>
            <a:fontRef idx="minor"/>
          </p:style>
        </p:sp>
        <p:sp>
          <p:nvSpPr>
            <p:cNvPr id="324" name="Line 6"/>
            <p:cNvSpPr/>
            <p:nvPr/>
          </p:nvSpPr>
          <p:spPr>
            <a:xfrm>
              <a:off x="228600" y="6080400"/>
              <a:ext cx="8593200" cy="360"/>
            </a:xfrm>
            <a:prstGeom prst="line">
              <a:avLst/>
            </a:prstGeom>
            <a:ln w="28440">
              <a:solidFill>
                <a:srgbClr val="b2b2b2"/>
              </a:solidFill>
              <a:miter/>
            </a:ln>
          </p:spPr>
          <p:style>
            <a:lnRef idx="0"/>
            <a:fillRef idx="0"/>
            <a:effectRef idx="0"/>
            <a:fontRef idx="minor"/>
          </p:style>
        </p:sp>
      </p:grpSp>
      <p:sp>
        <p:nvSpPr>
          <p:cNvPr id="325" name="CustomShape 7"/>
          <p:cNvSpPr/>
          <p:nvPr/>
        </p:nvSpPr>
        <p:spPr>
          <a:xfrm>
            <a:off x="533520" y="330120"/>
            <a:ext cx="7920360" cy="577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3200" spc="-1" strike="noStrike">
                <a:solidFill>
                  <a:srgbClr val="000000"/>
                </a:solidFill>
                <a:latin typeface="Times New Roman"/>
                <a:ea typeface="Times New Roman"/>
              </a:rPr>
              <a:t>Decision Control Statement:</a:t>
            </a:r>
            <a:r>
              <a:rPr b="1" lang="en-IN" sz="3200" spc="-1" strike="noStrike">
                <a:solidFill>
                  <a:srgbClr val="ff0000"/>
                </a:solidFill>
                <a:latin typeface="Times New Roman"/>
                <a:ea typeface="Times New Roman"/>
              </a:rPr>
              <a:t> if..else</a:t>
            </a:r>
            <a:endParaRPr b="0" lang="en-IN" sz="3200" spc="-1" strike="noStrike">
              <a:latin typeface="Arial"/>
            </a:endParaRPr>
          </a:p>
        </p:txBody>
      </p:sp>
      <p:grpSp>
        <p:nvGrpSpPr>
          <p:cNvPr id="326" name="Group 8"/>
          <p:cNvGrpSpPr/>
          <p:nvPr/>
        </p:nvGrpSpPr>
        <p:grpSpPr>
          <a:xfrm>
            <a:off x="533520" y="1143000"/>
            <a:ext cx="8283960" cy="4432680"/>
            <a:chOff x="533520" y="1143000"/>
            <a:chExt cx="8283960" cy="4432680"/>
          </a:xfrm>
        </p:grpSpPr>
        <p:pic>
          <p:nvPicPr>
            <p:cNvPr id="327" name="Picture 371" descr=""/>
            <p:cNvPicPr/>
            <p:nvPr/>
          </p:nvPicPr>
          <p:blipFill>
            <a:blip r:embed="rId1"/>
            <a:stretch/>
          </p:blipFill>
          <p:spPr>
            <a:xfrm>
              <a:off x="533520" y="1143000"/>
              <a:ext cx="8283960" cy="4432680"/>
            </a:xfrm>
            <a:prstGeom prst="rect">
              <a:avLst/>
            </a:prstGeom>
            <a:ln>
              <a:noFill/>
            </a:ln>
          </p:spPr>
        </p:pic>
        <p:sp>
          <p:nvSpPr>
            <p:cNvPr id="328" name="CustomShape 9"/>
            <p:cNvSpPr/>
            <p:nvPr/>
          </p:nvSpPr>
          <p:spPr>
            <a:xfrm>
              <a:off x="8035200" y="2590920"/>
              <a:ext cx="254160" cy="42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oAutofit/>
            </a:bodyPr>
            <a:p>
              <a:pPr>
                <a:lnSpc>
                  <a:spcPct val="100000"/>
                </a:lnSpc>
              </a:pPr>
              <a:r>
                <a:rPr b="0" lang="en-IN" sz="2200" spc="-1" strike="noStrike">
                  <a:solidFill>
                    <a:srgbClr val="000000"/>
                  </a:solidFill>
                  <a:latin typeface="Times New Roman"/>
                  <a:ea typeface="Times New Roman"/>
                </a:rPr>
                <a:t>;</a:t>
              </a:r>
              <a:endParaRPr b="0" lang="en-IN" sz="2200" spc="-1" strike="noStrike">
                <a:latin typeface="Arial"/>
              </a:endParaRPr>
            </a:p>
          </p:txBody>
        </p:sp>
        <p:sp>
          <p:nvSpPr>
            <p:cNvPr id="329" name="CustomShape 10"/>
            <p:cNvSpPr/>
            <p:nvPr/>
          </p:nvSpPr>
          <p:spPr>
            <a:xfrm>
              <a:off x="8035200" y="3684600"/>
              <a:ext cx="254160" cy="42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oAutofit/>
            </a:bodyPr>
            <a:p>
              <a:pPr>
                <a:lnSpc>
                  <a:spcPct val="100000"/>
                </a:lnSpc>
              </a:pPr>
              <a:r>
                <a:rPr b="0" lang="en-IN" sz="2200" spc="-1" strike="noStrike">
                  <a:solidFill>
                    <a:srgbClr val="000000"/>
                  </a:solidFill>
                  <a:latin typeface="Times New Roman"/>
                  <a:ea typeface="Times New Roman"/>
                </a:rPr>
                <a:t>;</a:t>
              </a:r>
              <a:endParaRPr b="0" lang="en-IN" sz="2200" spc="-1" strike="noStrike">
                <a:latin typeface="Arial"/>
              </a:endParaRPr>
            </a:p>
          </p:txBody>
        </p:sp>
      </p:gr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0" name="CustomShape 1"/>
          <p:cNvSpPr/>
          <p:nvPr/>
        </p:nvSpPr>
        <p:spPr>
          <a:xfrm>
            <a:off x="2008080" y="331920"/>
            <a:ext cx="4764960" cy="42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oAutofit/>
          </a:bodyPr>
          <a:p>
            <a:pPr algn="ctr">
              <a:lnSpc>
                <a:spcPct val="100000"/>
              </a:lnSpc>
            </a:pPr>
            <a:r>
              <a:rPr b="0" lang="en-IN" sz="2200" spc="-1" strike="noStrike">
                <a:solidFill>
                  <a:srgbClr val="000000"/>
                </a:solidFill>
                <a:latin typeface="Times New Roman"/>
                <a:ea typeface="Times New Roman"/>
              </a:rPr>
              <a:t>Syntactical Rules for </a:t>
            </a:r>
            <a:r>
              <a:rPr b="1" lang="en-IN" sz="2200" spc="-1" strike="noStrike">
                <a:solidFill>
                  <a:srgbClr val="ff0000"/>
                </a:solidFill>
                <a:latin typeface="Times New Roman"/>
                <a:ea typeface="Times New Roman"/>
              </a:rPr>
              <a:t>if…else</a:t>
            </a:r>
            <a:r>
              <a:rPr b="0" lang="en-IN" sz="2200" spc="-1" strike="noStrike">
                <a:solidFill>
                  <a:srgbClr val="000000"/>
                </a:solidFill>
                <a:latin typeface="Times New Roman"/>
                <a:ea typeface="Times New Roman"/>
              </a:rPr>
              <a:t> Statements</a:t>
            </a:r>
            <a:endParaRPr b="0" lang="en-IN" sz="2200" spc="-1" strike="noStrike">
              <a:latin typeface="Arial"/>
            </a:endParaRPr>
          </a:p>
        </p:txBody>
      </p:sp>
      <p:sp>
        <p:nvSpPr>
          <p:cNvPr id="331" name="CustomShape 2"/>
          <p:cNvSpPr/>
          <p:nvPr/>
        </p:nvSpPr>
        <p:spPr>
          <a:xfrm>
            <a:off x="685800" y="1085760"/>
            <a:ext cx="7844400" cy="4111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457200" indent="-452880" algn="just">
              <a:lnSpc>
                <a:spcPct val="100000"/>
              </a:lnSpc>
              <a:buClr>
                <a:srgbClr val="c00000"/>
              </a:buClr>
              <a:buFont typeface="Wingdings" charset="2"/>
              <a:buChar char=""/>
            </a:pPr>
            <a:r>
              <a:rPr b="0" lang="en-IN" sz="2200" spc="-1" strike="noStrike">
                <a:solidFill>
                  <a:srgbClr val="000000"/>
                </a:solidFill>
                <a:latin typeface="Times New Roman"/>
                <a:ea typeface="Times New Roman"/>
              </a:rPr>
              <a:t>The expression or condition which is followed by </a:t>
            </a:r>
            <a:r>
              <a:rPr b="1" lang="en-IN" sz="2200" spc="-1" strike="noStrike">
                <a:solidFill>
                  <a:srgbClr val="000000"/>
                </a:solidFill>
                <a:latin typeface="Times New Roman"/>
                <a:ea typeface="Times New Roman"/>
              </a:rPr>
              <a:t>if </a:t>
            </a:r>
            <a:r>
              <a:rPr b="0" lang="en-IN" sz="2200" spc="-1" strike="noStrike">
                <a:solidFill>
                  <a:srgbClr val="000000"/>
                </a:solidFill>
                <a:latin typeface="Times New Roman"/>
                <a:ea typeface="Times New Roman"/>
              </a:rPr>
              <a:t>statement must be enclosed in </a:t>
            </a:r>
            <a:r>
              <a:rPr b="1" lang="en-IN" sz="2200" spc="-1" strike="noStrike">
                <a:solidFill>
                  <a:srgbClr val="000000"/>
                </a:solidFill>
                <a:latin typeface="Times New Roman"/>
                <a:ea typeface="Times New Roman"/>
              </a:rPr>
              <a:t>parenthesis</a:t>
            </a:r>
            <a:r>
              <a:rPr b="0" lang="en-IN" sz="2200" spc="-1" strike="noStrike">
                <a:solidFill>
                  <a:srgbClr val="000000"/>
                </a:solidFill>
                <a:latin typeface="Times New Roman"/>
                <a:ea typeface="Times New Roman"/>
              </a:rPr>
              <a:t>.</a:t>
            </a:r>
            <a:endParaRPr b="0" lang="en-IN" sz="2200" spc="-1" strike="noStrike">
              <a:latin typeface="Arial"/>
            </a:endParaRPr>
          </a:p>
          <a:p>
            <a:pPr marL="457200" indent="-437040" algn="just">
              <a:lnSpc>
                <a:spcPct val="100000"/>
              </a:lnSpc>
              <a:tabLst>
                <a:tab algn="l" pos="0"/>
              </a:tabLst>
            </a:pPr>
            <a:endParaRPr b="0" lang="en-IN" sz="2200" spc="-1" strike="noStrike">
              <a:latin typeface="Arial"/>
            </a:endParaRPr>
          </a:p>
          <a:p>
            <a:pPr marL="457200" indent="-45288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No </a:t>
            </a:r>
            <a:r>
              <a:rPr b="1" lang="en-IN" sz="2200" spc="-1" strike="noStrike">
                <a:solidFill>
                  <a:srgbClr val="000000"/>
                </a:solidFill>
                <a:latin typeface="Times New Roman"/>
                <a:ea typeface="Times New Roman"/>
              </a:rPr>
              <a:t>semicolon</a:t>
            </a:r>
            <a:r>
              <a:rPr b="0" lang="en-IN" sz="2200" spc="-1" strike="noStrike">
                <a:solidFill>
                  <a:srgbClr val="000000"/>
                </a:solidFill>
                <a:latin typeface="Times New Roman"/>
                <a:ea typeface="Times New Roman"/>
              </a:rPr>
              <a:t> is needed for an</a:t>
            </a:r>
            <a:r>
              <a:rPr b="1" lang="en-IN" sz="2200" spc="-1" strike="noStrike">
                <a:solidFill>
                  <a:srgbClr val="000000"/>
                </a:solidFill>
                <a:latin typeface="Times New Roman"/>
                <a:ea typeface="Times New Roman"/>
              </a:rPr>
              <a:t> if…else </a:t>
            </a:r>
            <a:r>
              <a:rPr b="0" lang="en-IN" sz="2200" spc="-1" strike="noStrike">
                <a:solidFill>
                  <a:srgbClr val="000000"/>
                </a:solidFill>
                <a:latin typeface="Times New Roman"/>
                <a:ea typeface="Times New Roman"/>
              </a:rPr>
              <a:t>statement.</a:t>
            </a:r>
            <a:endParaRPr b="0" lang="en-IN" sz="2200" spc="-1" strike="noStrike">
              <a:latin typeface="Arial"/>
            </a:endParaRPr>
          </a:p>
          <a:p>
            <a:pPr marL="457200" indent="-435600" algn="just">
              <a:lnSpc>
                <a:spcPct val="100000"/>
              </a:lnSpc>
              <a:tabLst>
                <a:tab algn="l" pos="0"/>
              </a:tabLst>
            </a:pPr>
            <a:endParaRPr b="0" lang="en-IN" sz="2200" spc="-1" strike="noStrike">
              <a:latin typeface="Arial"/>
            </a:endParaRPr>
          </a:p>
          <a:p>
            <a:pPr marL="457200" indent="-45288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Both the true and false statements can be any statement (even another if…else).</a:t>
            </a:r>
            <a:endParaRPr b="0" lang="en-IN" sz="2200" spc="-1" strike="noStrike">
              <a:latin typeface="Arial"/>
            </a:endParaRPr>
          </a:p>
          <a:p>
            <a:pPr marL="457200" indent="-437040" algn="just">
              <a:lnSpc>
                <a:spcPct val="100000"/>
              </a:lnSpc>
              <a:tabLst>
                <a:tab algn="l" pos="0"/>
              </a:tabLst>
            </a:pPr>
            <a:endParaRPr b="0" lang="en-IN" sz="2200" spc="-1" strike="noStrike">
              <a:latin typeface="Arial"/>
            </a:endParaRPr>
          </a:p>
          <a:p>
            <a:pPr marL="457200" indent="-45288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Multiple statements under </a:t>
            </a:r>
            <a:r>
              <a:rPr b="1" lang="en-IN" sz="2200" spc="-1" strike="noStrike">
                <a:solidFill>
                  <a:srgbClr val="000000"/>
                </a:solidFill>
                <a:latin typeface="Times New Roman"/>
                <a:ea typeface="Times New Roman"/>
              </a:rPr>
              <a:t>if and else</a:t>
            </a:r>
            <a:r>
              <a:rPr b="0" lang="en-IN" sz="2200" spc="-1" strike="noStrike">
                <a:solidFill>
                  <a:srgbClr val="000000"/>
                </a:solidFill>
                <a:latin typeface="Times New Roman"/>
                <a:ea typeface="Times New Roman"/>
              </a:rPr>
              <a:t> should be enclosed between curly braces.</a:t>
            </a:r>
            <a:endParaRPr b="0" lang="en-IN" sz="2200" spc="-1" strike="noStrike">
              <a:latin typeface="Arial"/>
            </a:endParaRPr>
          </a:p>
          <a:p>
            <a:pPr marL="457200" indent="-437040" algn="just">
              <a:lnSpc>
                <a:spcPct val="100000"/>
              </a:lnSpc>
              <a:tabLst>
                <a:tab algn="l" pos="0"/>
              </a:tabLst>
            </a:pPr>
            <a:endParaRPr b="0" lang="en-IN" sz="2200" spc="-1" strike="noStrike">
              <a:latin typeface="Arial"/>
            </a:endParaRPr>
          </a:p>
          <a:p>
            <a:pPr marL="457200" indent="-45288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No need to enclose a single statement in curly braces.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2" name="CustomShape 1"/>
          <p:cNvSpPr/>
          <p:nvPr/>
        </p:nvSpPr>
        <p:spPr>
          <a:xfrm>
            <a:off x="152280" y="6122880"/>
            <a:ext cx="8682480" cy="424800"/>
          </a:xfrm>
          <a:prstGeom prst="rect">
            <a:avLst/>
          </a:prstGeom>
          <a:noFill/>
          <a:ln>
            <a:noFill/>
          </a:ln>
        </p:spPr>
        <p:style>
          <a:lnRef idx="0"/>
          <a:fillRef idx="0"/>
          <a:effectRef idx="0"/>
          <a:fontRef idx="minor"/>
        </p:style>
        <p:txBody>
          <a:bodyPr lIns="90000" rIns="90000" tIns="46800" bIns="46800">
            <a:noAutofit/>
          </a:bodyPr>
          <a:p>
            <a:pPr algn="ctr">
              <a:lnSpc>
                <a:spcPct val="100000"/>
              </a:lnSpc>
            </a:pPr>
            <a:r>
              <a:rPr b="0" lang="en-IN" sz="2200" spc="-1" strike="noStrike">
                <a:solidFill>
                  <a:srgbClr val="000000"/>
                </a:solidFill>
                <a:latin typeface="Times New Roman"/>
                <a:ea typeface="Times New Roman"/>
              </a:rPr>
              <a:t>Nested</a:t>
            </a:r>
            <a:r>
              <a:rPr b="1" lang="en-IN" sz="2200" spc="-1" strike="noStrike">
                <a:solidFill>
                  <a:srgbClr val="000000"/>
                </a:solidFill>
                <a:latin typeface="Times New Roman"/>
                <a:ea typeface="Times New Roman"/>
              </a:rPr>
              <a:t> if…else </a:t>
            </a:r>
            <a:r>
              <a:rPr b="0" lang="en-IN" sz="2200" spc="-1" strike="noStrike">
                <a:solidFill>
                  <a:srgbClr val="000000"/>
                </a:solidFill>
                <a:latin typeface="Times New Roman"/>
                <a:ea typeface="Times New Roman"/>
              </a:rPr>
              <a:t>Statements</a:t>
            </a:r>
            <a:endParaRPr b="0" lang="en-IN" sz="2200" spc="-1" strike="noStrike">
              <a:latin typeface="Arial"/>
            </a:endParaRPr>
          </a:p>
        </p:txBody>
      </p:sp>
      <p:grpSp>
        <p:nvGrpSpPr>
          <p:cNvPr id="333" name="Group 2"/>
          <p:cNvGrpSpPr/>
          <p:nvPr/>
        </p:nvGrpSpPr>
        <p:grpSpPr>
          <a:xfrm>
            <a:off x="228600" y="252360"/>
            <a:ext cx="8593200" cy="6283800"/>
            <a:chOff x="228600" y="252360"/>
            <a:chExt cx="8593200" cy="6283800"/>
          </a:xfrm>
        </p:grpSpPr>
        <p:sp>
          <p:nvSpPr>
            <p:cNvPr id="334" name="Line 3"/>
            <p:cNvSpPr/>
            <p:nvPr/>
          </p:nvSpPr>
          <p:spPr>
            <a:xfrm>
              <a:off x="228600" y="6535800"/>
              <a:ext cx="8593200" cy="360"/>
            </a:xfrm>
            <a:prstGeom prst="line">
              <a:avLst/>
            </a:prstGeom>
            <a:ln w="76320">
              <a:solidFill>
                <a:srgbClr val="b2b2b2"/>
              </a:solidFill>
              <a:miter/>
            </a:ln>
          </p:spPr>
          <p:style>
            <a:lnRef idx="0"/>
            <a:fillRef idx="0"/>
            <a:effectRef idx="0"/>
            <a:fontRef idx="minor"/>
          </p:style>
        </p:sp>
        <p:sp>
          <p:nvSpPr>
            <p:cNvPr id="335" name="Line 4"/>
            <p:cNvSpPr/>
            <p:nvPr/>
          </p:nvSpPr>
          <p:spPr>
            <a:xfrm>
              <a:off x="228600" y="252360"/>
              <a:ext cx="8593200" cy="360"/>
            </a:xfrm>
            <a:prstGeom prst="line">
              <a:avLst/>
            </a:prstGeom>
            <a:ln w="76320">
              <a:solidFill>
                <a:srgbClr val="b2b2b2"/>
              </a:solidFill>
              <a:miter/>
            </a:ln>
          </p:spPr>
          <p:style>
            <a:lnRef idx="0"/>
            <a:fillRef idx="0"/>
            <a:effectRef idx="0"/>
            <a:fontRef idx="minor"/>
          </p:style>
        </p:sp>
        <p:sp>
          <p:nvSpPr>
            <p:cNvPr id="336" name="Line 5"/>
            <p:cNvSpPr/>
            <p:nvPr/>
          </p:nvSpPr>
          <p:spPr>
            <a:xfrm>
              <a:off x="228600" y="6080400"/>
              <a:ext cx="8593200" cy="360"/>
            </a:xfrm>
            <a:prstGeom prst="line">
              <a:avLst/>
            </a:prstGeom>
            <a:ln w="28440">
              <a:solidFill>
                <a:srgbClr val="b2b2b2"/>
              </a:solidFill>
              <a:miter/>
            </a:ln>
          </p:spPr>
          <p:style>
            <a:lnRef idx="0"/>
            <a:fillRef idx="0"/>
            <a:effectRef idx="0"/>
            <a:fontRef idx="minor"/>
          </p:style>
        </p:sp>
      </p:grpSp>
      <p:pic>
        <p:nvPicPr>
          <p:cNvPr id="337" name="Picture 402" descr=""/>
          <p:cNvPicPr/>
          <p:nvPr/>
        </p:nvPicPr>
        <p:blipFill>
          <a:blip r:embed="rId1"/>
          <a:stretch/>
        </p:blipFill>
        <p:spPr>
          <a:xfrm>
            <a:off x="279360" y="838080"/>
            <a:ext cx="8555400" cy="4491720"/>
          </a:xfrm>
          <a:prstGeom prst="rect">
            <a:avLst/>
          </a:prstGeom>
          <a:ln>
            <a:noFill/>
          </a:ln>
        </p:spPr>
      </p:pic>
      <p:sp>
        <p:nvSpPr>
          <p:cNvPr id="338" name="CustomShape 6"/>
          <p:cNvSpPr/>
          <p:nvPr/>
        </p:nvSpPr>
        <p:spPr>
          <a:xfrm>
            <a:off x="533520" y="390600"/>
            <a:ext cx="7920360" cy="51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800" spc="-1" strike="noStrike">
                <a:solidFill>
                  <a:srgbClr val="000000"/>
                </a:solidFill>
                <a:latin typeface="Times New Roman"/>
                <a:ea typeface="Times New Roman"/>
              </a:rPr>
              <a:t>Decision Control Statement:</a:t>
            </a:r>
            <a:r>
              <a:rPr b="1" lang="en-IN" sz="2800" spc="-1" strike="noStrike">
                <a:solidFill>
                  <a:srgbClr val="ff0000"/>
                </a:solidFill>
                <a:latin typeface="Times New Roman"/>
                <a:ea typeface="Times New Roman"/>
              </a:rPr>
              <a:t> </a:t>
            </a:r>
            <a:r>
              <a:rPr b="1" lang="en-IN" sz="2800" spc="-1" strike="noStrike">
                <a:solidFill>
                  <a:srgbClr val="000000"/>
                </a:solidFill>
                <a:latin typeface="Times New Roman"/>
                <a:ea typeface="Times New Roman"/>
              </a:rPr>
              <a:t>nested</a:t>
            </a:r>
            <a:r>
              <a:rPr b="1" lang="en-IN" sz="2800" spc="-1" strike="noStrike">
                <a:solidFill>
                  <a:srgbClr val="ff0000"/>
                </a:solidFill>
                <a:latin typeface="Times New Roman"/>
                <a:ea typeface="Times New Roman"/>
              </a:rPr>
              <a:t> if…else</a:t>
            </a:r>
            <a:endParaRPr b="0" lang="en-IN" sz="2800" spc="-1" strike="noStrike">
              <a:latin typeface="Arial"/>
            </a:endParaRPr>
          </a:p>
        </p:txBody>
      </p:sp>
      <p:sp>
        <p:nvSpPr>
          <p:cNvPr id="339" name="CustomShape 7"/>
          <p:cNvSpPr/>
          <p:nvPr/>
        </p:nvSpPr>
        <p:spPr>
          <a:xfrm>
            <a:off x="304920" y="5297400"/>
            <a:ext cx="8682480" cy="638280"/>
          </a:xfrm>
          <a:prstGeom prst="rect">
            <a:avLst/>
          </a:prstGeom>
          <a:noFill/>
          <a:ln>
            <a:noFill/>
          </a:ln>
        </p:spPr>
        <p:style>
          <a:lnRef idx="0"/>
          <a:fillRef idx="0"/>
          <a:effectRef idx="0"/>
          <a:fontRef idx="minor"/>
        </p:style>
        <p:txBody>
          <a:bodyPr lIns="90000" rIns="90000" tIns="46800" bIns="46800">
            <a:noAutofit/>
          </a:bodyPr>
          <a:p>
            <a:pPr marL="216000" indent="-212040">
              <a:lnSpc>
                <a:spcPct val="100000"/>
              </a:lnSpc>
              <a:buClr>
                <a:srgbClr val="c00000"/>
              </a:buClr>
              <a:buFont typeface="Wingdings" charset="2"/>
              <a:buChar char=""/>
            </a:pPr>
            <a:r>
              <a:rPr b="0" lang="en-IN" sz="1800" spc="-1" strike="noStrike">
                <a:solidFill>
                  <a:srgbClr val="000000"/>
                </a:solidFill>
                <a:latin typeface="Times New Roman"/>
                <a:ea typeface="Times New Roman"/>
              </a:rPr>
              <a:t> </a:t>
            </a:r>
            <a:r>
              <a:rPr b="0" lang="en-IN" sz="1800" spc="-1" strike="noStrike">
                <a:solidFill>
                  <a:srgbClr val="000000"/>
                </a:solidFill>
                <a:latin typeface="Times New Roman"/>
                <a:ea typeface="Times New Roman"/>
              </a:rPr>
              <a:t>	</a:t>
            </a:r>
            <a:r>
              <a:rPr b="0" lang="en-IN" sz="1800" spc="-1" strike="noStrike">
                <a:solidFill>
                  <a:srgbClr val="000000"/>
                </a:solidFill>
                <a:latin typeface="Times New Roman"/>
                <a:ea typeface="Times New Roman"/>
              </a:rPr>
              <a:t>Nested if…else means within the </a:t>
            </a:r>
            <a:r>
              <a:rPr b="1" lang="en-IN" sz="1800" spc="-1" strike="noStrike">
                <a:solidFill>
                  <a:srgbClr val="000000"/>
                </a:solidFill>
                <a:latin typeface="Times New Roman"/>
                <a:ea typeface="Times New Roman"/>
              </a:rPr>
              <a:t>if…else</a:t>
            </a:r>
            <a:r>
              <a:rPr b="0" lang="en-IN" sz="1800" spc="-1" strike="noStrike">
                <a:solidFill>
                  <a:srgbClr val="000000"/>
                </a:solidFill>
                <a:latin typeface="Times New Roman"/>
                <a:ea typeface="Times New Roman"/>
              </a:rPr>
              <a:t> you can include </a:t>
            </a:r>
            <a:r>
              <a:rPr b="1" lang="en-IN" sz="1800" spc="-1" strike="noStrike">
                <a:solidFill>
                  <a:srgbClr val="000000"/>
                </a:solidFill>
                <a:latin typeface="Times New Roman"/>
                <a:ea typeface="Times New Roman"/>
              </a:rPr>
              <a:t>another if…else</a:t>
            </a:r>
            <a:r>
              <a:rPr b="0" lang="en-IN" sz="1800" spc="-1" strike="noStrike">
                <a:solidFill>
                  <a:srgbClr val="000000"/>
                </a:solidFill>
                <a:latin typeface="Times New Roman"/>
                <a:ea typeface="Times New Roman"/>
              </a:rPr>
              <a:t> either in</a:t>
            </a:r>
            <a:endParaRPr b="0" lang="en-IN" sz="1800" spc="-1" strike="noStrike">
              <a:latin typeface="Arial"/>
            </a:endParaRPr>
          </a:p>
          <a:p>
            <a:pPr>
              <a:lnSpc>
                <a:spcPct val="100000"/>
              </a:lnSpc>
            </a:pPr>
            <a:r>
              <a:rPr b="0" lang="en-IN" sz="1800" spc="-1" strike="noStrike">
                <a:solidFill>
                  <a:srgbClr val="000000"/>
                </a:solidFill>
                <a:latin typeface="Times New Roman"/>
                <a:ea typeface="Times New Roman"/>
              </a:rPr>
              <a:t>	</a:t>
            </a:r>
            <a:r>
              <a:rPr b="1" lang="en-IN" sz="1800" spc="-1" strike="noStrike">
                <a:solidFill>
                  <a:srgbClr val="000000"/>
                </a:solidFill>
                <a:latin typeface="Times New Roman"/>
                <a:ea typeface="Times New Roman"/>
              </a:rPr>
              <a:t>if block or else block</a:t>
            </a:r>
            <a:r>
              <a:rPr b="0" lang="en-IN" sz="1800" spc="-1" strike="noStrike">
                <a:solidFill>
                  <a:srgbClr val="000000"/>
                </a:solidFill>
                <a:latin typeface="Times New Roman"/>
                <a:ea typeface="Times New Roman"/>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40" name="Picture 405" descr=""/>
          <p:cNvPicPr/>
          <p:nvPr/>
        </p:nvPicPr>
        <p:blipFill>
          <a:blip r:embed="rId1"/>
          <a:stretch/>
        </p:blipFill>
        <p:spPr>
          <a:xfrm>
            <a:off x="520560" y="1001880"/>
            <a:ext cx="8314200" cy="4861080"/>
          </a:xfrm>
          <a:prstGeom prst="rect">
            <a:avLst/>
          </a:prstGeom>
          <a:ln>
            <a:noFill/>
          </a:ln>
        </p:spPr>
      </p:pic>
      <p:sp>
        <p:nvSpPr>
          <p:cNvPr id="341" name="CustomShape 1"/>
          <p:cNvSpPr/>
          <p:nvPr/>
        </p:nvSpPr>
        <p:spPr>
          <a:xfrm>
            <a:off x="533520" y="228600"/>
            <a:ext cx="7920360" cy="51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800" spc="-1" strike="noStrike">
                <a:solidFill>
                  <a:srgbClr val="000000"/>
                </a:solidFill>
                <a:latin typeface="Times New Roman"/>
                <a:ea typeface="Times New Roman"/>
              </a:rPr>
              <a:t>Decision Control Statement:</a:t>
            </a:r>
            <a:r>
              <a:rPr b="1" lang="en-IN" sz="2800" spc="-1" strike="noStrike">
                <a:solidFill>
                  <a:srgbClr val="ff0000"/>
                </a:solidFill>
                <a:latin typeface="Times New Roman"/>
                <a:ea typeface="Times New Roman"/>
              </a:rPr>
              <a:t> </a:t>
            </a:r>
            <a:r>
              <a:rPr b="1" lang="en-IN" sz="2800" spc="-1" strike="noStrike">
                <a:solidFill>
                  <a:srgbClr val="000000"/>
                </a:solidFill>
                <a:latin typeface="Times New Roman"/>
                <a:ea typeface="Times New Roman"/>
              </a:rPr>
              <a:t>nested</a:t>
            </a:r>
            <a:r>
              <a:rPr b="1" lang="en-IN" sz="2800" spc="-1" strike="noStrike">
                <a:solidFill>
                  <a:srgbClr val="ff0000"/>
                </a:solidFill>
                <a:latin typeface="Times New Roman"/>
                <a:ea typeface="Times New Roman"/>
              </a:rPr>
              <a:t> if…else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42" name="Picture 407" descr=""/>
          <p:cNvPicPr/>
          <p:nvPr/>
        </p:nvPicPr>
        <p:blipFill>
          <a:blip r:embed="rId1"/>
          <a:stretch/>
        </p:blipFill>
        <p:spPr>
          <a:xfrm>
            <a:off x="457200" y="979560"/>
            <a:ext cx="8314200" cy="4273920"/>
          </a:xfrm>
          <a:prstGeom prst="rect">
            <a:avLst/>
          </a:prstGeom>
          <a:ln>
            <a:noFill/>
          </a:ln>
        </p:spPr>
      </p:pic>
      <p:sp>
        <p:nvSpPr>
          <p:cNvPr id="343" name="CustomShape 1"/>
          <p:cNvSpPr/>
          <p:nvPr/>
        </p:nvSpPr>
        <p:spPr>
          <a:xfrm>
            <a:off x="533520" y="228600"/>
            <a:ext cx="7920360" cy="51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800" spc="-1" strike="noStrike">
                <a:solidFill>
                  <a:srgbClr val="000000"/>
                </a:solidFill>
                <a:latin typeface="Times New Roman"/>
                <a:ea typeface="Times New Roman"/>
              </a:rPr>
              <a:t>Decision Control Statement:</a:t>
            </a:r>
            <a:r>
              <a:rPr b="1" lang="en-IN" sz="2800" spc="-1" strike="noStrike">
                <a:solidFill>
                  <a:srgbClr val="ff0000"/>
                </a:solidFill>
                <a:latin typeface="Times New Roman"/>
                <a:ea typeface="Times New Roman"/>
              </a:rPr>
              <a:t> </a:t>
            </a:r>
            <a:r>
              <a:rPr b="1" lang="en-IN" sz="2800" spc="-1" strike="noStrike">
                <a:solidFill>
                  <a:srgbClr val="000000"/>
                </a:solidFill>
                <a:latin typeface="Times New Roman"/>
                <a:ea typeface="Times New Roman"/>
              </a:rPr>
              <a:t>nested</a:t>
            </a:r>
            <a:r>
              <a:rPr b="1" lang="en-IN" sz="2800" spc="-1" strike="noStrike">
                <a:solidFill>
                  <a:srgbClr val="ff0000"/>
                </a:solidFill>
                <a:latin typeface="Times New Roman"/>
                <a:ea typeface="Times New Roman"/>
              </a:rPr>
              <a:t> if…else</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4" name="CustomShape 1"/>
          <p:cNvSpPr/>
          <p:nvPr/>
        </p:nvSpPr>
        <p:spPr>
          <a:xfrm>
            <a:off x="1371600" y="609480"/>
            <a:ext cx="5858280" cy="4339080"/>
          </a:xfrm>
          <a:custGeom>
            <a:avLst/>
            <a:gdLst/>
            <a:ahLst/>
            <a:rect l="l" t="t" r="r" b="b"/>
            <a:pathLst>
              <a:path w="21600" h="21600">
                <a:moveTo>
                  <a:pt x="0" y="0"/>
                </a:moveTo>
                <a:lnTo>
                  <a:pt x="21600" y="0"/>
                </a:lnTo>
                <a:lnTo>
                  <a:pt x="21600" y="21600"/>
                </a:lnTo>
                <a:lnTo>
                  <a:pt x="0" y="21600"/>
                </a:lnTo>
                <a:lnTo>
                  <a:pt x="0" y="0"/>
                </a:lnTo>
                <a:close/>
              </a:path>
            </a:pathLst>
          </a:custGeom>
          <a:solidFill>
            <a:srgbClr val="ffffff"/>
          </a:solidFill>
          <a:ln w="9360">
            <a:noFill/>
          </a:ln>
        </p:spPr>
        <p:style>
          <a:lnRef idx="0"/>
          <a:fillRef idx="0"/>
          <a:effectRef idx="0"/>
          <a:fontRef idx="minor"/>
        </p:style>
        <p:txBody>
          <a:bodyPr lIns="90000" rIns="90000" tIns="46800" bIns="46800">
            <a:noAutofit/>
          </a:bodyPr>
          <a:p>
            <a:pPr>
              <a:lnSpc>
                <a:spcPct val="100000"/>
              </a:lnSpc>
            </a:pPr>
            <a:r>
              <a:rPr b="0" lang="en-IN" sz="2000" spc="-1" strike="noStrike">
                <a:solidFill>
                  <a:srgbClr val="000000"/>
                </a:solidFill>
                <a:latin typeface="Times New Roman"/>
                <a:ea typeface="Times New Roman"/>
              </a:rPr>
              <a:t>if (condition1)</a:t>
            </a:r>
            <a:endParaRPr b="0" lang="en-IN" sz="2000" spc="-1" strike="noStrike">
              <a:latin typeface="Arial"/>
            </a:endParaRPr>
          </a:p>
          <a:p>
            <a:pPr>
              <a:lnSpc>
                <a:spcPct val="100000"/>
              </a:lnSpc>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statements1;</a:t>
            </a:r>
            <a:endParaRPr b="0" lang="en-IN" sz="2000" spc="-1" strike="noStrike">
              <a:latin typeface="Arial"/>
            </a:endParaRPr>
          </a:p>
          <a:p>
            <a:pPr>
              <a:lnSpc>
                <a:spcPct val="100000"/>
              </a:lnSpc>
            </a:pPr>
            <a:r>
              <a:rPr b="1" lang="en-IN" sz="2000" spc="-1" strike="noStrike">
                <a:solidFill>
                  <a:srgbClr val="000000"/>
                </a:solidFill>
                <a:latin typeface="Times New Roman"/>
                <a:ea typeface="Times New Roman"/>
              </a:rPr>
              <a:t>else if</a:t>
            </a:r>
            <a:r>
              <a:rPr b="0" lang="en-IN" sz="2000" spc="-1" strike="noStrike">
                <a:solidFill>
                  <a:srgbClr val="000000"/>
                </a:solidFill>
                <a:latin typeface="Times New Roman"/>
                <a:ea typeface="Times New Roman"/>
              </a:rPr>
              <a:t> (condition2)</a:t>
            </a:r>
            <a:endParaRPr b="0" lang="en-IN" sz="2000" spc="-1" strike="noStrike">
              <a:latin typeface="Arial"/>
            </a:endParaRPr>
          </a:p>
          <a:p>
            <a:pPr>
              <a:lnSpc>
                <a:spcPct val="100000"/>
              </a:lnSpc>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statements2;</a:t>
            </a:r>
            <a:endParaRPr b="0" lang="en-IN" sz="2000" spc="-1" strike="noStrike">
              <a:latin typeface="Arial"/>
            </a:endParaRPr>
          </a:p>
          <a:p>
            <a:pPr>
              <a:lnSpc>
                <a:spcPct val="100000"/>
              </a:lnSpc>
            </a:pPr>
            <a:r>
              <a:rPr b="0"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else if</a:t>
            </a:r>
            <a:r>
              <a:rPr b="0" lang="en-IN" sz="2000" spc="-1" strike="noStrike">
                <a:solidFill>
                  <a:srgbClr val="000000"/>
                </a:solidFill>
                <a:latin typeface="Times New Roman"/>
                <a:ea typeface="Times New Roman"/>
              </a:rPr>
              <a:t> (condition3)</a:t>
            </a:r>
            <a:endParaRPr b="0" lang="en-IN" sz="2000" spc="-1" strike="noStrike">
              <a:latin typeface="Arial"/>
            </a:endParaRPr>
          </a:p>
          <a:p>
            <a:pPr>
              <a:lnSpc>
                <a:spcPct val="100000"/>
              </a:lnSpc>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statements3;</a:t>
            </a:r>
            <a:endParaRPr b="0" lang="en-IN" sz="2000" spc="-1" strike="noStrike">
              <a:latin typeface="Arial"/>
            </a:endParaRPr>
          </a:p>
          <a:p>
            <a:pPr>
              <a:lnSpc>
                <a:spcPct val="100000"/>
              </a:lnSpc>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else if</a:t>
            </a:r>
            <a:r>
              <a:rPr b="0" lang="en-IN" sz="2000" spc="-1" strike="noStrike">
                <a:solidFill>
                  <a:srgbClr val="000000"/>
                </a:solidFill>
                <a:latin typeface="Times New Roman"/>
                <a:ea typeface="Times New Roman"/>
              </a:rPr>
              <a:t> (condition4)</a:t>
            </a:r>
            <a:endParaRPr b="0" lang="en-IN" sz="2000" spc="-1" strike="noStrike">
              <a:latin typeface="Arial"/>
            </a:endParaRPr>
          </a:p>
          <a:p>
            <a:pPr>
              <a:lnSpc>
                <a:spcPct val="100000"/>
              </a:lnSpc>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statements4;</a:t>
            </a:r>
            <a:endParaRPr b="0" lang="en-IN" sz="2000" spc="-1" strike="noStrike">
              <a:latin typeface="Arial"/>
            </a:endParaRPr>
          </a:p>
          <a:p>
            <a:pPr>
              <a:lnSpc>
                <a:spcPct val="100000"/>
              </a:lnSpc>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a:t>
            </a:r>
            <a:endParaRPr b="0" lang="en-IN" sz="2000" spc="-1" strike="noStrike">
              <a:latin typeface="Arial"/>
            </a:endParaRPr>
          </a:p>
          <a:p>
            <a:pPr>
              <a:lnSpc>
                <a:spcPct val="100000"/>
              </a:lnSpc>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1" lang="en-IN" sz="2000" spc="-1" strike="noStrike">
                <a:solidFill>
                  <a:srgbClr val="000000"/>
                </a:solidFill>
                <a:latin typeface="Times New Roman"/>
                <a:ea typeface="Times New Roman"/>
              </a:rPr>
              <a:t>else if</a:t>
            </a:r>
            <a:r>
              <a:rPr b="0" lang="en-IN" sz="2000" spc="-1" strike="noStrike">
                <a:solidFill>
                  <a:srgbClr val="000000"/>
                </a:solidFill>
                <a:latin typeface="Times New Roman"/>
                <a:ea typeface="Times New Roman"/>
              </a:rPr>
              <a:t>(conditionn)</a:t>
            </a:r>
            <a:endParaRPr b="0" lang="en-IN" sz="2000" spc="-1" strike="noStrike">
              <a:latin typeface="Arial"/>
            </a:endParaRPr>
          </a:p>
          <a:p>
            <a:pPr>
              <a:lnSpc>
                <a:spcPct val="100000"/>
              </a:lnSpc>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statementsn;</a:t>
            </a:r>
            <a:endParaRPr b="0" lang="en-IN" sz="2000" spc="-1" strike="noStrike">
              <a:latin typeface="Arial"/>
            </a:endParaRPr>
          </a:p>
          <a:p>
            <a:pPr>
              <a:lnSpc>
                <a:spcPct val="100000"/>
              </a:lnSpc>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else</a:t>
            </a:r>
            <a:endParaRPr b="0" lang="en-IN" sz="2000" spc="-1" strike="noStrike">
              <a:latin typeface="Arial"/>
            </a:endParaRPr>
          </a:p>
          <a:p>
            <a:pPr>
              <a:lnSpc>
                <a:spcPct val="100000"/>
              </a:lnSpc>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default_statement;</a:t>
            </a:r>
            <a:endParaRPr b="0" lang="en-IN" sz="2000" spc="-1" strike="noStrike">
              <a:latin typeface="Arial"/>
            </a:endParaRPr>
          </a:p>
          <a:p>
            <a:pPr>
              <a:lnSpc>
                <a:spcPct val="100000"/>
              </a:lnSpc>
            </a:pPr>
            <a:r>
              <a:rPr b="0" lang="en-IN" sz="2000" spc="-1" strike="noStrike">
                <a:solidFill>
                  <a:srgbClr val="000000"/>
                </a:solidFill>
                <a:latin typeface="Times New Roman"/>
                <a:ea typeface="Times New Roman"/>
              </a:rPr>
              <a:t>statement x;</a:t>
            </a:r>
            <a:endParaRPr b="0" lang="en-IN" sz="2000" spc="-1" strike="noStrike">
              <a:latin typeface="Arial"/>
            </a:endParaRPr>
          </a:p>
        </p:txBody>
      </p:sp>
      <p:sp>
        <p:nvSpPr>
          <p:cNvPr id="345" name="CustomShape 2"/>
          <p:cNvSpPr/>
          <p:nvPr/>
        </p:nvSpPr>
        <p:spPr>
          <a:xfrm>
            <a:off x="533520" y="162000"/>
            <a:ext cx="7920360" cy="51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800" spc="-1" strike="noStrike">
                <a:solidFill>
                  <a:srgbClr val="000000"/>
                </a:solidFill>
                <a:latin typeface="Times New Roman"/>
                <a:ea typeface="Times New Roman"/>
              </a:rPr>
              <a:t>Decision Control Statement:</a:t>
            </a:r>
            <a:r>
              <a:rPr b="1" lang="en-IN" sz="2800" spc="-1" strike="noStrike">
                <a:solidFill>
                  <a:srgbClr val="ff0000"/>
                </a:solidFill>
                <a:latin typeface="Times New Roman"/>
                <a:ea typeface="Times New Roman"/>
              </a:rPr>
              <a:t> else if</a:t>
            </a:r>
            <a:endParaRPr b="0" lang="en-IN" sz="2800" spc="-1" strike="noStrike">
              <a:latin typeface="Arial"/>
            </a:endParaRPr>
          </a:p>
        </p:txBody>
      </p:sp>
      <p:sp>
        <p:nvSpPr>
          <p:cNvPr id="346" name="CustomShape 3"/>
          <p:cNvSpPr/>
          <p:nvPr/>
        </p:nvSpPr>
        <p:spPr>
          <a:xfrm>
            <a:off x="209520" y="4921200"/>
            <a:ext cx="8855640" cy="1614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oAutofit/>
          </a:bodyPr>
          <a:p>
            <a:pPr marL="216000" indent="-212040" algn="just">
              <a:lnSpc>
                <a:spcPct val="100000"/>
              </a:lnSpc>
              <a:buClr>
                <a:srgbClr val="c00000"/>
              </a:buClr>
              <a:buFont typeface="Wingdings" charset="2"/>
              <a:buChar char=""/>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The conditions are evaluated from the top to down.</a:t>
            </a:r>
            <a:endParaRPr b="0" lang="en-IN" sz="2000" spc="-1" strike="noStrike">
              <a:latin typeface="Arial"/>
            </a:endParaRPr>
          </a:p>
          <a:p>
            <a:pPr marL="216000" indent="-212040" algn="just">
              <a:lnSpc>
                <a:spcPct val="100000"/>
              </a:lnSpc>
              <a:buClr>
                <a:srgbClr val="c00000"/>
              </a:buClr>
              <a:buFont typeface="Wingdings" charset="2"/>
              <a:buChar char=""/>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As soon as a true condition is found the statement associated with it is executed</a:t>
            </a:r>
            <a:endParaRPr b="0" lang="en-IN" sz="2000" spc="-1" strike="noStrike">
              <a:latin typeface="Arial"/>
            </a:endParaRPr>
          </a:p>
          <a:p>
            <a:pPr algn="just">
              <a:lnSpc>
                <a:spcPct val="100000"/>
              </a:lnSpc>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and the control is transferred to the statementx by skipping the rest of the ladder.</a:t>
            </a:r>
            <a:endParaRPr b="0" lang="en-IN" sz="2000" spc="-1" strike="noStrike">
              <a:latin typeface="Arial"/>
            </a:endParaRPr>
          </a:p>
          <a:p>
            <a:pPr marL="216000" indent="-212040" algn="just">
              <a:lnSpc>
                <a:spcPct val="100000"/>
              </a:lnSpc>
              <a:buClr>
                <a:srgbClr val="c00000"/>
              </a:buClr>
              <a:buFont typeface="Wingdings" charset="2"/>
              <a:buChar char=""/>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When all </a:t>
            </a:r>
            <a:r>
              <a:rPr b="1" lang="en-IN" sz="2000" spc="-1" strike="noStrike">
                <a:solidFill>
                  <a:srgbClr val="000000"/>
                </a:solidFill>
                <a:latin typeface="Times New Roman"/>
                <a:ea typeface="Times New Roman"/>
              </a:rPr>
              <a:t>n</a:t>
            </a:r>
            <a:r>
              <a:rPr b="0" lang="en-IN" sz="2000" spc="-1" strike="noStrike">
                <a:solidFill>
                  <a:srgbClr val="000000"/>
                </a:solidFill>
                <a:latin typeface="Times New Roman"/>
                <a:ea typeface="Times New Roman"/>
              </a:rPr>
              <a:t> conditions become false,final else containing default_statement </a:t>
            </a:r>
            <a:endParaRPr b="0" lang="en-IN" sz="2000" spc="-1" strike="noStrike">
              <a:latin typeface="Arial"/>
            </a:endParaRPr>
          </a:p>
          <a:p>
            <a:pPr algn="just">
              <a:lnSpc>
                <a:spcPct val="100000"/>
              </a:lnSpc>
            </a:pPr>
            <a:r>
              <a:rPr b="0" lang="en-IN" sz="2000" spc="-1" strike="noStrike">
                <a:solidFill>
                  <a:srgbClr val="000000"/>
                </a:solidFill>
                <a:latin typeface="Times New Roman"/>
                <a:ea typeface="Times New Roman"/>
              </a:rPr>
              <a:t>	</a:t>
            </a:r>
            <a:r>
              <a:rPr b="0" lang="en-IN" sz="2000" spc="-1" strike="noStrike">
                <a:solidFill>
                  <a:srgbClr val="000000"/>
                </a:solidFill>
                <a:latin typeface="Times New Roman"/>
                <a:ea typeface="Times New Roman"/>
              </a:rPr>
              <a:t>that will be executed</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7" name="CustomShape 1"/>
          <p:cNvSpPr/>
          <p:nvPr/>
        </p:nvSpPr>
        <p:spPr>
          <a:xfrm>
            <a:off x="609480" y="231840"/>
            <a:ext cx="7692120" cy="373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5000" bIns="45000" anchor="ctr">
            <a:noAutofit/>
          </a:bodyPr>
          <a:p>
            <a:pPr algn="ctr">
              <a:lnSpc>
                <a:spcPct val="100000"/>
              </a:lnSpc>
            </a:pPr>
            <a:r>
              <a:rPr b="1" lang="en-IN" sz="2200" spc="-1" strike="noStrike">
                <a:solidFill>
                  <a:srgbClr val="000000"/>
                </a:solidFill>
                <a:latin typeface="Times New Roman"/>
                <a:ea typeface="DejaVu Sans"/>
              </a:rPr>
              <a:t>Example program for </a:t>
            </a:r>
            <a:r>
              <a:rPr b="1" lang="en-IN" sz="2200" spc="-1" strike="noStrike">
                <a:solidFill>
                  <a:srgbClr val="ff3300"/>
                </a:solidFill>
                <a:latin typeface="Times New Roman"/>
                <a:ea typeface="DejaVu Sans"/>
              </a:rPr>
              <a:t>else if</a:t>
            </a:r>
            <a:endParaRPr b="0" lang="en-IN" sz="2200" spc="-1" strike="noStrike">
              <a:latin typeface="Arial"/>
            </a:endParaRPr>
          </a:p>
        </p:txBody>
      </p:sp>
      <p:sp>
        <p:nvSpPr>
          <p:cNvPr id="348" name="CustomShape 2"/>
          <p:cNvSpPr/>
          <p:nvPr/>
        </p:nvSpPr>
        <p:spPr>
          <a:xfrm>
            <a:off x="533520" y="746280"/>
            <a:ext cx="8301240" cy="5578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nSpc>
                <a:spcPct val="100000"/>
              </a:lnSpc>
            </a:pPr>
            <a:r>
              <a:rPr b="1" lang="en-IN" sz="2000" spc="-1" strike="noStrike">
                <a:solidFill>
                  <a:srgbClr val="000000"/>
                </a:solidFill>
                <a:latin typeface="Times New Roman"/>
                <a:ea typeface="Arial"/>
              </a:rPr>
              <a:t>main()</a:t>
            </a:r>
            <a:endParaRPr b="0" lang="en-IN" sz="2000" spc="-1" strike="noStrike">
              <a:latin typeface="Arial"/>
            </a:endParaRPr>
          </a:p>
          <a:p>
            <a:pPr>
              <a:lnSpc>
                <a:spcPct val="100000"/>
              </a:lnSpc>
            </a:pPr>
            <a:r>
              <a:rPr b="1" lang="en-IN" sz="2000" spc="-1" strike="noStrike">
                <a:solidFill>
                  <a:srgbClr val="000000"/>
                </a:solidFill>
                <a:latin typeface="Times New Roman"/>
                <a:ea typeface="Arial"/>
              </a:rPr>
              <a:t>{</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float m1,m2,m3,m4;</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float perc;</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printf(“enter marks\n”);</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scanf(“%f%f%f%f”,&amp;m1,&amp;m2,&amp;m3,&amp;m4);</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perc=(m1+m2+m3+m4)/4;</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a50021"/>
                </a:solidFill>
                <a:latin typeface="Times New Roman"/>
                <a:ea typeface="Arial"/>
              </a:rPr>
              <a:t>if(perc&gt;=75)</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printf(“\nDistinction”);</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a50021"/>
                </a:solidFill>
                <a:latin typeface="Times New Roman"/>
                <a:ea typeface="Arial"/>
              </a:rPr>
              <a:t>else</a:t>
            </a:r>
            <a:r>
              <a:rPr b="0" lang="en-IN" sz="2000" spc="-1" strike="noStrike">
                <a:solidFill>
                  <a:srgbClr val="000000"/>
                </a:solidFill>
                <a:latin typeface="Times New Roman"/>
                <a:ea typeface="Arial"/>
              </a:rPr>
              <a:t>  </a:t>
            </a:r>
            <a:r>
              <a:rPr b="0" lang="en-IN" sz="2000" spc="-1" strike="noStrike">
                <a:solidFill>
                  <a:srgbClr val="3333cc"/>
                </a:solidFill>
                <a:latin typeface="Times New Roman"/>
                <a:ea typeface="Arial"/>
              </a:rPr>
              <a:t>if(per&lt;75 &amp;&amp; per&gt;=60)</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printf(“\nFirst Class”);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3333cc"/>
                </a:solidFill>
                <a:latin typeface="Times New Roman"/>
                <a:ea typeface="Arial"/>
              </a:rPr>
              <a:t>else</a:t>
            </a:r>
            <a:r>
              <a:rPr b="0" lang="en-IN" sz="2000" spc="-1" strike="noStrike">
                <a:solidFill>
                  <a:srgbClr val="000000"/>
                </a:solidFill>
                <a:latin typeface="Times New Roman"/>
                <a:ea typeface="Arial"/>
              </a:rPr>
              <a:t> </a:t>
            </a:r>
            <a:r>
              <a:rPr b="0" lang="en-IN" sz="2000" spc="-1" strike="noStrike">
                <a:solidFill>
                  <a:srgbClr val="ff0000"/>
                </a:solidFill>
                <a:latin typeface="Times New Roman"/>
                <a:ea typeface="Arial"/>
              </a:rPr>
              <a:t>if(per&lt;60 &amp;&amp; per&gt;=50)</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printf(“\nSecond Class”);</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ff0000"/>
                </a:solidFill>
                <a:latin typeface="Times New Roman"/>
                <a:ea typeface="Arial"/>
              </a:rPr>
              <a:t>else </a:t>
            </a:r>
            <a:r>
              <a:rPr b="0" lang="en-IN" sz="2000" spc="-1" strike="noStrike">
                <a:solidFill>
                  <a:srgbClr val="000000"/>
                </a:solidFill>
                <a:latin typeface="Times New Roman"/>
                <a:ea typeface="Arial"/>
              </a:rPr>
              <a:t> </a:t>
            </a:r>
            <a:r>
              <a:rPr b="0" lang="en-IN" sz="2000" spc="-1" strike="noStrike">
                <a:solidFill>
                  <a:srgbClr val="3333cc"/>
                </a:solidFill>
                <a:latin typeface="Times New Roman"/>
                <a:ea typeface="Arial"/>
              </a:rPr>
              <a:t>if(per&lt;50 &amp;&amp; per&gt;=40)</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printf(“\nThird Class”);</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3333cc"/>
                </a:solidFill>
                <a:latin typeface="Times New Roman"/>
                <a:ea typeface="Arial"/>
              </a:rPr>
              <a:t>else </a:t>
            </a:r>
            <a:endParaRPr b="0" lang="en-IN" sz="2000" spc="-1" strike="noStrike">
              <a:latin typeface="Arial"/>
            </a:endParaRPr>
          </a:p>
          <a:p>
            <a:pPr>
              <a:lnSpc>
                <a:spcPct val="100000"/>
              </a:lnSpc>
            </a:pP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	</a:t>
            </a:r>
            <a:r>
              <a:rPr b="0" lang="en-IN" sz="2000" spc="-1" strike="noStrike">
                <a:solidFill>
                  <a:srgbClr val="000000"/>
                </a:solidFill>
                <a:latin typeface="Times New Roman"/>
                <a:ea typeface="Arial"/>
              </a:rPr>
              <a:t>printf(“\nFail”);</a:t>
            </a:r>
            <a:endParaRPr b="0" lang="en-IN" sz="2000" spc="-1" strike="noStrike">
              <a:latin typeface="Arial"/>
            </a:endParaRPr>
          </a:p>
          <a:p>
            <a:pPr>
              <a:lnSpc>
                <a:spcPct val="100000"/>
              </a:lnSpc>
            </a:pPr>
            <a:r>
              <a:rPr b="1" lang="en-IN" sz="2000" spc="-1" strike="noStrike">
                <a:solidFill>
                  <a:srgbClr val="000000"/>
                </a:solidFill>
                <a:latin typeface="Times New Roman"/>
                <a:ea typeface="Arial"/>
              </a:rPr>
              <a:t>}//main</a:t>
            </a:r>
            <a:r>
              <a:rPr b="0" lang="en-IN" sz="2000" spc="-1" strike="noStrike">
                <a:solidFill>
                  <a:srgbClr val="000000"/>
                </a:solidFill>
                <a:latin typeface="Times New Roman"/>
                <a:ea typeface="Arial"/>
              </a:rPr>
              <a: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9" name="CustomShape 1"/>
          <p:cNvSpPr/>
          <p:nvPr/>
        </p:nvSpPr>
        <p:spPr>
          <a:xfrm>
            <a:off x="346320" y="1143000"/>
            <a:ext cx="8524800" cy="4781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oAutofit/>
          </a:bodyPr>
          <a:p>
            <a:pPr marL="216000" indent="-212040">
              <a:lnSpc>
                <a:spcPct val="100000"/>
              </a:lnSpc>
              <a:buClr>
                <a:srgbClr val="a50021"/>
              </a:buClr>
              <a:buFont typeface="Wingdings" charset="2"/>
              <a:buChar char=""/>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It is a </a:t>
            </a:r>
            <a:r>
              <a:rPr b="1" lang="en-IN" sz="2200" spc="-1" strike="noStrike">
                <a:solidFill>
                  <a:srgbClr val="000000"/>
                </a:solidFill>
                <a:latin typeface="Times New Roman"/>
                <a:ea typeface="DejaVu Sans"/>
              </a:rPr>
              <a:t>multi-way </a:t>
            </a:r>
            <a:r>
              <a:rPr b="0" lang="en-IN" sz="2200" spc="-1" strike="noStrike">
                <a:solidFill>
                  <a:srgbClr val="000000"/>
                </a:solidFill>
                <a:latin typeface="Times New Roman"/>
                <a:ea typeface="DejaVu Sans"/>
              </a:rPr>
              <a:t>conditional statement generalizing the </a:t>
            </a:r>
            <a:r>
              <a:rPr b="1" lang="en-IN" sz="2200" spc="-1" strike="noStrike">
                <a:solidFill>
                  <a:srgbClr val="000000"/>
                </a:solidFill>
                <a:latin typeface="Times New Roman"/>
                <a:ea typeface="DejaVu Sans"/>
              </a:rPr>
              <a:t>if…else</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statement.</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endParaRPr b="0" lang="en-IN" sz="2200" spc="-1" strike="noStrike">
              <a:latin typeface="Arial"/>
            </a:endParaRPr>
          </a:p>
          <a:p>
            <a:pPr marL="216000" indent="-212040">
              <a:lnSpc>
                <a:spcPct val="100000"/>
              </a:lnSpc>
              <a:buClr>
                <a:srgbClr val="a50021"/>
              </a:buClr>
              <a:buFont typeface="Wingdings" charset="2"/>
              <a:buChar char=""/>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It is a conditional control statement that allows some particular </a:t>
            </a:r>
            <a:r>
              <a:rPr b="1" lang="en-IN" sz="2200" spc="-1" strike="noStrike">
                <a:solidFill>
                  <a:srgbClr val="000000"/>
                </a:solidFill>
                <a:latin typeface="Times New Roman"/>
                <a:ea typeface="DejaVu Sans"/>
              </a:rPr>
              <a:t>group </a:t>
            </a:r>
            <a:endParaRPr b="0" lang="en-IN" sz="2200" spc="-1" strike="noStrike">
              <a:latin typeface="Arial"/>
            </a:endParaRPr>
          </a:p>
          <a:p>
            <a:pPr>
              <a:lnSpc>
                <a:spcPct val="100000"/>
              </a:lnSpc>
            </a:pPr>
            <a:r>
              <a:rPr b="1" lang="en-IN" sz="2200" spc="-1" strike="noStrike">
                <a:solidFill>
                  <a:srgbClr val="000000"/>
                </a:solidFill>
                <a:latin typeface="Times New Roman"/>
                <a:ea typeface="DejaVu Sans"/>
              </a:rPr>
              <a:t>	</a:t>
            </a:r>
            <a:r>
              <a:rPr b="1" lang="en-IN" sz="2200" spc="-1" strike="noStrike">
                <a:solidFill>
                  <a:srgbClr val="000000"/>
                </a:solidFill>
                <a:latin typeface="Times New Roman"/>
                <a:ea typeface="DejaVu Sans"/>
              </a:rPr>
              <a:t>of statements to be chosen</a:t>
            </a:r>
            <a:r>
              <a:rPr b="0" lang="en-IN" sz="2200" spc="-1" strike="noStrike">
                <a:solidFill>
                  <a:srgbClr val="000000"/>
                </a:solidFill>
                <a:latin typeface="Times New Roman"/>
                <a:ea typeface="DejaVu Sans"/>
              </a:rPr>
              <a:t> from several available groups. </a:t>
            </a:r>
            <a:endParaRPr b="0" lang="en-IN" sz="2200" spc="-1" strike="noStrike">
              <a:latin typeface="Arial"/>
            </a:endParaRPr>
          </a:p>
          <a:p>
            <a:pPr>
              <a:lnSpc>
                <a:spcPct val="100000"/>
              </a:lnSpc>
            </a:pPr>
            <a:endParaRPr b="0" lang="en-IN" sz="2200" spc="-1" strike="noStrike">
              <a:latin typeface="Arial"/>
            </a:endParaRPr>
          </a:p>
          <a:p>
            <a:pPr marL="216000" indent="-212040">
              <a:lnSpc>
                <a:spcPct val="100000"/>
              </a:lnSpc>
              <a:buClr>
                <a:srgbClr val="a50021"/>
              </a:buClr>
              <a:buFont typeface="Wingdings" charset="2"/>
              <a:buChar char=""/>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A switch statement allows a single variable to be compared with </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several possible </a:t>
            </a:r>
            <a:r>
              <a:rPr b="1" lang="en-IN" sz="2200" spc="-1" strike="noStrike">
                <a:solidFill>
                  <a:srgbClr val="000000"/>
                </a:solidFill>
                <a:latin typeface="Times New Roman"/>
                <a:ea typeface="DejaVu Sans"/>
              </a:rPr>
              <a:t>case</a:t>
            </a:r>
            <a:r>
              <a:rPr b="0" lang="en-IN" sz="2200" spc="-1" strike="noStrike">
                <a:solidFill>
                  <a:srgbClr val="000000"/>
                </a:solidFill>
                <a:latin typeface="Times New Roman"/>
                <a:ea typeface="DejaVu Sans"/>
              </a:rPr>
              <a:t> labels, which are represented by constant values.</a:t>
            </a:r>
            <a:endParaRPr b="0" lang="en-IN" sz="2200" spc="-1" strike="noStrike">
              <a:latin typeface="Arial"/>
            </a:endParaRPr>
          </a:p>
          <a:p>
            <a:pPr>
              <a:lnSpc>
                <a:spcPct val="100000"/>
              </a:lnSpc>
            </a:pPr>
            <a:endParaRPr b="0" lang="en-IN" sz="2200" spc="-1" strike="noStrike">
              <a:latin typeface="Arial"/>
            </a:endParaRPr>
          </a:p>
          <a:p>
            <a:pPr marL="216000" indent="-212040">
              <a:lnSpc>
                <a:spcPct val="100000"/>
              </a:lnSpc>
              <a:buClr>
                <a:srgbClr val="a50021"/>
              </a:buClr>
              <a:buFont typeface="Wingdings" charset="2"/>
              <a:buChar char=""/>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If the variable matches with one of the constants, then an execution </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jump is made to that point.</a:t>
            </a:r>
            <a:endParaRPr b="0" lang="en-IN" sz="2200" spc="-1" strike="noStrike">
              <a:latin typeface="Arial"/>
            </a:endParaRPr>
          </a:p>
          <a:p>
            <a:pPr>
              <a:lnSpc>
                <a:spcPct val="100000"/>
              </a:lnSpc>
            </a:pPr>
            <a:endParaRPr b="0" lang="en-IN" sz="2200" spc="-1" strike="noStrike">
              <a:latin typeface="Arial"/>
            </a:endParaRPr>
          </a:p>
          <a:p>
            <a:pPr marL="216000" indent="-212040">
              <a:lnSpc>
                <a:spcPct val="100000"/>
              </a:lnSpc>
              <a:buClr>
                <a:srgbClr val="a50021"/>
              </a:buClr>
              <a:buFont typeface="Wingdings" charset="2"/>
              <a:buChar char=""/>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A case label cannot appear more than once and there can only be one</a:t>
            </a:r>
            <a:endParaRPr b="0" lang="en-IN" sz="2200" spc="-1" strike="noStrike">
              <a:latin typeface="Arial"/>
            </a:endParaRPr>
          </a:p>
          <a:p>
            <a:pPr>
              <a:lnSpc>
                <a:spcPct val="100000"/>
              </a:lnSpc>
            </a:pPr>
            <a:r>
              <a:rPr b="0" lang="en-IN" sz="2200" spc="-1" strike="noStrike">
                <a:solidFill>
                  <a:srgbClr val="000000"/>
                </a:solidFill>
                <a:latin typeface="Times New Roman"/>
                <a:ea typeface="DejaVu Sans"/>
              </a:rPr>
              <a:t>	</a:t>
            </a:r>
            <a:r>
              <a:rPr b="0" lang="en-IN" sz="2200" spc="-1" strike="noStrike">
                <a:solidFill>
                  <a:srgbClr val="000000"/>
                </a:solidFill>
                <a:latin typeface="Times New Roman"/>
                <a:ea typeface="DejaVu Sans"/>
              </a:rPr>
              <a:t>default expression.</a:t>
            </a:r>
            <a:endParaRPr b="0" lang="en-IN" sz="2200" spc="-1" strike="noStrike">
              <a:latin typeface="Arial"/>
            </a:endParaRPr>
          </a:p>
        </p:txBody>
      </p:sp>
      <p:sp>
        <p:nvSpPr>
          <p:cNvPr id="350" name="CustomShape 2"/>
          <p:cNvSpPr/>
          <p:nvPr/>
        </p:nvSpPr>
        <p:spPr>
          <a:xfrm>
            <a:off x="533520" y="243000"/>
            <a:ext cx="7920360" cy="516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800" spc="-1" strike="noStrike">
                <a:solidFill>
                  <a:srgbClr val="000000"/>
                </a:solidFill>
                <a:latin typeface="Times New Roman"/>
                <a:ea typeface="Times New Roman"/>
              </a:rPr>
              <a:t>Decision Control Statement:</a:t>
            </a:r>
            <a:r>
              <a:rPr b="1" lang="en-IN" sz="2800" spc="-1" strike="noStrike">
                <a:solidFill>
                  <a:srgbClr val="ff0000"/>
                </a:solidFill>
                <a:latin typeface="Times New Roman"/>
                <a:ea typeface="Times New Roman"/>
              </a:rPr>
              <a:t> switch</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7" name="CustomShape 1"/>
          <p:cNvSpPr/>
          <p:nvPr/>
        </p:nvSpPr>
        <p:spPr>
          <a:xfrm>
            <a:off x="304920" y="990720"/>
            <a:ext cx="8529840" cy="759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216000" indent="-212040">
              <a:lnSpc>
                <a:spcPct val="100000"/>
              </a:lnSpc>
              <a:buClr>
                <a:srgbClr val="c00000"/>
              </a:buClr>
              <a:buFont typeface="Wingdings" charset="2"/>
              <a:buChar char=""/>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When you want to process some information, you can save the values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temporarily in variables. </a:t>
            </a:r>
            <a:endParaRPr b="0" lang="en-IN" sz="2200" spc="-1" strike="noStrike">
              <a:latin typeface="Arial"/>
            </a:endParaRPr>
          </a:p>
        </p:txBody>
      </p:sp>
      <p:sp>
        <p:nvSpPr>
          <p:cNvPr id="148" name="CustomShape 2"/>
          <p:cNvSpPr/>
          <p:nvPr/>
        </p:nvSpPr>
        <p:spPr>
          <a:xfrm>
            <a:off x="2286000" y="2000160"/>
            <a:ext cx="4583520" cy="2770920"/>
          </a:xfrm>
          <a:custGeom>
            <a:avLst/>
            <a:gdLst/>
            <a:ahLst/>
            <a:rect l="l" t="t" r="r" b="b"/>
            <a:pathLst>
              <a:path w="21600" h="21600">
                <a:moveTo>
                  <a:pt x="0" y="0"/>
                </a:moveTo>
                <a:lnTo>
                  <a:pt x="21600" y="0"/>
                </a:lnTo>
                <a:lnTo>
                  <a:pt x="21600" y="21600"/>
                </a:lnTo>
                <a:lnTo>
                  <a:pt x="0" y="21600"/>
                </a:lnTo>
                <a:lnTo>
                  <a:pt x="0" y="0"/>
                </a:lnTo>
                <a:close/>
              </a:path>
            </a:pathLst>
          </a:custGeom>
          <a:solidFill>
            <a:srgbClr val="bfbfbf"/>
          </a:solidFill>
          <a:ln>
            <a:noFill/>
          </a:ln>
        </p:spPr>
        <p:style>
          <a:lnRef idx="0"/>
          <a:fillRef idx="0"/>
          <a:effectRef idx="0"/>
          <a:fontRef idx="minor"/>
        </p:style>
        <p:txBody>
          <a:bodyPr lIns="90000" rIns="90000" tIns="46800" bIns="46800">
            <a:noAutofit/>
          </a:bodyPr>
          <a:p>
            <a:pPr>
              <a:lnSpc>
                <a:spcPct val="100000"/>
              </a:lnSpc>
            </a:pPr>
            <a:r>
              <a:rPr b="0" lang="en-IN" sz="2200" spc="-1" strike="noStrike">
                <a:solidFill>
                  <a:srgbClr val="000000"/>
                </a:solidFill>
                <a:latin typeface="Times New Roman"/>
                <a:ea typeface="Times New Roman"/>
              </a:rPr>
              <a:t>#include&lt;stdio.h&gt;</a:t>
            </a:r>
            <a:endParaRPr b="0" lang="en-IN" sz="2200" spc="-1" strike="noStrike">
              <a:latin typeface="Arial"/>
            </a:endParaRPr>
          </a:p>
          <a:p>
            <a:pPr>
              <a:lnSpc>
                <a:spcPct val="100000"/>
              </a:lnSpc>
            </a:pPr>
            <a:r>
              <a:rPr b="0" lang="en-IN" sz="2200" spc="-1" strike="noStrike">
                <a:solidFill>
                  <a:srgbClr val="000000"/>
                </a:solidFill>
                <a:latin typeface="Times New Roman"/>
                <a:ea typeface="Times New Roman"/>
              </a:rPr>
              <a:t>main()</a:t>
            </a:r>
            <a:endParaRPr b="0" lang="en-IN" sz="2200" spc="-1" strike="noStrike">
              <a:latin typeface="Arial"/>
            </a:endParaRPr>
          </a:p>
          <a:p>
            <a:pPr>
              <a:lnSpc>
                <a:spcPct val="100000"/>
              </a:lnSpc>
            </a:pPr>
            <a:r>
              <a:rPr b="0" lang="en-IN" sz="2200" spc="-1" strike="noStrike">
                <a:solidFill>
                  <a:srgbClr val="000000"/>
                </a:solidFill>
                <a:latin typeface="Times New Roman"/>
                <a:ea typeface="Times New Roman"/>
              </a:rPr>
              <a:t>{</a:t>
            </a:r>
            <a:endParaRPr b="0" lang="en-IN" sz="2200" spc="-1" strike="noStrike">
              <a:latin typeface="Arial"/>
            </a:endParaRPr>
          </a:p>
          <a:p>
            <a:pPr>
              <a:lnSpc>
                <a:spcPct val="100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int a=10,b=20,c;</a:t>
            </a:r>
            <a:endParaRPr b="0" lang="en-IN" sz="2200" spc="-1" strike="noStrike">
              <a:latin typeface="Arial"/>
            </a:endParaRPr>
          </a:p>
          <a:p>
            <a:pPr>
              <a:lnSpc>
                <a:spcPct val="100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c=a+b;</a:t>
            </a:r>
            <a:endParaRPr b="0" lang="en-IN" sz="2200" spc="-1" strike="noStrike">
              <a:latin typeface="Arial"/>
            </a:endParaRPr>
          </a:p>
          <a:p>
            <a:pPr>
              <a:lnSpc>
                <a:spcPct val="100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printf(“sum of a and b=%d\n”,c);</a:t>
            </a:r>
            <a:endParaRPr b="0" lang="en-IN" sz="2200" spc="-1" strike="noStrike">
              <a:latin typeface="Arial"/>
            </a:endParaRPr>
          </a:p>
          <a:p>
            <a:pPr>
              <a:lnSpc>
                <a:spcPct val="100000"/>
              </a:lnSpc>
            </a:pP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return 0;</a:t>
            </a:r>
            <a:endParaRPr b="0" lang="en-IN" sz="2200" spc="-1" strike="noStrike">
              <a:latin typeface="Arial"/>
            </a:endParaRPr>
          </a:p>
          <a:p>
            <a:pPr>
              <a:lnSpc>
                <a:spcPct val="100000"/>
              </a:lnSpc>
            </a:pPr>
            <a:r>
              <a:rPr b="0" lang="en-IN" sz="2200" spc="-1" strike="noStrike">
                <a:solidFill>
                  <a:srgbClr val="000000"/>
                </a:solidFill>
                <a:latin typeface="Times New Roman"/>
                <a:ea typeface="Times New Roman"/>
              </a:rPr>
              <a:t>}</a:t>
            </a:r>
            <a:endParaRPr b="0" lang="en-IN" sz="2200" spc="-1" strike="noStrike">
              <a:latin typeface="Arial"/>
            </a:endParaRPr>
          </a:p>
        </p:txBody>
      </p:sp>
      <p:sp>
        <p:nvSpPr>
          <p:cNvPr id="149" name="CustomShape 3"/>
          <p:cNvSpPr/>
          <p:nvPr/>
        </p:nvSpPr>
        <p:spPr>
          <a:xfrm>
            <a:off x="533520" y="5029200"/>
            <a:ext cx="8225280" cy="833760"/>
          </a:xfrm>
          <a:prstGeom prst="rect">
            <a:avLst/>
          </a:prstGeom>
          <a:solidFill>
            <a:srgbClr val="ffffff"/>
          </a:solidFill>
          <a:ln w="25560">
            <a:solidFill>
              <a:srgbClr val="ffffff"/>
            </a:solidFill>
            <a:miter/>
          </a:ln>
        </p:spPr>
        <p:style>
          <a:lnRef idx="0"/>
          <a:fillRef idx="0"/>
          <a:effectRef idx="0"/>
          <a:fontRef idx="minor"/>
        </p:style>
        <p:txBody>
          <a:bodyPr lIns="90000" rIns="90000" tIns="46800" bIns="46800" anchor="ctr">
            <a:noAutofit/>
          </a:bodyPr>
          <a:p>
            <a:pPr marL="216000" indent="-212040">
              <a:lnSpc>
                <a:spcPct val="100000"/>
              </a:lnSpc>
              <a:buClr>
                <a:srgbClr val="c00000"/>
              </a:buClr>
              <a:buFont typeface="Wingdings" charset="2"/>
              <a:buChar char=""/>
            </a:pPr>
            <a:r>
              <a:rPr b="1" lang="en-IN" sz="2200" spc="-1" strike="noStrike">
                <a:solidFill>
                  <a:srgbClr val="ff0000"/>
                </a:solidFill>
                <a:latin typeface="Times New Roman"/>
                <a:ea typeface="Times New Roman"/>
              </a:rPr>
              <a:t> </a:t>
            </a:r>
            <a:r>
              <a:rPr b="1" lang="en-IN" sz="2200" spc="-1" strike="noStrike">
                <a:solidFill>
                  <a:srgbClr val="ff0000"/>
                </a:solidFill>
                <a:latin typeface="Times New Roman"/>
                <a:ea typeface="Times New Roman"/>
              </a:rPr>
              <a:t>	</a:t>
            </a:r>
            <a:r>
              <a:rPr b="1" lang="en-IN" sz="2200" spc="-1" strike="noStrike">
                <a:solidFill>
                  <a:srgbClr val="ff0000"/>
                </a:solidFill>
                <a:latin typeface="Times New Roman"/>
                <a:ea typeface="Times New Roman"/>
              </a:rPr>
              <a:t>Note</a:t>
            </a:r>
            <a:r>
              <a:rPr b="0" lang="en-IN" sz="2200" spc="-1" strike="noStrike">
                <a:solidFill>
                  <a:srgbClr val="000000"/>
                </a:solidFill>
                <a:latin typeface="Times New Roman"/>
                <a:ea typeface="Times New Roman"/>
              </a:rPr>
              <a:t> : Variables must be declared before they are used, usually at </a:t>
            </a:r>
            <a:r>
              <a:rPr b="0" lang="en-IN" sz="2200" spc="-1" strike="noStrike">
                <a:solidFill>
                  <a:srgbClr val="000000"/>
                </a:solidFill>
                <a:latin typeface="Times New Roman"/>
                <a:ea typeface="Times New Roman"/>
              </a:rPr>
              <a:t>	</a:t>
            </a:r>
            <a:r>
              <a:rPr b="0" lang="en-IN" sz="2200" spc="-1" strike="noStrike">
                <a:solidFill>
                  <a:srgbClr val="000000"/>
                </a:solidFill>
                <a:latin typeface="Times New Roman"/>
                <a:ea typeface="Times New Roman"/>
              </a:rPr>
              <a:t>the beginning of the function.</a:t>
            </a:r>
            <a:endParaRPr b="0" lang="en-IN" sz="2200" spc="-1" strike="noStrike">
              <a:latin typeface="Arial"/>
            </a:endParaRPr>
          </a:p>
        </p:txBody>
      </p:sp>
      <p:sp>
        <p:nvSpPr>
          <p:cNvPr id="150" name="CustomShape 4"/>
          <p:cNvSpPr/>
          <p:nvPr/>
        </p:nvSpPr>
        <p:spPr>
          <a:xfrm>
            <a:off x="380880" y="228600"/>
            <a:ext cx="7766640" cy="573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Times New Roman"/>
              </a:rPr>
              <a:t>Variables (contd…)</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1" name="CustomShape 1"/>
          <p:cNvSpPr/>
          <p:nvPr/>
        </p:nvSpPr>
        <p:spPr>
          <a:xfrm>
            <a:off x="609480" y="914400"/>
            <a:ext cx="7996680" cy="5634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100000"/>
              </a:lnSpc>
              <a:spcBef>
                <a:spcPts val="573"/>
              </a:spcBef>
              <a:buClr>
                <a:srgbClr val="a50021"/>
              </a:buClr>
              <a:buFont typeface="Wingdings" charset="2"/>
              <a:buChar char=""/>
            </a:pPr>
            <a:r>
              <a:rPr b="0" lang="en-IN" sz="2200" spc="-1" strike="noStrike">
                <a:solidFill>
                  <a:srgbClr val="000000"/>
                </a:solidFill>
                <a:latin typeface="Times New Roman"/>
                <a:ea typeface="DejaVu Sans"/>
              </a:rPr>
              <a:t>Note: </a:t>
            </a:r>
            <a:r>
              <a:rPr b="1" lang="en-IN" sz="2200" spc="-1" strike="noStrike">
                <a:solidFill>
                  <a:srgbClr val="000000"/>
                </a:solidFill>
                <a:latin typeface="Times New Roman"/>
                <a:ea typeface="DejaVu Sans"/>
              </a:rPr>
              <a:t>switch</a:t>
            </a:r>
            <a:r>
              <a:rPr b="0" lang="en-IN" sz="2200" spc="-1" strike="noStrike">
                <a:solidFill>
                  <a:srgbClr val="000000"/>
                </a:solidFill>
                <a:latin typeface="Times New Roman"/>
                <a:ea typeface="DejaVu Sans"/>
              </a:rPr>
              <a:t> statement does not allow less than ( &lt; ), greater than ( &gt; ).</a:t>
            </a:r>
            <a:endParaRPr b="0" lang="en-IN" sz="2200" spc="-1" strike="noStrike">
              <a:latin typeface="Arial"/>
            </a:endParaRPr>
          </a:p>
          <a:p>
            <a:pPr marL="325080" indent="-320760" algn="just">
              <a:lnSpc>
                <a:spcPct val="100000"/>
              </a:lnSpc>
              <a:spcBef>
                <a:spcPts val="573"/>
              </a:spcBef>
              <a:buClr>
                <a:srgbClr val="a50021"/>
              </a:buClr>
              <a:buFont typeface="Wingdings" charset="2"/>
              <a:buChar char=""/>
            </a:pPr>
            <a:r>
              <a:rPr b="0" lang="en-IN" sz="2200" spc="-1" strike="noStrike">
                <a:solidFill>
                  <a:srgbClr val="000000"/>
                </a:solidFill>
                <a:latin typeface="Times New Roman"/>
                <a:ea typeface="DejaVu Sans"/>
              </a:rPr>
              <a:t>ONLY the equality operator (==) is used with a switch statement.</a:t>
            </a:r>
            <a:endParaRPr b="0" lang="en-IN" sz="2200" spc="-1" strike="noStrike">
              <a:latin typeface="Arial"/>
            </a:endParaRPr>
          </a:p>
          <a:p>
            <a:pPr marL="325080" indent="-320760" algn="just">
              <a:lnSpc>
                <a:spcPct val="100000"/>
              </a:lnSpc>
              <a:spcBef>
                <a:spcPts val="573"/>
              </a:spcBef>
              <a:buClr>
                <a:srgbClr val="a50021"/>
              </a:buClr>
              <a:buFont typeface="Wingdings" charset="2"/>
              <a:buChar char=""/>
            </a:pPr>
            <a:r>
              <a:rPr b="0" lang="en-IN" sz="2200" spc="-1" strike="noStrike">
                <a:solidFill>
                  <a:srgbClr val="000000"/>
                </a:solidFill>
                <a:latin typeface="Times New Roman"/>
                <a:ea typeface="DejaVu Sans"/>
              </a:rPr>
              <a:t>The control variable must be integral (int or char) only.</a:t>
            </a:r>
            <a:endParaRPr b="0" lang="en-IN" sz="2200" spc="-1" strike="noStrike">
              <a:latin typeface="Arial"/>
            </a:endParaRPr>
          </a:p>
          <a:p>
            <a:pPr marL="325080" indent="-320760" algn="just">
              <a:lnSpc>
                <a:spcPct val="100000"/>
              </a:lnSpc>
              <a:spcBef>
                <a:spcPts val="573"/>
              </a:spcBef>
              <a:buClr>
                <a:srgbClr val="a50021"/>
              </a:buClr>
              <a:buFont typeface="Wingdings" charset="2"/>
              <a:buChar char=""/>
            </a:pPr>
            <a:r>
              <a:rPr b="0" lang="en-IN" sz="2200" spc="-1" strike="noStrike">
                <a:solidFill>
                  <a:srgbClr val="000000"/>
                </a:solidFill>
                <a:latin typeface="Times New Roman"/>
                <a:ea typeface="DejaVu Sans"/>
              </a:rPr>
              <a:t>When the switch statement is encountered, the control variable is evaluated.</a:t>
            </a:r>
            <a:endParaRPr b="0" lang="en-IN" sz="2200" spc="-1" strike="noStrike">
              <a:latin typeface="Arial"/>
            </a:endParaRPr>
          </a:p>
          <a:p>
            <a:pPr marL="325080" indent="-320760" algn="just">
              <a:lnSpc>
                <a:spcPct val="100000"/>
              </a:lnSpc>
              <a:spcBef>
                <a:spcPts val="573"/>
              </a:spcBef>
              <a:buClr>
                <a:srgbClr val="a50021"/>
              </a:buClr>
              <a:buFont typeface="Wingdings" charset="2"/>
              <a:buChar char=""/>
            </a:pPr>
            <a:r>
              <a:rPr b="0" lang="en-IN" sz="2200" spc="-1" strike="noStrike">
                <a:solidFill>
                  <a:srgbClr val="000000"/>
                </a:solidFill>
                <a:latin typeface="Times New Roman"/>
                <a:ea typeface="DejaVu Sans"/>
              </a:rPr>
              <a:t>Then, if that evaluated value is equal to any of the values specified in a </a:t>
            </a:r>
            <a:r>
              <a:rPr b="1" lang="en-IN" sz="2200" spc="-1" strike="noStrike">
                <a:solidFill>
                  <a:srgbClr val="000000"/>
                </a:solidFill>
                <a:latin typeface="Times New Roman"/>
                <a:ea typeface="DejaVu Sans"/>
              </a:rPr>
              <a:t>case</a:t>
            </a:r>
            <a:r>
              <a:rPr b="0" lang="en-IN" sz="2200" spc="-1" strike="noStrike">
                <a:solidFill>
                  <a:srgbClr val="000000"/>
                </a:solidFill>
                <a:latin typeface="Times New Roman"/>
                <a:ea typeface="DejaVu Sans"/>
              </a:rPr>
              <a:t> clause, the statements immediately following the colon (“:”) begin to run.</a:t>
            </a:r>
            <a:endParaRPr b="0" lang="en-IN" sz="2200" spc="-1" strike="noStrike">
              <a:latin typeface="Arial"/>
            </a:endParaRPr>
          </a:p>
          <a:p>
            <a:pPr marL="325080" indent="-320760" algn="just">
              <a:lnSpc>
                <a:spcPct val="100000"/>
              </a:lnSpc>
              <a:spcBef>
                <a:spcPts val="573"/>
              </a:spcBef>
              <a:buClr>
                <a:srgbClr val="a50021"/>
              </a:buClr>
              <a:buFont typeface="Wingdings" charset="2"/>
              <a:buChar char=""/>
            </a:pPr>
            <a:r>
              <a:rPr b="1" lang="en-IN" sz="2200" spc="-1" strike="noStrike">
                <a:solidFill>
                  <a:srgbClr val="000000"/>
                </a:solidFill>
                <a:latin typeface="Times New Roman"/>
                <a:ea typeface="DejaVu Sans"/>
              </a:rPr>
              <a:t>Default case</a:t>
            </a:r>
            <a:r>
              <a:rPr b="0" lang="en-IN" sz="2200" spc="-1" strike="noStrike">
                <a:solidFill>
                  <a:srgbClr val="000000"/>
                </a:solidFill>
                <a:latin typeface="Times New Roman"/>
                <a:ea typeface="DejaVu Sans"/>
              </a:rPr>
              <a:t> is optional and if specified, default statements will be executed, if there is no match for the case labels.</a:t>
            </a:r>
            <a:endParaRPr b="0" lang="en-IN" sz="2200" spc="-1" strike="noStrike">
              <a:latin typeface="Arial"/>
            </a:endParaRPr>
          </a:p>
          <a:p>
            <a:pPr marL="325080" indent="-320760" algn="just">
              <a:lnSpc>
                <a:spcPct val="100000"/>
              </a:lnSpc>
              <a:spcBef>
                <a:spcPts val="573"/>
              </a:spcBef>
              <a:buClr>
                <a:srgbClr val="a50021"/>
              </a:buClr>
              <a:buFont typeface="Wingdings" charset="2"/>
              <a:buChar char=""/>
            </a:pPr>
            <a:r>
              <a:rPr b="0" lang="en-IN" sz="2200" spc="-1" strike="noStrike">
                <a:solidFill>
                  <a:srgbClr val="000000"/>
                </a:solidFill>
                <a:latin typeface="Times New Roman"/>
                <a:ea typeface="DejaVu Sans"/>
              </a:rPr>
              <a:t>Once the program flow enters a </a:t>
            </a:r>
            <a:r>
              <a:rPr b="1" lang="en-IN" sz="2200" spc="-1" strike="noStrike">
                <a:solidFill>
                  <a:srgbClr val="000000"/>
                </a:solidFill>
                <a:latin typeface="Times New Roman"/>
                <a:ea typeface="DejaVu Sans"/>
              </a:rPr>
              <a:t>case</a:t>
            </a:r>
            <a:r>
              <a:rPr b="0" lang="en-IN" sz="2200" spc="-1" strike="noStrike">
                <a:solidFill>
                  <a:srgbClr val="000000"/>
                </a:solidFill>
                <a:latin typeface="Times New Roman"/>
                <a:ea typeface="DejaVu Sans"/>
              </a:rPr>
              <a:t> label, the statements associated with </a:t>
            </a:r>
            <a:r>
              <a:rPr b="1" lang="en-IN" sz="2200" spc="-1" strike="noStrike">
                <a:solidFill>
                  <a:srgbClr val="000000"/>
                </a:solidFill>
                <a:latin typeface="Times New Roman"/>
                <a:ea typeface="DejaVu Sans"/>
              </a:rPr>
              <a:t>case</a:t>
            </a:r>
            <a:r>
              <a:rPr b="0" lang="en-IN" sz="2200" spc="-1" strike="noStrike">
                <a:solidFill>
                  <a:srgbClr val="000000"/>
                </a:solidFill>
                <a:latin typeface="Times New Roman"/>
                <a:ea typeface="DejaVu Sans"/>
              </a:rPr>
              <a:t> have been executed, the program flow continues with the statement for the next case. (if there is no </a:t>
            </a:r>
            <a:r>
              <a:rPr b="1" lang="en-IN" sz="2200" spc="-1" strike="noStrike">
                <a:solidFill>
                  <a:srgbClr val="000000"/>
                </a:solidFill>
                <a:latin typeface="Times New Roman"/>
                <a:ea typeface="DejaVu Sans"/>
              </a:rPr>
              <a:t>break</a:t>
            </a:r>
            <a:r>
              <a:rPr b="0" lang="en-IN" sz="2200" spc="-1" strike="noStrike">
                <a:solidFill>
                  <a:srgbClr val="000000"/>
                </a:solidFill>
                <a:latin typeface="Times New Roman"/>
                <a:ea typeface="DejaVu Sans"/>
              </a:rPr>
              <a:t> statement after case label.)</a:t>
            </a:r>
            <a:endParaRPr b="0" lang="en-IN" sz="2200" spc="-1" strike="noStrike">
              <a:latin typeface="Arial"/>
            </a:endParaRPr>
          </a:p>
        </p:txBody>
      </p:sp>
      <p:sp>
        <p:nvSpPr>
          <p:cNvPr id="352" name="CustomShape 2"/>
          <p:cNvSpPr/>
          <p:nvPr/>
        </p:nvSpPr>
        <p:spPr>
          <a:xfrm>
            <a:off x="533520" y="243000"/>
            <a:ext cx="792036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400" spc="-1" strike="noStrike">
                <a:solidFill>
                  <a:srgbClr val="000000"/>
                </a:solidFill>
                <a:latin typeface="Times New Roman"/>
                <a:ea typeface="Times New Roman"/>
              </a:rPr>
              <a:t>Decision Control Statement:</a:t>
            </a:r>
            <a:r>
              <a:rPr b="1" lang="en-IN" sz="2400" spc="-1" strike="noStrike">
                <a:solidFill>
                  <a:srgbClr val="ff0000"/>
                </a:solidFill>
                <a:latin typeface="Times New Roman"/>
                <a:ea typeface="Times New Roman"/>
              </a:rPr>
              <a:t> switch</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53" name="Picture 420" descr=""/>
          <p:cNvPicPr/>
          <p:nvPr/>
        </p:nvPicPr>
        <p:blipFill>
          <a:blip r:embed="rId1"/>
          <a:stretch/>
        </p:blipFill>
        <p:spPr>
          <a:xfrm>
            <a:off x="1447920" y="1600200"/>
            <a:ext cx="6472440" cy="4948560"/>
          </a:xfrm>
          <a:prstGeom prst="rect">
            <a:avLst/>
          </a:prstGeom>
          <a:ln>
            <a:noFill/>
          </a:ln>
        </p:spPr>
      </p:pic>
      <p:sp>
        <p:nvSpPr>
          <p:cNvPr id="354" name="CustomShape 1"/>
          <p:cNvSpPr/>
          <p:nvPr/>
        </p:nvSpPr>
        <p:spPr>
          <a:xfrm>
            <a:off x="461880" y="1020600"/>
            <a:ext cx="3253320" cy="42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oAutofit/>
          </a:bodyPr>
          <a:p>
            <a:pPr>
              <a:lnSpc>
                <a:spcPct val="100000"/>
              </a:lnSpc>
            </a:pPr>
            <a:r>
              <a:rPr b="1" lang="en-IN" sz="2200" spc="-1" strike="noStrike">
                <a:solidFill>
                  <a:srgbClr val="000000"/>
                </a:solidFill>
                <a:latin typeface="Times New Roman"/>
                <a:ea typeface="DejaVu Sans"/>
              </a:rPr>
              <a:t>General format of switch:</a:t>
            </a:r>
            <a:endParaRPr b="0" lang="en-IN" sz="2200" spc="-1" strike="noStrike">
              <a:latin typeface="Arial"/>
            </a:endParaRPr>
          </a:p>
        </p:txBody>
      </p:sp>
      <p:sp>
        <p:nvSpPr>
          <p:cNvPr id="355" name="CustomShape 2"/>
          <p:cNvSpPr/>
          <p:nvPr/>
        </p:nvSpPr>
        <p:spPr>
          <a:xfrm>
            <a:off x="533520" y="228600"/>
            <a:ext cx="792036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400" spc="-1" strike="noStrike">
                <a:solidFill>
                  <a:srgbClr val="000000"/>
                </a:solidFill>
                <a:latin typeface="Times New Roman"/>
                <a:ea typeface="Times New Roman"/>
              </a:rPr>
              <a:t>Decision Control Statement:</a:t>
            </a:r>
            <a:r>
              <a:rPr b="1" lang="en-IN" sz="2400" spc="-1" strike="noStrike">
                <a:solidFill>
                  <a:srgbClr val="ff0000"/>
                </a:solidFill>
                <a:latin typeface="Times New Roman"/>
                <a:ea typeface="Times New Roman"/>
              </a:rPr>
              <a:t> switch</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6" name="CustomShape 1"/>
          <p:cNvSpPr/>
          <p:nvPr/>
        </p:nvSpPr>
        <p:spPr>
          <a:xfrm>
            <a:off x="457200" y="1143000"/>
            <a:ext cx="8147520" cy="3196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90000"/>
              </a:lnSpc>
              <a:spcBef>
                <a:spcPts val="573"/>
              </a:spcBef>
              <a:buClr>
                <a:srgbClr val="a50021"/>
              </a:buClr>
              <a:buFont typeface="Wingdings" charset="2"/>
              <a:buChar char=""/>
            </a:pPr>
            <a:r>
              <a:rPr b="0" lang="en-IN" sz="2000" spc="-1" strike="noStrike">
                <a:solidFill>
                  <a:srgbClr val="000000"/>
                </a:solidFill>
                <a:latin typeface="Times New Roman"/>
                <a:ea typeface="DejaVu Sans"/>
              </a:rPr>
              <a:t>The following results are possible, depending on the value of printFlag.</a:t>
            </a:r>
            <a:endParaRPr b="0" lang="en-IN" sz="2000" spc="-1" strike="noStrike">
              <a:latin typeface="Arial"/>
            </a:endParaRPr>
          </a:p>
          <a:p>
            <a:pPr marL="341280" indent="-321120" algn="just">
              <a:lnSpc>
                <a:spcPct val="90000"/>
              </a:lnSpc>
              <a:spcBef>
                <a:spcPts val="573"/>
              </a:spcBef>
              <a:tabLst>
                <a:tab algn="l" pos="0"/>
              </a:tabLst>
            </a:pPr>
            <a:endParaRPr b="0" lang="en-IN" sz="2000" spc="-1" strike="noStrike">
              <a:latin typeface="Arial"/>
            </a:endParaRPr>
          </a:p>
          <a:p>
            <a:pPr marL="325080" indent="-320760" algn="just">
              <a:lnSpc>
                <a:spcPct val="90000"/>
              </a:lnSpc>
              <a:spcBef>
                <a:spcPts val="573"/>
              </a:spcBef>
              <a:buClr>
                <a:srgbClr val="a50021"/>
              </a:buClr>
              <a:buFont typeface="Wingdings" charset="2"/>
              <a:buChar char=""/>
              <a:tabLst>
                <a:tab algn="l" pos="0"/>
              </a:tabLst>
            </a:pPr>
            <a:r>
              <a:rPr b="0" lang="en-IN" sz="2000" spc="-1" strike="noStrike">
                <a:solidFill>
                  <a:srgbClr val="000000"/>
                </a:solidFill>
                <a:latin typeface="Times New Roman"/>
                <a:ea typeface="DejaVu Sans"/>
              </a:rPr>
              <a:t>If printFlag is 1, then all three printf statements are executed. </a:t>
            </a:r>
            <a:endParaRPr b="0" lang="en-IN" sz="2000" spc="-1" strike="noStrike">
              <a:latin typeface="Arial"/>
            </a:endParaRPr>
          </a:p>
          <a:p>
            <a:pPr marL="341280" indent="-321120" algn="just">
              <a:lnSpc>
                <a:spcPct val="90000"/>
              </a:lnSpc>
              <a:spcBef>
                <a:spcPts val="573"/>
              </a:spcBef>
              <a:tabLst>
                <a:tab algn="l" pos="0"/>
              </a:tabLst>
            </a:pPr>
            <a:endParaRPr b="0" lang="en-IN" sz="2000" spc="-1" strike="noStrike">
              <a:latin typeface="Arial"/>
            </a:endParaRPr>
          </a:p>
          <a:p>
            <a:pPr marL="325080" indent="-320760" algn="just">
              <a:lnSpc>
                <a:spcPct val="90000"/>
              </a:lnSpc>
              <a:spcBef>
                <a:spcPts val="573"/>
              </a:spcBef>
              <a:buClr>
                <a:srgbClr val="a50021"/>
              </a:buClr>
              <a:buFont typeface="Wingdings" charset="2"/>
              <a:buChar char=""/>
              <a:tabLst>
                <a:tab algn="l" pos="0"/>
              </a:tabLst>
            </a:pPr>
            <a:r>
              <a:rPr b="0" lang="en-IN" sz="2000" spc="-1" strike="noStrike">
                <a:solidFill>
                  <a:srgbClr val="000000"/>
                </a:solidFill>
                <a:latin typeface="Times New Roman"/>
                <a:ea typeface="DejaVu Sans"/>
              </a:rPr>
              <a:t>If printFlag is 2, then the first print statement is skipped and the last two are executed. </a:t>
            </a:r>
            <a:endParaRPr b="0" lang="en-IN" sz="2000" spc="-1" strike="noStrike">
              <a:latin typeface="Arial"/>
            </a:endParaRPr>
          </a:p>
          <a:p>
            <a:pPr marL="341280" indent="-321120" algn="just">
              <a:lnSpc>
                <a:spcPct val="90000"/>
              </a:lnSpc>
              <a:spcBef>
                <a:spcPts val="573"/>
              </a:spcBef>
              <a:tabLst>
                <a:tab algn="l" pos="0"/>
              </a:tabLst>
            </a:pPr>
            <a:endParaRPr b="0" lang="en-IN" sz="2000" spc="-1" strike="noStrike">
              <a:latin typeface="Arial"/>
            </a:endParaRPr>
          </a:p>
          <a:p>
            <a:pPr marL="325080" indent="-320760" algn="just">
              <a:lnSpc>
                <a:spcPct val="90000"/>
              </a:lnSpc>
              <a:spcBef>
                <a:spcPts val="573"/>
              </a:spcBef>
              <a:buClr>
                <a:srgbClr val="a50021"/>
              </a:buClr>
              <a:buFont typeface="Wingdings" charset="2"/>
              <a:buChar char=""/>
              <a:tabLst>
                <a:tab algn="l" pos="0"/>
              </a:tabLst>
            </a:pPr>
            <a:r>
              <a:rPr b="0" lang="en-IN" sz="2000" spc="-1" strike="noStrike">
                <a:solidFill>
                  <a:srgbClr val="000000"/>
                </a:solidFill>
                <a:latin typeface="Times New Roman"/>
                <a:ea typeface="DejaVu Sans"/>
              </a:rPr>
              <a:t>Finally, if printFlag is neither 1 nor 2, then only the statement defined by the default is executed.</a:t>
            </a:r>
            <a:endParaRPr b="0" lang="en-IN" sz="2000" spc="-1" strike="noStrike">
              <a:latin typeface="Arial"/>
            </a:endParaRPr>
          </a:p>
        </p:txBody>
      </p:sp>
      <p:sp>
        <p:nvSpPr>
          <p:cNvPr id="357" name="CustomShape 2"/>
          <p:cNvSpPr/>
          <p:nvPr/>
        </p:nvSpPr>
        <p:spPr>
          <a:xfrm>
            <a:off x="533520" y="243000"/>
            <a:ext cx="792036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400" spc="-1" strike="noStrike">
                <a:solidFill>
                  <a:srgbClr val="000000"/>
                </a:solidFill>
                <a:latin typeface="Times New Roman"/>
                <a:ea typeface="Times New Roman"/>
              </a:rPr>
              <a:t>Decision Control Statement:</a:t>
            </a:r>
            <a:r>
              <a:rPr b="1" lang="en-IN" sz="2400" spc="-1" strike="noStrike">
                <a:solidFill>
                  <a:srgbClr val="ff0000"/>
                </a:solidFill>
                <a:latin typeface="Times New Roman"/>
                <a:ea typeface="Times New Roman"/>
              </a:rPr>
              <a:t> switch</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58" name="Picture 425" descr=""/>
          <p:cNvPicPr/>
          <p:nvPr/>
        </p:nvPicPr>
        <p:blipFill>
          <a:blip r:embed="rId1"/>
          <a:stretch/>
        </p:blipFill>
        <p:spPr>
          <a:xfrm>
            <a:off x="1752480" y="990720"/>
            <a:ext cx="5558400" cy="2891160"/>
          </a:xfrm>
          <a:prstGeom prst="rect">
            <a:avLst/>
          </a:prstGeom>
          <a:ln>
            <a:noFill/>
          </a:ln>
        </p:spPr>
      </p:pic>
      <p:pic>
        <p:nvPicPr>
          <p:cNvPr id="359" name="Picture 426" descr=""/>
          <p:cNvPicPr/>
          <p:nvPr/>
        </p:nvPicPr>
        <p:blipFill>
          <a:blip r:embed="rId2"/>
          <a:stretch/>
        </p:blipFill>
        <p:spPr>
          <a:xfrm>
            <a:off x="1295280" y="3886200"/>
            <a:ext cx="6009120" cy="2815200"/>
          </a:xfrm>
          <a:prstGeom prst="rect">
            <a:avLst/>
          </a:prstGeom>
          <a:ln>
            <a:noFill/>
          </a:ln>
        </p:spPr>
      </p:pic>
      <p:sp>
        <p:nvSpPr>
          <p:cNvPr id="360" name="CustomShape 1"/>
          <p:cNvSpPr/>
          <p:nvPr/>
        </p:nvSpPr>
        <p:spPr>
          <a:xfrm>
            <a:off x="293760" y="639720"/>
            <a:ext cx="3951360" cy="42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oAutofit/>
          </a:bodyPr>
          <a:p>
            <a:pPr>
              <a:lnSpc>
                <a:spcPct val="100000"/>
              </a:lnSpc>
            </a:pPr>
            <a:r>
              <a:rPr b="1" lang="en-IN" sz="2200" spc="-1" strike="noStrike">
                <a:solidFill>
                  <a:srgbClr val="000000"/>
                </a:solidFill>
                <a:latin typeface="Times New Roman"/>
                <a:ea typeface="DejaVu Sans"/>
              </a:rPr>
              <a:t>Example1 for switch statement:</a:t>
            </a:r>
            <a:endParaRPr b="0" lang="en-IN" sz="2200" spc="-1" strike="noStrike">
              <a:latin typeface="Arial"/>
            </a:endParaRPr>
          </a:p>
        </p:txBody>
      </p:sp>
      <p:sp>
        <p:nvSpPr>
          <p:cNvPr id="361" name="CustomShape 2"/>
          <p:cNvSpPr/>
          <p:nvPr/>
        </p:nvSpPr>
        <p:spPr>
          <a:xfrm>
            <a:off x="533520" y="162000"/>
            <a:ext cx="792036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400" spc="-1" strike="noStrike">
                <a:solidFill>
                  <a:srgbClr val="000000"/>
                </a:solidFill>
                <a:latin typeface="Times New Roman"/>
                <a:ea typeface="Times New Roman"/>
              </a:rPr>
              <a:t>Decision Control Statement:</a:t>
            </a:r>
            <a:r>
              <a:rPr b="1" lang="en-IN" sz="2400" spc="-1" strike="noStrike">
                <a:solidFill>
                  <a:srgbClr val="ff0000"/>
                </a:solidFill>
                <a:latin typeface="Times New Roman"/>
                <a:ea typeface="Times New Roman"/>
              </a:rPr>
              <a:t> switch</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2" name="CustomShape 1"/>
          <p:cNvSpPr/>
          <p:nvPr/>
        </p:nvSpPr>
        <p:spPr>
          <a:xfrm>
            <a:off x="533520" y="838080"/>
            <a:ext cx="8147520" cy="3272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25080" indent="-320760" algn="just">
              <a:lnSpc>
                <a:spcPct val="90000"/>
              </a:lnSpc>
              <a:spcBef>
                <a:spcPts val="573"/>
              </a:spcBef>
              <a:buClr>
                <a:srgbClr val="a50021"/>
              </a:buClr>
              <a:buFont typeface="Wingdings" charset="2"/>
              <a:buChar char=""/>
            </a:pPr>
            <a:r>
              <a:rPr b="0" lang="en-IN" sz="2200" spc="-1" strike="noStrike">
                <a:solidFill>
                  <a:srgbClr val="000000"/>
                </a:solidFill>
                <a:latin typeface="Times New Roman"/>
                <a:ea typeface="DejaVu Sans"/>
              </a:rPr>
              <a:t>If you want to execute only one case-label, C provides break statement.</a:t>
            </a:r>
            <a:endParaRPr b="0" lang="en-IN" sz="2200" spc="-1" strike="noStrike">
              <a:latin typeface="Arial"/>
            </a:endParaRPr>
          </a:p>
          <a:p>
            <a:pPr marL="341280" indent="-321120" algn="just">
              <a:lnSpc>
                <a:spcPct val="90000"/>
              </a:lnSpc>
              <a:spcBef>
                <a:spcPts val="573"/>
              </a:spcBef>
              <a:tabLst>
                <a:tab algn="l" pos="0"/>
              </a:tabLst>
            </a:pPr>
            <a:endParaRPr b="0" lang="en-IN" sz="2200" spc="-1" strike="noStrike">
              <a:latin typeface="Arial"/>
            </a:endParaRPr>
          </a:p>
          <a:p>
            <a:pPr marL="325080" indent="-320760" algn="just">
              <a:lnSpc>
                <a:spcPct val="90000"/>
              </a:lnSpc>
              <a:spcBef>
                <a:spcPts val="573"/>
              </a:spcBef>
              <a:buClr>
                <a:srgbClr val="a50021"/>
              </a:buClr>
              <a:buFont typeface="Wingdings" charset="2"/>
              <a:buChar char=""/>
              <a:tabLst>
                <a:tab algn="l" pos="0"/>
              </a:tabLst>
            </a:pPr>
            <a:r>
              <a:rPr b="0" lang="en-IN" sz="2200" spc="-1" strike="noStrike">
                <a:solidFill>
                  <a:srgbClr val="000000"/>
                </a:solidFill>
                <a:latin typeface="Times New Roman"/>
                <a:ea typeface="DejaVu Sans"/>
              </a:rPr>
              <a:t>It causes the program to jump out of the switch statement, that is go to the closing braces (}) and continues the remaining code of the program.</a:t>
            </a:r>
            <a:endParaRPr b="0" lang="en-IN" sz="2200" spc="-1" strike="noStrike">
              <a:latin typeface="Arial"/>
            </a:endParaRPr>
          </a:p>
          <a:p>
            <a:pPr marL="341280" indent="-321120" algn="just">
              <a:lnSpc>
                <a:spcPct val="90000"/>
              </a:lnSpc>
              <a:spcBef>
                <a:spcPts val="573"/>
              </a:spcBef>
              <a:tabLst>
                <a:tab algn="l" pos="0"/>
              </a:tabLst>
            </a:pPr>
            <a:endParaRPr b="0" lang="en-IN" sz="2200" spc="-1" strike="noStrike">
              <a:latin typeface="Arial"/>
            </a:endParaRPr>
          </a:p>
          <a:p>
            <a:pPr marL="325080" indent="-320760" algn="just">
              <a:lnSpc>
                <a:spcPct val="90000"/>
              </a:lnSpc>
              <a:spcBef>
                <a:spcPts val="573"/>
              </a:spcBef>
              <a:buClr>
                <a:srgbClr val="a50021"/>
              </a:buClr>
              <a:buFont typeface="Wingdings" charset="2"/>
              <a:buChar char=""/>
              <a:tabLst>
                <a:tab algn="l" pos="0"/>
              </a:tabLst>
            </a:pPr>
            <a:r>
              <a:rPr b="0" lang="en-IN" sz="2200" spc="-1" strike="noStrike">
                <a:solidFill>
                  <a:srgbClr val="000000"/>
                </a:solidFill>
                <a:latin typeface="Times New Roman"/>
                <a:ea typeface="DejaVu Sans"/>
              </a:rPr>
              <a:t>If we add break to the last statement of the case, the general form of switch case is as follows:</a:t>
            </a:r>
            <a:endParaRPr b="0" lang="en-IN" sz="2200" spc="-1" strike="noStrike">
              <a:latin typeface="Arial"/>
            </a:endParaRPr>
          </a:p>
        </p:txBody>
      </p:sp>
      <p:sp>
        <p:nvSpPr>
          <p:cNvPr id="363" name="CustomShape 2"/>
          <p:cNvSpPr/>
          <p:nvPr/>
        </p:nvSpPr>
        <p:spPr>
          <a:xfrm>
            <a:off x="533520" y="228600"/>
            <a:ext cx="792036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400" spc="-1" strike="noStrike">
                <a:solidFill>
                  <a:srgbClr val="000000"/>
                </a:solidFill>
                <a:latin typeface="Times New Roman"/>
                <a:ea typeface="Times New Roman"/>
              </a:rPr>
              <a:t>Decision Control Statement:</a:t>
            </a:r>
            <a:r>
              <a:rPr b="1" lang="en-IN" sz="2400" spc="-1" strike="noStrike">
                <a:solidFill>
                  <a:srgbClr val="ff0000"/>
                </a:solidFill>
                <a:latin typeface="Times New Roman"/>
                <a:ea typeface="Times New Roman"/>
              </a:rPr>
              <a:t> switch</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64" name="Picture 431" descr=""/>
          <p:cNvPicPr/>
          <p:nvPr/>
        </p:nvPicPr>
        <p:blipFill>
          <a:blip r:embed="rId1"/>
          <a:stretch/>
        </p:blipFill>
        <p:spPr>
          <a:xfrm>
            <a:off x="609480" y="990720"/>
            <a:ext cx="4034520" cy="5634360"/>
          </a:xfrm>
          <a:prstGeom prst="rect">
            <a:avLst/>
          </a:prstGeom>
          <a:ln>
            <a:noFill/>
          </a:ln>
        </p:spPr>
      </p:pic>
      <p:pic>
        <p:nvPicPr>
          <p:cNvPr id="365" name="Picture 432" descr=""/>
          <p:cNvPicPr/>
          <p:nvPr/>
        </p:nvPicPr>
        <p:blipFill>
          <a:blip r:embed="rId2"/>
          <a:stretch/>
        </p:blipFill>
        <p:spPr>
          <a:xfrm>
            <a:off x="4876920" y="1066680"/>
            <a:ext cx="4034160" cy="5406120"/>
          </a:xfrm>
          <a:prstGeom prst="rect">
            <a:avLst/>
          </a:prstGeom>
          <a:ln>
            <a:noFill/>
          </a:ln>
        </p:spPr>
      </p:pic>
      <p:sp>
        <p:nvSpPr>
          <p:cNvPr id="366" name="Line 1"/>
          <p:cNvSpPr/>
          <p:nvPr/>
        </p:nvSpPr>
        <p:spPr>
          <a:xfrm>
            <a:off x="4572000" y="1219320"/>
            <a:ext cx="1440" cy="5257800"/>
          </a:xfrm>
          <a:prstGeom prst="line">
            <a:avLst/>
          </a:prstGeom>
          <a:ln w="9360">
            <a:noFill/>
          </a:ln>
        </p:spPr>
        <p:style>
          <a:lnRef idx="0"/>
          <a:fillRef idx="0"/>
          <a:effectRef idx="0"/>
          <a:fontRef idx="minor"/>
        </p:style>
      </p:sp>
      <p:sp>
        <p:nvSpPr>
          <p:cNvPr id="367" name="CustomShape 2"/>
          <p:cNvSpPr/>
          <p:nvPr/>
        </p:nvSpPr>
        <p:spPr>
          <a:xfrm>
            <a:off x="309600" y="609480"/>
            <a:ext cx="3253320" cy="42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oAutofit/>
          </a:bodyPr>
          <a:p>
            <a:pPr>
              <a:lnSpc>
                <a:spcPct val="100000"/>
              </a:lnSpc>
            </a:pPr>
            <a:r>
              <a:rPr b="1" lang="en-IN" sz="2200" spc="-1" strike="noStrike">
                <a:solidFill>
                  <a:srgbClr val="000000"/>
                </a:solidFill>
                <a:latin typeface="Times New Roman"/>
                <a:ea typeface="DejaVu Sans"/>
              </a:rPr>
              <a:t>General format of switch:</a:t>
            </a:r>
            <a:endParaRPr b="0" lang="en-IN" sz="2200" spc="-1" strike="noStrike">
              <a:latin typeface="Arial"/>
            </a:endParaRPr>
          </a:p>
        </p:txBody>
      </p:sp>
      <p:sp>
        <p:nvSpPr>
          <p:cNvPr id="368" name="CustomShape 3"/>
          <p:cNvSpPr/>
          <p:nvPr/>
        </p:nvSpPr>
        <p:spPr>
          <a:xfrm>
            <a:off x="533520" y="152280"/>
            <a:ext cx="792036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400" spc="-1" strike="noStrike">
                <a:solidFill>
                  <a:srgbClr val="000000"/>
                </a:solidFill>
                <a:latin typeface="Times New Roman"/>
                <a:ea typeface="Times New Roman"/>
              </a:rPr>
              <a:t>Decision Control Statement:</a:t>
            </a:r>
            <a:r>
              <a:rPr b="1" lang="en-IN" sz="2400" spc="-1" strike="noStrike">
                <a:solidFill>
                  <a:srgbClr val="ff0000"/>
                </a:solidFill>
                <a:latin typeface="Times New Roman"/>
                <a:ea typeface="Times New Roman"/>
              </a:rPr>
              <a:t> switch</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69" name="Picture 436" descr=""/>
          <p:cNvPicPr/>
          <p:nvPr/>
        </p:nvPicPr>
        <p:blipFill>
          <a:blip r:embed="rId1"/>
          <a:stretch/>
        </p:blipFill>
        <p:spPr>
          <a:xfrm>
            <a:off x="1011240" y="1143000"/>
            <a:ext cx="4932720" cy="3572280"/>
          </a:xfrm>
          <a:prstGeom prst="rect">
            <a:avLst/>
          </a:prstGeom>
          <a:ln>
            <a:noFill/>
          </a:ln>
        </p:spPr>
      </p:pic>
      <p:pic>
        <p:nvPicPr>
          <p:cNvPr id="370" name="Picture 437" descr=""/>
          <p:cNvPicPr/>
          <p:nvPr/>
        </p:nvPicPr>
        <p:blipFill>
          <a:blip r:embed="rId2"/>
          <a:stretch/>
        </p:blipFill>
        <p:spPr>
          <a:xfrm>
            <a:off x="2519280" y="4595760"/>
            <a:ext cx="5934600" cy="2029320"/>
          </a:xfrm>
          <a:prstGeom prst="rect">
            <a:avLst/>
          </a:prstGeom>
          <a:ln>
            <a:noFill/>
          </a:ln>
        </p:spPr>
      </p:pic>
      <p:sp>
        <p:nvSpPr>
          <p:cNvPr id="371" name="CustomShape 1"/>
          <p:cNvSpPr/>
          <p:nvPr/>
        </p:nvSpPr>
        <p:spPr>
          <a:xfrm>
            <a:off x="293760" y="685800"/>
            <a:ext cx="3951360" cy="424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noAutofit/>
          </a:bodyPr>
          <a:p>
            <a:pPr>
              <a:lnSpc>
                <a:spcPct val="100000"/>
              </a:lnSpc>
            </a:pPr>
            <a:r>
              <a:rPr b="1" lang="en-IN" sz="2200" spc="-1" strike="noStrike">
                <a:solidFill>
                  <a:srgbClr val="000000"/>
                </a:solidFill>
                <a:latin typeface="Times New Roman"/>
                <a:ea typeface="DejaVu Sans"/>
              </a:rPr>
              <a:t>Example2 for switch statement:</a:t>
            </a:r>
            <a:endParaRPr b="0" lang="en-IN" sz="2200" spc="-1" strike="noStrike">
              <a:latin typeface="Arial"/>
            </a:endParaRPr>
          </a:p>
        </p:txBody>
      </p:sp>
      <p:sp>
        <p:nvSpPr>
          <p:cNvPr id="372" name="CustomShape 2"/>
          <p:cNvSpPr/>
          <p:nvPr/>
        </p:nvSpPr>
        <p:spPr>
          <a:xfrm>
            <a:off x="533520" y="228600"/>
            <a:ext cx="7920360" cy="4554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pPr>
            <a:r>
              <a:rPr b="1" lang="en-IN" sz="2400" spc="-1" strike="noStrike">
                <a:solidFill>
                  <a:srgbClr val="000000"/>
                </a:solidFill>
                <a:latin typeface="Times New Roman"/>
                <a:ea typeface="Times New Roman"/>
              </a:rPr>
              <a:t>Decision Control Statement:</a:t>
            </a:r>
            <a:r>
              <a:rPr b="1" lang="en-IN" sz="2400" spc="-1" strike="noStrike">
                <a:solidFill>
                  <a:srgbClr val="ff0000"/>
                </a:solidFill>
                <a:latin typeface="Times New Roman"/>
                <a:ea typeface="Times New Roman"/>
              </a:rPr>
              <a:t> switch</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CustomShape 1"/>
          <p:cNvSpPr/>
          <p:nvPr/>
        </p:nvSpPr>
        <p:spPr>
          <a:xfrm>
            <a:off x="457200" y="990720"/>
            <a:ext cx="8225280" cy="5131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21120">
              <a:lnSpc>
                <a:spcPct val="100000"/>
              </a:lnSpc>
              <a:tabLst>
                <a:tab algn="l" pos="0"/>
              </a:tabLst>
            </a:pPr>
            <a:r>
              <a:rPr b="1" lang="en-IN" sz="2200" spc="-1" strike="noStrike">
                <a:solidFill>
                  <a:srgbClr val="000000"/>
                </a:solidFill>
                <a:latin typeface="Times New Roman"/>
                <a:ea typeface="Times New Roman"/>
              </a:rPr>
              <a:t>There are some restrictions on the variable names (same as </a:t>
            </a:r>
            <a:endParaRPr b="0" lang="en-IN" sz="2200" spc="-1" strike="noStrike">
              <a:latin typeface="Arial"/>
            </a:endParaRPr>
          </a:p>
          <a:p>
            <a:pPr marL="342720" indent="-321120">
              <a:lnSpc>
                <a:spcPct val="100000"/>
              </a:lnSpc>
              <a:tabLst>
                <a:tab algn="l" pos="0"/>
              </a:tabLst>
            </a:pPr>
            <a:r>
              <a:rPr b="1" lang="en-IN" sz="2200" spc="-1" strike="noStrike">
                <a:solidFill>
                  <a:srgbClr val="000000"/>
                </a:solidFill>
                <a:latin typeface="Times New Roman"/>
                <a:ea typeface="Times New Roman"/>
              </a:rPr>
              <a:t>identifiers):</a:t>
            </a:r>
            <a:endParaRPr b="0" lang="en-IN" sz="2200" spc="-1" strike="noStrike">
              <a:latin typeface="Arial"/>
            </a:endParaRPr>
          </a:p>
          <a:p>
            <a:pPr marL="341280" indent="-321120" algn="just">
              <a:lnSpc>
                <a:spcPct val="100000"/>
              </a:lnSpc>
              <a:tabLst>
                <a:tab algn="l" pos="0"/>
              </a:tabLst>
            </a:pP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First character must be alphabetic character or underscore.</a:t>
            </a:r>
            <a:endParaRPr b="0" lang="en-IN" sz="2200" spc="-1" strike="noStrike">
              <a:latin typeface="Arial"/>
            </a:endParaRPr>
          </a:p>
          <a:p>
            <a:pPr marL="341280" indent="-321120" algn="just">
              <a:lnSpc>
                <a:spcPct val="100000"/>
              </a:lnSpc>
              <a:tabLst>
                <a:tab algn="l" pos="0"/>
              </a:tabLst>
            </a:pP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Must consist only of alphabetic characters, digits, or underscore.</a:t>
            </a:r>
            <a:endParaRPr b="0" lang="en-IN" sz="2200" spc="-1" strike="noStrike">
              <a:latin typeface="Arial"/>
            </a:endParaRPr>
          </a:p>
          <a:p>
            <a:pPr marL="341280" indent="-321120" algn="just">
              <a:lnSpc>
                <a:spcPct val="100000"/>
              </a:lnSpc>
              <a:tabLst>
                <a:tab algn="l" pos="0"/>
              </a:tabLst>
            </a:pP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Should not contain any special character, or white spaces.</a:t>
            </a:r>
            <a:endParaRPr b="0" lang="en-IN" sz="2200" spc="-1" strike="noStrike">
              <a:latin typeface="Arial"/>
            </a:endParaRPr>
          </a:p>
          <a:p>
            <a:pPr marL="341280" indent="-321120" algn="just">
              <a:lnSpc>
                <a:spcPct val="100000"/>
              </a:lnSpc>
              <a:tabLst>
                <a:tab algn="l" pos="0"/>
              </a:tabLst>
            </a:pP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Should not be C keywords.</a:t>
            </a:r>
            <a:endParaRPr b="0" lang="en-IN" sz="2200" spc="-1" strike="noStrike">
              <a:latin typeface="Arial"/>
            </a:endParaRPr>
          </a:p>
          <a:p>
            <a:pPr marL="341280" indent="-321120" algn="just">
              <a:lnSpc>
                <a:spcPct val="100000"/>
              </a:lnSpc>
              <a:tabLst>
                <a:tab algn="l" pos="0"/>
              </a:tabLst>
            </a:pPr>
            <a:endParaRPr b="0" lang="en-IN" sz="2200" spc="-1" strike="noStrike">
              <a:latin typeface="Arial"/>
            </a:endParaRPr>
          </a:p>
          <a:p>
            <a:pPr marL="325080" indent="-320760" algn="just">
              <a:lnSpc>
                <a:spcPct val="100000"/>
              </a:lnSpc>
              <a:buClr>
                <a:srgbClr val="c00000"/>
              </a:buClr>
              <a:buFont typeface="Wingdings" charset="2"/>
              <a:buChar char=""/>
              <a:tabLst>
                <a:tab algn="l" pos="0"/>
              </a:tabLst>
            </a:pPr>
            <a:r>
              <a:rPr b="0" lang="en-IN" sz="2200" spc="-1" strike="noStrike">
                <a:solidFill>
                  <a:srgbClr val="000000"/>
                </a:solidFill>
                <a:latin typeface="Times New Roman"/>
                <a:ea typeface="Times New Roman"/>
              </a:rPr>
              <a:t>Case matters (that is, upper and lowercase letters). Thus, the names </a:t>
            </a:r>
            <a:r>
              <a:rPr b="1" lang="en-IN" sz="2200" spc="-1" strike="noStrike">
                <a:solidFill>
                  <a:srgbClr val="000000"/>
                </a:solidFill>
                <a:latin typeface="Times New Roman"/>
                <a:ea typeface="Times New Roman"/>
              </a:rPr>
              <a:t>count</a:t>
            </a:r>
            <a:r>
              <a:rPr b="0" lang="en-IN" sz="2200" spc="-1" strike="noStrike">
                <a:solidFill>
                  <a:srgbClr val="000000"/>
                </a:solidFill>
                <a:latin typeface="Times New Roman"/>
                <a:ea typeface="Times New Roman"/>
              </a:rPr>
              <a:t> and </a:t>
            </a:r>
            <a:r>
              <a:rPr b="1" lang="en-IN" sz="2200" spc="-1" strike="noStrike">
                <a:solidFill>
                  <a:srgbClr val="000000"/>
                </a:solidFill>
                <a:latin typeface="Times New Roman"/>
                <a:ea typeface="Times New Roman"/>
              </a:rPr>
              <a:t>Count</a:t>
            </a:r>
            <a:r>
              <a:rPr b="0" lang="en-IN" sz="2200" spc="-1" strike="noStrike">
                <a:solidFill>
                  <a:srgbClr val="000000"/>
                </a:solidFill>
                <a:latin typeface="Times New Roman"/>
                <a:ea typeface="Times New Roman"/>
              </a:rPr>
              <a:t> refer to two different identifiers.</a:t>
            </a:r>
            <a:endParaRPr b="0" lang="en-IN" sz="2200" spc="-1" strike="noStrike">
              <a:latin typeface="Arial"/>
            </a:endParaRPr>
          </a:p>
        </p:txBody>
      </p:sp>
      <p:sp>
        <p:nvSpPr>
          <p:cNvPr id="152" name="CustomShape 2"/>
          <p:cNvSpPr/>
          <p:nvPr/>
        </p:nvSpPr>
        <p:spPr>
          <a:xfrm>
            <a:off x="380880" y="228600"/>
            <a:ext cx="7766640" cy="573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91440" anchor="b">
            <a:noAutofit/>
          </a:bodyPr>
          <a:p>
            <a:pPr>
              <a:lnSpc>
                <a:spcPct val="100000"/>
              </a:lnSpc>
            </a:pPr>
            <a:r>
              <a:rPr b="1" lang="en-IN" sz="3200" spc="-1" strike="noStrike">
                <a:solidFill>
                  <a:srgbClr val="ff0000"/>
                </a:solidFill>
                <a:latin typeface="Times New Roman"/>
                <a:ea typeface="Times New Roman"/>
              </a:rPr>
              <a:t>Variables (contd…)</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15795</TotalTime>
  <Application>LibreOffice/6.4.7.2$Linux_X86_64 LibreOffice_project/40$Build-2</Application>
  <Words>2781</Words>
  <Paragraphs>896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2010-07-11T21:11:52Z</dcterms:created>
  <dc:creator>Sreenu</dc:creator>
  <dc:description/>
  <dc:language>en-IN</dc:language>
  <cp:lastModifiedBy/>
  <dcterms:modified xsi:type="dcterms:W3CDTF">2021-12-30T14:13:05Z</dcterms:modified>
  <cp:revision>1831</cp:revision>
  <dc:subject/>
  <dc:title>UNIT-1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Editor">
    <vt:filetime>2011-10-09T00:00:00Z</vt:filetime>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86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92</vt:i4>
  </property>
</Properties>
</file>