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6" r:id="rId8"/>
    <p:sldId id="267" r:id="rId9"/>
    <p:sldId id="268" r:id="rId10"/>
    <p:sldId id="269" r:id="rId11"/>
    <p:sldId id="270" r:id="rId12"/>
    <p:sldId id="261" r:id="rId13"/>
    <p:sldId id="263" r:id="rId14"/>
    <p:sldId id="26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DCD9B9-3A81-404E-A55E-972D7929DDB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4E1B-162A-4F65-9F05-86B1D67836B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37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DCD9B9-3A81-404E-A55E-972D7929DDB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8009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DCD9B9-3A81-404E-A55E-972D7929DDB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235286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DCD9B9-3A81-404E-A55E-972D7929DDB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330555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DCD9B9-3A81-404E-A55E-972D7929DDB4}"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44E1B-162A-4F65-9F05-86B1D67836B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73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DCD9B9-3A81-404E-A55E-972D7929DDB4}"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57549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DCD9B9-3A81-404E-A55E-972D7929DDB4}"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215613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DCD9B9-3A81-404E-A55E-972D7929DDB4}"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339857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DCD9B9-3A81-404E-A55E-972D7929DDB4}" type="datetimeFigureOut">
              <a:rPr lang="en-IN" smtClean="0"/>
              <a:t>09-05-2022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317990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DCD9B9-3A81-404E-A55E-972D7929DDB4}" type="datetimeFigureOut">
              <a:rPr lang="en-IN" smtClean="0"/>
              <a:t>09-05-2022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244E1B-162A-4F65-9F05-86B1D67836B8}" type="slidenum">
              <a:rPr lang="en-IN" smtClean="0"/>
              <a:t>‹#›</a:t>
            </a:fld>
            <a:endParaRPr lang="en-IN"/>
          </a:p>
        </p:txBody>
      </p:sp>
    </p:spTree>
    <p:extLst>
      <p:ext uri="{BB962C8B-B14F-4D97-AF65-F5344CB8AC3E}">
        <p14:creationId xmlns:p14="http://schemas.microsoft.com/office/powerpoint/2010/main" val="25174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CD9B9-3A81-404E-A55E-972D7929DDB4}"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44E1B-162A-4F65-9F05-86B1D67836B8}" type="slidenum">
              <a:rPr lang="en-IN" smtClean="0"/>
              <a:t>‹#›</a:t>
            </a:fld>
            <a:endParaRPr lang="en-IN"/>
          </a:p>
        </p:txBody>
      </p:sp>
    </p:spTree>
    <p:extLst>
      <p:ext uri="{BB962C8B-B14F-4D97-AF65-F5344CB8AC3E}">
        <p14:creationId xmlns:p14="http://schemas.microsoft.com/office/powerpoint/2010/main" val="20372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DCD9B9-3A81-404E-A55E-972D7929DDB4}" type="datetimeFigureOut">
              <a:rPr lang="en-IN" smtClean="0"/>
              <a:t>09-05-2022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244E1B-162A-4F65-9F05-86B1D67836B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28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9268" y="1214651"/>
            <a:ext cx="10871579" cy="1813517"/>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TEXT TO BRAILLE CONVERTING COMMUNICATION DEVICE FOR THE VISUAL AND HEARING IMPAIRED PERSONS</a:t>
            </a: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083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a:xfrm>
            <a:off x="677334" y="609600"/>
            <a:ext cx="8596668" cy="885568"/>
          </a:xfrm>
        </p:spPr>
        <p:txBody>
          <a:bodyPr/>
          <a:lstStyle/>
          <a:p>
            <a:pPr algn="ctr" eaLnBrk="1" hangingPunct="1"/>
            <a:r>
              <a:rPr lang="en-IN" altLang="en-US" sz="4000" b="1" dirty="0" smtClean="0">
                <a:latin typeface="Times New Roman" panose="02020603050405020304" pitchFamily="18" charset="0"/>
                <a:cs typeface="Times New Roman" panose="02020603050405020304" pitchFamily="18" charset="0"/>
              </a:rPr>
              <a:t>Relay </a:t>
            </a:r>
          </a:p>
        </p:txBody>
      </p:sp>
      <p:sp>
        <p:nvSpPr>
          <p:cNvPr id="16387" name="Content Placeholder 2"/>
          <p:cNvSpPr>
            <a:spLocks noGrp="1" noChangeArrowheads="1"/>
          </p:cNvSpPr>
          <p:nvPr>
            <p:ph idx="1"/>
          </p:nvPr>
        </p:nvSpPr>
        <p:spPr>
          <a:xfrm>
            <a:off x="889686" y="1915296"/>
            <a:ext cx="9737125" cy="3779651"/>
          </a:xfrm>
        </p:spPr>
        <p:txBody>
          <a:bodyPr/>
          <a:lstStyle/>
          <a:p>
            <a:pPr marL="0" indent="0" algn="just">
              <a:buNone/>
            </a:pPr>
            <a:r>
              <a:rPr lang="en-IN" altLang="en-US" sz="2400" dirty="0" smtClean="0">
                <a:latin typeface="Times New Roman" panose="02020603050405020304" pitchFamily="18" charset="0"/>
                <a:cs typeface="Times New Roman" panose="02020603050405020304" pitchFamily="18" charset="0"/>
              </a:rPr>
              <a:t>A </a:t>
            </a:r>
            <a:r>
              <a:rPr lang="en-IN" altLang="en-US" sz="2400" b="1" dirty="0" smtClean="0">
                <a:latin typeface="Times New Roman" panose="02020603050405020304" pitchFamily="18" charset="0"/>
                <a:cs typeface="Times New Roman" panose="02020603050405020304" pitchFamily="18" charset="0"/>
              </a:rPr>
              <a:t>relay</a:t>
            </a:r>
            <a:r>
              <a:rPr lang="en-IN" altLang="en-US" sz="2400" dirty="0" smtClean="0">
                <a:latin typeface="Times New Roman" panose="02020603050405020304" pitchFamily="18" charset="0"/>
                <a:cs typeface="Times New Roman" panose="02020603050405020304" pitchFamily="18" charset="0"/>
              </a:rPr>
              <a:t> is an electrically operated switch. </a:t>
            </a:r>
          </a:p>
          <a:p>
            <a:pPr marL="0" indent="0" algn="just">
              <a:buNone/>
            </a:pPr>
            <a:r>
              <a:rPr lang="en-IN" altLang="en-US" sz="2400" dirty="0" smtClean="0">
                <a:latin typeface="Times New Roman" panose="02020603050405020304" pitchFamily="18" charset="0"/>
                <a:cs typeface="Times New Roman" panose="02020603050405020304" pitchFamily="18" charset="0"/>
              </a:rPr>
              <a:t>Many relays use an electromagnet to mechanically operate a switch, but other operating principles are also used, such as solid-state relays. </a:t>
            </a:r>
          </a:p>
          <a:p>
            <a:pPr marL="0" indent="0" algn="just">
              <a:buNone/>
            </a:pPr>
            <a:r>
              <a:rPr lang="en-IN" altLang="en-US" sz="2400" dirty="0" smtClean="0">
                <a:latin typeface="Times New Roman" panose="02020603050405020304" pitchFamily="18" charset="0"/>
                <a:cs typeface="Times New Roman" panose="02020603050405020304" pitchFamily="18" charset="0"/>
              </a:rPr>
              <a:t>Relays are used where it is necessary to control a circuit by a separate low-power signal, or where several circuits must be controlled by one signal. </a:t>
            </a:r>
          </a:p>
          <a:p>
            <a:pPr marL="0" indent="0" algn="just">
              <a:buNone/>
            </a:pPr>
            <a:r>
              <a:rPr lang="en-IN" altLang="en-US" sz="2400" dirty="0" smtClean="0">
                <a:latin typeface="Times New Roman" panose="02020603050405020304" pitchFamily="18" charset="0"/>
                <a:cs typeface="Times New Roman" panose="02020603050405020304" pitchFamily="18" charset="0"/>
              </a:rPr>
              <a:t>Relays were used extensively in telephone exchanges and early computers to perform logical operations.</a:t>
            </a:r>
          </a:p>
        </p:txBody>
      </p:sp>
    </p:spTree>
    <p:extLst>
      <p:ext uri="{BB962C8B-B14F-4D97-AF65-F5344CB8AC3E}">
        <p14:creationId xmlns:p14="http://schemas.microsoft.com/office/powerpoint/2010/main" val="952059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 xmlns:a16="http://schemas.microsoft.com/office/drawing/2014/main" id="{7EEA78A2-A3E4-4194-A65D-B30644AC5A5C}"/>
              </a:ext>
            </a:extLst>
          </p:cNvPr>
          <p:cNvSpPr>
            <a:spLocks noGrp="1"/>
          </p:cNvSpPr>
          <p:nvPr>
            <p:ph type="title"/>
          </p:nvPr>
        </p:nvSpPr>
        <p:spPr/>
        <p:txBody>
          <a:bodyPr>
            <a:normAutofit/>
          </a:bodyPr>
          <a:lstStyle/>
          <a:p>
            <a:pPr algn="ctr"/>
            <a:r>
              <a:rPr lang="en-US" altLang="en-US" sz="4400" dirty="0">
                <a:latin typeface="Times New Roman" panose="02020603050405020304" pitchFamily="18" charset="0"/>
                <a:cs typeface="Times New Roman" panose="02020603050405020304" pitchFamily="18" charset="0"/>
              </a:rPr>
              <a:t>LCD</a:t>
            </a:r>
          </a:p>
        </p:txBody>
      </p:sp>
      <p:sp>
        <p:nvSpPr>
          <p:cNvPr id="21507" name="Content Placeholder 2">
            <a:extLst>
              <a:ext uri="{FF2B5EF4-FFF2-40B4-BE49-F238E27FC236}">
                <a16:creationId xmlns="" xmlns:a16="http://schemas.microsoft.com/office/drawing/2014/main" id="{4111ED43-6D10-4B70-87C1-8550A19149E1}"/>
              </a:ext>
            </a:extLst>
          </p:cNvPr>
          <p:cNvSpPr>
            <a:spLocks noGrp="1"/>
          </p:cNvSpPr>
          <p:nvPr>
            <p:ph idx="1"/>
          </p:nvPr>
        </p:nvSpPr>
        <p:spPr>
          <a:xfrm>
            <a:off x="677334" y="2160589"/>
            <a:ext cx="9677628" cy="3880773"/>
          </a:xfrm>
        </p:spPr>
        <p:txBody>
          <a:bodyPr>
            <a:normAutofit/>
          </a:bodyPr>
          <a:lstStyle/>
          <a:p>
            <a:pPr algn="just"/>
            <a:r>
              <a:rPr lang="en-US" altLang="en-US" sz="2600" dirty="0">
                <a:latin typeface="Times New Roman" panose="02020603050405020304" pitchFamily="18" charset="0"/>
                <a:cs typeface="Times New Roman" panose="02020603050405020304" pitchFamily="18" charset="0"/>
              </a:rPr>
              <a:t>A </a:t>
            </a:r>
            <a:r>
              <a:rPr lang="en-US" altLang="en-US" sz="2600" b="1" dirty="0">
                <a:latin typeface="Times New Roman" panose="02020603050405020304" pitchFamily="18" charset="0"/>
                <a:cs typeface="Times New Roman" panose="02020603050405020304" pitchFamily="18" charset="0"/>
              </a:rPr>
              <a:t>liquid-crystal display</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LCD</a:t>
            </a:r>
            <a:r>
              <a:rPr lang="en-US" altLang="en-US" sz="2600" dirty="0">
                <a:latin typeface="Times New Roman" panose="02020603050405020304" pitchFamily="18" charset="0"/>
                <a:cs typeface="Times New Roman" panose="02020603050405020304" pitchFamily="18" charset="0"/>
              </a:rPr>
              <a:t>) is a flat panel display, electronic visual display, or video display that uses the light modulating properties of liquid crystals. Liquid crystals do not emit light directly.</a:t>
            </a:r>
          </a:p>
          <a:p>
            <a:pPr algn="just"/>
            <a:r>
              <a:rPr lang="en-US" altLang="en-US" sz="2600" dirty="0">
                <a:latin typeface="Times New Roman" panose="02020603050405020304" pitchFamily="18" charset="0"/>
                <a:cs typeface="Times New Roman" panose="02020603050405020304" pitchFamily="18" charset="0"/>
              </a:rPr>
              <a:t>LCDs are available to display arbitrary images (as in a general-purpose computer display) or fixed images which can be displayed or hidden, such as preset words, digits, and 7-segment displays as in a digital clock. </a:t>
            </a:r>
          </a:p>
          <a:p>
            <a:pPr algn="just"/>
            <a:r>
              <a:rPr lang="en-US" altLang="en-US" sz="2600" dirty="0">
                <a:latin typeface="Times New Roman" panose="02020603050405020304" pitchFamily="18" charset="0"/>
                <a:cs typeface="Times New Roman" panose="02020603050405020304" pitchFamily="18" charset="0"/>
              </a:rPr>
              <a:t>LCDs are used in a wide range of applications including computer monitors, televisions, instrument panels, aircraft cockpit displays.</a:t>
            </a:r>
          </a:p>
          <a:p>
            <a:pPr algn="just"/>
            <a:endParaRPr lang="en-US" altLang="en-US" dirty="0"/>
          </a:p>
        </p:txBody>
      </p:sp>
      <p:pic>
        <p:nvPicPr>
          <p:cNvPr id="21508" name="Picture 15" descr="http://skpang.co.uk/catalog/images/arduino/2x16_LCD_kit.jpg">
            <a:extLst>
              <a:ext uri="{FF2B5EF4-FFF2-40B4-BE49-F238E27FC236}">
                <a16:creationId xmlns="" xmlns:a16="http://schemas.microsoft.com/office/drawing/2014/main" id="{D82C30E0-08ED-4ED0-868F-84019375A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1" y="152400"/>
            <a:ext cx="183991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55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ADVANTAGES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Low Cost.</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Portable.</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Small Size.</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Easy Access.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232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HARDWARE REQUIREMENTS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MICRO CONTROLLER</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LCD DISPLAY</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KEY PAD</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SERIAL DATA TRANSFER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BRAILLE DRIVER</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BRAILLE  PAD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BRAILLE MOTORS (6 )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BLUETOOTH</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688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SOFTWARE REQUIREMENTS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EMBEDDED C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ARDUINO </a:t>
            </a:r>
            <a:r>
              <a:rPr lang="en-US" dirty="0" smtClean="0">
                <a:latin typeface="Times New Roman" panose="02020603050405020304" pitchFamily="18" charset="0"/>
                <a:cs typeface="Times New Roman" panose="02020603050405020304" pitchFamily="18" charset="0"/>
              </a:rPr>
              <a:t>IDE</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ANDRIOD APP</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167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Future enhancement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just">
              <a:lnSpc>
                <a:spcPct val="200000"/>
              </a:lnSpc>
            </a:pPr>
            <a:r>
              <a:rPr lang="en-IN" dirty="0">
                <a:latin typeface="Times New Roman" panose="02020603050405020304" pitchFamily="18" charset="0"/>
                <a:cs typeface="Times New Roman" panose="02020603050405020304" pitchFamily="18" charset="0"/>
              </a:rPr>
              <a:t>The telecommunication technology has become the integrated part of our day today life. It has completely revolutionaries the way we communicate, especially long distance communication. Despite of all these advancement in the telecommunication field, the physically impaired people have no access for these technologies. So as a step to bridge the gap between the blind people and the technological advancement in the telecommunication </a:t>
            </a:r>
            <a:r>
              <a:rPr lang="en-IN" dirty="0" smtClean="0">
                <a:latin typeface="Times New Roman" panose="02020603050405020304" pitchFamily="18" charset="0"/>
                <a:cs typeface="Times New Roman" panose="02020603050405020304" pitchFamily="18" charset="0"/>
              </a:rPr>
              <a:t>field in future to </a:t>
            </a:r>
            <a:r>
              <a:rPr lang="en-IN" dirty="0">
                <a:latin typeface="Times New Roman" panose="02020603050405020304" pitchFamily="18" charset="0"/>
                <a:cs typeface="Times New Roman" panose="02020603050405020304" pitchFamily="18" charset="0"/>
              </a:rPr>
              <a:t>design a SMS system for them by interfacing Braille pad with the cell phone so that dual impaired person can have the access to the SMS system. Here the user sends the SMS to the blind person’s mobile number which is connected to the microcontroller which reads the SMS using GSM module through the AT commands and then </a:t>
            </a:r>
            <a:r>
              <a:rPr lang="en-IN" dirty="0" smtClean="0">
                <a:latin typeface="Times New Roman" panose="02020603050405020304" pitchFamily="18" charset="0"/>
                <a:cs typeface="Times New Roman" panose="02020603050405020304" pitchFamily="18" charset="0"/>
              </a:rPr>
              <a:t>converts the </a:t>
            </a:r>
            <a:r>
              <a:rPr lang="en-IN" dirty="0">
                <a:latin typeface="Times New Roman" panose="02020603050405020304" pitchFamily="18" charset="0"/>
                <a:cs typeface="Times New Roman" panose="02020603050405020304" pitchFamily="18" charset="0"/>
              </a:rPr>
              <a:t>letters </a:t>
            </a:r>
            <a:r>
              <a:rPr lang="en-IN" dirty="0" smtClean="0">
                <a:latin typeface="Times New Roman" panose="02020603050405020304" pitchFamily="18" charset="0"/>
                <a:cs typeface="Times New Roman" panose="02020603050405020304" pitchFamily="18" charset="0"/>
              </a:rPr>
              <a:t>of the </a:t>
            </a:r>
            <a:r>
              <a:rPr lang="en-IN" dirty="0">
                <a:latin typeface="Times New Roman" panose="02020603050405020304" pitchFamily="18" charset="0"/>
                <a:cs typeface="Times New Roman" panose="02020603050405020304" pitchFamily="18" charset="0"/>
              </a:rPr>
              <a:t>SMS into the Braille language using the lookup table in its memory</a:t>
            </a:r>
          </a:p>
        </p:txBody>
      </p:sp>
    </p:spTree>
    <p:extLst>
      <p:ext uri="{BB962C8B-B14F-4D97-AF65-F5344CB8AC3E}">
        <p14:creationId xmlns:p14="http://schemas.microsoft.com/office/powerpoint/2010/main" val="2341108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ABSTRACT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The main objective of this project is to provide a complete solution to different communication problem in the visually impaired person’s lives. In mainly we are facing India is now a home to the world's largest number of blind people.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Technologies </a:t>
            </a:r>
            <a:r>
              <a:rPr lang="en-US" sz="2000" dirty="0">
                <a:latin typeface="Times New Roman" panose="02020603050405020304" pitchFamily="18" charset="0"/>
                <a:cs typeface="Times New Roman" panose="02020603050405020304" pitchFamily="18" charset="0"/>
              </a:rPr>
              <a:t>are developed day by day principally in communication through mobile phones which plays a crucial role. In message application the visually impaired people only can able to read the message in on the tactile surface of the display. But the quality of the system is not good because the blind people not able to identify the text clearly. Still now Braille technology is used by the blinds only for the reading purpose. In our Method using this Braille system both reading and replying the messages possible by visually impaired people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system using Braille technology the blind people can access the </a:t>
            </a:r>
            <a:r>
              <a:rPr lang="en-US" sz="2000" dirty="0" smtClean="0">
                <a:latin typeface="Times New Roman" panose="02020603050405020304" pitchFamily="18" charset="0"/>
                <a:cs typeface="Times New Roman" panose="02020603050405020304" pitchFamily="18" charset="0"/>
              </a:rPr>
              <a:t>message android </a:t>
            </a:r>
            <a:r>
              <a:rPr lang="en-US" sz="2000" dirty="0">
                <a:latin typeface="Times New Roman" panose="02020603050405020304" pitchFamily="18" charset="0"/>
                <a:cs typeface="Times New Roman" panose="02020603050405020304" pitchFamily="18" charset="0"/>
              </a:rPr>
              <a:t>application in mobiles as a normal people. At the same time keypad using one by one messages will be sending in the based on the keypad options by user can easily send the information's through Message .We are Using this system uneducated people also may use the message application in mobiles and then Easily Blind People Message getting via Bluetooth for mobile service communication.</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746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EXISTING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Existing System is an includes a smart glove that translates the Braille alphabet, which is used almost universally by the literate deaf blind population, into text and vice versa,  The wearer can perceive and interpret incoming messages by tactile feedback patterns of mini vibrational motors on the dorsal side of the glove.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successful implementation of real-time two- way translation between English and Braille, and communication of the wearable device with a mobile phone/PC opens up new opportunities of information exchange which were hitherto un- available to deaf blind individuals, such as remote communication, as well as parallel one-to many broadcast.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glove also makes communicating with laypersons without knowledge of Braille possible, without the need for trained interpreters. A Braille writer through which the deaf blind and the blind persons can write the Braille script.</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04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546"/>
            <a:ext cx="10515600"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DISADVANTAGES </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Requirements Of High-Voltage Supplies.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High Price.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Low Flexibility.</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Low </a:t>
            </a:r>
            <a:r>
              <a:rPr lang="en-US" sz="2000" dirty="0" smtClean="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79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Proposed System help the blind people to communicates the message via mobile android application. It enables user to convey simple messages by capacitive touch sensors as input sensors placed on the Palmer side of the Message converted to text by the mobile phone.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But </a:t>
            </a:r>
            <a:r>
              <a:rPr lang="en-US" dirty="0">
                <a:latin typeface="Times New Roman" panose="02020603050405020304" pitchFamily="18" charset="0"/>
                <a:cs typeface="Times New Roman" panose="02020603050405020304" pitchFamily="18" charset="0"/>
              </a:rPr>
              <a:t>here, using this Braille system both reading and replying the messages possible by visually impaired people. This system helps the blind people can access the message application in mobiles as a normal people.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the same time, the keypad is used to send one by one message based on keypad options so the user can send the information through messages easily. This system is also applicable for uneducated people.</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247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BLOCK DIAGRAM</a:t>
            </a:r>
            <a:endParaRPr lang="en-IN" sz="3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58909" y="1942077"/>
            <a:ext cx="5800725" cy="4646735"/>
          </a:xfrm>
          <a:prstGeom prst="rect">
            <a:avLst/>
          </a:prstGeom>
        </p:spPr>
      </p:pic>
    </p:spTree>
    <p:extLst>
      <p:ext uri="{BB962C8B-B14F-4D97-AF65-F5344CB8AC3E}">
        <p14:creationId xmlns:p14="http://schemas.microsoft.com/office/powerpoint/2010/main" val="2483920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Times New Roman" panose="02020603050405020304" pitchFamily="18" charset="0"/>
                <a:cs typeface="Times New Roman" panose="02020603050405020304" pitchFamily="18" charset="0"/>
              </a:rPr>
              <a:t>Power Supply</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742303"/>
            <a:ext cx="9887693" cy="4584356"/>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Every electrical and electronic device that we use in our day-to-day life will require a power supply. In general, we use an AC supply of 230V 50Hz, but this power has to be changed into the required form with required values or voltage </a:t>
            </a:r>
            <a:r>
              <a:rPr lang="en-IN" sz="2400" dirty="0" smtClean="0">
                <a:latin typeface="Times New Roman" panose="02020603050405020304" pitchFamily="18" charset="0"/>
                <a:cs typeface="Times New Roman" panose="02020603050405020304" pitchFamily="18" charset="0"/>
              </a:rPr>
              <a:t>range.</a:t>
            </a:r>
          </a:p>
          <a:p>
            <a:pPr marL="0" indent="0" algn="just">
              <a:buNone/>
            </a:pPr>
            <a:r>
              <a:rPr lang="en-IN" sz="2400" dirty="0">
                <a:latin typeface="Times New Roman" panose="02020603050405020304" pitchFamily="18" charset="0"/>
                <a:cs typeface="Times New Roman" panose="02020603050405020304" pitchFamily="18" charset="0"/>
              </a:rPr>
              <a:t>The step-down converters are used for converting the high voltage into low voltage. 230V AC is converted into 12V </a:t>
            </a:r>
            <a:r>
              <a:rPr lang="en-IN" sz="2400" dirty="0" smtClean="0">
                <a:latin typeface="Times New Roman" panose="02020603050405020304" pitchFamily="18" charset="0"/>
                <a:cs typeface="Times New Roman" panose="02020603050405020304" pitchFamily="18" charset="0"/>
              </a:rPr>
              <a:t>AC.</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bridge rectifier is frequently used for converting AC to DC.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pulsating DC can be filtered using </a:t>
            </a:r>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capacitor filter </a:t>
            </a: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removing the </a:t>
            </a:r>
            <a:r>
              <a:rPr lang="en-IN" sz="2400" dirty="0" smtClean="0">
                <a:latin typeface="Times New Roman" panose="02020603050405020304" pitchFamily="18" charset="0"/>
                <a:cs typeface="Times New Roman" panose="02020603050405020304" pitchFamily="18" charset="0"/>
              </a:rPr>
              <a:t>ripples.</a:t>
            </a:r>
          </a:p>
          <a:p>
            <a:pPr marL="0" indent="0" algn="just">
              <a:buNone/>
            </a:pPr>
            <a:r>
              <a:rPr lang="en-IN" sz="2400" dirty="0">
                <a:latin typeface="Times New Roman" panose="02020603050405020304" pitchFamily="18" charset="0"/>
                <a:cs typeface="Times New Roman" panose="02020603050405020304" pitchFamily="18" charset="0"/>
              </a:rPr>
              <a:t>voltage regulator </a:t>
            </a:r>
            <a:r>
              <a:rPr lang="en-IN" sz="2400" dirty="0" smtClean="0">
                <a:latin typeface="Times New Roman" panose="02020603050405020304" pitchFamily="18" charset="0"/>
                <a:cs typeface="Times New Roman" panose="02020603050405020304" pitchFamily="18" charset="0"/>
              </a:rPr>
              <a:t>IC7805 is used to </a:t>
            </a:r>
            <a:r>
              <a:rPr lang="en-IN" sz="2400" dirty="0">
                <a:latin typeface="Times New Roman" panose="02020603050405020304" pitchFamily="18" charset="0"/>
                <a:cs typeface="Times New Roman" panose="02020603050405020304" pitchFamily="18" charset="0"/>
              </a:rPr>
              <a:t>stepped down </a:t>
            </a:r>
            <a:r>
              <a:rPr lang="en-IN" sz="2400" dirty="0" smtClean="0">
                <a:latin typeface="Times New Roman" panose="02020603050405020304" pitchFamily="18" charset="0"/>
                <a:cs typeface="Times New Roman" panose="02020603050405020304" pitchFamily="18" charset="0"/>
              </a:rPr>
              <a:t>12V </a:t>
            </a:r>
            <a:r>
              <a:rPr lang="en-IN" sz="2400" dirty="0">
                <a:latin typeface="Times New Roman" panose="02020603050405020304" pitchFamily="18" charset="0"/>
                <a:cs typeface="Times New Roman" panose="02020603050405020304" pitchFamily="18" charset="0"/>
              </a:rPr>
              <a:t>DC </a:t>
            </a:r>
            <a:r>
              <a:rPr lang="en-IN" sz="2400" dirty="0" smtClean="0">
                <a:latin typeface="Times New Roman" panose="02020603050405020304" pitchFamily="18" charset="0"/>
                <a:cs typeface="Times New Roman" panose="02020603050405020304" pitchFamily="18" charset="0"/>
              </a:rPr>
              <a:t> to </a:t>
            </a:r>
            <a:r>
              <a:rPr lang="en-IN" sz="2400" dirty="0">
                <a:latin typeface="Times New Roman" panose="02020603050405020304" pitchFamily="18" charset="0"/>
                <a:cs typeface="Times New Roman" panose="02020603050405020304" pitchFamily="18" charset="0"/>
              </a:rPr>
              <a:t>5V </a:t>
            </a:r>
            <a:r>
              <a:rPr lang="en-IN" sz="2400" dirty="0" smtClean="0">
                <a:latin typeface="Times New Roman" panose="02020603050405020304" pitchFamily="18" charset="0"/>
                <a:cs typeface="Times New Roman" panose="02020603050405020304" pitchFamily="18" charset="0"/>
              </a:rPr>
              <a:t>DC.</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31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electrosome.com/wp-content/uploads/2013/05/5V-Power-Supply-Circuit-using-7805-Voltage-Regula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70089"/>
            <a:ext cx="9144000"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4742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Atmega328</a:t>
            </a:r>
          </a:p>
        </p:txBody>
      </p:sp>
      <p:sp>
        <p:nvSpPr>
          <p:cNvPr id="20483" name="Content Placeholder 2"/>
          <p:cNvSpPr>
            <a:spLocks noGrp="1" noChangeArrowheads="1"/>
          </p:cNvSpPr>
          <p:nvPr>
            <p:ph idx="1"/>
          </p:nvPr>
        </p:nvSpPr>
        <p:spPr>
          <a:xfrm>
            <a:off x="1050325" y="1935163"/>
            <a:ext cx="9158890" cy="4646612"/>
          </a:xfrm>
        </p:spPr>
        <p:txBody>
          <a:bodyPr/>
          <a:lstStyle/>
          <a:p>
            <a:pPr algn="just"/>
            <a:r>
              <a:rPr lang="en-IN" altLang="en-US" sz="2400" dirty="0" smtClean="0">
                <a:latin typeface="Times New Roman" panose="02020603050405020304" pitchFamily="18" charset="0"/>
                <a:cs typeface="Times New Roman" panose="02020603050405020304" pitchFamily="18" charset="0"/>
              </a:rPr>
              <a:t>The high-performance Microchip 8-bit AVR RISC-based microcontroller </a:t>
            </a:r>
          </a:p>
          <a:p>
            <a:pPr algn="just"/>
            <a:r>
              <a:rPr lang="en-IN" altLang="en-US" sz="2400" dirty="0" smtClean="0">
                <a:latin typeface="Times New Roman" panose="02020603050405020304" pitchFamily="18" charset="0"/>
                <a:cs typeface="Times New Roman" panose="02020603050405020304" pitchFamily="18" charset="0"/>
              </a:rPr>
              <a:t>32KB ISP flash memory with read-while-write capabilities</a:t>
            </a:r>
          </a:p>
          <a:p>
            <a:pPr algn="just"/>
            <a:r>
              <a:rPr lang="en-IN" altLang="en-US" sz="2400" dirty="0" smtClean="0">
                <a:latin typeface="Times New Roman" panose="02020603050405020304" pitchFamily="18" charset="0"/>
                <a:cs typeface="Times New Roman" panose="02020603050405020304" pitchFamily="18" charset="0"/>
              </a:rPr>
              <a:t>1KB EEPROM</a:t>
            </a:r>
          </a:p>
          <a:p>
            <a:pPr algn="just"/>
            <a:r>
              <a:rPr lang="en-IN" altLang="en-US" sz="2400" dirty="0" smtClean="0">
                <a:latin typeface="Times New Roman" panose="02020603050405020304" pitchFamily="18" charset="0"/>
                <a:cs typeface="Times New Roman" panose="02020603050405020304" pitchFamily="18" charset="0"/>
              </a:rPr>
              <a:t> 2KB SRAM</a:t>
            </a:r>
          </a:p>
          <a:p>
            <a:pPr algn="just"/>
            <a:r>
              <a:rPr lang="en-IN" altLang="en-US" sz="2400" dirty="0" smtClean="0">
                <a:latin typeface="Times New Roman" panose="02020603050405020304" pitchFamily="18" charset="0"/>
                <a:cs typeface="Times New Roman" panose="02020603050405020304" pitchFamily="18" charset="0"/>
              </a:rPr>
              <a:t> 23 general purpose I/O lines</a:t>
            </a:r>
          </a:p>
          <a:p>
            <a:pPr algn="just"/>
            <a:r>
              <a:rPr lang="en-IN" altLang="en-US" sz="2400" dirty="0" smtClean="0">
                <a:latin typeface="Times New Roman" panose="02020603050405020304" pitchFamily="18" charset="0"/>
                <a:cs typeface="Times New Roman" panose="02020603050405020304" pitchFamily="18" charset="0"/>
              </a:rPr>
              <a:t>32 general purpose working registers</a:t>
            </a:r>
          </a:p>
          <a:p>
            <a:pPr algn="just"/>
            <a:r>
              <a:rPr lang="en-IN" altLang="en-US" sz="2400" dirty="0" smtClean="0">
                <a:latin typeface="Times New Roman" panose="02020603050405020304" pitchFamily="18" charset="0"/>
                <a:cs typeface="Times New Roman" panose="02020603050405020304" pitchFamily="18" charset="0"/>
              </a:rPr>
              <a:t>three flexible timer/counters </a:t>
            </a:r>
          </a:p>
          <a:p>
            <a:pPr algn="just"/>
            <a:r>
              <a:rPr lang="en-IN" altLang="en-US" sz="2400" dirty="0" smtClean="0">
                <a:latin typeface="Times New Roman" panose="02020603050405020304" pitchFamily="18" charset="0"/>
                <a:cs typeface="Times New Roman" panose="02020603050405020304" pitchFamily="18" charset="0"/>
              </a:rPr>
              <a:t>6-channel 10-bit A/D</a:t>
            </a:r>
          </a:p>
          <a:p>
            <a:endParaRPr lang="en-IN" dirty="0" smtClean="0"/>
          </a:p>
        </p:txBody>
      </p:sp>
    </p:spTree>
    <p:extLst>
      <p:ext uri="{BB962C8B-B14F-4D97-AF65-F5344CB8AC3E}">
        <p14:creationId xmlns:p14="http://schemas.microsoft.com/office/powerpoint/2010/main" val="1083986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TotalTime>
  <Words>869</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Times New Roman</vt:lpstr>
      <vt:lpstr>Wingdings</vt:lpstr>
      <vt:lpstr>Retrospect</vt:lpstr>
      <vt:lpstr>TEXT TO BRAILLE CONVERTING COMMUNICATION DEVICE FOR THE VISUAL AND HEARING IMPAIRED PERSONS </vt:lpstr>
      <vt:lpstr>ABSTRACT </vt:lpstr>
      <vt:lpstr>EXISTING SYSTEM</vt:lpstr>
      <vt:lpstr>DISADVANTAGES </vt:lpstr>
      <vt:lpstr>PROPOSED SYSTEM</vt:lpstr>
      <vt:lpstr>BLOCK DIAGRAM</vt:lpstr>
      <vt:lpstr>Power Supply</vt:lpstr>
      <vt:lpstr>PowerPoint Presentation</vt:lpstr>
      <vt:lpstr>Atmega328</vt:lpstr>
      <vt:lpstr>Relay </vt:lpstr>
      <vt:lpstr>LCD</vt:lpstr>
      <vt:lpstr>ADVANTAGES</vt:lpstr>
      <vt:lpstr>HARDWARE REQUIREMENTS</vt:lpstr>
      <vt:lpstr>SOFTWARE REQUIREMENTS</vt:lpstr>
      <vt:lpstr>Future enhancement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BRAILLE CONVERTING COMMUNICATION DEVICE FOR THE VISUAL AND HEARING IMPAIRED PERSONS </dc:title>
  <dc:creator>VINO</dc:creator>
  <cp:lastModifiedBy>VINO</cp:lastModifiedBy>
  <cp:revision>18</cp:revision>
  <dcterms:created xsi:type="dcterms:W3CDTF">2022-03-17T13:26:14Z</dcterms:created>
  <dcterms:modified xsi:type="dcterms:W3CDTF">2022-05-09T07:37:44Z</dcterms:modified>
</cp:coreProperties>
</file>