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A14B8B7A-46B5-4F4A-BBF6-673C7A104CE8}" type="datetimeFigureOut">
              <a:rPr lang="en-IN" smtClean="0"/>
              <a:t>21-09-2023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1F15496-C173-40C0-A716-F3D4D17725E1}" type="slidenum">
              <a:rPr lang="en-IN" smtClean="0"/>
              <a:t>‹#›</a:t>
            </a:fld>
            <a:endParaRPr lang="en-IN"/>
          </a:p>
        </p:txBody>
      </p:sp>
    </p:spTree>
    <p:extLst>
      <p:ext uri="{BB962C8B-B14F-4D97-AF65-F5344CB8AC3E}">
        <p14:creationId xmlns:p14="http://schemas.microsoft.com/office/powerpoint/2010/main" val="92566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F15496-C173-40C0-A716-F3D4D17725E1}" type="slidenum">
              <a:rPr lang="en-IN" smtClean="0"/>
              <a:t>1</a:t>
            </a:fld>
            <a:endParaRPr lang="en-IN"/>
          </a:p>
        </p:txBody>
      </p:sp>
    </p:spTree>
    <p:extLst>
      <p:ext uri="{BB962C8B-B14F-4D97-AF65-F5344CB8AC3E}">
        <p14:creationId xmlns:p14="http://schemas.microsoft.com/office/powerpoint/2010/main" val="102447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1591278" y="1853273"/>
            <a:ext cx="15105442" cy="793750"/>
          </a:xfrm>
          <a:prstGeom prst="rect">
            <a:avLst/>
          </a:prstGeom>
        </p:spPr>
        <p:txBody>
          <a:bodyPr wrap="square" lIns="0" tIns="0" rIns="0" bIns="0">
            <a:spAutoFit/>
          </a:bodyPr>
          <a:lstStyle>
            <a:lvl1pPr>
              <a:defRPr sz="50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374080" y="3026653"/>
            <a:ext cx="15539839" cy="5426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22945" y="373605"/>
            <a:ext cx="6165215" cy="9913620"/>
            <a:chOff x="12122945" y="373605"/>
            <a:chExt cx="6165215" cy="9913620"/>
          </a:xfrm>
        </p:grpSpPr>
        <p:sp>
          <p:nvSpPr>
            <p:cNvPr id="3" name="object 3"/>
            <p:cNvSpPr/>
            <p:nvPr/>
          </p:nvSpPr>
          <p:spPr>
            <a:xfrm>
              <a:off x="14328901" y="2317172"/>
              <a:ext cx="3959225" cy="6340475"/>
            </a:xfrm>
            <a:custGeom>
              <a:avLst/>
              <a:gdLst/>
              <a:ahLst/>
              <a:cxnLst/>
              <a:rect l="l" t="t" r="r" b="b"/>
              <a:pathLst>
                <a:path w="3959225" h="6340475">
                  <a:moveTo>
                    <a:pt x="3959097" y="6340048"/>
                  </a:moveTo>
                  <a:lnTo>
                    <a:pt x="1830194" y="6340048"/>
                  </a:lnTo>
                  <a:lnTo>
                    <a:pt x="0" y="3170024"/>
                  </a:lnTo>
                  <a:lnTo>
                    <a:pt x="1830193" y="0"/>
                  </a:lnTo>
                  <a:lnTo>
                    <a:pt x="3959097" y="0"/>
                  </a:lnTo>
                  <a:lnTo>
                    <a:pt x="3959097" y="6340048"/>
                  </a:lnTo>
                  <a:close/>
                </a:path>
              </a:pathLst>
            </a:custGeom>
            <a:solidFill>
              <a:srgbClr val="004550"/>
            </a:solidFill>
          </p:spPr>
          <p:txBody>
            <a:bodyPr wrap="square" lIns="0" tIns="0" rIns="0" bIns="0" rtlCol="0"/>
            <a:lstStyle/>
            <a:p>
              <a:endParaRPr/>
            </a:p>
          </p:txBody>
        </p:sp>
        <p:sp>
          <p:nvSpPr>
            <p:cNvPr id="4" name="object 4"/>
            <p:cNvSpPr/>
            <p:nvPr/>
          </p:nvSpPr>
          <p:spPr>
            <a:xfrm>
              <a:off x="12122945" y="7035126"/>
              <a:ext cx="4970780" cy="3252470"/>
            </a:xfrm>
            <a:custGeom>
              <a:avLst/>
              <a:gdLst/>
              <a:ahLst/>
              <a:cxnLst/>
              <a:rect l="l" t="t" r="r" b="b"/>
              <a:pathLst>
                <a:path w="4970780" h="3252470">
                  <a:moveTo>
                    <a:pt x="4335198" y="3251873"/>
                  </a:moveTo>
                  <a:lnTo>
                    <a:pt x="634953" y="3251873"/>
                  </a:lnTo>
                  <a:lnTo>
                    <a:pt x="0" y="2152086"/>
                  </a:lnTo>
                  <a:lnTo>
                    <a:pt x="1242493" y="0"/>
                  </a:lnTo>
                  <a:lnTo>
                    <a:pt x="3727484" y="0"/>
                  </a:lnTo>
                  <a:lnTo>
                    <a:pt x="4970151" y="2152088"/>
                  </a:lnTo>
                  <a:lnTo>
                    <a:pt x="4335198" y="3251873"/>
                  </a:lnTo>
                  <a:close/>
                </a:path>
              </a:pathLst>
            </a:custGeom>
            <a:solidFill>
              <a:srgbClr val="00A181"/>
            </a:solidFill>
          </p:spPr>
          <p:txBody>
            <a:bodyPr wrap="square" lIns="0" tIns="0" rIns="0" bIns="0" rtlCol="0"/>
            <a:lstStyle/>
            <a:p>
              <a:endParaRPr/>
            </a:p>
          </p:txBody>
        </p:sp>
        <p:sp>
          <p:nvSpPr>
            <p:cNvPr id="5" name="object 5"/>
            <p:cNvSpPr/>
            <p:nvPr/>
          </p:nvSpPr>
          <p:spPr>
            <a:xfrm>
              <a:off x="12336341" y="5954841"/>
              <a:ext cx="2272030" cy="1967864"/>
            </a:xfrm>
            <a:custGeom>
              <a:avLst/>
              <a:gdLst/>
              <a:ahLst/>
              <a:cxnLst/>
              <a:rect l="l" t="t" r="r" b="b"/>
              <a:pathLst>
                <a:path w="2272030" h="1967865">
                  <a:moveTo>
                    <a:pt x="1703779" y="1967284"/>
                  </a:moveTo>
                  <a:lnTo>
                    <a:pt x="567899" y="1967284"/>
                  </a:lnTo>
                  <a:lnTo>
                    <a:pt x="0" y="983641"/>
                  </a:lnTo>
                  <a:lnTo>
                    <a:pt x="567899" y="0"/>
                  </a:lnTo>
                  <a:lnTo>
                    <a:pt x="1703699" y="0"/>
                  </a:lnTo>
                  <a:lnTo>
                    <a:pt x="2271678" y="983642"/>
                  </a:lnTo>
                  <a:lnTo>
                    <a:pt x="1703779" y="1967284"/>
                  </a:lnTo>
                  <a:close/>
                </a:path>
              </a:pathLst>
            </a:custGeom>
            <a:solidFill>
              <a:srgbClr val="A3E373"/>
            </a:solidFill>
          </p:spPr>
          <p:txBody>
            <a:bodyPr wrap="square" lIns="0" tIns="0" rIns="0" bIns="0" rtlCol="0"/>
            <a:lstStyle/>
            <a:p>
              <a:endParaRPr/>
            </a:p>
          </p:txBody>
        </p:sp>
        <p:sp>
          <p:nvSpPr>
            <p:cNvPr id="6" name="object 6"/>
            <p:cNvSpPr/>
            <p:nvPr/>
          </p:nvSpPr>
          <p:spPr>
            <a:xfrm>
              <a:off x="13737768" y="373605"/>
              <a:ext cx="3799840" cy="3290570"/>
            </a:xfrm>
            <a:custGeom>
              <a:avLst/>
              <a:gdLst/>
              <a:ahLst/>
              <a:cxnLst/>
              <a:rect l="l" t="t" r="r" b="b"/>
              <a:pathLst>
                <a:path w="3799840" h="3290570">
                  <a:moveTo>
                    <a:pt x="2849747" y="3290487"/>
                  </a:moveTo>
                  <a:lnTo>
                    <a:pt x="949870" y="3290487"/>
                  </a:lnTo>
                  <a:lnTo>
                    <a:pt x="0" y="1645242"/>
                  </a:lnTo>
                  <a:lnTo>
                    <a:pt x="949871" y="0"/>
                  </a:lnTo>
                  <a:lnTo>
                    <a:pt x="2849613" y="0"/>
                  </a:lnTo>
                  <a:lnTo>
                    <a:pt x="3799617" y="1645244"/>
                  </a:lnTo>
                  <a:lnTo>
                    <a:pt x="2849747" y="3290487"/>
                  </a:lnTo>
                  <a:close/>
                </a:path>
              </a:pathLst>
            </a:custGeom>
            <a:solidFill>
              <a:srgbClr val="00A181"/>
            </a:solidFill>
          </p:spPr>
          <p:txBody>
            <a:bodyPr wrap="square" lIns="0" tIns="0" rIns="0" bIns="0" rtlCol="0"/>
            <a:lstStyle/>
            <a:p>
              <a:endParaRPr/>
            </a:p>
          </p:txBody>
        </p:sp>
      </p:grpSp>
      <p:pic>
        <p:nvPicPr>
          <p:cNvPr id="7" name="object 7"/>
          <p:cNvPicPr/>
          <p:nvPr/>
        </p:nvPicPr>
        <p:blipFill>
          <a:blip r:embed="rId3" cstate="print"/>
          <a:stretch>
            <a:fillRect/>
          </a:stretch>
        </p:blipFill>
        <p:spPr>
          <a:xfrm>
            <a:off x="6808724" y="2188050"/>
            <a:ext cx="1058901" cy="693763"/>
          </a:xfrm>
          <a:prstGeom prst="rect">
            <a:avLst/>
          </a:prstGeom>
        </p:spPr>
      </p:pic>
      <p:pic>
        <p:nvPicPr>
          <p:cNvPr id="8" name="object 8"/>
          <p:cNvPicPr/>
          <p:nvPr/>
        </p:nvPicPr>
        <p:blipFill>
          <a:blip r:embed="rId4" cstate="print"/>
          <a:stretch>
            <a:fillRect/>
          </a:stretch>
        </p:blipFill>
        <p:spPr>
          <a:xfrm>
            <a:off x="8114183" y="2194029"/>
            <a:ext cx="1326669" cy="632906"/>
          </a:xfrm>
          <a:prstGeom prst="rect">
            <a:avLst/>
          </a:prstGeom>
        </p:spPr>
      </p:pic>
      <p:pic>
        <p:nvPicPr>
          <p:cNvPr id="9" name="object 9"/>
          <p:cNvPicPr/>
          <p:nvPr/>
        </p:nvPicPr>
        <p:blipFill>
          <a:blip r:embed="rId5" cstate="print"/>
          <a:stretch>
            <a:fillRect/>
          </a:stretch>
        </p:blipFill>
        <p:spPr>
          <a:xfrm>
            <a:off x="6040847" y="2018848"/>
            <a:ext cx="486851" cy="864161"/>
          </a:xfrm>
          <a:prstGeom prst="rect">
            <a:avLst/>
          </a:prstGeom>
        </p:spPr>
      </p:pic>
      <p:pic>
        <p:nvPicPr>
          <p:cNvPr id="10" name="object 10"/>
          <p:cNvPicPr/>
          <p:nvPr/>
        </p:nvPicPr>
        <p:blipFill>
          <a:blip r:embed="rId6" cstate="print"/>
          <a:stretch>
            <a:fillRect/>
          </a:stretch>
        </p:blipFill>
        <p:spPr>
          <a:xfrm>
            <a:off x="1028700" y="2220100"/>
            <a:ext cx="1618780" cy="572050"/>
          </a:xfrm>
          <a:prstGeom prst="rect">
            <a:avLst/>
          </a:prstGeom>
        </p:spPr>
      </p:pic>
      <p:pic>
        <p:nvPicPr>
          <p:cNvPr id="11" name="object 11"/>
          <p:cNvPicPr/>
          <p:nvPr/>
        </p:nvPicPr>
        <p:blipFill>
          <a:blip r:embed="rId7" cstate="print"/>
          <a:stretch>
            <a:fillRect/>
          </a:stretch>
        </p:blipFill>
        <p:spPr>
          <a:xfrm>
            <a:off x="6655928" y="2194061"/>
            <a:ext cx="73027" cy="669420"/>
          </a:xfrm>
          <a:prstGeom prst="rect">
            <a:avLst/>
          </a:prstGeom>
        </p:spPr>
      </p:pic>
      <p:pic>
        <p:nvPicPr>
          <p:cNvPr id="12" name="object 12"/>
          <p:cNvPicPr/>
          <p:nvPr/>
        </p:nvPicPr>
        <p:blipFill>
          <a:blip r:embed="rId7" cstate="print"/>
          <a:stretch>
            <a:fillRect/>
          </a:stretch>
        </p:blipFill>
        <p:spPr>
          <a:xfrm>
            <a:off x="7968019" y="2194061"/>
            <a:ext cx="73027" cy="669420"/>
          </a:xfrm>
          <a:prstGeom prst="rect">
            <a:avLst/>
          </a:prstGeom>
        </p:spPr>
      </p:pic>
      <p:pic>
        <p:nvPicPr>
          <p:cNvPr id="13" name="object 13"/>
          <p:cNvPicPr/>
          <p:nvPr/>
        </p:nvPicPr>
        <p:blipFill>
          <a:blip r:embed="rId7" cstate="print"/>
          <a:stretch>
            <a:fillRect/>
          </a:stretch>
        </p:blipFill>
        <p:spPr>
          <a:xfrm>
            <a:off x="9514202" y="2219754"/>
            <a:ext cx="73027" cy="669420"/>
          </a:xfrm>
          <a:prstGeom prst="rect">
            <a:avLst/>
          </a:prstGeom>
        </p:spPr>
      </p:pic>
      <p:pic>
        <p:nvPicPr>
          <p:cNvPr id="14" name="object 14"/>
          <p:cNvPicPr/>
          <p:nvPr/>
        </p:nvPicPr>
        <p:blipFill>
          <a:blip r:embed="rId7" cstate="print"/>
          <a:stretch>
            <a:fillRect/>
          </a:stretch>
        </p:blipFill>
        <p:spPr>
          <a:xfrm>
            <a:off x="2739778" y="2171911"/>
            <a:ext cx="73027" cy="669420"/>
          </a:xfrm>
          <a:prstGeom prst="rect">
            <a:avLst/>
          </a:prstGeom>
        </p:spPr>
      </p:pic>
      <p:pic>
        <p:nvPicPr>
          <p:cNvPr id="15" name="object 15"/>
          <p:cNvPicPr/>
          <p:nvPr/>
        </p:nvPicPr>
        <p:blipFill>
          <a:blip r:embed="rId7" cstate="print"/>
          <a:stretch>
            <a:fillRect/>
          </a:stretch>
        </p:blipFill>
        <p:spPr>
          <a:xfrm>
            <a:off x="4253154" y="2162160"/>
            <a:ext cx="73027" cy="669420"/>
          </a:xfrm>
          <a:prstGeom prst="rect">
            <a:avLst/>
          </a:prstGeom>
        </p:spPr>
      </p:pic>
      <p:pic>
        <p:nvPicPr>
          <p:cNvPr id="16" name="object 16"/>
          <p:cNvPicPr/>
          <p:nvPr/>
        </p:nvPicPr>
        <p:blipFill>
          <a:blip r:embed="rId8" cstate="print"/>
          <a:stretch>
            <a:fillRect/>
          </a:stretch>
        </p:blipFill>
        <p:spPr>
          <a:xfrm>
            <a:off x="2885941" y="2136507"/>
            <a:ext cx="1290155" cy="742448"/>
          </a:xfrm>
          <a:prstGeom prst="rect">
            <a:avLst/>
          </a:prstGeom>
        </p:spPr>
      </p:pic>
      <p:grpSp>
        <p:nvGrpSpPr>
          <p:cNvPr id="17" name="object 17"/>
          <p:cNvGrpSpPr/>
          <p:nvPr/>
        </p:nvGrpSpPr>
        <p:grpSpPr>
          <a:xfrm>
            <a:off x="4347662" y="2179211"/>
            <a:ext cx="1608455" cy="730885"/>
            <a:chOff x="4347662" y="2179211"/>
            <a:chExt cx="1608455" cy="730885"/>
          </a:xfrm>
        </p:grpSpPr>
        <p:pic>
          <p:nvPicPr>
            <p:cNvPr id="18" name="object 18"/>
            <p:cNvPicPr/>
            <p:nvPr/>
          </p:nvPicPr>
          <p:blipFill>
            <a:blip r:embed="rId7" cstate="print"/>
            <a:stretch>
              <a:fillRect/>
            </a:stretch>
          </p:blipFill>
          <p:spPr>
            <a:xfrm>
              <a:off x="5882513" y="2194365"/>
              <a:ext cx="73027" cy="669420"/>
            </a:xfrm>
            <a:prstGeom prst="rect">
              <a:avLst/>
            </a:prstGeom>
          </p:spPr>
        </p:pic>
        <p:pic>
          <p:nvPicPr>
            <p:cNvPr id="19" name="object 19"/>
            <p:cNvPicPr/>
            <p:nvPr/>
          </p:nvPicPr>
          <p:blipFill>
            <a:blip r:embed="rId9" cstate="print"/>
            <a:stretch>
              <a:fillRect/>
            </a:stretch>
          </p:blipFill>
          <p:spPr>
            <a:xfrm>
              <a:off x="4347662" y="2179211"/>
              <a:ext cx="1545752" cy="730277"/>
            </a:xfrm>
            <a:prstGeom prst="rect">
              <a:avLst/>
            </a:prstGeom>
          </p:spPr>
        </p:pic>
      </p:grpSp>
      <p:pic>
        <p:nvPicPr>
          <p:cNvPr id="20" name="object 20"/>
          <p:cNvPicPr/>
          <p:nvPr/>
        </p:nvPicPr>
        <p:blipFill>
          <a:blip r:embed="rId10" cstate="print"/>
          <a:stretch>
            <a:fillRect/>
          </a:stretch>
        </p:blipFill>
        <p:spPr>
          <a:xfrm>
            <a:off x="9646976" y="2128896"/>
            <a:ext cx="685799" cy="771524"/>
          </a:xfrm>
          <a:prstGeom prst="rect">
            <a:avLst/>
          </a:prstGeom>
        </p:spPr>
      </p:pic>
      <p:sp>
        <p:nvSpPr>
          <p:cNvPr id="21" name="object 21"/>
          <p:cNvSpPr txBox="1">
            <a:spLocks noGrp="1"/>
          </p:cNvSpPr>
          <p:nvPr>
            <p:ph type="title"/>
          </p:nvPr>
        </p:nvSpPr>
        <p:spPr>
          <a:xfrm>
            <a:off x="685800" y="3273161"/>
            <a:ext cx="6388100" cy="1397177"/>
          </a:xfrm>
          <a:prstGeom prst="rect">
            <a:avLst/>
          </a:prstGeom>
        </p:spPr>
        <p:txBody>
          <a:bodyPr vert="horz" wrap="square" lIns="0" tIns="12065" rIns="0" bIns="0" rtlCol="0">
            <a:spAutoFit/>
          </a:bodyPr>
          <a:lstStyle/>
          <a:p>
            <a:pPr marL="12700">
              <a:lnSpc>
                <a:spcPct val="100000"/>
              </a:lnSpc>
              <a:spcBef>
                <a:spcPts val="95"/>
              </a:spcBef>
            </a:pPr>
            <a:r>
              <a:rPr lang="en-IN" sz="9000" spc="-655" dirty="0">
                <a:latin typeface="Cambria" panose="02040503050406030204" pitchFamily="18" charset="0"/>
                <a:ea typeface="Cambria" panose="02040503050406030204" pitchFamily="18" charset="0"/>
                <a:cs typeface="Times New Roman" panose="02020603050405020304" pitchFamily="18" charset="0"/>
              </a:rPr>
              <a:t>CodeZephyr!</a:t>
            </a:r>
            <a:endParaRPr sz="9000" dirty="0">
              <a:latin typeface="Cambria" panose="02040503050406030204" pitchFamily="18" charset="0"/>
              <a:ea typeface="Cambria" panose="02040503050406030204" pitchFamily="18" charset="0"/>
              <a:cs typeface="Times New Roman" panose="02020603050405020304" pitchFamily="18" charset="0"/>
            </a:endParaRPr>
          </a:p>
        </p:txBody>
      </p:sp>
      <p:sp>
        <p:nvSpPr>
          <p:cNvPr id="22" name="object 22"/>
          <p:cNvSpPr txBox="1"/>
          <p:nvPr/>
        </p:nvSpPr>
        <p:spPr>
          <a:xfrm>
            <a:off x="685800" y="4875402"/>
            <a:ext cx="11759542" cy="4246291"/>
          </a:xfrm>
          <a:prstGeom prst="rect">
            <a:avLst/>
          </a:prstGeom>
        </p:spPr>
        <p:txBody>
          <a:bodyPr vert="horz" wrap="square" lIns="0" tIns="93980" rIns="0" bIns="0" rtlCol="0">
            <a:spAutoFit/>
          </a:bodyPr>
          <a:lstStyle/>
          <a:p>
            <a:pPr marL="12700">
              <a:lnSpc>
                <a:spcPct val="100000"/>
              </a:lnSpc>
              <a:spcBef>
                <a:spcPts val="740"/>
              </a:spcBef>
            </a:pPr>
            <a:r>
              <a:rPr sz="3400" b="1" spc="10" dirty="0">
                <a:latin typeface="Cambria" panose="02040503050406030204" pitchFamily="18" charset="0"/>
                <a:ea typeface="Cambria" panose="02040503050406030204" pitchFamily="18" charset="0"/>
                <a:cs typeface="Times New Roman" panose="02020603050405020304" pitchFamily="18" charset="0"/>
              </a:rPr>
              <a:t>Domain:</a:t>
            </a:r>
            <a:r>
              <a:rPr lang="en-IN" sz="3400" spc="10" dirty="0">
                <a:latin typeface="Cambria" panose="02040503050406030204" pitchFamily="18" charset="0"/>
                <a:ea typeface="Cambria" panose="02040503050406030204" pitchFamily="18" charset="0"/>
                <a:cs typeface="Times New Roman" panose="02020603050405020304" pitchFamily="18" charset="0"/>
              </a:rPr>
              <a:t> Software.</a:t>
            </a:r>
            <a:endParaRPr sz="3400" dirty="0">
              <a:latin typeface="Cambria" panose="02040503050406030204" pitchFamily="18" charset="0"/>
              <a:ea typeface="Cambria" panose="02040503050406030204" pitchFamily="18" charset="0"/>
              <a:cs typeface="Times New Roman" panose="02020603050405020304" pitchFamily="18" charset="0"/>
            </a:endParaRPr>
          </a:p>
          <a:p>
            <a:pPr marL="12700">
              <a:lnSpc>
                <a:spcPct val="100000"/>
              </a:lnSpc>
              <a:spcBef>
                <a:spcPts val="645"/>
              </a:spcBef>
            </a:pPr>
            <a:r>
              <a:rPr sz="3400" b="1" spc="-25" dirty="0">
                <a:latin typeface="Cambria" panose="02040503050406030204" pitchFamily="18" charset="0"/>
                <a:ea typeface="Cambria" panose="02040503050406030204" pitchFamily="18" charset="0"/>
                <a:cs typeface="Times New Roman" panose="02020603050405020304" pitchFamily="18" charset="0"/>
              </a:rPr>
              <a:t>PSID:</a:t>
            </a:r>
            <a:r>
              <a:rPr lang="en-IN" sz="3400" b="1" spc="-25" dirty="0">
                <a:latin typeface="Cambria" panose="02040503050406030204" pitchFamily="18" charset="0"/>
                <a:ea typeface="Cambria" panose="02040503050406030204" pitchFamily="18" charset="0"/>
                <a:cs typeface="Times New Roman" panose="02020603050405020304" pitchFamily="18" charset="0"/>
              </a:rPr>
              <a:t> </a:t>
            </a:r>
            <a:r>
              <a:rPr lang="en-IN" sz="3400" spc="-25" dirty="0">
                <a:latin typeface="Cambria" panose="02040503050406030204" pitchFamily="18" charset="0"/>
                <a:ea typeface="Cambria" panose="02040503050406030204" pitchFamily="18" charset="0"/>
                <a:cs typeface="Times New Roman" panose="02020603050405020304" pitchFamily="18" charset="0"/>
              </a:rPr>
              <a:t>SIH1283</a:t>
            </a:r>
            <a:endParaRPr sz="3400" dirty="0">
              <a:latin typeface="Cambria" panose="02040503050406030204" pitchFamily="18" charset="0"/>
              <a:ea typeface="Cambria" panose="02040503050406030204" pitchFamily="18" charset="0"/>
              <a:cs typeface="Times New Roman" panose="02020603050405020304" pitchFamily="18" charset="0"/>
            </a:endParaRPr>
          </a:p>
          <a:p>
            <a:pPr marL="12700" marR="5080">
              <a:lnSpc>
                <a:spcPct val="115799"/>
              </a:lnSpc>
            </a:pPr>
            <a:r>
              <a:rPr sz="3400" b="1" spc="-10" dirty="0">
                <a:latin typeface="Cambria" panose="02040503050406030204" pitchFamily="18" charset="0"/>
                <a:ea typeface="Cambria" panose="02040503050406030204" pitchFamily="18" charset="0"/>
                <a:cs typeface="Times New Roman" panose="02020603050405020304" pitchFamily="18" charset="0"/>
              </a:rPr>
              <a:t>Problem </a:t>
            </a:r>
            <a:r>
              <a:rPr sz="3400" b="1" spc="-15" dirty="0">
                <a:latin typeface="Cambria" panose="02040503050406030204" pitchFamily="18" charset="0"/>
                <a:ea typeface="Cambria" panose="02040503050406030204" pitchFamily="18" charset="0"/>
                <a:cs typeface="Times New Roman" panose="02020603050405020304" pitchFamily="18" charset="0"/>
              </a:rPr>
              <a:t>Statement </a:t>
            </a:r>
            <a:r>
              <a:rPr sz="3400" b="1" spc="-145" dirty="0">
                <a:latin typeface="Cambria" panose="02040503050406030204" pitchFamily="18" charset="0"/>
                <a:ea typeface="Cambria" panose="02040503050406030204" pitchFamily="18" charset="0"/>
                <a:cs typeface="Times New Roman" panose="02020603050405020304" pitchFamily="18" charset="0"/>
              </a:rPr>
              <a:t>Title: </a:t>
            </a:r>
            <a:r>
              <a:rPr lang="en-IN" sz="3400" spc="-145" dirty="0">
                <a:latin typeface="Cambria" panose="02040503050406030204" pitchFamily="18" charset="0"/>
                <a:ea typeface="Cambria" panose="02040503050406030204" pitchFamily="18" charset="0"/>
                <a:cs typeface="Times New Roman" panose="02020603050405020304" pitchFamily="18" charset="0"/>
              </a:rPr>
              <a:t>Digital Assistance for Legal Awareness and Designing a KYC Framework in India. </a:t>
            </a:r>
            <a:r>
              <a:rPr sz="3400" b="1" spc="-140" dirty="0">
                <a:latin typeface="Cambria" panose="02040503050406030204" pitchFamily="18" charset="0"/>
                <a:ea typeface="Cambria" panose="02040503050406030204" pitchFamily="18" charset="0"/>
                <a:cs typeface="Times New Roman" panose="02020603050405020304" pitchFamily="18" charset="0"/>
              </a:rPr>
              <a:t> </a:t>
            </a:r>
            <a:endParaRPr lang="en-IN" sz="3400" b="1" spc="-140" dirty="0">
              <a:latin typeface="Cambria" panose="02040503050406030204" pitchFamily="18" charset="0"/>
              <a:ea typeface="Cambria" panose="02040503050406030204" pitchFamily="18" charset="0"/>
              <a:cs typeface="Times New Roman" panose="02020603050405020304" pitchFamily="18" charset="0"/>
            </a:endParaRPr>
          </a:p>
          <a:p>
            <a:pPr marL="12700" marR="5080">
              <a:lnSpc>
                <a:spcPct val="115799"/>
              </a:lnSpc>
            </a:pPr>
            <a:r>
              <a:rPr sz="3400" b="1" spc="140" dirty="0">
                <a:latin typeface="Cambria" panose="02040503050406030204" pitchFamily="18" charset="0"/>
                <a:ea typeface="Cambria" panose="02040503050406030204" pitchFamily="18" charset="0"/>
                <a:cs typeface="Times New Roman" panose="02020603050405020304" pitchFamily="18" charset="0"/>
              </a:rPr>
              <a:t>M</a:t>
            </a:r>
            <a:r>
              <a:rPr sz="3400" b="1" spc="-60" dirty="0">
                <a:latin typeface="Cambria" panose="02040503050406030204" pitchFamily="18" charset="0"/>
                <a:ea typeface="Cambria" panose="02040503050406030204" pitchFamily="18" charset="0"/>
                <a:cs typeface="Times New Roman" panose="02020603050405020304" pitchFamily="18" charset="0"/>
              </a:rPr>
              <a:t>i</a:t>
            </a:r>
            <a:r>
              <a:rPr sz="3400" b="1" spc="-50" dirty="0">
                <a:latin typeface="Cambria" panose="02040503050406030204" pitchFamily="18" charset="0"/>
                <a:ea typeface="Cambria" panose="02040503050406030204" pitchFamily="18" charset="0"/>
                <a:cs typeface="Times New Roman" panose="02020603050405020304" pitchFamily="18" charset="0"/>
              </a:rPr>
              <a:t>n</a:t>
            </a:r>
            <a:r>
              <a:rPr sz="3400" b="1" spc="-60" dirty="0">
                <a:latin typeface="Cambria" panose="02040503050406030204" pitchFamily="18" charset="0"/>
                <a:ea typeface="Cambria" panose="02040503050406030204" pitchFamily="18" charset="0"/>
                <a:cs typeface="Times New Roman" panose="02020603050405020304" pitchFamily="18" charset="0"/>
              </a:rPr>
              <a:t>i</a:t>
            </a:r>
            <a:r>
              <a:rPr sz="3400" b="1" spc="175" dirty="0">
                <a:latin typeface="Cambria" panose="02040503050406030204" pitchFamily="18" charset="0"/>
                <a:ea typeface="Cambria" panose="02040503050406030204" pitchFamily="18" charset="0"/>
                <a:cs typeface="Times New Roman" panose="02020603050405020304" pitchFamily="18" charset="0"/>
              </a:rPr>
              <a:t>s</a:t>
            </a:r>
            <a:r>
              <a:rPr sz="3400" b="1" spc="-40" dirty="0">
                <a:latin typeface="Cambria" panose="02040503050406030204" pitchFamily="18" charset="0"/>
                <a:ea typeface="Cambria" panose="02040503050406030204" pitchFamily="18" charset="0"/>
                <a:cs typeface="Times New Roman" panose="02020603050405020304" pitchFamily="18" charset="0"/>
              </a:rPr>
              <a:t>t</a:t>
            </a:r>
            <a:r>
              <a:rPr sz="3400" b="1" spc="-95" dirty="0">
                <a:latin typeface="Cambria" panose="02040503050406030204" pitchFamily="18" charset="0"/>
                <a:ea typeface="Cambria" panose="02040503050406030204" pitchFamily="18" charset="0"/>
                <a:cs typeface="Times New Roman" panose="02020603050405020304" pitchFamily="18" charset="0"/>
              </a:rPr>
              <a:t>r</a:t>
            </a:r>
            <a:r>
              <a:rPr sz="3400" b="1" spc="-55" dirty="0">
                <a:latin typeface="Cambria" panose="02040503050406030204" pitchFamily="18" charset="0"/>
                <a:ea typeface="Cambria" panose="02040503050406030204" pitchFamily="18" charset="0"/>
                <a:cs typeface="Times New Roman" panose="02020603050405020304" pitchFamily="18" charset="0"/>
              </a:rPr>
              <a:t>y</a:t>
            </a:r>
            <a:r>
              <a:rPr sz="3400" b="1" spc="440" dirty="0">
                <a:latin typeface="Cambria" panose="02040503050406030204" pitchFamily="18" charset="0"/>
                <a:ea typeface="Cambria" panose="02040503050406030204" pitchFamily="18" charset="0"/>
                <a:cs typeface="Times New Roman" panose="02020603050405020304" pitchFamily="18" charset="0"/>
              </a:rPr>
              <a:t>/</a:t>
            </a:r>
            <a:r>
              <a:rPr sz="3400" b="1" spc="-45" dirty="0">
                <a:latin typeface="Cambria" panose="02040503050406030204" pitchFamily="18" charset="0"/>
                <a:ea typeface="Cambria" panose="02040503050406030204" pitchFamily="18" charset="0"/>
                <a:cs typeface="Times New Roman" panose="02020603050405020304" pitchFamily="18" charset="0"/>
              </a:rPr>
              <a:t>O</a:t>
            </a:r>
            <a:r>
              <a:rPr sz="3400" b="1" spc="-95" dirty="0">
                <a:latin typeface="Cambria" panose="02040503050406030204" pitchFamily="18" charset="0"/>
                <a:ea typeface="Cambria" panose="02040503050406030204" pitchFamily="18" charset="0"/>
                <a:cs typeface="Times New Roman" panose="02020603050405020304" pitchFamily="18" charset="0"/>
              </a:rPr>
              <a:t>r</a:t>
            </a:r>
            <a:r>
              <a:rPr sz="3400" b="1" spc="165" dirty="0">
                <a:latin typeface="Cambria" panose="02040503050406030204" pitchFamily="18" charset="0"/>
                <a:ea typeface="Cambria" panose="02040503050406030204" pitchFamily="18" charset="0"/>
                <a:cs typeface="Times New Roman" panose="02020603050405020304" pitchFamily="18" charset="0"/>
              </a:rPr>
              <a:t>g</a:t>
            </a:r>
            <a:r>
              <a:rPr sz="3400" b="1" spc="50" dirty="0">
                <a:latin typeface="Cambria" panose="02040503050406030204" pitchFamily="18" charset="0"/>
                <a:ea typeface="Cambria" panose="02040503050406030204" pitchFamily="18" charset="0"/>
                <a:cs typeface="Times New Roman" panose="02020603050405020304" pitchFamily="18" charset="0"/>
              </a:rPr>
              <a:t>a</a:t>
            </a:r>
            <a:r>
              <a:rPr sz="3400" b="1" spc="-50" dirty="0">
                <a:latin typeface="Cambria" panose="02040503050406030204" pitchFamily="18" charset="0"/>
                <a:ea typeface="Cambria" panose="02040503050406030204" pitchFamily="18" charset="0"/>
                <a:cs typeface="Times New Roman" panose="02020603050405020304" pitchFamily="18" charset="0"/>
              </a:rPr>
              <a:t>n</a:t>
            </a:r>
            <a:r>
              <a:rPr sz="3400" b="1" spc="-55" dirty="0">
                <a:latin typeface="Cambria" panose="02040503050406030204" pitchFamily="18" charset="0"/>
                <a:ea typeface="Cambria" panose="02040503050406030204" pitchFamily="18" charset="0"/>
                <a:cs typeface="Times New Roman" panose="02020603050405020304" pitchFamily="18" charset="0"/>
              </a:rPr>
              <a:t>i</a:t>
            </a:r>
            <a:r>
              <a:rPr sz="3400" b="1" spc="-240" dirty="0">
                <a:latin typeface="Cambria" panose="02040503050406030204" pitchFamily="18" charset="0"/>
                <a:ea typeface="Cambria" panose="02040503050406030204" pitchFamily="18" charset="0"/>
                <a:cs typeface="Times New Roman" panose="02020603050405020304" pitchFamily="18" charset="0"/>
              </a:rPr>
              <a:t>z</a:t>
            </a:r>
            <a:r>
              <a:rPr sz="3400" b="1" spc="50" dirty="0">
                <a:latin typeface="Cambria" panose="02040503050406030204" pitchFamily="18" charset="0"/>
                <a:ea typeface="Cambria" panose="02040503050406030204" pitchFamily="18" charset="0"/>
                <a:cs typeface="Times New Roman" panose="02020603050405020304" pitchFamily="18" charset="0"/>
              </a:rPr>
              <a:t>a</a:t>
            </a:r>
            <a:r>
              <a:rPr sz="3400" b="1" spc="-40" dirty="0">
                <a:latin typeface="Cambria" panose="02040503050406030204" pitchFamily="18" charset="0"/>
                <a:ea typeface="Cambria" panose="02040503050406030204" pitchFamily="18" charset="0"/>
                <a:cs typeface="Times New Roman" panose="02020603050405020304" pitchFamily="18" charset="0"/>
              </a:rPr>
              <a:t>t</a:t>
            </a:r>
            <a:r>
              <a:rPr sz="3400" b="1" spc="-60" dirty="0">
                <a:latin typeface="Cambria" panose="02040503050406030204" pitchFamily="18" charset="0"/>
                <a:ea typeface="Cambria" panose="02040503050406030204" pitchFamily="18" charset="0"/>
                <a:cs typeface="Times New Roman" panose="02020603050405020304" pitchFamily="18" charset="0"/>
              </a:rPr>
              <a:t>i</a:t>
            </a:r>
            <a:r>
              <a:rPr sz="3400" b="1" spc="60" dirty="0">
                <a:latin typeface="Cambria" panose="02040503050406030204" pitchFamily="18" charset="0"/>
                <a:ea typeface="Cambria" panose="02040503050406030204" pitchFamily="18" charset="0"/>
                <a:cs typeface="Times New Roman" panose="02020603050405020304" pitchFamily="18" charset="0"/>
              </a:rPr>
              <a:t>o</a:t>
            </a:r>
            <a:r>
              <a:rPr sz="3400" b="1" spc="-45" dirty="0">
                <a:latin typeface="Cambria" panose="02040503050406030204" pitchFamily="18" charset="0"/>
                <a:ea typeface="Cambria" panose="02040503050406030204" pitchFamily="18" charset="0"/>
                <a:cs typeface="Times New Roman" panose="02020603050405020304" pitchFamily="18" charset="0"/>
              </a:rPr>
              <a:t>n</a:t>
            </a:r>
            <a:r>
              <a:rPr sz="3400" b="1" spc="-220" dirty="0">
                <a:latin typeface="Cambria" panose="02040503050406030204" pitchFamily="18" charset="0"/>
                <a:ea typeface="Cambria" panose="02040503050406030204" pitchFamily="18" charset="0"/>
                <a:cs typeface="Times New Roman" panose="02020603050405020304" pitchFamily="18" charset="0"/>
              </a:rPr>
              <a:t> </a:t>
            </a:r>
            <a:r>
              <a:rPr sz="3400" b="1" spc="-15" dirty="0">
                <a:latin typeface="Cambria" panose="02040503050406030204" pitchFamily="18" charset="0"/>
                <a:ea typeface="Cambria" panose="02040503050406030204" pitchFamily="18" charset="0"/>
                <a:cs typeface="Times New Roman" panose="02020603050405020304" pitchFamily="18" charset="0"/>
              </a:rPr>
              <a:t>N</a:t>
            </a:r>
            <a:r>
              <a:rPr sz="3400" b="1" spc="50" dirty="0">
                <a:latin typeface="Cambria" panose="02040503050406030204" pitchFamily="18" charset="0"/>
                <a:ea typeface="Cambria" panose="02040503050406030204" pitchFamily="18" charset="0"/>
                <a:cs typeface="Times New Roman" panose="02020603050405020304" pitchFamily="18" charset="0"/>
              </a:rPr>
              <a:t>a</a:t>
            </a:r>
            <a:r>
              <a:rPr sz="3400" b="1" spc="-50" dirty="0">
                <a:latin typeface="Cambria" panose="02040503050406030204" pitchFamily="18" charset="0"/>
                <a:ea typeface="Cambria" panose="02040503050406030204" pitchFamily="18" charset="0"/>
                <a:cs typeface="Times New Roman" panose="02020603050405020304" pitchFamily="18" charset="0"/>
              </a:rPr>
              <a:t>m</a:t>
            </a:r>
            <a:r>
              <a:rPr sz="3400" b="1" spc="-80" dirty="0">
                <a:latin typeface="Cambria" panose="02040503050406030204" pitchFamily="18" charset="0"/>
                <a:ea typeface="Cambria" panose="02040503050406030204" pitchFamily="18" charset="0"/>
                <a:cs typeface="Times New Roman" panose="02020603050405020304" pitchFamily="18" charset="0"/>
              </a:rPr>
              <a:t>e</a:t>
            </a:r>
            <a:r>
              <a:rPr sz="3400" b="1" spc="440" dirty="0">
                <a:latin typeface="Cambria" panose="02040503050406030204" pitchFamily="18" charset="0"/>
                <a:ea typeface="Cambria" panose="02040503050406030204" pitchFamily="18" charset="0"/>
                <a:cs typeface="Times New Roman" panose="02020603050405020304" pitchFamily="18" charset="0"/>
              </a:rPr>
              <a:t>/</a:t>
            </a:r>
            <a:r>
              <a:rPr sz="3400" b="1" spc="204" dirty="0">
                <a:latin typeface="Cambria" panose="02040503050406030204" pitchFamily="18" charset="0"/>
                <a:ea typeface="Cambria" panose="02040503050406030204" pitchFamily="18" charset="0"/>
                <a:cs typeface="Times New Roman" panose="02020603050405020304" pitchFamily="18" charset="0"/>
              </a:rPr>
              <a:t>S</a:t>
            </a:r>
            <a:r>
              <a:rPr sz="3400" b="1" spc="-40" dirty="0">
                <a:latin typeface="Cambria" panose="02040503050406030204" pitchFamily="18" charset="0"/>
                <a:ea typeface="Cambria" panose="02040503050406030204" pitchFamily="18" charset="0"/>
                <a:cs typeface="Times New Roman" panose="02020603050405020304" pitchFamily="18" charset="0"/>
              </a:rPr>
              <a:t>t</a:t>
            </a:r>
            <a:r>
              <a:rPr sz="3400" b="1" spc="-65" dirty="0">
                <a:latin typeface="Cambria" panose="02040503050406030204" pitchFamily="18" charset="0"/>
                <a:ea typeface="Cambria" panose="02040503050406030204" pitchFamily="18" charset="0"/>
                <a:cs typeface="Times New Roman" panose="02020603050405020304" pitchFamily="18" charset="0"/>
              </a:rPr>
              <a:t>u</a:t>
            </a:r>
            <a:r>
              <a:rPr sz="3400" b="1" spc="65" dirty="0">
                <a:latin typeface="Cambria" panose="02040503050406030204" pitchFamily="18" charset="0"/>
                <a:ea typeface="Cambria" panose="02040503050406030204" pitchFamily="18" charset="0"/>
                <a:cs typeface="Times New Roman" panose="02020603050405020304" pitchFamily="18" charset="0"/>
              </a:rPr>
              <a:t>d</a:t>
            </a:r>
            <a:r>
              <a:rPr sz="3400" b="1" spc="-80" dirty="0">
                <a:latin typeface="Cambria" panose="02040503050406030204" pitchFamily="18" charset="0"/>
                <a:ea typeface="Cambria" panose="02040503050406030204" pitchFamily="18" charset="0"/>
                <a:cs typeface="Times New Roman" panose="02020603050405020304" pitchFamily="18" charset="0"/>
              </a:rPr>
              <a:t>e</a:t>
            </a:r>
            <a:r>
              <a:rPr sz="3400" b="1" spc="-50" dirty="0">
                <a:latin typeface="Cambria" panose="02040503050406030204" pitchFamily="18" charset="0"/>
                <a:ea typeface="Cambria" panose="02040503050406030204" pitchFamily="18" charset="0"/>
                <a:cs typeface="Times New Roman" panose="02020603050405020304" pitchFamily="18" charset="0"/>
              </a:rPr>
              <a:t>n</a:t>
            </a:r>
            <a:r>
              <a:rPr sz="3400" b="1" spc="-30" dirty="0">
                <a:latin typeface="Cambria" panose="02040503050406030204" pitchFamily="18" charset="0"/>
                <a:ea typeface="Cambria" panose="02040503050406030204" pitchFamily="18" charset="0"/>
                <a:cs typeface="Times New Roman" panose="02020603050405020304" pitchFamily="18" charset="0"/>
              </a:rPr>
              <a:t>t </a:t>
            </a:r>
            <a:r>
              <a:rPr sz="3400" b="1" spc="-45" dirty="0">
                <a:latin typeface="Cambria" panose="02040503050406030204" pitchFamily="18" charset="0"/>
                <a:ea typeface="Cambria" panose="02040503050406030204" pitchFamily="18" charset="0"/>
                <a:cs typeface="Times New Roman" panose="02020603050405020304" pitchFamily="18" charset="0"/>
              </a:rPr>
              <a:t>Innovation:</a:t>
            </a:r>
            <a:endParaRPr lang="en-IN" sz="3400" b="1" spc="-45" dirty="0">
              <a:latin typeface="Cambria" panose="02040503050406030204" pitchFamily="18" charset="0"/>
              <a:ea typeface="Cambria" panose="02040503050406030204" pitchFamily="18" charset="0"/>
              <a:cs typeface="Times New Roman" panose="02020603050405020304" pitchFamily="18" charset="0"/>
            </a:endParaRPr>
          </a:p>
          <a:p>
            <a:pPr marL="12700" marR="5080">
              <a:lnSpc>
                <a:spcPct val="115799"/>
              </a:lnSpc>
            </a:pPr>
            <a:r>
              <a:rPr lang="en-IN" sz="3400" spc="-45" dirty="0">
                <a:latin typeface="Cambria" panose="02040503050406030204" pitchFamily="18" charset="0"/>
                <a:ea typeface="Cambria" panose="02040503050406030204" pitchFamily="18" charset="0"/>
                <a:cs typeface="Times New Roman" panose="02020603050405020304" pitchFamily="18" charset="0"/>
              </a:rPr>
              <a:t>Ministry of Law and Justice.</a:t>
            </a:r>
            <a:endParaRPr sz="3400" dirty="0">
              <a:latin typeface="Cambria" panose="02040503050406030204" pitchFamily="18" charset="0"/>
              <a:ea typeface="Cambria" panose="02040503050406030204" pitchFamily="18" charset="0"/>
              <a:cs typeface="Times New Roman" panose="02020603050405020304" pitchFamily="18" charset="0"/>
            </a:endParaRPr>
          </a:p>
          <a:p>
            <a:pPr marL="12700">
              <a:lnSpc>
                <a:spcPct val="100000"/>
              </a:lnSpc>
              <a:spcBef>
                <a:spcPts val="645"/>
              </a:spcBef>
            </a:pPr>
            <a:r>
              <a:rPr sz="3400" b="1" spc="-245" dirty="0">
                <a:latin typeface="Cambria" panose="02040503050406030204" pitchFamily="18" charset="0"/>
                <a:ea typeface="Cambria" panose="02040503050406030204" pitchFamily="18" charset="0"/>
                <a:cs typeface="Times New Roman" panose="02020603050405020304" pitchFamily="18" charset="0"/>
              </a:rPr>
              <a:t>T</a:t>
            </a:r>
            <a:r>
              <a:rPr sz="3400" b="1" spc="-55" dirty="0">
                <a:latin typeface="Cambria" panose="02040503050406030204" pitchFamily="18" charset="0"/>
                <a:ea typeface="Cambria" panose="02040503050406030204" pitchFamily="18" charset="0"/>
                <a:cs typeface="Times New Roman" panose="02020603050405020304" pitchFamily="18" charset="0"/>
              </a:rPr>
              <a:t>h</a:t>
            </a:r>
            <a:r>
              <a:rPr sz="3400" b="1" spc="-80" dirty="0">
                <a:latin typeface="Cambria" panose="02040503050406030204" pitchFamily="18" charset="0"/>
                <a:ea typeface="Cambria" panose="02040503050406030204" pitchFamily="18" charset="0"/>
                <a:cs typeface="Times New Roman" panose="02020603050405020304" pitchFamily="18" charset="0"/>
              </a:rPr>
              <a:t>e</a:t>
            </a:r>
            <a:r>
              <a:rPr sz="3400" b="1" spc="-50" dirty="0">
                <a:latin typeface="Cambria" panose="02040503050406030204" pitchFamily="18" charset="0"/>
                <a:ea typeface="Cambria" panose="02040503050406030204" pitchFamily="18" charset="0"/>
                <a:cs typeface="Times New Roman" panose="02020603050405020304" pitchFamily="18" charset="0"/>
              </a:rPr>
              <a:t>m</a:t>
            </a:r>
            <a:r>
              <a:rPr sz="3400" b="1" spc="-75" dirty="0">
                <a:latin typeface="Cambria" panose="02040503050406030204" pitchFamily="18" charset="0"/>
                <a:ea typeface="Cambria" panose="02040503050406030204" pitchFamily="18" charset="0"/>
                <a:cs typeface="Times New Roman" panose="02020603050405020304" pitchFamily="18" charset="0"/>
              </a:rPr>
              <a:t>e</a:t>
            </a:r>
            <a:r>
              <a:rPr sz="3400" b="1" spc="-220" dirty="0">
                <a:latin typeface="Cambria" panose="02040503050406030204" pitchFamily="18" charset="0"/>
                <a:ea typeface="Cambria" panose="02040503050406030204" pitchFamily="18" charset="0"/>
                <a:cs typeface="Times New Roman" panose="02020603050405020304" pitchFamily="18" charset="0"/>
              </a:rPr>
              <a:t> </a:t>
            </a:r>
            <a:r>
              <a:rPr sz="3400" b="1" spc="-15" dirty="0">
                <a:latin typeface="Cambria" panose="02040503050406030204" pitchFamily="18" charset="0"/>
                <a:ea typeface="Cambria" panose="02040503050406030204" pitchFamily="18" charset="0"/>
                <a:cs typeface="Times New Roman" panose="02020603050405020304" pitchFamily="18" charset="0"/>
              </a:rPr>
              <a:t>N</a:t>
            </a:r>
            <a:r>
              <a:rPr sz="3400" b="1" spc="50" dirty="0">
                <a:latin typeface="Cambria" panose="02040503050406030204" pitchFamily="18" charset="0"/>
                <a:ea typeface="Cambria" panose="02040503050406030204" pitchFamily="18" charset="0"/>
                <a:cs typeface="Times New Roman" panose="02020603050405020304" pitchFamily="18" charset="0"/>
              </a:rPr>
              <a:t>a</a:t>
            </a:r>
            <a:r>
              <a:rPr sz="3400" b="1" spc="-50" dirty="0">
                <a:latin typeface="Cambria" panose="02040503050406030204" pitchFamily="18" charset="0"/>
                <a:ea typeface="Cambria" panose="02040503050406030204" pitchFamily="18" charset="0"/>
                <a:cs typeface="Times New Roman" panose="02020603050405020304" pitchFamily="18" charset="0"/>
              </a:rPr>
              <a:t>m</a:t>
            </a:r>
            <a:r>
              <a:rPr lang="en-IN" sz="3400" b="1" spc="-80" dirty="0">
                <a:latin typeface="Cambria" panose="02040503050406030204" pitchFamily="18" charset="0"/>
                <a:ea typeface="Cambria" panose="02040503050406030204" pitchFamily="18" charset="0"/>
                <a:cs typeface="Times New Roman" panose="02020603050405020304" pitchFamily="18" charset="0"/>
              </a:rPr>
              <a:t>e: </a:t>
            </a:r>
            <a:r>
              <a:rPr lang="en-IN" sz="3400" spc="-80" dirty="0">
                <a:latin typeface="Cambria" panose="02040503050406030204" pitchFamily="18" charset="0"/>
                <a:ea typeface="Cambria" panose="02040503050406030204" pitchFamily="18" charset="0"/>
                <a:cs typeface="Times New Roman" panose="02020603050405020304" pitchFamily="18" charset="0"/>
              </a:rPr>
              <a:t>Smart Education.</a:t>
            </a:r>
            <a:endParaRPr sz="34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3362" y="952500"/>
            <a:ext cx="6964238" cy="694421"/>
          </a:xfrm>
          <a:prstGeom prst="rect">
            <a:avLst/>
          </a:prstGeom>
        </p:spPr>
        <p:txBody>
          <a:bodyPr vert="horz" wrap="square" lIns="0" tIns="17145" rIns="0" bIns="0" rtlCol="0">
            <a:spAutoFit/>
          </a:bodyPr>
          <a:lstStyle/>
          <a:p>
            <a:pPr marL="12700">
              <a:lnSpc>
                <a:spcPct val="100000"/>
              </a:lnSpc>
              <a:spcBef>
                <a:spcPts val="135"/>
              </a:spcBef>
            </a:pPr>
            <a:r>
              <a:rPr lang="en-IN" sz="4400" spc="50" dirty="0">
                <a:latin typeface="Cambria" panose="02040503050406030204" pitchFamily="18" charset="0"/>
                <a:ea typeface="Cambria" panose="02040503050406030204" pitchFamily="18" charset="0"/>
                <a:cs typeface="Times New Roman" panose="02020603050405020304" pitchFamily="18" charset="0"/>
              </a:rPr>
              <a:t>Features and Progress.</a:t>
            </a:r>
            <a:endParaRPr sz="4400" spc="3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454989" y="312633"/>
            <a:ext cx="1058901" cy="693763"/>
          </a:xfrm>
          <a:prstGeom prst="rect">
            <a:avLst/>
          </a:prstGeom>
        </p:spPr>
      </p:pic>
      <p:pic>
        <p:nvPicPr>
          <p:cNvPr id="4" name="object 4"/>
          <p:cNvPicPr/>
          <p:nvPr/>
        </p:nvPicPr>
        <p:blipFill>
          <a:blip r:embed="rId3" cstate="print"/>
          <a:stretch>
            <a:fillRect/>
          </a:stretch>
        </p:blipFill>
        <p:spPr>
          <a:xfrm>
            <a:off x="11760447" y="318612"/>
            <a:ext cx="1326670" cy="632906"/>
          </a:xfrm>
          <a:prstGeom prst="rect">
            <a:avLst/>
          </a:prstGeom>
        </p:spPr>
      </p:pic>
      <p:pic>
        <p:nvPicPr>
          <p:cNvPr id="5" name="object 5"/>
          <p:cNvPicPr/>
          <p:nvPr/>
        </p:nvPicPr>
        <p:blipFill>
          <a:blip r:embed="rId4" cstate="print"/>
          <a:stretch>
            <a:fillRect/>
          </a:stretch>
        </p:blipFill>
        <p:spPr>
          <a:xfrm>
            <a:off x="9687112" y="143431"/>
            <a:ext cx="486851" cy="864161"/>
          </a:xfrm>
          <a:prstGeom prst="rect">
            <a:avLst/>
          </a:prstGeom>
        </p:spPr>
      </p:pic>
      <p:pic>
        <p:nvPicPr>
          <p:cNvPr id="6" name="object 6"/>
          <p:cNvPicPr/>
          <p:nvPr/>
        </p:nvPicPr>
        <p:blipFill>
          <a:blip r:embed="rId5" cstate="print"/>
          <a:stretch>
            <a:fillRect/>
          </a:stretch>
        </p:blipFill>
        <p:spPr>
          <a:xfrm>
            <a:off x="4674964" y="344683"/>
            <a:ext cx="1618780" cy="572050"/>
          </a:xfrm>
          <a:prstGeom prst="rect">
            <a:avLst/>
          </a:prstGeom>
        </p:spPr>
      </p:pic>
      <p:pic>
        <p:nvPicPr>
          <p:cNvPr id="7" name="object 7"/>
          <p:cNvPicPr/>
          <p:nvPr/>
        </p:nvPicPr>
        <p:blipFill>
          <a:blip r:embed="rId6" cstate="print"/>
          <a:stretch>
            <a:fillRect/>
          </a:stretch>
        </p:blipFill>
        <p:spPr>
          <a:xfrm>
            <a:off x="10302192" y="318644"/>
            <a:ext cx="73027" cy="669420"/>
          </a:xfrm>
          <a:prstGeom prst="rect">
            <a:avLst/>
          </a:prstGeom>
        </p:spPr>
      </p:pic>
      <p:pic>
        <p:nvPicPr>
          <p:cNvPr id="8" name="object 8"/>
          <p:cNvPicPr/>
          <p:nvPr/>
        </p:nvPicPr>
        <p:blipFill>
          <a:blip r:embed="rId6" cstate="print"/>
          <a:stretch>
            <a:fillRect/>
          </a:stretch>
        </p:blipFill>
        <p:spPr>
          <a:xfrm>
            <a:off x="11614284" y="318644"/>
            <a:ext cx="73027" cy="669420"/>
          </a:xfrm>
          <a:prstGeom prst="rect">
            <a:avLst/>
          </a:prstGeom>
        </p:spPr>
      </p:pic>
      <p:pic>
        <p:nvPicPr>
          <p:cNvPr id="9" name="object 9"/>
          <p:cNvPicPr/>
          <p:nvPr/>
        </p:nvPicPr>
        <p:blipFill>
          <a:blip r:embed="rId6" cstate="print"/>
          <a:stretch>
            <a:fillRect/>
          </a:stretch>
        </p:blipFill>
        <p:spPr>
          <a:xfrm>
            <a:off x="13160466" y="344338"/>
            <a:ext cx="73027" cy="669420"/>
          </a:xfrm>
          <a:prstGeom prst="rect">
            <a:avLst/>
          </a:prstGeom>
        </p:spPr>
      </p:pic>
      <p:pic>
        <p:nvPicPr>
          <p:cNvPr id="10" name="object 10"/>
          <p:cNvPicPr/>
          <p:nvPr/>
        </p:nvPicPr>
        <p:blipFill>
          <a:blip r:embed="rId6" cstate="print"/>
          <a:stretch>
            <a:fillRect/>
          </a:stretch>
        </p:blipFill>
        <p:spPr>
          <a:xfrm>
            <a:off x="6386042" y="296494"/>
            <a:ext cx="73027" cy="669420"/>
          </a:xfrm>
          <a:prstGeom prst="rect">
            <a:avLst/>
          </a:prstGeom>
        </p:spPr>
      </p:pic>
      <p:pic>
        <p:nvPicPr>
          <p:cNvPr id="11" name="object 11"/>
          <p:cNvPicPr/>
          <p:nvPr/>
        </p:nvPicPr>
        <p:blipFill>
          <a:blip r:embed="rId7" cstate="print"/>
          <a:stretch>
            <a:fillRect/>
          </a:stretch>
        </p:blipFill>
        <p:spPr>
          <a:xfrm>
            <a:off x="6532205" y="261090"/>
            <a:ext cx="1290155" cy="742448"/>
          </a:xfrm>
          <a:prstGeom prst="rect">
            <a:avLst/>
          </a:prstGeom>
        </p:spPr>
      </p:pic>
      <p:grpSp>
        <p:nvGrpSpPr>
          <p:cNvPr id="12" name="object 12"/>
          <p:cNvGrpSpPr/>
          <p:nvPr/>
        </p:nvGrpSpPr>
        <p:grpSpPr>
          <a:xfrm>
            <a:off x="7898765" y="281305"/>
            <a:ext cx="1702435" cy="747395"/>
            <a:chOff x="7899418" y="286742"/>
            <a:chExt cx="1702435" cy="747395"/>
          </a:xfrm>
        </p:grpSpPr>
        <p:pic>
          <p:nvPicPr>
            <p:cNvPr id="13" name="object 13"/>
            <p:cNvPicPr/>
            <p:nvPr/>
          </p:nvPicPr>
          <p:blipFill>
            <a:blip r:embed="rId6" cstate="print"/>
            <a:stretch>
              <a:fillRect/>
            </a:stretch>
          </p:blipFill>
          <p:spPr>
            <a:xfrm>
              <a:off x="7899418" y="286742"/>
              <a:ext cx="73027" cy="669420"/>
            </a:xfrm>
            <a:prstGeom prst="rect">
              <a:avLst/>
            </a:prstGeom>
          </p:spPr>
        </p:pic>
        <p:pic>
          <p:nvPicPr>
            <p:cNvPr id="14" name="object 14"/>
            <p:cNvPicPr/>
            <p:nvPr/>
          </p:nvPicPr>
          <p:blipFill>
            <a:blip r:embed="rId6" cstate="print"/>
            <a:stretch>
              <a:fillRect/>
            </a:stretch>
          </p:blipFill>
          <p:spPr>
            <a:xfrm>
              <a:off x="9528777" y="318947"/>
              <a:ext cx="73027" cy="669420"/>
            </a:xfrm>
            <a:prstGeom prst="rect">
              <a:avLst/>
            </a:prstGeom>
          </p:spPr>
        </p:pic>
        <p:pic>
          <p:nvPicPr>
            <p:cNvPr id="15" name="object 15"/>
            <p:cNvPicPr/>
            <p:nvPr/>
          </p:nvPicPr>
          <p:blipFill>
            <a:blip r:embed="rId8" cstate="print"/>
            <a:stretch>
              <a:fillRect/>
            </a:stretch>
          </p:blipFill>
          <p:spPr>
            <a:xfrm>
              <a:off x="7993926" y="303793"/>
              <a:ext cx="1545752" cy="730276"/>
            </a:xfrm>
            <a:prstGeom prst="rect">
              <a:avLst/>
            </a:prstGeom>
          </p:spPr>
        </p:pic>
      </p:grpSp>
      <p:sp>
        <p:nvSpPr>
          <p:cNvPr id="16" name="object 16"/>
          <p:cNvSpPr txBox="1"/>
          <p:nvPr/>
        </p:nvSpPr>
        <p:spPr>
          <a:xfrm>
            <a:off x="457201" y="1790700"/>
            <a:ext cx="8305799" cy="8020144"/>
          </a:xfrm>
          <a:prstGeom prst="rect">
            <a:avLst/>
          </a:prstGeom>
        </p:spPr>
        <p:txBody>
          <a:bodyPr vert="horz" wrap="square" lIns="0" tIns="93980" rIns="0" bIns="0" rtlCol="0">
            <a:spAutoFit/>
          </a:bodyPr>
          <a:lstStyle/>
          <a:p>
            <a:pPr marL="397510" indent="-342900" algn="just">
              <a:lnSpc>
                <a:spcPct val="100000"/>
              </a:lnSpc>
              <a:spcBef>
                <a:spcPts val="740"/>
              </a:spcBef>
              <a:buFont typeface="Arial" panose="020B0604020202020204" pitchFamily="34" charset="0"/>
              <a:buChar char="•"/>
              <a:tabLst>
                <a:tab pos="390525" algn="l"/>
              </a:tabLst>
            </a:pPr>
            <a:r>
              <a:rPr lang="en-US" sz="2400" b="1" dirty="0">
                <a:latin typeface="Cambria" panose="02040503050406030204" pitchFamily="18" charset="0"/>
                <a:ea typeface="Cambria" panose="02040503050406030204" pitchFamily="18" charset="0"/>
                <a:cs typeface="Times New Roman" panose="02020603050405020304" pitchFamily="18" charset="0"/>
              </a:rPr>
              <a:t>Webpage: </a:t>
            </a:r>
            <a:r>
              <a:rPr lang="en-US" sz="2400" dirty="0">
                <a:latin typeface="Cambria" panose="02040503050406030204" pitchFamily="18" charset="0"/>
                <a:ea typeface="Cambria" panose="02040503050406030204" pitchFamily="18" charset="0"/>
                <a:cs typeface="Times New Roman" panose="02020603050405020304" pitchFamily="18" charset="0"/>
              </a:rPr>
              <a:t>We have created a responsive, user-friendly layout that is straightforward, comprehensible, and easy to browse.</a:t>
            </a:r>
          </a:p>
          <a:p>
            <a:pPr marL="397510" indent="-342900" algn="just">
              <a:lnSpc>
                <a:spcPct val="100000"/>
              </a:lnSpc>
              <a:spcBef>
                <a:spcPts val="740"/>
              </a:spcBef>
              <a:buFont typeface="Arial" panose="020B0604020202020204" pitchFamily="34" charset="0"/>
              <a:buChar char="•"/>
              <a:tabLst>
                <a:tab pos="390525" algn="l"/>
              </a:tabLst>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97510" indent="-342900" algn="just">
              <a:lnSpc>
                <a:spcPct val="100000"/>
              </a:lnSpc>
              <a:spcBef>
                <a:spcPts val="740"/>
              </a:spcBef>
              <a:buFont typeface="Arial" panose="020B0604020202020204" pitchFamily="34" charset="0"/>
              <a:buChar char="•"/>
              <a:tabLst>
                <a:tab pos="390525" algn="l"/>
              </a:tabLst>
            </a:pPr>
            <a:r>
              <a:rPr lang="en-US" sz="2400" b="1" dirty="0">
                <a:latin typeface="Cambria" panose="02040503050406030204" pitchFamily="18" charset="0"/>
                <a:ea typeface="Cambria" panose="02040503050406030204" pitchFamily="18" charset="0"/>
                <a:cs typeface="Times New Roman" panose="02020603050405020304" pitchFamily="18" charset="0"/>
              </a:rPr>
              <a:t>Virtual Assistant: </a:t>
            </a:r>
            <a:r>
              <a:rPr lang="en-US" sz="2400" dirty="0">
                <a:latin typeface="Cambria" panose="02040503050406030204" pitchFamily="18" charset="0"/>
                <a:ea typeface="Cambria" panose="02040503050406030204" pitchFamily="18" charset="0"/>
                <a:cs typeface="Times New Roman" panose="02020603050405020304" pitchFamily="18" charset="0"/>
              </a:rPr>
              <a:t>With a limited quantity of dataset, we have thus far only built the most rudimentary prototype. For the chatbot to be completely functional, we are also working on the substantial dataset that we now have. Also, we have planned to make it voice-enabled. We have named it </a:t>
            </a:r>
            <a:r>
              <a:rPr lang="en-US" sz="2400" i="1" dirty="0">
                <a:latin typeface="Cambria" panose="02040503050406030204" pitchFamily="18" charset="0"/>
                <a:ea typeface="Cambria" panose="02040503050406030204" pitchFamily="18" charset="0"/>
                <a:cs typeface="Times New Roman" panose="02020603050405020304" pitchFamily="18" charset="0"/>
              </a:rPr>
              <a:t>NyaySathi – </a:t>
            </a:r>
            <a:r>
              <a:rPr lang="en-US" sz="2400" dirty="0">
                <a:latin typeface="Cambria" panose="02040503050406030204" pitchFamily="18" charset="0"/>
                <a:ea typeface="Cambria" panose="02040503050406030204" pitchFamily="18" charset="0"/>
                <a:cs typeface="Times New Roman" panose="02020603050405020304" pitchFamily="18" charset="0"/>
              </a:rPr>
              <a:t>“A Friend to Justice!”.</a:t>
            </a:r>
          </a:p>
          <a:p>
            <a:pPr marL="397510" indent="-342900" algn="just">
              <a:lnSpc>
                <a:spcPct val="100000"/>
              </a:lnSpc>
              <a:spcBef>
                <a:spcPts val="740"/>
              </a:spcBef>
              <a:buFont typeface="Arial" panose="020B0604020202020204" pitchFamily="34" charset="0"/>
              <a:buChar char="•"/>
              <a:tabLst>
                <a:tab pos="390525" algn="l"/>
              </a:tabLst>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97510" indent="-342900" algn="just">
              <a:lnSpc>
                <a:spcPct val="100000"/>
              </a:lnSpc>
              <a:spcBef>
                <a:spcPts val="740"/>
              </a:spcBef>
              <a:buFont typeface="Arial" panose="020B0604020202020204" pitchFamily="34" charset="0"/>
              <a:buChar char="•"/>
              <a:tabLst>
                <a:tab pos="390525" algn="l"/>
              </a:tabLst>
            </a:pPr>
            <a:r>
              <a:rPr lang="en-US" sz="2400" b="1" dirty="0">
                <a:latin typeface="Cambria" panose="02040503050406030204" pitchFamily="18" charset="0"/>
                <a:ea typeface="Cambria" panose="02040503050406030204" pitchFamily="18" charset="0"/>
                <a:cs typeface="Times New Roman" panose="02020603050405020304" pitchFamily="18" charset="0"/>
              </a:rPr>
              <a:t>USSD System: </a:t>
            </a:r>
            <a:r>
              <a:rPr lang="en-US" sz="2400" dirty="0">
                <a:latin typeface="Cambria" panose="02040503050406030204" pitchFamily="18" charset="0"/>
                <a:ea typeface="Cambria" panose="02040503050406030204" pitchFamily="18" charset="0"/>
                <a:cs typeface="Times New Roman" panose="02020603050405020304" pitchFamily="18" charset="0"/>
              </a:rPr>
              <a:t>To show how the USSD system functions and what it can do, we have developed a simulation of it.</a:t>
            </a:r>
          </a:p>
          <a:p>
            <a:pPr marL="397510" indent="-342900" algn="just">
              <a:lnSpc>
                <a:spcPct val="100000"/>
              </a:lnSpc>
              <a:spcBef>
                <a:spcPts val="740"/>
              </a:spcBef>
              <a:buFont typeface="Arial" panose="020B0604020202020204" pitchFamily="34" charset="0"/>
              <a:buChar char="•"/>
              <a:tabLst>
                <a:tab pos="390525" algn="l"/>
              </a:tabLst>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97510" indent="-342900" algn="just">
              <a:lnSpc>
                <a:spcPct val="100000"/>
              </a:lnSpc>
              <a:spcBef>
                <a:spcPts val="740"/>
              </a:spcBef>
              <a:buFont typeface="Arial" panose="020B0604020202020204" pitchFamily="34" charset="0"/>
              <a:buChar char="•"/>
              <a:tabLst>
                <a:tab pos="390525" algn="l"/>
              </a:tabLst>
            </a:pPr>
            <a:r>
              <a:rPr lang="en-US" sz="2400" b="1" dirty="0">
                <a:latin typeface="Cambria" panose="02040503050406030204" pitchFamily="18" charset="0"/>
                <a:ea typeface="Cambria" panose="02040503050406030204" pitchFamily="18" charset="0"/>
                <a:cs typeface="Times New Roman" panose="02020603050405020304" pitchFamily="18" charset="0"/>
              </a:rPr>
              <a:t>Legal Doc. Generator and Analyzer: </a:t>
            </a:r>
            <a:r>
              <a:rPr lang="en-US" sz="2400" dirty="0">
                <a:latin typeface="Cambria" panose="02040503050406030204" pitchFamily="18" charset="0"/>
                <a:ea typeface="Cambria" panose="02040503050406030204" pitchFamily="18" charset="0"/>
                <a:cs typeface="Times New Roman" panose="02020603050405020304" pitchFamily="18" charset="0"/>
              </a:rPr>
              <a:t>We have developed a text extraction feature for analyzing legal documents, which will enable users to comprehend what is written there. Also, there is a system that allows users to create simple legal papers and documents. They're both still in the development stages. </a:t>
            </a:r>
          </a:p>
        </p:txBody>
      </p:sp>
      <p:pic>
        <p:nvPicPr>
          <p:cNvPr id="18" name="object 18"/>
          <p:cNvPicPr/>
          <p:nvPr/>
        </p:nvPicPr>
        <p:blipFill>
          <a:blip r:embed="rId9" cstate="print"/>
          <a:stretch>
            <a:fillRect/>
          </a:stretch>
        </p:blipFill>
        <p:spPr>
          <a:xfrm>
            <a:off x="13300278" y="253849"/>
            <a:ext cx="638174" cy="723899"/>
          </a:xfrm>
          <a:prstGeom prst="rect">
            <a:avLst/>
          </a:prstGeom>
        </p:spPr>
      </p:pic>
      <p:sp>
        <p:nvSpPr>
          <p:cNvPr id="19" name="TextBox 18">
            <a:extLst>
              <a:ext uri="{FF2B5EF4-FFF2-40B4-BE49-F238E27FC236}">
                <a16:creationId xmlns:a16="http://schemas.microsoft.com/office/drawing/2014/main" id="{7308CADC-2D26-6631-572D-44704BC1F972}"/>
              </a:ext>
            </a:extLst>
          </p:cNvPr>
          <p:cNvSpPr txBox="1"/>
          <p:nvPr/>
        </p:nvSpPr>
        <p:spPr>
          <a:xfrm>
            <a:off x="9144000" y="1638300"/>
            <a:ext cx="8686799" cy="7848302"/>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KYC Verification: </a:t>
            </a:r>
            <a:r>
              <a:rPr lang="en-US" sz="2400" dirty="0">
                <a:latin typeface="Cambria" panose="02040503050406030204" pitchFamily="18" charset="0"/>
                <a:ea typeface="Cambria" panose="02040503050406030204" pitchFamily="18" charset="0"/>
              </a:rPr>
              <a:t>For users to sign in, there is a one-time verification process that involves confirming specific papers. This may be used with a blockchain system to create a database that is cryptographically secure and never changes.</a:t>
            </a:r>
          </a:p>
          <a:p>
            <a:pPr marL="342900"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Content: </a:t>
            </a:r>
            <a:r>
              <a:rPr lang="en-US" sz="2400" dirty="0">
                <a:latin typeface="Cambria" panose="02040503050406030204" pitchFamily="18" charset="0"/>
                <a:ea typeface="Cambria" panose="02040503050406030204" pitchFamily="18" charset="0"/>
              </a:rPr>
              <a:t>To make the legal content on the website more thorough and simpler to grasp, we are now working on it. Basic facts and links for redirection are provided for the time being.</a:t>
            </a:r>
          </a:p>
          <a:p>
            <a:pPr marL="342900"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Learning Platform: </a:t>
            </a:r>
            <a:r>
              <a:rPr lang="en-US" sz="2400" dirty="0">
                <a:latin typeface="Cambria" panose="02040503050406030204" pitchFamily="18" charset="0"/>
                <a:ea typeface="Cambria" panose="02040503050406030204" pitchFamily="18" charset="0"/>
              </a:rPr>
              <a:t>We are creating an interactive and user-friendly interface for the learning platform to further engage users. Additionally, we are developing the platform's learning materials and knowledge levels. To entice kids to learn about the law, we have also created an animated, gamified interface.</a:t>
            </a:r>
          </a:p>
          <a:p>
            <a:pPr marL="342900"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Miscellaneous: </a:t>
            </a:r>
            <a:r>
              <a:rPr lang="en-US" sz="2400" dirty="0">
                <a:latin typeface="Cambria" panose="02040503050406030204" pitchFamily="18" charset="0"/>
                <a:ea typeface="Cambria" panose="02040503050406030204" pitchFamily="18" charset="0"/>
              </a:rPr>
              <a:t>Other significant features, such a court locator, e-filing, and sites for the Indian Penal Code and legal rights, have also been introduced. Most of them are in various stages of development, and we have wonderful ideas for putting them into practice.</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8627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TotalTime>
  <Words>396</Words>
  <Application>Microsoft Office PowerPoint</Application>
  <PresentationFormat>Custom</PresentationFormat>
  <Paragraphs>23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vt:lpstr>
      <vt:lpstr>Trebuchet MS</vt:lpstr>
      <vt:lpstr>Office Theme</vt:lpstr>
      <vt:lpstr>CodeZephyr!</vt:lpstr>
      <vt:lpstr>Features and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dc:title>
  <dc:creator>Ankita Sharma</dc:creator>
  <cp:keywords>DAFtZqhkGgE,BAE7yHhZ870</cp:keywords>
  <cp:lastModifiedBy>Tahmid Noor</cp:lastModifiedBy>
  <cp:revision>4</cp:revision>
  <dcterms:created xsi:type="dcterms:W3CDTF">2023-09-10T13:59:13Z</dcterms:created>
  <dcterms:modified xsi:type="dcterms:W3CDTF">2023-09-20T21:38:54Z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2023-09-05T00:00:00Z</vt:filetime>
  </property>
  <property fmtid="{D5CDD505-2E9C-101B-9397-08002B2CF9AE}" pid="3" name="Creator">
    <vt:lpwstr>Canva</vt:lpwstr>
  </property>
  <property fmtid="{D5CDD505-2E9C-101B-9397-08002B2CF9AE}" pid="4" name="LastSaved">
    <vt:filetime>2023-09-10T00:00:00Z</vt:filetime>
  </property>
</Properties>
</file>