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59" r:id="rId5"/>
    <p:sldId id="260" r:id="rId6"/>
    <p:sldId id="262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345"/>
    <a:srgbClr val="31B690"/>
    <a:srgbClr val="ED6E65"/>
    <a:srgbClr val="9954CC"/>
    <a:srgbClr val="14B499"/>
    <a:srgbClr val="0070C0"/>
    <a:srgbClr val="00FF99"/>
    <a:srgbClr val="2782EB"/>
    <a:srgbClr val="A66EFF"/>
    <a:srgbClr val="FFE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1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8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1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83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0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0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8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CF00-A761-4488-BB47-2104B306816C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0365-1B82-48B6-A5A9-C8B607A09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7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FBE-4054-1914-F08D-668DA476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18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ED6E65"/>
                </a:solidFill>
                <a:effectLst/>
                <a:latin typeface="Söhne"/>
              </a:rPr>
              <a:t>   Addressing Voice-based Fraud with AI</a:t>
            </a:r>
            <a:endParaRPr lang="en-IN" dirty="0">
              <a:solidFill>
                <a:srgbClr val="ED6E6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B095-BF5D-449B-6122-A17B8225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500"/>
            <a:ext cx="10515600" cy="8474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i="0" dirty="0">
                <a:solidFill>
                  <a:schemeClr val="bg1">
                    <a:lumMod val="50000"/>
                  </a:schemeClr>
                </a:solidFill>
                <a:effectLst/>
                <a:latin typeface="Söhne"/>
              </a:rPr>
              <a:t>Developing Effective Countermeasures against Identity Personification</a:t>
            </a:r>
            <a:endParaRPr lang="en-I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C2CC7-EC2C-14D0-4778-9CFD088445F4}"/>
              </a:ext>
            </a:extLst>
          </p:cNvPr>
          <p:cNvSpPr txBox="1"/>
          <p:nvPr/>
        </p:nvSpPr>
        <p:spPr>
          <a:xfrm>
            <a:off x="2238678" y="2840287"/>
            <a:ext cx="260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2782EB"/>
                </a:solidFill>
                <a:latin typeface="Comic Sans MS" panose="030F0702030302020204" pitchFamily="66" charset="0"/>
              </a:rPr>
              <a:t>Voice Detectives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02863E-82DE-8CB7-257D-11826AA85ED2}"/>
              </a:ext>
            </a:extLst>
          </p:cNvPr>
          <p:cNvCxnSpPr>
            <a:cxnSpLocks/>
          </p:cNvCxnSpPr>
          <p:nvPr/>
        </p:nvCxnSpPr>
        <p:spPr>
          <a:xfrm>
            <a:off x="4668252" y="2794617"/>
            <a:ext cx="0" cy="17132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7B6B84-3198-7EBF-9F7A-CCA10D232D48}"/>
              </a:ext>
            </a:extLst>
          </p:cNvPr>
          <p:cNvSpPr txBox="1"/>
          <p:nvPr/>
        </p:nvSpPr>
        <p:spPr>
          <a:xfrm>
            <a:off x="5024386" y="2738368"/>
            <a:ext cx="2656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Krishna Kumar Sabbu</a:t>
            </a:r>
          </a:p>
          <a:p>
            <a:r>
              <a:rPr lang="en-IN" dirty="0"/>
              <a:t>Naresh Palabatla</a:t>
            </a:r>
          </a:p>
          <a:p>
            <a:r>
              <a:rPr lang="en-IN" dirty="0"/>
              <a:t>Padma Naresh</a:t>
            </a:r>
          </a:p>
          <a:p>
            <a:r>
              <a:rPr lang="en-IN" dirty="0"/>
              <a:t>Ravi kiran</a:t>
            </a:r>
          </a:p>
          <a:p>
            <a:r>
              <a:rPr lang="en-IN" dirty="0"/>
              <a:t>Sai Tejaswi</a:t>
            </a:r>
          </a:p>
          <a:p>
            <a:r>
              <a:rPr lang="en-IN" dirty="0"/>
              <a:t>Chandra Sekhar Javalkar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457EF-4823-CC62-651E-BCF32E0F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0" y="3429000"/>
            <a:ext cx="934854" cy="9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3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API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2EC5A-AA2E-A5D6-DAC5-84418E6102FB}"/>
              </a:ext>
            </a:extLst>
          </p:cNvPr>
          <p:cNvSpPr txBox="1"/>
          <p:nvPr/>
        </p:nvSpPr>
        <p:spPr>
          <a:xfrm>
            <a:off x="838200" y="3203456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9B345"/>
                </a:solidFill>
              </a:rPr>
              <a:t> Success Response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111D14-94FA-E127-7A58-F66BC5285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44" y="1581785"/>
            <a:ext cx="8662072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BA86E8-F98E-965B-638F-C23AF368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1" y="3109099"/>
            <a:ext cx="558046" cy="5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API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2EC5A-AA2E-A5D6-DAC5-84418E6102FB}"/>
              </a:ext>
            </a:extLst>
          </p:cNvPr>
          <p:cNvSpPr txBox="1"/>
          <p:nvPr/>
        </p:nvSpPr>
        <p:spPr>
          <a:xfrm>
            <a:off x="995680" y="3199408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No file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407F4-07C0-AB67-3116-3F3F504D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0" y="2977694"/>
            <a:ext cx="812760" cy="81276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D80EC5-7453-1068-4FFE-25D98DA50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20" y="1858864"/>
            <a:ext cx="8539480" cy="3573660"/>
          </a:xfrm>
        </p:spPr>
      </p:pic>
    </p:spTree>
    <p:extLst>
      <p:ext uri="{BB962C8B-B14F-4D97-AF65-F5344CB8AC3E}">
        <p14:creationId xmlns:p14="http://schemas.microsoft.com/office/powerpoint/2010/main" val="7995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API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2EC5A-AA2E-A5D6-DAC5-84418E6102FB}"/>
              </a:ext>
            </a:extLst>
          </p:cNvPr>
          <p:cNvSpPr txBox="1"/>
          <p:nvPr/>
        </p:nvSpPr>
        <p:spPr>
          <a:xfrm>
            <a:off x="1066800" y="3199408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Empty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76FB5-B285-8E94-14A9-6D6E0541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8" y="2981563"/>
            <a:ext cx="805022" cy="805022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B3BF517-01D5-2629-F848-7C13BE60B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40" y="2010410"/>
            <a:ext cx="8315960" cy="3351847"/>
          </a:xfrm>
        </p:spPr>
      </p:pic>
    </p:spTree>
    <p:extLst>
      <p:ext uri="{BB962C8B-B14F-4D97-AF65-F5344CB8AC3E}">
        <p14:creationId xmlns:p14="http://schemas.microsoft.com/office/powerpoint/2010/main" val="254763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API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2EC5A-AA2E-A5D6-DAC5-84418E6102FB}"/>
              </a:ext>
            </a:extLst>
          </p:cNvPr>
          <p:cNvSpPr txBox="1"/>
          <p:nvPr/>
        </p:nvSpPr>
        <p:spPr>
          <a:xfrm>
            <a:off x="1066800" y="3199408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Invalid File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938B17-1137-433A-DB5E-4911A99BD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141835"/>
            <a:ext cx="8559800" cy="347507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731993-A198-521E-61A9-0D720298D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3073399"/>
            <a:ext cx="711201" cy="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Code 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122AD-DBBE-E77D-203C-68332E6DF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964595"/>
            <a:ext cx="10952480" cy="33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7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F67B4B-E067-B1C5-94C6-6E125F12A1C2}"/>
              </a:ext>
            </a:extLst>
          </p:cNvPr>
          <p:cNvGrpSpPr/>
          <p:nvPr/>
        </p:nvGrpSpPr>
        <p:grpSpPr>
          <a:xfrm>
            <a:off x="2387600" y="2475041"/>
            <a:ext cx="7416800" cy="1804831"/>
            <a:chOff x="2387600" y="2475041"/>
            <a:chExt cx="7416800" cy="18048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06C278-E821-E924-5503-27D58DFA7E32}"/>
                </a:ext>
              </a:extLst>
            </p:cNvPr>
            <p:cNvSpPr txBox="1"/>
            <p:nvPr/>
          </p:nvSpPr>
          <p:spPr>
            <a:xfrm>
              <a:off x="2387600" y="2475041"/>
              <a:ext cx="7416800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600" dirty="0">
                  <a:solidFill>
                    <a:srgbClr val="ED6E65"/>
                  </a:solidFill>
                  <a:latin typeface="Söhne"/>
                </a:rPr>
                <a:t>Thank y   u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040241-2B5A-772C-4152-77FFCBC4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4746" y="3108959"/>
              <a:ext cx="1170913" cy="1170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24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78C0-2FEE-5468-52A1-193406DE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EBD2-5064-3A08-0829-EF87D2AB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77" y="1767874"/>
            <a:ext cx="9764563" cy="38607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</a:rPr>
              <a:t>Voice-based fraud, using AI-generated voice prints, threatens security by allowing unauthorized access to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</a:rPr>
              <a:t>Current voice authentication methods are vulnerable to sophisticated attacks, requiring robust countermeasures to accurately differentiate between genuine and AI-generated voices.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</a:rPr>
              <a:t>The challenge involves developing AI algorithms to analyze speech patterns and incorporate liveness detection, meeting requirements for scalability, reliability, security, and accuracy.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98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B21469D6-0BC8-9EB4-D25F-E57DE723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086" y="1340745"/>
            <a:ext cx="17145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A5BAC-63BB-A073-A971-72F7D63A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5" y="1746619"/>
            <a:ext cx="888261" cy="88826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D84D8EC4-92CB-0649-FB3C-88471BF8C634}"/>
              </a:ext>
            </a:extLst>
          </p:cNvPr>
          <p:cNvSpPr/>
          <p:nvPr/>
        </p:nvSpPr>
        <p:spPr>
          <a:xfrm>
            <a:off x="244956" y="1746619"/>
            <a:ext cx="327259" cy="888261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3AC3853-26FB-C87D-8EB7-067B5F3F1B0E}"/>
              </a:ext>
            </a:extLst>
          </p:cNvPr>
          <p:cNvSpPr/>
          <p:nvPr/>
        </p:nvSpPr>
        <p:spPr>
          <a:xfrm>
            <a:off x="1516589" y="1746619"/>
            <a:ext cx="365760" cy="888261"/>
          </a:xfrm>
          <a:prstGeom prst="righ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8E9581-94D1-7773-3439-247D41B6DC2F}"/>
              </a:ext>
            </a:extLst>
          </p:cNvPr>
          <p:cNvCxnSpPr>
            <a:cxnSpLocks/>
          </p:cNvCxnSpPr>
          <p:nvPr/>
        </p:nvCxnSpPr>
        <p:spPr>
          <a:xfrm flipV="1">
            <a:off x="2067962" y="2171606"/>
            <a:ext cx="669031" cy="17432"/>
          </a:xfrm>
          <a:prstGeom prst="straightConnector1">
            <a:avLst/>
          </a:prstGeom>
          <a:ln w="19050">
            <a:solidFill>
              <a:srgbClr val="14B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0034F0-FF23-45F1-9D4B-B4CB83AFE24F}"/>
              </a:ext>
            </a:extLst>
          </p:cNvPr>
          <p:cNvGrpSpPr/>
          <p:nvPr/>
        </p:nvGrpSpPr>
        <p:grpSpPr>
          <a:xfrm>
            <a:off x="2788952" y="834640"/>
            <a:ext cx="1749061" cy="2262764"/>
            <a:chOff x="3463782" y="3091710"/>
            <a:chExt cx="1749061" cy="22627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6D5A8B-10F0-5786-5908-96D6C29B547D}"/>
                </a:ext>
              </a:extLst>
            </p:cNvPr>
            <p:cNvGrpSpPr/>
            <p:nvPr/>
          </p:nvGrpSpPr>
          <p:grpSpPr>
            <a:xfrm>
              <a:off x="3463782" y="3091710"/>
              <a:ext cx="1749061" cy="2262764"/>
              <a:chOff x="3147094" y="1186268"/>
              <a:chExt cx="1749061" cy="168205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F2A8082-F184-AF57-100F-41D79C90A1EB}"/>
                  </a:ext>
                </a:extLst>
              </p:cNvPr>
              <p:cNvSpPr txBox="1"/>
              <p:nvPr/>
            </p:nvSpPr>
            <p:spPr>
              <a:xfrm>
                <a:off x="3276410" y="2284550"/>
                <a:ext cx="1619745" cy="434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Resize to fixed length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2E8499A-AF5C-F963-96A0-6A6830A40C35}"/>
                  </a:ext>
                </a:extLst>
              </p:cNvPr>
              <p:cNvGrpSpPr/>
              <p:nvPr/>
            </p:nvGrpSpPr>
            <p:grpSpPr>
              <a:xfrm>
                <a:off x="3147094" y="1186268"/>
                <a:ext cx="1742540" cy="1682059"/>
                <a:chOff x="3147094" y="1186268"/>
                <a:chExt cx="1742540" cy="1682059"/>
              </a:xfrm>
            </p:grpSpPr>
            <p:sp>
              <p:nvSpPr>
                <p:cNvPr id="20" name="Flowchart: Alternate Process 19">
                  <a:extLst>
                    <a:ext uri="{FF2B5EF4-FFF2-40B4-BE49-F238E27FC236}">
                      <a16:creationId xmlns:a16="http://schemas.microsoft.com/office/drawing/2014/main" id="{8F5D691C-D5E4-A91C-8FFE-25D967062866}"/>
                    </a:ext>
                  </a:extLst>
                </p:cNvPr>
                <p:cNvSpPr/>
                <p:nvPr/>
              </p:nvSpPr>
              <p:spPr>
                <a:xfrm>
                  <a:off x="3147094" y="1491916"/>
                  <a:ext cx="1742540" cy="1376411"/>
                </a:xfrm>
                <a:prstGeom prst="flowChartAlternateProcess">
                  <a:avLst/>
                </a:prstGeom>
                <a:noFill/>
                <a:ln w="19050">
                  <a:solidFill>
                    <a:srgbClr val="14B499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0F691F6-5F9E-D6EC-8601-052095681C88}"/>
                    </a:ext>
                  </a:extLst>
                </p:cNvPr>
                <p:cNvSpPr txBox="1"/>
                <p:nvPr/>
              </p:nvSpPr>
              <p:spPr>
                <a:xfrm>
                  <a:off x="3359684" y="1186268"/>
                  <a:ext cx="1370791" cy="274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B356DF8-F26B-DF2C-4D8F-5C6CA06A09A6}"/>
                    </a:ext>
                  </a:extLst>
                </p:cNvPr>
                <p:cNvSpPr/>
                <p:nvPr/>
              </p:nvSpPr>
              <p:spPr>
                <a:xfrm>
                  <a:off x="3302964" y="2263966"/>
                  <a:ext cx="1427511" cy="434700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C779E71-295A-E3E7-3287-613BD3024C9E}"/>
                </a:ext>
              </a:extLst>
            </p:cNvPr>
            <p:cNvGrpSpPr/>
            <p:nvPr/>
          </p:nvGrpSpPr>
          <p:grpSpPr>
            <a:xfrm>
              <a:off x="3586576" y="3865603"/>
              <a:ext cx="1460586" cy="616474"/>
              <a:chOff x="7987256" y="3698469"/>
              <a:chExt cx="1750355" cy="61647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668DDC-DE38-E20D-9863-0BEE69A7445A}"/>
                  </a:ext>
                </a:extLst>
              </p:cNvPr>
              <p:cNvSpPr/>
              <p:nvPr/>
            </p:nvSpPr>
            <p:spPr>
              <a:xfrm>
                <a:off x="7995071" y="3698469"/>
                <a:ext cx="1742540" cy="58477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B6C164-EDE0-3EC7-2177-509FFEF4C313}"/>
                  </a:ext>
                </a:extLst>
              </p:cNvPr>
              <p:cNvSpPr txBox="1"/>
              <p:nvPr/>
            </p:nvSpPr>
            <p:spPr>
              <a:xfrm>
                <a:off x="7987256" y="3730168"/>
                <a:ext cx="17107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Load Audio</a:t>
                </a:r>
              </a:p>
              <a:p>
                <a:pPr algn="ctr"/>
                <a:r>
                  <a:rPr lang="en-IN" sz="1600" dirty="0"/>
                  <a:t> wave files</a:t>
                </a:r>
              </a:p>
            </p:txBody>
          </p: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5AAF6B-5089-559E-01C4-6BA527788556}"/>
              </a:ext>
            </a:extLst>
          </p:cNvPr>
          <p:cNvCxnSpPr>
            <a:cxnSpLocks/>
          </p:cNvCxnSpPr>
          <p:nvPr/>
        </p:nvCxnSpPr>
        <p:spPr>
          <a:xfrm>
            <a:off x="4653194" y="2225007"/>
            <a:ext cx="960256" cy="3060"/>
          </a:xfrm>
          <a:prstGeom prst="straightConnector1">
            <a:avLst/>
          </a:prstGeom>
          <a:ln w="19050">
            <a:solidFill>
              <a:srgbClr val="14B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EFD8F97-65CE-CEA3-8239-526BF053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747" y="1231316"/>
            <a:ext cx="1064569" cy="1064569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4B6337-C7C2-61D0-FADB-44CDA748B73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32970" y="1763601"/>
            <a:ext cx="979777" cy="0"/>
          </a:xfrm>
          <a:prstGeom prst="line">
            <a:avLst/>
          </a:prstGeom>
          <a:ln w="19050">
            <a:solidFill>
              <a:srgbClr val="ED6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17BEBA-3D39-FFFC-91B9-12D88B78216D}"/>
              </a:ext>
            </a:extLst>
          </p:cNvPr>
          <p:cNvCxnSpPr>
            <a:cxnSpLocks/>
          </p:cNvCxnSpPr>
          <p:nvPr/>
        </p:nvCxnSpPr>
        <p:spPr>
          <a:xfrm>
            <a:off x="7145031" y="2269905"/>
            <a:ext cx="0" cy="379467"/>
          </a:xfrm>
          <a:prstGeom prst="line">
            <a:avLst/>
          </a:prstGeom>
          <a:ln w="19050">
            <a:solidFill>
              <a:srgbClr val="ED6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857978-B261-32E6-DC3E-3EC74A29B4B8}"/>
              </a:ext>
            </a:extLst>
          </p:cNvPr>
          <p:cNvCxnSpPr>
            <a:cxnSpLocks/>
          </p:cNvCxnSpPr>
          <p:nvPr/>
        </p:nvCxnSpPr>
        <p:spPr>
          <a:xfrm>
            <a:off x="5632970" y="1746619"/>
            <a:ext cx="0" cy="902753"/>
          </a:xfrm>
          <a:prstGeom prst="line">
            <a:avLst/>
          </a:prstGeom>
          <a:ln w="19050">
            <a:solidFill>
              <a:srgbClr val="ED6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D76DC6-D439-EE76-2D91-478DB410C545}"/>
              </a:ext>
            </a:extLst>
          </p:cNvPr>
          <p:cNvCxnSpPr>
            <a:cxnSpLocks/>
          </p:cNvCxnSpPr>
          <p:nvPr/>
        </p:nvCxnSpPr>
        <p:spPr>
          <a:xfrm>
            <a:off x="5632970" y="2634880"/>
            <a:ext cx="1512061" cy="14492"/>
          </a:xfrm>
          <a:prstGeom prst="line">
            <a:avLst/>
          </a:prstGeom>
          <a:ln w="19050">
            <a:solidFill>
              <a:srgbClr val="ED6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BF6C5ED-43CA-5D9A-AE3F-CB612E3E647E}"/>
              </a:ext>
            </a:extLst>
          </p:cNvPr>
          <p:cNvSpPr txBox="1"/>
          <p:nvPr/>
        </p:nvSpPr>
        <p:spPr>
          <a:xfrm>
            <a:off x="5736888" y="1865873"/>
            <a:ext cx="106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Trained</a:t>
            </a:r>
          </a:p>
          <a:p>
            <a:r>
              <a:rPr lang="en-IN" dirty="0"/>
              <a:t>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0304E7-14A3-8473-447A-467E02ECBFDF}"/>
              </a:ext>
            </a:extLst>
          </p:cNvPr>
          <p:cNvGrpSpPr/>
          <p:nvPr/>
        </p:nvGrpSpPr>
        <p:grpSpPr>
          <a:xfrm>
            <a:off x="5613450" y="3031329"/>
            <a:ext cx="1512061" cy="369332"/>
            <a:chOff x="5632970" y="3299754"/>
            <a:chExt cx="1512061" cy="36933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688875-2096-4846-731A-760F34E54211}"/>
                </a:ext>
              </a:extLst>
            </p:cNvPr>
            <p:cNvSpPr/>
            <p:nvPr/>
          </p:nvSpPr>
          <p:spPr>
            <a:xfrm>
              <a:off x="5632970" y="3334474"/>
              <a:ext cx="1512061" cy="334612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5F8097A-A432-D981-A941-AF3A12414A9E}"/>
                </a:ext>
              </a:extLst>
            </p:cNvPr>
            <p:cNvSpPr txBox="1"/>
            <p:nvPr/>
          </p:nvSpPr>
          <p:spPr>
            <a:xfrm>
              <a:off x="5807351" y="3299754"/>
              <a:ext cx="133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Classifier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3B2DF10-251F-A715-1F5B-82049DCD1FDA}"/>
              </a:ext>
            </a:extLst>
          </p:cNvPr>
          <p:cNvCxnSpPr>
            <a:cxnSpLocks/>
          </p:cNvCxnSpPr>
          <p:nvPr/>
        </p:nvCxnSpPr>
        <p:spPr>
          <a:xfrm flipH="1">
            <a:off x="6296417" y="2649372"/>
            <a:ext cx="8130" cy="405873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8408BCC-9AC6-E723-828A-153974FEDC39}"/>
              </a:ext>
            </a:extLst>
          </p:cNvPr>
          <p:cNvSpPr txBox="1"/>
          <p:nvPr/>
        </p:nvSpPr>
        <p:spPr>
          <a:xfrm>
            <a:off x="4653194" y="1932619"/>
            <a:ext cx="82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Training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2001FCD-0557-FC6A-CFA5-069BE1072298}"/>
              </a:ext>
            </a:extLst>
          </p:cNvPr>
          <p:cNvSpPr txBox="1"/>
          <p:nvPr/>
        </p:nvSpPr>
        <p:spPr>
          <a:xfrm>
            <a:off x="401204" y="2789897"/>
            <a:ext cx="1424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Audio wave files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479B974-4B56-0A0A-41DD-694E6DD12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16" y="1584831"/>
            <a:ext cx="406421" cy="501676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70D7EC-18F0-B897-7792-46B262EA1E76}"/>
              </a:ext>
            </a:extLst>
          </p:cNvPr>
          <p:cNvGrpSpPr/>
          <p:nvPr/>
        </p:nvGrpSpPr>
        <p:grpSpPr>
          <a:xfrm>
            <a:off x="9482762" y="1640232"/>
            <a:ext cx="2299647" cy="1065075"/>
            <a:chOff x="9450370" y="1569805"/>
            <a:chExt cx="2299647" cy="1065075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8B7CB77-D2BD-E2C5-E445-BDE9CAEBB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0370" y="1732904"/>
              <a:ext cx="667714" cy="667714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634F5717-69D3-BE1C-446E-AA3A787A3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4942" y="1569805"/>
              <a:ext cx="1065075" cy="1065075"/>
            </a:xfrm>
            <a:prstGeom prst="rect">
              <a:avLst/>
            </a:prstGeom>
          </p:spPr>
        </p:pic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365628F-7429-5276-0D5C-824612FBE87A}"/>
              </a:ext>
            </a:extLst>
          </p:cNvPr>
          <p:cNvCxnSpPr>
            <a:cxnSpLocks/>
          </p:cNvCxnSpPr>
          <p:nvPr/>
        </p:nvCxnSpPr>
        <p:spPr>
          <a:xfrm flipH="1">
            <a:off x="7256106" y="2348000"/>
            <a:ext cx="2080399" cy="0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731F3916-7C92-3D4D-C032-224DC0EDF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07704" y="1688522"/>
            <a:ext cx="1566027" cy="888261"/>
          </a:xfrm>
          <a:prstGeom prst="rect">
            <a:avLst/>
          </a:prstGeom>
        </p:spPr>
      </p:pic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8733B7-2199-38D2-C135-5F47E129D8E6}"/>
              </a:ext>
            </a:extLst>
          </p:cNvPr>
          <p:cNvCxnSpPr>
            <a:cxnSpLocks/>
          </p:cNvCxnSpPr>
          <p:nvPr/>
        </p:nvCxnSpPr>
        <p:spPr>
          <a:xfrm>
            <a:off x="6296417" y="3429000"/>
            <a:ext cx="18828" cy="2762005"/>
          </a:xfrm>
          <a:prstGeom prst="line">
            <a:avLst/>
          </a:prstGeom>
          <a:ln w="19050">
            <a:solidFill>
              <a:srgbClr val="995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4AF6A4D-2303-E262-B706-19A443A5F797}"/>
              </a:ext>
            </a:extLst>
          </p:cNvPr>
          <p:cNvGrpSpPr/>
          <p:nvPr/>
        </p:nvGrpSpPr>
        <p:grpSpPr>
          <a:xfrm>
            <a:off x="7760355" y="3484062"/>
            <a:ext cx="4112527" cy="1156875"/>
            <a:chOff x="6801457" y="4847775"/>
            <a:chExt cx="4344598" cy="133994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AE68A42-B513-EF21-826C-2EF55A14F74D}"/>
                </a:ext>
              </a:extLst>
            </p:cNvPr>
            <p:cNvSpPr/>
            <p:nvPr/>
          </p:nvSpPr>
          <p:spPr>
            <a:xfrm>
              <a:off x="6801457" y="4847775"/>
              <a:ext cx="4344598" cy="1275504"/>
            </a:xfrm>
            <a:prstGeom prst="rect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32376D4-45E3-F0AE-7E3B-1B4CC08D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9632" y="4996059"/>
              <a:ext cx="731981" cy="83340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17872DA5-B1C3-1F0C-848A-6C6DC6F0B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154" y="4996059"/>
              <a:ext cx="706863" cy="8334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3F4376C-AF86-38D2-847A-F056B756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421" y="5070853"/>
              <a:ext cx="1485400" cy="780465"/>
            </a:xfrm>
            <a:prstGeom prst="rect">
              <a:avLst/>
            </a:prstGeom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B15892-1C34-0F07-E916-07F572065593}"/>
                </a:ext>
              </a:extLst>
            </p:cNvPr>
            <p:cNvCxnSpPr/>
            <p:nvPr/>
          </p:nvCxnSpPr>
          <p:spPr>
            <a:xfrm>
              <a:off x="8115615" y="5017918"/>
              <a:ext cx="0" cy="833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5D333E5-1ECF-A444-29C0-55DE7F8581AC}"/>
                </a:ext>
              </a:extLst>
            </p:cNvPr>
            <p:cNvCxnSpPr/>
            <p:nvPr/>
          </p:nvCxnSpPr>
          <p:spPr>
            <a:xfrm>
              <a:off x="9999043" y="4976299"/>
              <a:ext cx="0" cy="833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E87843-77E0-E797-6E06-4988B8F5F5BE}"/>
                </a:ext>
              </a:extLst>
            </p:cNvPr>
            <p:cNvSpPr txBox="1"/>
            <p:nvPr/>
          </p:nvSpPr>
          <p:spPr>
            <a:xfrm>
              <a:off x="7087663" y="5795592"/>
              <a:ext cx="876598" cy="39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Human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57E0AA-17D9-1EFA-3FE1-9454C97292DF}"/>
                </a:ext>
              </a:extLst>
            </p:cNvPr>
            <p:cNvSpPr txBox="1"/>
            <p:nvPr/>
          </p:nvSpPr>
          <p:spPr>
            <a:xfrm>
              <a:off x="8754237" y="5774502"/>
              <a:ext cx="876598" cy="39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Both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F7E3A23-B7D5-33DB-AA03-4E688D5CAE30}"/>
                </a:ext>
              </a:extLst>
            </p:cNvPr>
            <p:cNvSpPr txBox="1"/>
            <p:nvPr/>
          </p:nvSpPr>
          <p:spPr>
            <a:xfrm>
              <a:off x="10195850" y="5753557"/>
              <a:ext cx="876598" cy="39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AI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8D46472C-3D3A-BE05-B8AB-82AD3DA6DD52}"/>
              </a:ext>
            </a:extLst>
          </p:cNvPr>
          <p:cNvSpPr txBox="1"/>
          <p:nvPr/>
        </p:nvSpPr>
        <p:spPr>
          <a:xfrm>
            <a:off x="11165123" y="1835669"/>
            <a:ext cx="242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?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32DCFD9-22F7-39C0-9CE0-C10A3F5C3696}"/>
              </a:ext>
            </a:extLst>
          </p:cNvPr>
          <p:cNvGrpSpPr/>
          <p:nvPr/>
        </p:nvGrpSpPr>
        <p:grpSpPr>
          <a:xfrm>
            <a:off x="2665928" y="4290123"/>
            <a:ext cx="2724536" cy="679622"/>
            <a:chOff x="2561165" y="5087975"/>
            <a:chExt cx="3093281" cy="891476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CC9053B-0D28-9B6E-A8E1-C0E62B77799E}"/>
                </a:ext>
              </a:extLst>
            </p:cNvPr>
            <p:cNvSpPr/>
            <p:nvPr/>
          </p:nvSpPr>
          <p:spPr>
            <a:xfrm>
              <a:off x="2561165" y="5087975"/>
              <a:ext cx="3093281" cy="891476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4ECEE281-752E-43AB-326B-D9454D93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598" y="5155398"/>
              <a:ext cx="709701" cy="709701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A50054C2-DD71-E833-BAE1-F66DCDE6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355" y="5177805"/>
              <a:ext cx="709701" cy="709701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1186C2C5-330E-342E-D059-15978F7B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577" y="5157124"/>
              <a:ext cx="709701" cy="709701"/>
            </a:xfrm>
            <a:prstGeom prst="rect">
              <a:avLst/>
            </a:prstGeom>
          </p:spPr>
        </p:pic>
      </p:grp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05F5F7A-4498-36B1-46B5-7F2360B97262}"/>
              </a:ext>
            </a:extLst>
          </p:cNvPr>
          <p:cNvCxnSpPr>
            <a:cxnSpLocks/>
          </p:cNvCxnSpPr>
          <p:nvPr/>
        </p:nvCxnSpPr>
        <p:spPr>
          <a:xfrm flipH="1">
            <a:off x="5390464" y="4611622"/>
            <a:ext cx="905953" cy="0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C010A1F-8D19-1693-8BCF-FDE153BB1A5A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282794" y="4034681"/>
            <a:ext cx="1477561" cy="0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8C4A399-A09A-C3DE-71BE-3E3CA0648F46}"/>
              </a:ext>
            </a:extLst>
          </p:cNvPr>
          <p:cNvSpPr txBox="1"/>
          <p:nvPr/>
        </p:nvSpPr>
        <p:spPr>
          <a:xfrm>
            <a:off x="595850" y="65947"/>
            <a:ext cx="3524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ED6E65"/>
                </a:solidFill>
                <a:latin typeface="Söhne"/>
                <a:cs typeface="Arial" panose="020B0604020202020204" pitchFamily="34" charset="0"/>
              </a:rPr>
              <a:t>Design Flow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4B79EE1F-48C5-D55F-577B-5EFFC219E371}"/>
              </a:ext>
            </a:extLst>
          </p:cNvPr>
          <p:cNvSpPr/>
          <p:nvPr/>
        </p:nvSpPr>
        <p:spPr>
          <a:xfrm>
            <a:off x="431684" y="5530930"/>
            <a:ext cx="316794" cy="254150"/>
          </a:xfrm>
          <a:prstGeom prst="roundRect">
            <a:avLst/>
          </a:prstGeom>
          <a:solidFill>
            <a:srgbClr val="14B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78C332E4-953B-7FDD-1EDA-F13F8D6E0908}"/>
              </a:ext>
            </a:extLst>
          </p:cNvPr>
          <p:cNvSpPr/>
          <p:nvPr/>
        </p:nvSpPr>
        <p:spPr>
          <a:xfrm>
            <a:off x="439065" y="5962805"/>
            <a:ext cx="316794" cy="254150"/>
          </a:xfrm>
          <a:prstGeom prst="roundRect">
            <a:avLst/>
          </a:prstGeom>
          <a:solidFill>
            <a:srgbClr val="A66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23FBD28-E37E-178F-2C9C-C39C0776FE19}"/>
              </a:ext>
            </a:extLst>
          </p:cNvPr>
          <p:cNvSpPr txBox="1"/>
          <p:nvPr/>
        </p:nvSpPr>
        <p:spPr>
          <a:xfrm>
            <a:off x="766259" y="5482818"/>
            <a:ext cx="1632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Training flow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BDAAF1F-6269-1986-1181-F6916FFC75D4}"/>
              </a:ext>
            </a:extLst>
          </p:cNvPr>
          <p:cNvSpPr txBox="1"/>
          <p:nvPr/>
        </p:nvSpPr>
        <p:spPr>
          <a:xfrm>
            <a:off x="755859" y="5930479"/>
            <a:ext cx="1632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Analysis flow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ABACF01-3C85-9989-A548-5D60DB2D3F8E}"/>
              </a:ext>
            </a:extLst>
          </p:cNvPr>
          <p:cNvSpPr txBox="1"/>
          <p:nvPr/>
        </p:nvSpPr>
        <p:spPr>
          <a:xfrm>
            <a:off x="5457984" y="4289675"/>
            <a:ext cx="110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Emotions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0F018-BE78-0883-8CAC-86BD955B25A9}"/>
              </a:ext>
            </a:extLst>
          </p:cNvPr>
          <p:cNvSpPr txBox="1"/>
          <p:nvPr/>
        </p:nvSpPr>
        <p:spPr>
          <a:xfrm>
            <a:off x="6424551" y="3726903"/>
            <a:ext cx="141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Fraud detection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0CDF3B-4D52-7F52-B288-322F38796AAE}"/>
              </a:ext>
            </a:extLst>
          </p:cNvPr>
          <p:cNvCxnSpPr>
            <a:cxnSpLocks/>
          </p:cNvCxnSpPr>
          <p:nvPr/>
        </p:nvCxnSpPr>
        <p:spPr>
          <a:xfrm>
            <a:off x="6269172" y="5519201"/>
            <a:ext cx="1570036" cy="0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9DE386-4418-DA79-F398-1BC211F75830}"/>
              </a:ext>
            </a:extLst>
          </p:cNvPr>
          <p:cNvGrpSpPr/>
          <p:nvPr/>
        </p:nvGrpSpPr>
        <p:grpSpPr>
          <a:xfrm>
            <a:off x="7839208" y="5151736"/>
            <a:ext cx="1902607" cy="691350"/>
            <a:chOff x="7839208" y="4968856"/>
            <a:chExt cx="1902607" cy="6913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14E233-E1FD-76A4-9884-6103BEFE9FD1}"/>
                </a:ext>
              </a:extLst>
            </p:cNvPr>
            <p:cNvSpPr/>
            <p:nvPr/>
          </p:nvSpPr>
          <p:spPr>
            <a:xfrm>
              <a:off x="7839208" y="4968856"/>
              <a:ext cx="1902607" cy="691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A905FC9-C5C6-9B43-7601-6EE8550BE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5674" y="5169478"/>
              <a:ext cx="313881" cy="3684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FAFBF85-0219-D6D8-F642-FF6D00A49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1986" y="5017975"/>
              <a:ext cx="573411" cy="57341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207220-DB81-13F0-A9DF-9F5425648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160" y="5064828"/>
              <a:ext cx="479704" cy="47970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F26399-022A-C3EB-A552-A3E8E4E88831}"/>
              </a:ext>
            </a:extLst>
          </p:cNvPr>
          <p:cNvSpPr txBox="1"/>
          <p:nvPr/>
        </p:nvSpPr>
        <p:spPr>
          <a:xfrm>
            <a:off x="6352067" y="5173670"/>
            <a:ext cx="151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Background noise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4FCF81-7B99-E7AB-0AAE-6A3C42CDD757}"/>
              </a:ext>
            </a:extLst>
          </p:cNvPr>
          <p:cNvCxnSpPr>
            <a:cxnSpLocks/>
          </p:cNvCxnSpPr>
          <p:nvPr/>
        </p:nvCxnSpPr>
        <p:spPr>
          <a:xfrm flipH="1" flipV="1">
            <a:off x="5320605" y="6154447"/>
            <a:ext cx="1003615" cy="4241"/>
          </a:xfrm>
          <a:prstGeom prst="straightConnector1">
            <a:avLst/>
          </a:prstGeom>
          <a:ln w="19050">
            <a:solidFill>
              <a:srgbClr val="9954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F1A9FC-1FC3-21B6-2C60-7BA75689D5F7}"/>
              </a:ext>
            </a:extLst>
          </p:cNvPr>
          <p:cNvSpPr txBox="1"/>
          <p:nvPr/>
        </p:nvSpPr>
        <p:spPr>
          <a:xfrm>
            <a:off x="5396098" y="5748190"/>
            <a:ext cx="110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Language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47205E-EA56-E52C-471F-D1CD9E4E57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29" y="5612192"/>
            <a:ext cx="905953" cy="9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D324-E2BE-B76A-A86F-7E0AD501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040"/>
            <a:ext cx="10515600" cy="457200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ED6E65"/>
                </a:solidFill>
                <a:effectLst/>
                <a:latin typeface="Söhne"/>
              </a:rPr>
              <a:t>Non-Functional Requirements (NFRs)</a:t>
            </a:r>
            <a:br>
              <a:rPr lang="en-US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65FE-B246-FF4E-1CDB-1B0F51DD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048" y="1149825"/>
            <a:ext cx="10515600" cy="5545615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</a:rPr>
              <a:t>Scalability :</a:t>
            </a:r>
            <a:endParaRPr lang="en-US" sz="2400" dirty="0">
              <a:solidFill>
                <a:srgbClr val="0D0D0D"/>
              </a:solidFill>
            </a:endParaRPr>
          </a:p>
          <a:p>
            <a:pPr marL="457200" lvl="1" indent="0">
              <a:buNone/>
            </a:pPr>
            <a:r>
              <a:rPr lang="en-US" sz="2200" b="0" i="0" dirty="0">
                <a:solidFill>
                  <a:srgbClr val="0D0D0D"/>
                </a:solidFill>
                <a:effectLst/>
              </a:rPr>
              <a:t>-	The system should be capable of handling a growing number of voice verification requests without compromising performance with API Response time </a:t>
            </a:r>
            <a:r>
              <a:rPr lang="en-US" sz="2200" dirty="0">
                <a:solidFill>
                  <a:srgbClr val="0D0D0D"/>
                </a:solidFill>
              </a:rPr>
              <a:t>of</a:t>
            </a:r>
            <a:r>
              <a:rPr lang="en-US" sz="2200" b="0" i="0" dirty="0">
                <a:solidFill>
                  <a:srgbClr val="0D0D0D"/>
                </a:solidFill>
                <a:effectLst/>
              </a:rPr>
              <a:t> &lt; 1 second per request.</a:t>
            </a: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</a:rPr>
              <a:t>Cost Efficiency </a:t>
            </a:r>
            <a:r>
              <a:rPr lang="en-US" sz="2400" b="1" i="0" dirty="0">
                <a:solidFill>
                  <a:srgbClr val="0D0D0D"/>
                </a:solidFill>
                <a:effectLst/>
              </a:rPr>
              <a:t>:</a:t>
            </a: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lvl="1" indent="0">
              <a:buNone/>
            </a:pPr>
            <a:r>
              <a:rPr lang="en-IN" sz="2200" dirty="0">
                <a:solidFill>
                  <a:srgbClr val="0D0D0D"/>
                </a:solidFill>
              </a:rPr>
              <a:t>-	The system is developed without any AI related cloud service which significantly reduce operational costs</a:t>
            </a:r>
            <a:r>
              <a:rPr lang="en-US" sz="2200" dirty="0">
                <a:solidFill>
                  <a:srgbClr val="0D0D0D"/>
                </a:solidFill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</a:rPr>
              <a:t>Usability :</a:t>
            </a: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D0D0D"/>
                </a:solidFill>
              </a:rPr>
              <a:t>-	We have created a user friendly web app to detect the voice sample.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</a:rPr>
              <a:t>Accuracy :</a:t>
            </a: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D0D0D"/>
                </a:solidFill>
              </a:rPr>
              <a:t>-	The system accurately distinguish between authentic and AI-generated voice prints.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</a:rPr>
              <a:t>Generalizability :</a:t>
            </a: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D0D0D"/>
                </a:solidFill>
              </a:rPr>
              <a:t>-	The system is effective across various voice domains, accents, and speaking styles.</a:t>
            </a:r>
          </a:p>
        </p:txBody>
      </p:sp>
    </p:spTree>
    <p:extLst>
      <p:ext uri="{BB962C8B-B14F-4D97-AF65-F5344CB8AC3E}">
        <p14:creationId xmlns:p14="http://schemas.microsoft.com/office/powerpoint/2010/main" val="393887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7F0-3BAC-27CA-684D-685EBB9B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37" y="17771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Deployment Diagram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5AE993C-0089-8061-4636-272ED0D1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78" y="2151493"/>
            <a:ext cx="1050290" cy="67218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B6FDABC-9239-13EF-77B5-F73DFC20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92" y="4187190"/>
            <a:ext cx="796290" cy="64049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78FA520-C180-F136-686A-92722A680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845" y="2151894"/>
            <a:ext cx="672185" cy="6721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C405DA3-2AE4-66DC-46FB-0C9CEC3B6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1" y="2151894"/>
            <a:ext cx="1194996" cy="67218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E224F8-B875-4ED3-514F-6A811890FCE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521585" y="2487987"/>
            <a:ext cx="103441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8BA14B-C96B-F9F2-668A-620E7167996F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4750997" y="2487987"/>
            <a:ext cx="1836848" cy="89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0F6E232-C179-44C4-42D4-C3C4DCFAF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698" y="2151493"/>
            <a:ext cx="672184" cy="9392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70321AE-10B9-3B08-C137-2C2162079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0400" y="2551901"/>
            <a:ext cx="593523" cy="44717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276413-1881-3635-C43E-0B036E6535A4}"/>
              </a:ext>
            </a:extLst>
          </p:cNvPr>
          <p:cNvCxnSpPr>
            <a:cxnSpLocks/>
          </p:cNvCxnSpPr>
          <p:nvPr/>
        </p:nvCxnSpPr>
        <p:spPr>
          <a:xfrm>
            <a:off x="6923937" y="3030351"/>
            <a:ext cx="0" cy="1148481"/>
          </a:xfrm>
          <a:prstGeom prst="straightConnector1">
            <a:avLst/>
          </a:prstGeom>
          <a:ln w="19050">
            <a:solidFill>
              <a:srgbClr val="14B499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27CEA70-89A1-CCBD-D2AD-D1A57943B749}"/>
              </a:ext>
            </a:extLst>
          </p:cNvPr>
          <p:cNvGrpSpPr/>
          <p:nvPr/>
        </p:nvGrpSpPr>
        <p:grpSpPr>
          <a:xfrm>
            <a:off x="9103360" y="4110182"/>
            <a:ext cx="914400" cy="914400"/>
            <a:chOff x="8091242" y="4245229"/>
            <a:chExt cx="914400" cy="914400"/>
          </a:xfrm>
        </p:grpSpPr>
        <p:pic>
          <p:nvPicPr>
            <p:cNvPr id="72" name="Graphic 71" descr="Monitor with solid fill">
              <a:extLst>
                <a:ext uri="{FF2B5EF4-FFF2-40B4-BE49-F238E27FC236}">
                  <a16:creationId xmlns:a16="http://schemas.microsoft.com/office/drawing/2014/main" id="{9FB444DB-593F-3240-A3FC-405DCAFF8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91242" y="4245229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2524D5E-431A-A565-9D2C-526A42E7A7AB}"/>
                </a:ext>
              </a:extLst>
            </p:cNvPr>
            <p:cNvSpPr txBox="1"/>
            <p:nvPr/>
          </p:nvSpPr>
          <p:spPr>
            <a:xfrm>
              <a:off x="8194954" y="4482660"/>
              <a:ext cx="810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Https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D85E2F-4F27-2C6D-B82E-31F35634A722}"/>
              </a:ext>
            </a:extLst>
          </p:cNvPr>
          <p:cNvCxnSpPr>
            <a:cxnSpLocks/>
          </p:cNvCxnSpPr>
          <p:nvPr/>
        </p:nvCxnSpPr>
        <p:spPr>
          <a:xfrm flipV="1">
            <a:off x="7457440" y="4494606"/>
            <a:ext cx="1645920" cy="12831"/>
          </a:xfrm>
          <a:prstGeom prst="straightConnector1">
            <a:avLst/>
          </a:prstGeom>
          <a:ln w="19050">
            <a:solidFill>
              <a:srgbClr val="14B4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486140-F810-5742-7C73-5D89142F42B0}"/>
              </a:ext>
            </a:extLst>
          </p:cNvPr>
          <p:cNvSpPr txBox="1"/>
          <p:nvPr/>
        </p:nvSpPr>
        <p:spPr>
          <a:xfrm>
            <a:off x="1705093" y="2735778"/>
            <a:ext cx="114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Dev Team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9BEB8E-650F-EDBB-C2C1-F7295E3D0538}"/>
              </a:ext>
            </a:extLst>
          </p:cNvPr>
          <p:cNvSpPr txBox="1"/>
          <p:nvPr/>
        </p:nvSpPr>
        <p:spPr>
          <a:xfrm>
            <a:off x="6304990" y="2743664"/>
            <a:ext cx="1836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GCP Cloud Run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8EA070-1362-CBAD-0CB2-4A35A10A44A5}"/>
              </a:ext>
            </a:extLst>
          </p:cNvPr>
          <p:cNvSpPr txBox="1"/>
          <p:nvPr/>
        </p:nvSpPr>
        <p:spPr>
          <a:xfrm>
            <a:off x="6490817" y="4773034"/>
            <a:ext cx="152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App Service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6D40541-CCD3-FCF5-A363-DB1C7C00A361}"/>
              </a:ext>
            </a:extLst>
          </p:cNvPr>
          <p:cNvCxnSpPr/>
          <p:nvPr/>
        </p:nvCxnSpPr>
        <p:spPr>
          <a:xfrm>
            <a:off x="7590048" y="2346960"/>
            <a:ext cx="184016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59361E-DE16-37B4-D419-A861B4B9DF4B}"/>
              </a:ext>
            </a:extLst>
          </p:cNvPr>
          <p:cNvCxnSpPr>
            <a:cxnSpLocks/>
          </p:cNvCxnSpPr>
          <p:nvPr/>
        </p:nvCxnSpPr>
        <p:spPr>
          <a:xfrm flipH="1" flipV="1">
            <a:off x="7590610" y="2551901"/>
            <a:ext cx="1839600" cy="0"/>
          </a:xfrm>
          <a:prstGeom prst="straightConnector1">
            <a:avLst/>
          </a:prstGeom>
          <a:ln w="19050">
            <a:solidFill>
              <a:srgbClr val="14B4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E2C00B67-5C79-6499-D4E8-A279ED2D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280399" y="1777732"/>
            <a:ext cx="593523" cy="447175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CBF3A5-174B-DD3E-ED82-11BAD2455A18}"/>
              </a:ext>
            </a:extLst>
          </p:cNvPr>
          <p:cNvSpPr/>
          <p:nvPr/>
        </p:nvSpPr>
        <p:spPr>
          <a:xfrm>
            <a:off x="822960" y="5202731"/>
            <a:ext cx="365760" cy="3077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0EE9E8-7DE0-541E-4886-EE103607D6A2}"/>
              </a:ext>
            </a:extLst>
          </p:cNvPr>
          <p:cNvSpPr/>
          <p:nvPr/>
        </p:nvSpPr>
        <p:spPr>
          <a:xfrm>
            <a:off x="822960" y="5741211"/>
            <a:ext cx="365760" cy="307777"/>
          </a:xfrm>
          <a:prstGeom prst="roundRect">
            <a:avLst/>
          </a:prstGeom>
          <a:solidFill>
            <a:srgbClr val="14B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CED388-9B09-AB27-550E-4E80D9F1FF5F}"/>
              </a:ext>
            </a:extLst>
          </p:cNvPr>
          <p:cNvSpPr txBox="1"/>
          <p:nvPr/>
        </p:nvSpPr>
        <p:spPr>
          <a:xfrm>
            <a:off x="1188720" y="5202731"/>
            <a:ext cx="147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</a:rPr>
              <a:t>Build Flow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1D6E68-A297-66FC-6895-23549BBB145F}"/>
              </a:ext>
            </a:extLst>
          </p:cNvPr>
          <p:cNvSpPr txBox="1"/>
          <p:nvPr/>
        </p:nvSpPr>
        <p:spPr>
          <a:xfrm>
            <a:off x="1188720" y="5602711"/>
            <a:ext cx="147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14B499"/>
                </a:solidFill>
              </a:rPr>
              <a:t>Deployment Flow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A8540-C536-8426-11D9-6837E235C793}"/>
              </a:ext>
            </a:extLst>
          </p:cNvPr>
          <p:cNvSpPr txBox="1"/>
          <p:nvPr/>
        </p:nvSpPr>
        <p:spPr>
          <a:xfrm>
            <a:off x="8089590" y="2961661"/>
            <a:ext cx="1141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</a:rPr>
              <a:t>{docker image}</a:t>
            </a:r>
          </a:p>
        </p:txBody>
      </p:sp>
    </p:spTree>
    <p:extLst>
      <p:ext uri="{BB962C8B-B14F-4D97-AF65-F5344CB8AC3E}">
        <p14:creationId xmlns:p14="http://schemas.microsoft.com/office/powerpoint/2010/main" val="366433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Voice Detective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5B3DA-5ADC-CE03-17B7-02709B12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9" y="1825624"/>
            <a:ext cx="8585502" cy="4507389"/>
          </a:xfrm>
        </p:spPr>
      </p:pic>
    </p:spTree>
    <p:extLst>
      <p:ext uri="{BB962C8B-B14F-4D97-AF65-F5344CB8AC3E}">
        <p14:creationId xmlns:p14="http://schemas.microsoft.com/office/powerpoint/2010/main" val="215484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Liveliness feature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AB822A-05FD-879C-ED43-8806D5FD4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21" y="1825625"/>
            <a:ext cx="8729957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755833-259E-F3B6-5FC9-49F7C018EF3F}"/>
              </a:ext>
            </a:extLst>
          </p:cNvPr>
          <p:cNvCxnSpPr>
            <a:cxnSpLocks/>
          </p:cNvCxnSpPr>
          <p:nvPr/>
        </p:nvCxnSpPr>
        <p:spPr>
          <a:xfrm>
            <a:off x="7995920" y="1056640"/>
            <a:ext cx="0" cy="2011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4F67D-23A1-38CA-01EF-1A86B5017A37}"/>
              </a:ext>
            </a:extLst>
          </p:cNvPr>
          <p:cNvCxnSpPr/>
          <p:nvPr/>
        </p:nvCxnSpPr>
        <p:spPr>
          <a:xfrm>
            <a:off x="7995920" y="1056640"/>
            <a:ext cx="77216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A5004D-221D-86FD-1F63-C4F4348E85A7}"/>
              </a:ext>
            </a:extLst>
          </p:cNvPr>
          <p:cNvSpPr txBox="1"/>
          <p:nvPr/>
        </p:nvSpPr>
        <p:spPr>
          <a:xfrm>
            <a:off x="8768080" y="733474"/>
            <a:ext cx="120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Liveliness Detection</a:t>
            </a:r>
          </a:p>
        </p:txBody>
      </p:sp>
    </p:spTree>
    <p:extLst>
      <p:ext uri="{BB962C8B-B14F-4D97-AF65-F5344CB8AC3E}">
        <p14:creationId xmlns:p14="http://schemas.microsoft.com/office/powerpoint/2010/main" val="27087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D7CE6F-63FE-A1B5-D693-5DA5684F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50" y="1825625"/>
            <a:ext cx="8689099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Liveliness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755833-259E-F3B6-5FC9-49F7C018EF3F}"/>
              </a:ext>
            </a:extLst>
          </p:cNvPr>
          <p:cNvCxnSpPr>
            <a:cxnSpLocks/>
          </p:cNvCxnSpPr>
          <p:nvPr/>
        </p:nvCxnSpPr>
        <p:spPr>
          <a:xfrm>
            <a:off x="7995920" y="1056640"/>
            <a:ext cx="0" cy="2011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4F67D-23A1-38CA-01EF-1A86B5017A37}"/>
              </a:ext>
            </a:extLst>
          </p:cNvPr>
          <p:cNvCxnSpPr/>
          <p:nvPr/>
        </p:nvCxnSpPr>
        <p:spPr>
          <a:xfrm>
            <a:off x="7995920" y="1056640"/>
            <a:ext cx="77216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A5004D-221D-86FD-1F63-C4F4348E85A7}"/>
              </a:ext>
            </a:extLst>
          </p:cNvPr>
          <p:cNvSpPr txBox="1"/>
          <p:nvPr/>
        </p:nvSpPr>
        <p:spPr>
          <a:xfrm>
            <a:off x="8768080" y="871974"/>
            <a:ext cx="258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Liveliness Detection : Recorded</a:t>
            </a:r>
          </a:p>
        </p:txBody>
      </p:sp>
    </p:spTree>
    <p:extLst>
      <p:ext uri="{BB962C8B-B14F-4D97-AF65-F5344CB8AC3E}">
        <p14:creationId xmlns:p14="http://schemas.microsoft.com/office/powerpoint/2010/main" val="406463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9F0-E4D1-8386-9A55-607C30F3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6E65"/>
                </a:solidFill>
                <a:latin typeface="Söhne"/>
              </a:rPr>
              <a:t>API Responses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6F4B94-0D02-AAC9-1B1F-4BDE6BDA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76" y="1825625"/>
            <a:ext cx="6893208" cy="4351338"/>
          </a:xfrm>
        </p:spPr>
      </p:pic>
      <p:pic>
        <p:nvPicPr>
          <p:cNvPr id="9" name="Graphic 8" descr="Medical with solid fill">
            <a:extLst>
              <a:ext uri="{FF2B5EF4-FFF2-40B4-BE49-F238E27FC236}">
                <a16:creationId xmlns:a16="http://schemas.microsoft.com/office/drawing/2014/main" id="{327BB099-1D45-4FB5-D0AC-FDCD5178B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086894"/>
            <a:ext cx="594360" cy="594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C2EC5A-AA2E-A5D6-DAC5-84418E6102FB}"/>
              </a:ext>
            </a:extLst>
          </p:cNvPr>
          <p:cNvSpPr txBox="1"/>
          <p:nvPr/>
        </p:nvSpPr>
        <p:spPr>
          <a:xfrm>
            <a:off x="975360" y="319940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1B690"/>
                </a:solidFill>
              </a:rPr>
              <a:t>Health Check</a:t>
            </a:r>
          </a:p>
        </p:txBody>
      </p:sp>
    </p:spTree>
    <p:extLst>
      <p:ext uri="{BB962C8B-B14F-4D97-AF65-F5344CB8AC3E}">
        <p14:creationId xmlns:p14="http://schemas.microsoft.com/office/powerpoint/2010/main" val="95645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3213</TotalTime>
  <Words>298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Comic Sans MS</vt:lpstr>
      <vt:lpstr>Söhne</vt:lpstr>
      <vt:lpstr>Office Theme</vt:lpstr>
      <vt:lpstr>   Addressing Voice-based Fraud with AI</vt:lpstr>
      <vt:lpstr>Problem Statement</vt:lpstr>
      <vt:lpstr>PowerPoint Presentation</vt:lpstr>
      <vt:lpstr>Non-Functional Requirements (NFRs) </vt:lpstr>
      <vt:lpstr>Deployment Diagram</vt:lpstr>
      <vt:lpstr>Voice Detective App</vt:lpstr>
      <vt:lpstr>Liveliness feature</vt:lpstr>
      <vt:lpstr>Liveliness feature</vt:lpstr>
      <vt:lpstr>API Responses</vt:lpstr>
      <vt:lpstr>API Responses</vt:lpstr>
      <vt:lpstr>API Responses</vt:lpstr>
      <vt:lpstr>API Responses</vt:lpstr>
      <vt:lpstr>API Responses</vt:lpstr>
      <vt:lpstr>Code Coverage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39</cp:revision>
  <dcterms:created xsi:type="dcterms:W3CDTF">2024-03-14T17:27:21Z</dcterms:created>
  <dcterms:modified xsi:type="dcterms:W3CDTF">2024-03-17T19:44:22Z</dcterms:modified>
</cp:coreProperties>
</file>